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8" r:id="rId4"/>
    <p:sldId id="259" r:id="rId5"/>
    <p:sldId id="260" r:id="rId6"/>
    <p:sldId id="270" r:id="rId7"/>
    <p:sldId id="263" r:id="rId8"/>
    <p:sldId id="261" r:id="rId9"/>
    <p:sldId id="262"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6" autoAdjust="0"/>
    <p:restoredTop sz="94660"/>
  </p:normalViewPr>
  <p:slideViewPr>
    <p:cSldViewPr>
      <p:cViewPr>
        <p:scale>
          <a:sx n="94" d="100"/>
          <a:sy n="94" d="100"/>
        </p:scale>
        <p:origin x="-480" y="55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1DFAFD-CF6F-4208-A945-5FB01F1DE5CF}" type="datetimeFigureOut">
              <a:rPr lang="en-IN" smtClean="0"/>
              <a:pPr/>
              <a:t>30-04-2020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CB5CC-AE00-4E22-B57C-5D3D029D95A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89CB5CC-AE00-4E22-B57C-5D3D029D95A0}"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p:cNvGrpSpPr/>
          <p:nvPr/>
        </p:nvGrpSpPr>
        <p:grpSpPr>
          <a:xfrm>
            <a:off x="-6284" y="0"/>
            <a:ext cx="915252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84" name="Group 83"/>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B453D66C-491F-429C-8AC1-17B7B1790E16}" type="datetimeFigureOut">
              <a:rPr lang="en-IN" smtClean="0"/>
              <a:pPr/>
              <a:t>30-04-2020</a:t>
            </a:fld>
            <a:endParaRPr lang="en-IN"/>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1D0945C4-CFE4-4103-9BB1-5E87F044EEBF}" type="slidenum">
              <a:rPr lang="en-IN" smtClean="0"/>
              <a:pPr/>
              <a:t>‹#›</a:t>
            </a:fld>
            <a:endParaRPr lang="en-IN"/>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xmlns="" val="3551572600"/>
      </p:ext>
    </p:extLst>
  </p:cSld>
  <p:clrMapOvr>
    <a:masterClrMapping/>
  </p:clrMapOvr>
  <p:extLst>
    <p:ext uri="{DCECCB84-F9BA-43D5-87BE-67443E8EF086}">
      <p15:sldGuideLst xmlns:p15="http://schemas.microsoft.com/office/powerpoint/2012/main" xmlns="">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3D66C-491F-429C-8AC1-17B7B1790E16}" type="datetimeFigureOut">
              <a:rPr lang="en-IN" smtClean="0"/>
              <a:pPr/>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945C4-CFE4-4103-9BB1-5E87F044EEBF}" type="slidenum">
              <a:rPr lang="en-IN" smtClean="0"/>
              <a:pPr/>
              <a:t>‹#›</a:t>
            </a:fld>
            <a:endParaRPr lang="en-IN"/>
          </a:p>
        </p:txBody>
      </p:sp>
    </p:spTree>
    <p:extLst>
      <p:ext uri="{BB962C8B-B14F-4D97-AF65-F5344CB8AC3E}">
        <p14:creationId xmlns:p14="http://schemas.microsoft.com/office/powerpoint/2010/main" xmlns="" val="368837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p:cNvGrpSpPr/>
          <p:nvPr/>
        </p:nvGrpSpPr>
        <p:grpSpPr>
          <a:xfrm>
            <a:off x="242422" y="723329"/>
            <a:ext cx="3173440"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573835" y="507037"/>
            <a:ext cx="1563624"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B453D66C-491F-429C-8AC1-17B7B1790E16}" type="datetimeFigureOut">
              <a:rPr lang="en-IN" smtClean="0"/>
              <a:pPr/>
              <a:t>30-04-2020</a:t>
            </a:fld>
            <a:endParaRPr lang="en-IN"/>
          </a:p>
        </p:txBody>
      </p:sp>
      <p:sp>
        <p:nvSpPr>
          <p:cNvPr id="5" name="Footer Placeholder 4"/>
          <p:cNvSpPr>
            <a:spLocks noGrp="1"/>
          </p:cNvSpPr>
          <p:nvPr>
            <p:ph type="ftr" sz="quarter" idx="11"/>
          </p:nvPr>
        </p:nvSpPr>
        <p:spPr>
          <a:xfrm>
            <a:off x="2200275" y="6296616"/>
            <a:ext cx="4469683" cy="365125"/>
          </a:xfrm>
        </p:spPr>
        <p:txBody>
          <a:bodyPr/>
          <a:lstStyle/>
          <a:p>
            <a:endParaRPr lang="en-IN"/>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1D0945C4-CFE4-4103-9BB1-5E87F044EEBF}" type="slidenum">
              <a:rPr lang="en-IN" smtClean="0"/>
              <a:pPr/>
              <a:t>‹#›</a:t>
            </a:fld>
            <a:endParaRPr lang="en-IN"/>
          </a:p>
        </p:txBody>
      </p:sp>
      <p:cxnSp>
        <p:nvCxnSpPr>
          <p:cNvPr id="12" name="Straight Connector 11"/>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84049975"/>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3D66C-491F-429C-8AC1-17B7B1790E16}" type="datetimeFigureOut">
              <a:rPr lang="en-IN" smtClean="0"/>
              <a:pPr/>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945C4-CFE4-4103-9BB1-5E87F044EEBF}" type="slidenum">
              <a:rPr lang="en-IN" smtClean="0"/>
              <a:pPr/>
              <a:t>‹#›</a:t>
            </a:fld>
            <a:endParaRPr lang="en-IN"/>
          </a:p>
        </p:txBody>
      </p:sp>
    </p:spTree>
    <p:extLst>
      <p:ext uri="{BB962C8B-B14F-4D97-AF65-F5344CB8AC3E}">
        <p14:creationId xmlns:p14="http://schemas.microsoft.com/office/powerpoint/2010/main" xmlns="" val="299983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9149366"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B453D66C-491F-429C-8AC1-17B7B1790E16}" type="datetimeFigureOut">
              <a:rPr lang="en-IN" smtClean="0"/>
              <a:pPr/>
              <a:t>30-04-2020</a:t>
            </a:fld>
            <a:endParaRPr lang="en-IN"/>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1D0945C4-CFE4-4103-9BB1-5E87F044EEBF}" type="slidenum">
              <a:rPr lang="en-IN" smtClean="0"/>
              <a:pPr/>
              <a:t>‹#›</a:t>
            </a:fld>
            <a:endParaRPr lang="en-IN"/>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2218637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12609" y="2438400"/>
            <a:ext cx="3127248"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53D66C-491F-429C-8AC1-17B7B1790E16}" type="datetimeFigureOut">
              <a:rPr lang="en-IN" smtClean="0"/>
              <a:pPr/>
              <a:t>30-04-2020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0945C4-CFE4-4103-9BB1-5E87F044EEBF}" type="slidenum">
              <a:rPr lang="en-IN" smtClean="0"/>
              <a:pPr/>
              <a:t>‹#›</a:t>
            </a:fld>
            <a:endParaRPr lang="en-IN"/>
          </a:p>
        </p:txBody>
      </p:sp>
    </p:spTree>
    <p:extLst>
      <p:ext uri="{BB962C8B-B14F-4D97-AF65-F5344CB8AC3E}">
        <p14:creationId xmlns:p14="http://schemas.microsoft.com/office/powerpoint/2010/main" xmlns="" val="2401306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53D66C-491F-429C-8AC1-17B7B1790E16}" type="datetimeFigureOut">
              <a:rPr lang="en-IN" smtClean="0"/>
              <a:pPr/>
              <a:t>30-04-2020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0945C4-CFE4-4103-9BB1-5E87F044EEBF}" type="slidenum">
              <a:rPr lang="en-IN" smtClean="0"/>
              <a:pPr/>
              <a:t>‹#›</a:t>
            </a:fld>
            <a:endParaRPr lang="en-IN"/>
          </a:p>
        </p:txBody>
      </p:sp>
    </p:spTree>
    <p:extLst>
      <p:ext uri="{BB962C8B-B14F-4D97-AF65-F5344CB8AC3E}">
        <p14:creationId xmlns:p14="http://schemas.microsoft.com/office/powerpoint/2010/main" xmlns="" val="3860221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53D66C-491F-429C-8AC1-17B7B1790E16}" type="datetimeFigureOut">
              <a:rPr lang="en-IN" smtClean="0"/>
              <a:pPr/>
              <a:t>30-04-2020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0945C4-CFE4-4103-9BB1-5E87F044EEBF}" type="slidenum">
              <a:rPr lang="en-IN" smtClean="0"/>
              <a:pPr/>
              <a:t>‹#›</a:t>
            </a:fld>
            <a:endParaRPr lang="en-IN"/>
          </a:p>
        </p:txBody>
      </p:sp>
    </p:spTree>
    <p:extLst>
      <p:ext uri="{BB962C8B-B14F-4D97-AF65-F5344CB8AC3E}">
        <p14:creationId xmlns:p14="http://schemas.microsoft.com/office/powerpoint/2010/main" xmlns="" val="296450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242422" y="723329"/>
            <a:ext cx="3173440"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453D66C-491F-429C-8AC1-17B7B1790E16}" type="datetimeFigureOut">
              <a:rPr lang="en-IN" smtClean="0"/>
              <a:pPr/>
              <a:t>30-04-2020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0945C4-CFE4-4103-9BB1-5E87F044EEBF}" type="slidenum">
              <a:rPr lang="en-IN" smtClean="0"/>
              <a:pPr/>
              <a:t>‹#›</a:t>
            </a:fld>
            <a:endParaRPr lang="en-IN"/>
          </a:p>
        </p:txBody>
      </p:sp>
    </p:spTree>
    <p:extLst>
      <p:ext uri="{BB962C8B-B14F-4D97-AF65-F5344CB8AC3E}">
        <p14:creationId xmlns:p14="http://schemas.microsoft.com/office/powerpoint/2010/main" xmlns="" val="6097464"/>
      </p:ext>
    </p:extLst>
  </p:cSld>
  <p:clrMapOvr>
    <a:masterClrMapping/>
  </p:clrMapOvr>
  <p:extLst>
    <p:ext uri="{DCECCB84-F9BA-43D5-87BE-67443E8EF086}">
      <p15:sldGuideLst xmlns:p15="http://schemas.microsoft.com/office/powerpoint/2012/main" xmlns="">
        <p15:guide id="1" pos="5400">
          <p15:clr>
            <a:srgbClr val="FBAE40"/>
          </p15:clr>
        </p15:guide>
        <p15:guide id="0"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B453D66C-491F-429C-8AC1-17B7B1790E16}" type="datetimeFigureOut">
              <a:rPr lang="en-IN" smtClean="0"/>
              <a:pPr/>
              <a:t>30-04-2020</a:t>
            </a:fld>
            <a:endParaRPr lang="en-IN"/>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1D0945C4-CFE4-4103-9BB1-5E87F044EEBF}" type="slidenum">
              <a:rPr lang="en-IN" smtClean="0"/>
              <a:pPr/>
              <a:t>‹#›</a:t>
            </a:fld>
            <a:endParaRPr lang="en-IN"/>
          </a:p>
        </p:txBody>
      </p:sp>
    </p:spTree>
    <p:extLst>
      <p:ext uri="{BB962C8B-B14F-4D97-AF65-F5344CB8AC3E}">
        <p14:creationId xmlns:p14="http://schemas.microsoft.com/office/powerpoint/2010/main" xmlns="" val="3959656208"/>
      </p:ext>
    </p:extLst>
  </p:cSld>
  <p:clrMapOvr>
    <a:masterClrMapping/>
  </p:clrMapOvr>
  <p:extLst>
    <p:ext uri="{DCECCB84-F9BA-43D5-87BE-67443E8EF086}">
      <p15:sldGuideLst xmlns:p15="http://schemas.microsoft.com/office/powerpoint/2012/main" xmlns="">
        <p15:guide id="1" pos="5400">
          <p15:clr>
            <a:srgbClr val="FBAE40"/>
          </p15:clr>
        </p15:guide>
        <p15:guide id="0"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B453D66C-491F-429C-8AC1-17B7B1790E16}" type="datetimeFigureOut">
              <a:rPr lang="en-IN" smtClean="0"/>
              <a:pPr/>
              <a:t>30-04-2020</a:t>
            </a:fld>
            <a:endParaRPr lang="en-IN"/>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1D0945C4-CFE4-4103-9BB1-5E87F044EEBF}" type="slidenum">
              <a:rPr lang="en-IN" smtClean="0"/>
              <a:pPr/>
              <a:t>‹#›</a:t>
            </a:fld>
            <a:endParaRPr lang="en-IN"/>
          </a:p>
        </p:txBody>
      </p:sp>
    </p:spTree>
    <p:extLst>
      <p:ext uri="{BB962C8B-B14F-4D97-AF65-F5344CB8AC3E}">
        <p14:creationId xmlns:p14="http://schemas.microsoft.com/office/powerpoint/2010/main" xmlns="" val="375537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p:cNvGrpSpPr/>
          <p:nvPr/>
        </p:nvGrpSpPr>
        <p:grpSpPr>
          <a:xfrm>
            <a:off x="242422" y="723329"/>
            <a:ext cx="3173440"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B453D66C-491F-429C-8AC1-17B7B1790E16}" type="datetimeFigureOut">
              <a:rPr lang="en-IN" smtClean="0"/>
              <a:pPr/>
              <a:t>30-04-2020</a:t>
            </a:fld>
            <a:endParaRPr lang="en-IN"/>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1D0945C4-CFE4-4103-9BB1-5E87F044EEBF}" type="slidenum">
              <a:rPr lang="en-IN" smtClean="0"/>
              <a:pPr/>
              <a:t>‹#›</a:t>
            </a:fld>
            <a:endParaRPr lang="en-IN"/>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922428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1848">
          <p15:clr>
            <a:srgbClr val="F26B43"/>
          </p15:clr>
        </p15:guide>
        <p15:guide id="2" pos="4416">
          <p15:clr>
            <a:srgbClr val="F26B43"/>
          </p15:clr>
        </p15:guide>
        <p15:guide id="3" pos="4800">
          <p15:clr>
            <a:srgbClr val="F26B43"/>
          </p15:clr>
        </p15:guide>
        <p15:guide id="4" pos="7368">
          <p15:clr>
            <a:srgbClr val="F26B43"/>
          </p15:clr>
        </p15:guide>
        <p15:guide id="5" pos="240">
          <p15:clr>
            <a:srgbClr val="F26B43"/>
          </p15:clr>
        </p15:guide>
        <p15:guide id="0" pos="1386">
          <p15:clr>
            <a:srgbClr val="F26B43"/>
          </p15:clr>
        </p15:guide>
        <p15:guide id="6" orient="horz" pos="3960">
          <p15:clr>
            <a:srgbClr val="F26B43"/>
          </p15:clr>
        </p15:guide>
        <p15:guide id="7" orient="horz" pos="3840">
          <p15:clr>
            <a:srgbClr val="F26B43"/>
          </p15:clr>
        </p15:guide>
        <p15:guide id="8" pos="3312">
          <p15:clr>
            <a:srgbClr val="F26B43"/>
          </p15:clr>
        </p15:guide>
        <p15:guide id="9" pos="3600">
          <p15:clr>
            <a:srgbClr val="F26B43"/>
          </p15:clr>
        </p15:guide>
        <p15:guide id="10" orient="horz" pos="360">
          <p15:clr>
            <a:srgbClr val="F26B43"/>
          </p15:clr>
        </p15:guide>
        <p15:guide id="11" pos="5526">
          <p15:clr>
            <a:srgbClr val="F26B43"/>
          </p15:clr>
        </p15:guide>
        <p15:guide id="12" pos="180">
          <p15:clr>
            <a:srgbClr val="F26B43"/>
          </p15:clr>
        </p15:guide>
        <p15:guide id="13"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130425"/>
            <a:ext cx="7772400" cy="1470025"/>
          </a:xfrm>
        </p:spPr>
        <p:txBody>
          <a:bodyPr/>
          <a:lstStyle/>
          <a:p>
            <a:r>
              <a:rPr lang="en-IN" dirty="0"/>
              <a:t>                         TESCO</a:t>
            </a:r>
            <a:br>
              <a:rPr lang="en-IN" dirty="0"/>
            </a:br>
            <a:endParaRPr lang="en-IN" dirty="0"/>
          </a:p>
        </p:txBody>
      </p:sp>
      <p:pic>
        <p:nvPicPr>
          <p:cNvPr id="4" name="Picture 3" descr="images.png"/>
          <p:cNvPicPr>
            <a:picLocks noChangeAspect="1"/>
          </p:cNvPicPr>
          <p:nvPr/>
        </p:nvPicPr>
        <p:blipFill>
          <a:blip r:embed="rId3" cstate="print"/>
          <a:stretch>
            <a:fillRect/>
          </a:stretch>
        </p:blipFill>
        <p:spPr>
          <a:xfrm>
            <a:off x="6072198" y="0"/>
            <a:ext cx="2857500" cy="1600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VISA</a:t>
            </a:r>
          </a:p>
        </p:txBody>
      </p:sp>
      <p:pic>
        <p:nvPicPr>
          <p:cNvPr id="4" name="Content Placeholder 3" descr="7096fb51-6af0-4d6d-969a-8af83af192a6.jpg"/>
          <p:cNvPicPr>
            <a:picLocks noGrp="1" noChangeAspect="1"/>
          </p:cNvPicPr>
          <p:nvPr>
            <p:ph idx="1"/>
          </p:nvPr>
        </p:nvPicPr>
        <p:blipFill>
          <a:blip r:embed="rId2" cstate="print"/>
          <a:stretch>
            <a:fillRect/>
          </a:stretch>
        </p:blipFill>
        <p:spPr>
          <a:xfrm>
            <a:off x="2200275" y="2868642"/>
            <a:ext cx="6578600" cy="279076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VISA</a:t>
            </a:r>
          </a:p>
        </p:txBody>
      </p:sp>
      <p:pic>
        <p:nvPicPr>
          <p:cNvPr id="6" name="Content Placeholder 5" descr="1.PNG"/>
          <p:cNvPicPr>
            <a:picLocks noGrp="1" noChangeAspect="1"/>
          </p:cNvPicPr>
          <p:nvPr>
            <p:ph idx="1"/>
          </p:nvPr>
        </p:nvPicPr>
        <p:blipFill>
          <a:blip r:embed="rId2" cstate="print"/>
          <a:stretch>
            <a:fillRect/>
          </a:stretch>
        </p:blipFill>
        <p:spPr>
          <a:xfrm>
            <a:off x="428596" y="1357298"/>
            <a:ext cx="8258204" cy="528641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VISA-Alternatives</a:t>
            </a:r>
          </a:p>
        </p:txBody>
      </p:sp>
      <p:pic>
        <p:nvPicPr>
          <p:cNvPr id="8" name="Content Placeholder 7" descr="25e065aa-ed18-4774-8ae3-41dfa4e8f227.jpg"/>
          <p:cNvPicPr>
            <a:picLocks noGrp="1" noChangeAspect="1"/>
          </p:cNvPicPr>
          <p:nvPr>
            <p:ph idx="1"/>
          </p:nvPr>
        </p:nvPicPr>
        <p:blipFill>
          <a:blip r:embed="rId2" cstate="print"/>
          <a:stretch>
            <a:fillRect/>
          </a:stretch>
        </p:blipFill>
        <p:spPr>
          <a:xfrm>
            <a:off x="857224" y="1142984"/>
            <a:ext cx="2247900" cy="3695700"/>
          </a:xfrm>
        </p:spPr>
      </p:pic>
      <p:pic>
        <p:nvPicPr>
          <p:cNvPr id="4" name="Picture 3" descr="aa15379b-a262-4be0-bc84-4dbf5e9ed5b5.jpg"/>
          <p:cNvPicPr>
            <a:picLocks noChangeAspect="1"/>
          </p:cNvPicPr>
          <p:nvPr/>
        </p:nvPicPr>
        <p:blipFill>
          <a:blip r:embed="rId3" cstate="print"/>
          <a:stretch>
            <a:fillRect/>
          </a:stretch>
        </p:blipFill>
        <p:spPr>
          <a:xfrm>
            <a:off x="5857884" y="1142984"/>
            <a:ext cx="2638425" cy="3228975"/>
          </a:xfrm>
          <a:prstGeom prst="rect">
            <a:avLst/>
          </a:prstGeom>
        </p:spPr>
      </p:pic>
      <p:pic>
        <p:nvPicPr>
          <p:cNvPr id="9" name="Picture 8" descr="675736a5-37c0-4b59-a021-841a826693b2.jpg"/>
          <p:cNvPicPr>
            <a:picLocks noChangeAspect="1"/>
          </p:cNvPicPr>
          <p:nvPr/>
        </p:nvPicPr>
        <p:blipFill>
          <a:blip r:embed="rId4" cstate="print"/>
          <a:stretch>
            <a:fillRect/>
          </a:stretch>
        </p:blipFill>
        <p:spPr>
          <a:xfrm>
            <a:off x="3000364" y="4572008"/>
            <a:ext cx="4057650" cy="19335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and Conclusion</a:t>
            </a:r>
          </a:p>
        </p:txBody>
      </p:sp>
      <p:sp>
        <p:nvSpPr>
          <p:cNvPr id="3" name="Content Placeholder 2"/>
          <p:cNvSpPr>
            <a:spLocks noGrp="1"/>
          </p:cNvSpPr>
          <p:nvPr>
            <p:ph idx="1"/>
          </p:nvPr>
        </p:nvSpPr>
        <p:spPr/>
        <p:txBody>
          <a:bodyPr>
            <a:normAutofit fontScale="70000" lnSpcReduction="20000"/>
          </a:bodyPr>
          <a:lstStyle/>
          <a:p>
            <a:pPr>
              <a:lnSpc>
                <a:spcPct val="150000"/>
              </a:lnSpc>
              <a:spcBef>
                <a:spcPts val="600"/>
              </a:spcBef>
            </a:pPr>
            <a:endParaRPr lang="en-GB" dirty="0"/>
          </a:p>
          <a:p>
            <a:r>
              <a:rPr lang="en-US" dirty="0"/>
              <a:t>Through the VISA Application and based on the research done we recommend the Tesco need to maintain the effective use of communication on its Application by introducing and implementation of tool known as chat Box.</a:t>
            </a:r>
          </a:p>
          <a:p>
            <a:r>
              <a:rPr lang="en-US" dirty="0"/>
              <a:t>· For Tackling the </a:t>
            </a:r>
            <a:r>
              <a:rPr lang="en-US" dirty="0" err="1"/>
              <a:t>reliabity</a:t>
            </a:r>
            <a:r>
              <a:rPr lang="en-US" dirty="0"/>
              <a:t> issues a robust application for Tesco which results the application to perform even when unexpected or unanticipated events occur like covid19 Pandemic.</a:t>
            </a:r>
          </a:p>
          <a:p>
            <a:r>
              <a:rPr lang="en-US" dirty="0"/>
              <a:t>· Increasing the stock levels of basic necessities of food and essential can make the </a:t>
            </a:r>
            <a:r>
              <a:rPr lang="en-US" dirty="0" err="1"/>
              <a:t>tesco</a:t>
            </a:r>
            <a:r>
              <a:rPr lang="en-US" dirty="0"/>
              <a:t> to surge in its slots booking availability for vulnerable. Due to ‘one-in , one-out’ system in its stores making people to get the home deliveries in larger number can solve the crisis.</a:t>
            </a:r>
          </a:p>
          <a:p>
            <a:r>
              <a:rPr lang="en-US" dirty="0"/>
              <a:t>· Implementation costs are low and the responsive time will be quicker.</a:t>
            </a:r>
          </a:p>
          <a:p>
            <a:r>
              <a:rPr lang="en-US" dirty="0"/>
              <a:t>· Improvements make the online system for </a:t>
            </a:r>
            <a:r>
              <a:rPr lang="en-US" dirty="0" err="1"/>
              <a:t>tesco</a:t>
            </a:r>
            <a:r>
              <a:rPr lang="en-US" dirty="0"/>
              <a:t> simpler and build good customer relation at the time of this pandemic</a:t>
            </a:r>
          </a:p>
          <a:p>
            <a:pPr>
              <a:buNone/>
            </a:pP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160588"/>
            <a:ext cx="6348413" cy="3881437"/>
          </a:xfrm>
        </p:spPr>
        <p:txBody>
          <a:bodyPr>
            <a:normAutofit/>
          </a:bodyPr>
          <a:lstStyle/>
          <a:p>
            <a:pPr>
              <a:buNone/>
            </a:pPr>
            <a:r>
              <a:rPr lang="en-US" dirty="0"/>
              <a:t>                    Thank you…</a:t>
            </a:r>
          </a:p>
          <a:p>
            <a:pPr>
              <a:buNone/>
            </a:pPr>
            <a:endParaRPr lang="en-US" dirty="0"/>
          </a:p>
          <a:p>
            <a:pPr>
              <a:buNone/>
            </a:pPr>
            <a:endParaRPr lang="en-US" dirty="0"/>
          </a:p>
          <a:p>
            <a:pPr>
              <a:buNone/>
            </a:pPr>
            <a:endParaRPr lang="en-US" dirty="0"/>
          </a:p>
          <a:p>
            <a:pPr>
              <a:buNone/>
            </a:pPr>
            <a:r>
              <a:rPr lang="en-US" dirty="0"/>
              <a:t>      Laxmi Prasanna </a:t>
            </a:r>
            <a:r>
              <a:rPr lang="en-US" dirty="0" err="1"/>
              <a:t>Kakkerlla</a:t>
            </a:r>
            <a:endParaRPr lang="en-US" dirty="0"/>
          </a:p>
          <a:p>
            <a:pPr>
              <a:buNone/>
            </a:pPr>
            <a:r>
              <a:rPr lang="en-US" dirty="0"/>
              <a:t>      </a:t>
            </a:r>
            <a:r>
              <a:rPr lang="en-US" dirty="0" err="1"/>
              <a:t>Pravalika</a:t>
            </a:r>
            <a:endParaRPr lang="en-US" dirty="0"/>
          </a:p>
          <a:p>
            <a:pPr>
              <a:buNone/>
            </a:pPr>
            <a:r>
              <a:rPr lang="en-US" dirty="0"/>
              <a:t>       Rohit</a:t>
            </a:r>
          </a:p>
          <a:p>
            <a:pPr>
              <a:buNone/>
            </a:pPr>
            <a:r>
              <a:rPr lang="en-US" dirty="0"/>
              <a:t>       </a:t>
            </a:r>
            <a:r>
              <a:rPr lang="en-US" dirty="0" err="1"/>
              <a:t>chinni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Content</a:t>
            </a:r>
          </a:p>
        </p:txBody>
      </p:sp>
      <p:sp>
        <p:nvSpPr>
          <p:cNvPr id="3" name="Content Placeholder 2"/>
          <p:cNvSpPr>
            <a:spLocks noGrp="1"/>
          </p:cNvSpPr>
          <p:nvPr>
            <p:ph idx="1"/>
          </p:nvPr>
        </p:nvSpPr>
        <p:spPr/>
        <p:txBody>
          <a:bodyPr/>
          <a:lstStyle/>
          <a:p>
            <a:r>
              <a:rPr lang="en-IN" dirty="0"/>
              <a:t>OVERVIEW</a:t>
            </a:r>
          </a:p>
          <a:p>
            <a:r>
              <a:rPr lang="en-IN" dirty="0"/>
              <a:t>MISSION AND VISION </a:t>
            </a:r>
          </a:p>
          <a:p>
            <a:r>
              <a:rPr lang="en-IN" dirty="0"/>
              <a:t>BUSINESS CASE SCENARIO</a:t>
            </a:r>
          </a:p>
          <a:p>
            <a:r>
              <a:rPr lang="en-IN" dirty="0"/>
              <a:t>CLEAR IDEAS</a:t>
            </a:r>
          </a:p>
          <a:p>
            <a:r>
              <a:rPr lang="en-IN" dirty="0"/>
              <a:t>PROBLEM SOLVING CYCLE</a:t>
            </a:r>
          </a:p>
          <a:p>
            <a:r>
              <a:rPr lang="en-IN" dirty="0"/>
              <a:t>VALUE TREE ANALYSIS</a:t>
            </a:r>
          </a:p>
          <a:p>
            <a:r>
              <a:rPr lang="en-IN" dirty="0"/>
              <a:t>CONCLUSION</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lnSpcReduction="10000"/>
          </a:bodyPr>
          <a:lstStyle/>
          <a:p>
            <a:r>
              <a:rPr lang="en-IN" dirty="0"/>
              <a:t>TESCO is a British multinational groceries and general merchandise retailer with headquarters in Welwyn Garden city, Hertfordshire, England, United Kingdom.</a:t>
            </a:r>
          </a:p>
          <a:p>
            <a:r>
              <a:rPr lang="en-IN" dirty="0"/>
              <a:t>It is the third-largest retailer in the world measured by gross revenues.</a:t>
            </a:r>
          </a:p>
          <a:p>
            <a:r>
              <a:rPr lang="en-IN" dirty="0"/>
              <a:t>It was established in 1919 founded by Jack Cohen.</a:t>
            </a:r>
          </a:p>
          <a:p>
            <a:r>
              <a:rPr lang="en-IN" dirty="0"/>
              <a:t>It has shops across Asia and Europe and has more than 6500 plus shops.</a:t>
            </a:r>
          </a:p>
          <a:p>
            <a:r>
              <a:rPr lang="en-IN" dirty="0"/>
              <a:t>And it has a very good revenue of 63 billion pounds as per 2019.</a:t>
            </a:r>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160588"/>
            <a:ext cx="6348413" cy="3881437"/>
          </a:xfrm>
        </p:spPr>
        <p:txBody>
          <a:bodyPr>
            <a:normAutofit fontScale="92500" lnSpcReduction="20000"/>
          </a:bodyPr>
          <a:lstStyle/>
          <a:p>
            <a:r>
              <a:rPr lang="en-IN" dirty="0"/>
              <a:t>Due to covid-19 as we can expect a drastic change in there revenue this year as most of the revenue generates in the month of march where it is the extraordinary month for grocery retailers.</a:t>
            </a:r>
          </a:p>
          <a:p>
            <a:r>
              <a:rPr lang="en-IN" dirty="0"/>
              <a:t>Before that there were enough stock in the stores no queues and easy way for the window shopping.</a:t>
            </a:r>
          </a:p>
          <a:p>
            <a:r>
              <a:rPr lang="en-IN" dirty="0"/>
              <a:t>Now due to covid-19 it’s very difficult for the customers to go out and in this critical situation and buy the groceries.</a:t>
            </a:r>
          </a:p>
          <a:p>
            <a:r>
              <a:rPr lang="en-IN" dirty="0"/>
              <a:t>And there was no proper stock in the stores and the line system and limited items per the particular person ruined there business where the customers have been reduced to 50% mainly the people are panicking to enter in to the shops.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160588"/>
            <a:ext cx="6348413" cy="3881437"/>
          </a:xfrm>
        </p:spPr>
        <p:txBody>
          <a:bodyPr>
            <a:normAutofit lnSpcReduction="10000"/>
          </a:bodyPr>
          <a:lstStyle/>
          <a:p>
            <a:r>
              <a:rPr lang="en-IN" dirty="0"/>
              <a:t>Due to the current situation most of the people are preferring online shopping instead of window shopping.</a:t>
            </a:r>
          </a:p>
          <a:p>
            <a:r>
              <a:rPr lang="en-IN" dirty="0"/>
              <a:t>As per our research we were getting very bad reviews for the online orders, like the delivery has been delayed or out of date products have been delivered instead of good one.</a:t>
            </a:r>
          </a:p>
          <a:p>
            <a:r>
              <a:rPr lang="en-IN" dirty="0"/>
              <a:t>And there is no proper response from the team for the queries because they doesn’t have a proper chat bar option.</a:t>
            </a:r>
          </a:p>
          <a:p>
            <a:r>
              <a:rPr lang="en-IN" dirty="0"/>
              <a:t>Like we are implementing chat bar option where we can get some fast reply from the </a:t>
            </a:r>
            <a:r>
              <a:rPr lang="en-IN"/>
              <a:t>particular team.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ani\Pictures\Screenshots\Screenshot (29).png"/>
          <p:cNvPicPr>
            <a:picLocks noChangeAspect="1" noChangeArrowheads="1"/>
          </p:cNvPicPr>
          <p:nvPr/>
        </p:nvPicPr>
        <p:blipFill>
          <a:blip r:embed="rId2" cstate="print"/>
          <a:srcRect/>
          <a:stretch>
            <a:fillRect/>
          </a:stretch>
        </p:blipFill>
        <p:spPr bwMode="auto">
          <a:xfrm>
            <a:off x="3347864" y="1196752"/>
            <a:ext cx="5634626" cy="450770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Identification</a:t>
            </a:r>
          </a:p>
        </p:txBody>
      </p:sp>
      <p:sp>
        <p:nvSpPr>
          <p:cNvPr id="3" name="Content Placeholder 2"/>
          <p:cNvSpPr>
            <a:spLocks noGrp="1"/>
          </p:cNvSpPr>
          <p:nvPr>
            <p:ph idx="1"/>
          </p:nvPr>
        </p:nvSpPr>
        <p:spPr/>
        <p:txBody>
          <a:bodyPr>
            <a:normAutofit/>
          </a:bodyPr>
          <a:lstStyle/>
          <a:p>
            <a:pPr>
              <a:lnSpc>
                <a:spcPct val="150000"/>
              </a:lnSpc>
              <a:spcBef>
                <a:spcPts val="600"/>
              </a:spcBef>
            </a:pPr>
            <a:endParaRPr lang="en-GB" dirty="0"/>
          </a:p>
          <a:p>
            <a:pPr>
              <a:lnSpc>
                <a:spcPct val="150000"/>
              </a:lnSpc>
              <a:spcBef>
                <a:spcPts val="600"/>
              </a:spcBef>
            </a:pPr>
            <a:r>
              <a:rPr lang="en-US" dirty="0"/>
              <a:t>The website needs to improve mainly on  following areas:</a:t>
            </a:r>
          </a:p>
          <a:p>
            <a:pPr marL="457200" indent="-457200">
              <a:lnSpc>
                <a:spcPct val="150000"/>
              </a:lnSpc>
              <a:spcBef>
                <a:spcPts val="600"/>
              </a:spcBef>
              <a:buFontTx/>
              <a:buChar char="-"/>
            </a:pPr>
            <a:r>
              <a:rPr lang="en-US" dirty="0"/>
              <a:t>Communication channel</a:t>
            </a:r>
          </a:p>
          <a:p>
            <a:pPr marL="457200" indent="-457200">
              <a:lnSpc>
                <a:spcPct val="150000"/>
              </a:lnSpc>
              <a:spcBef>
                <a:spcPts val="600"/>
              </a:spcBef>
              <a:buFontTx/>
              <a:buChar char="-"/>
            </a:pPr>
            <a:r>
              <a:rPr lang="en-US" dirty="0"/>
              <a:t>Reliability issues</a:t>
            </a:r>
          </a:p>
          <a:p>
            <a:pPr marL="457200" indent="-457200">
              <a:lnSpc>
                <a:spcPct val="150000"/>
              </a:lnSpc>
              <a:spcBef>
                <a:spcPts val="600"/>
              </a:spcBef>
              <a:buFontTx/>
              <a:buChar char="-"/>
            </a:pPr>
            <a:r>
              <a:rPr lang="en-US" dirty="0"/>
              <a:t>User satisfaction</a:t>
            </a:r>
            <a:endParaRPr lang="en-GB" dirty="0"/>
          </a:p>
          <a:p>
            <a:endParaRPr lang="en-US" dirty="0"/>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 Ideas-Cause of problems</a:t>
            </a:r>
          </a:p>
        </p:txBody>
      </p:sp>
      <p:sp>
        <p:nvSpPr>
          <p:cNvPr id="3" name="Content Placeholder 2"/>
          <p:cNvSpPr>
            <a:spLocks noGrp="1"/>
          </p:cNvSpPr>
          <p:nvPr>
            <p:ph idx="1"/>
          </p:nvPr>
        </p:nvSpPr>
        <p:spPr/>
        <p:txBody>
          <a:bodyPr>
            <a:normAutofit/>
          </a:bodyPr>
          <a:lstStyle/>
          <a:p>
            <a:pPr>
              <a:lnSpc>
                <a:spcPct val="150000"/>
              </a:lnSpc>
              <a:spcBef>
                <a:spcPts val="600"/>
              </a:spcBef>
            </a:pPr>
            <a:endParaRPr lang="en-GB" dirty="0"/>
          </a:p>
          <a:p>
            <a:r>
              <a:rPr lang="en-US" dirty="0"/>
              <a:t>There is no communication tools.</a:t>
            </a:r>
          </a:p>
          <a:p>
            <a:r>
              <a:rPr lang="en-US" dirty="0"/>
              <a:t>Quantity of products availability in this situation.</a:t>
            </a:r>
          </a:p>
          <a:p>
            <a:r>
              <a:rPr lang="en-US" dirty="0"/>
              <a:t>Interoperability is limited.</a:t>
            </a:r>
          </a:p>
          <a:p>
            <a:r>
              <a:rPr lang="en-US" dirty="0"/>
              <a:t>User satisfaction.</a:t>
            </a:r>
          </a:p>
          <a:p>
            <a:r>
              <a:rPr lang="en-US" dirty="0"/>
              <a:t>Slot availability</a:t>
            </a:r>
          </a:p>
          <a:p>
            <a:r>
              <a:rPr lang="en-US" dirty="0"/>
              <a:t>Delivery issues.</a:t>
            </a:r>
          </a:p>
          <a:p>
            <a:endParaRPr lang="en-US" dirty="0"/>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 Ideas-to solve problems</a:t>
            </a:r>
          </a:p>
        </p:txBody>
      </p:sp>
      <p:sp>
        <p:nvSpPr>
          <p:cNvPr id="3" name="Content Placeholder 2"/>
          <p:cNvSpPr>
            <a:spLocks noGrp="1"/>
          </p:cNvSpPr>
          <p:nvPr>
            <p:ph idx="1"/>
          </p:nvPr>
        </p:nvSpPr>
        <p:spPr/>
        <p:txBody>
          <a:bodyPr>
            <a:normAutofit fontScale="92500" lnSpcReduction="10000"/>
          </a:bodyPr>
          <a:lstStyle/>
          <a:p>
            <a:pPr>
              <a:lnSpc>
                <a:spcPct val="150000"/>
              </a:lnSpc>
              <a:spcBef>
                <a:spcPts val="600"/>
              </a:spcBef>
            </a:pPr>
            <a:endParaRPr lang="en-GB" dirty="0"/>
          </a:p>
          <a:p>
            <a:r>
              <a:rPr lang="en-US" dirty="0"/>
              <a:t>By improving communication tools like chat box.</a:t>
            </a:r>
          </a:p>
          <a:p>
            <a:r>
              <a:rPr lang="en-US" dirty="0"/>
              <a:t>Increase or limit the Quantity of products availability to user in this situation.</a:t>
            </a:r>
          </a:p>
          <a:p>
            <a:r>
              <a:rPr lang="en-US" dirty="0"/>
              <a:t>Interoperability is limited.</a:t>
            </a:r>
          </a:p>
          <a:p>
            <a:r>
              <a:rPr lang="en-US" dirty="0"/>
              <a:t>Try to improve user satisfaction.</a:t>
            </a:r>
          </a:p>
          <a:p>
            <a:r>
              <a:rPr lang="en-US" dirty="0"/>
              <a:t>Remove slot availability option, instead go with limit of products for each user.</a:t>
            </a:r>
          </a:p>
          <a:p>
            <a:r>
              <a:rPr lang="en-US" dirty="0"/>
              <a:t>Resolve delivery issues.</a:t>
            </a:r>
          </a:p>
          <a:p>
            <a:endParaRPr lang="en-US" dirty="0"/>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TM10001104[[fn=Feathered]]</Template>
  <TotalTime>536</TotalTime>
  <Words>585</Words>
  <Application>Microsoft Office PowerPoint</Application>
  <PresentationFormat>On-screen Show (4:3)</PresentationFormat>
  <Paragraphs>64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Feathered</vt:lpstr>
      <vt:lpstr>                         TESCO </vt:lpstr>
      <vt:lpstr>Content</vt:lpstr>
      <vt:lpstr>Introduction</vt:lpstr>
      <vt:lpstr>Slide 4</vt:lpstr>
      <vt:lpstr>Slide 5</vt:lpstr>
      <vt:lpstr>Slide 6</vt:lpstr>
      <vt:lpstr>Problem Identification</vt:lpstr>
      <vt:lpstr>Clear Ideas-Cause of problems</vt:lpstr>
      <vt:lpstr>Clear Ideas-to solve problems</vt:lpstr>
      <vt:lpstr>VISA</vt:lpstr>
      <vt:lpstr>VISA</vt:lpstr>
      <vt:lpstr>VISA-Alternatives</vt:lpstr>
      <vt:lpstr>Recommendations and Conclusion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TESCO</dc:title>
  <dc:creator>Nani</dc:creator>
  <cp:lastModifiedBy>Nani</cp:lastModifiedBy>
  <cp:revision>8</cp:revision>
  <dcterms:created xsi:type="dcterms:W3CDTF">2020-04-29T20:09:58Z</dcterms:created>
  <dcterms:modified xsi:type="dcterms:W3CDTF">2020-04-30T16:06:57Z</dcterms:modified>
</cp:coreProperties>
</file>