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SCO"/>
          <p:cNvSpPr txBox="1"/>
          <p:nvPr>
            <p:ph type="ctrTitle"/>
          </p:nvPr>
        </p:nvSpPr>
        <p:spPr>
          <a:xfrm>
            <a:off x="406400" y="3524250"/>
            <a:ext cx="12192000" cy="2705100"/>
          </a:xfrm>
          <a:prstGeom prst="rect">
            <a:avLst/>
          </a:prstGeom>
        </p:spPr>
        <p:txBody>
          <a:bodyPr/>
          <a:lstStyle/>
          <a:p>
            <a:pPr/>
            <a:r>
              <a:t>TESCO</a:t>
            </a:r>
          </a:p>
        </p:txBody>
      </p:sp>
      <p:sp>
        <p:nvSpPr>
          <p:cNvPr id="167" name="BUSINESS INTELLIGENC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INTELLIGENCE</a:t>
            </a:r>
          </a:p>
        </p:txBody>
      </p:sp>
      <p:pic>
        <p:nvPicPr>
          <p:cNvPr id="16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9407" y="-17948"/>
            <a:ext cx="5474306" cy="3065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3663" y="4113766"/>
            <a:ext cx="2057474" cy="941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Web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Website</a:t>
            </a:r>
          </a:p>
        </p:txBody>
      </p:sp>
      <p:pic>
        <p:nvPicPr>
          <p:cNvPr id="297" name="Screenshot 2020-05-05 at 6.44.11 PM.png" descr="Screenshot 2020-05-05 at 6.44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0553"/>
            <a:ext cx="13004801" cy="618365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Arrow"/>
          <p:cNvSpPr/>
          <p:nvPr/>
        </p:nvSpPr>
        <p:spPr>
          <a:xfrm rot="3029381">
            <a:off x="6263767" y="3486273"/>
            <a:ext cx="2549177" cy="723901"/>
          </a:xfrm>
          <a:prstGeom prst="rightArrow">
            <a:avLst>
              <a:gd name="adj1" fmla="val 32000"/>
              <a:gd name="adj2" fmla="val 11228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9" name="NO GUEST ACCOUNT SUPPORT"/>
          <p:cNvSpPr txBox="1"/>
          <p:nvPr/>
        </p:nvSpPr>
        <p:spPr>
          <a:xfrm>
            <a:off x="5760583" y="2411976"/>
            <a:ext cx="11176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NO GUEST ACCOUNT SUPPORT</a:t>
            </a:r>
          </a:p>
        </p:txBody>
      </p:sp>
      <p:sp>
        <p:nvSpPr>
          <p:cNvPr id="300" name="Arrow"/>
          <p:cNvSpPr/>
          <p:nvPr/>
        </p:nvSpPr>
        <p:spPr>
          <a:xfrm rot="5177014">
            <a:off x="10218956" y="2407925"/>
            <a:ext cx="1688142" cy="723901"/>
          </a:xfrm>
          <a:prstGeom prst="rightArrow">
            <a:avLst>
              <a:gd name="adj1" fmla="val 32000"/>
              <a:gd name="adj2" fmla="val 11228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1" name="Poor Customer Experience (Customisation)"/>
          <p:cNvSpPr txBox="1"/>
          <p:nvPr/>
        </p:nvSpPr>
        <p:spPr>
          <a:xfrm>
            <a:off x="5477053" y="1338209"/>
            <a:ext cx="11176001" cy="74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Poor Customer Experience (Customisation)</a:t>
            </a:r>
          </a:p>
        </p:txBody>
      </p:sp>
      <p:sp>
        <p:nvSpPr>
          <p:cNvPr id="302" name="Arrow"/>
          <p:cNvSpPr/>
          <p:nvPr/>
        </p:nvSpPr>
        <p:spPr>
          <a:xfrm rot="3029381">
            <a:off x="924258" y="5398001"/>
            <a:ext cx="2549177" cy="723901"/>
          </a:xfrm>
          <a:prstGeom prst="rightArrow">
            <a:avLst>
              <a:gd name="adj1" fmla="val 32000"/>
              <a:gd name="adj2" fmla="val 11228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3" name="NO AI/Data driven advts"/>
          <p:cNvSpPr txBox="1"/>
          <p:nvPr/>
        </p:nvSpPr>
        <p:spPr>
          <a:xfrm>
            <a:off x="62660" y="4275030"/>
            <a:ext cx="11176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NO AI/Data driven advts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VISA 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VISA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VISA DIA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VISA DIAGRAMS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COMM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RECOMMDATION </a:t>
            </a:r>
          </a:p>
        </p:txBody>
      </p:sp>
      <p:sp>
        <p:nvSpPr>
          <p:cNvPr id="310" name="Through the VISA and prior research we recommend the TESCO should adapt to mobile first approach for building websites…"/>
          <p:cNvSpPr txBox="1"/>
          <p:nvPr/>
        </p:nvSpPr>
        <p:spPr>
          <a:xfrm>
            <a:off x="559654" y="2882900"/>
            <a:ext cx="11176001" cy="594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31165" indent="-431165" defTabSz="566674"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298"/>
            </a:pPr>
            <a:r>
              <a:t>Through the VISA and prior research we recommend the TESCO should adapt to mobile first approach for building websites</a:t>
            </a:r>
          </a:p>
          <a:p>
            <a:pPr marL="431165" indent="-431165" defTabSz="566674"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298"/>
            </a:pPr>
            <a:r>
              <a:t>Improved Support through Chatbots (Chat Operations)</a:t>
            </a:r>
          </a:p>
          <a:p>
            <a:pPr marL="431165" indent="-431165" defTabSz="566674"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298"/>
            </a:pPr>
            <a:r>
              <a:t>Active Tracking system for Early Delays in Delivery based on supply chains</a:t>
            </a:r>
          </a:p>
          <a:p>
            <a:pPr marL="431165" indent="-431165" defTabSz="566674"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298"/>
            </a:pPr>
            <a:r>
              <a:t>Gamification and Customisation based on the User Group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CONCLUSION</a:t>
            </a:r>
          </a:p>
        </p:txBody>
      </p:sp>
      <p:sp>
        <p:nvSpPr>
          <p:cNvPr id="313" name="The UK Retail in Online Shopping is set to drastically increase , TESCO has massive advantage with supply chain ( Brick &amp; Mortar Stores)…"/>
          <p:cNvSpPr txBox="1"/>
          <p:nvPr/>
        </p:nvSpPr>
        <p:spPr>
          <a:xfrm>
            <a:off x="609577" y="2791177"/>
            <a:ext cx="11176001" cy="594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95604" indent="-395604" defTabSz="519937">
              <a:buClr>
                <a:schemeClr val="accent1"/>
              </a:buClr>
              <a:buSzPct val="104999"/>
              <a:buFont typeface="Avenir Next"/>
              <a:buChar char="▸"/>
              <a:defRPr sz="3026"/>
            </a:pPr>
            <a:r>
              <a:t>The UK Retail in Online Shopping is set to drastically increase , TESCO has massive advantage with supply chain ( Brick &amp; Mortar Stores)</a:t>
            </a:r>
          </a:p>
          <a:p>
            <a:pPr marL="395604" indent="-395604" defTabSz="519937">
              <a:buClr>
                <a:schemeClr val="accent1"/>
              </a:buClr>
              <a:buSzPct val="104999"/>
              <a:buFont typeface="Avenir Next"/>
              <a:buChar char="▸"/>
              <a:defRPr sz="3026"/>
            </a:pPr>
            <a:r>
              <a:t>Improved Chat and feedback from customers from iterations , improving Customer Experience </a:t>
            </a:r>
          </a:p>
          <a:p>
            <a:pPr marL="395604" indent="-395604" defTabSz="519937">
              <a:buClr>
                <a:schemeClr val="accent1"/>
              </a:buClr>
              <a:buSzPct val="104999"/>
              <a:buFont typeface="Avenir Next"/>
              <a:buChar char="▸"/>
              <a:defRPr sz="3026"/>
            </a:pPr>
            <a:r>
              <a:t>This investigation stays sensible as through our entrance to the framework we have gotten more prominent experience utilising most specialised viewpoints; along these lines narrowing the SCOPE of our Case Study and giving appropriate suggestions.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SCO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TESCO </a:t>
            </a:r>
          </a:p>
        </p:txBody>
      </p:sp>
      <p:sp>
        <p:nvSpPr>
          <p:cNvPr id="172" name="List of 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List of contents </a:t>
            </a:r>
          </a:p>
        </p:txBody>
      </p:sp>
      <p:sp>
        <p:nvSpPr>
          <p:cNvPr id="173" name="Overview of case and Organis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case and Organisation </a:t>
            </a:r>
          </a:p>
          <a:p>
            <a:pPr/>
            <a:r>
              <a:t>Problem Identification</a:t>
            </a:r>
          </a:p>
          <a:p>
            <a:pPr/>
            <a:r>
              <a:t>Clear Ideas Framework</a:t>
            </a:r>
          </a:p>
          <a:p>
            <a:pPr/>
            <a:r>
              <a:t>VISA Appraisal</a:t>
            </a:r>
          </a:p>
          <a:p>
            <a:pPr/>
            <a:r>
              <a:t>Recommendation </a:t>
            </a:r>
          </a:p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verview of case and Organ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Overview of case and Organisation </a:t>
            </a:r>
          </a:p>
        </p:txBody>
      </p:sp>
      <p:sp>
        <p:nvSpPr>
          <p:cNvPr id="176" name="Tesco plc, trading as Tesco, is a British multinational groceries and general merchandise retailer with headquarters in Hertfordshire, England, United Kingdom.…"/>
          <p:cNvSpPr txBox="1"/>
          <p:nvPr>
            <p:ph type="body" sz="half" idx="1"/>
          </p:nvPr>
        </p:nvSpPr>
        <p:spPr>
          <a:xfrm>
            <a:off x="406400" y="2743200"/>
            <a:ext cx="6710831" cy="5948660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2200"/>
              </a:spcBef>
              <a:defRPr sz="2720"/>
            </a:pPr>
            <a:r>
              <a:t>Tesco plc, trading as Tesco, is a British multinational groceries and general merchandise retailer with headquarters in Hertfordshire, England, United Kingdom. </a:t>
            </a:r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t>It is the third-largest retailer in the world measured by gross revenues and the ninth-largest retailer in the world measured by revenues. </a:t>
            </a:r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t>It has shops across Asia and Europe and has more than 6500 + shops</a:t>
            </a:r>
          </a:p>
        </p:txBody>
      </p:sp>
      <p:pic>
        <p:nvPicPr>
          <p:cNvPr id="177" name="Screenshot 2020-05-04 at 6.25.22 PM.png" descr="Screenshot 2020-05-04 at 6.25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7675" y="4162659"/>
            <a:ext cx="5412504" cy="3925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02985" y="2984816"/>
            <a:ext cx="2057473" cy="941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verview of case and Organisation"/>
          <p:cNvSpPr txBox="1"/>
          <p:nvPr/>
        </p:nvSpPr>
        <p:spPr>
          <a:xfrm>
            <a:off x="655819" y="1313535"/>
            <a:ext cx="121920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233679">
              <a:lnSpc>
                <a:spcPct val="80000"/>
              </a:lnSpc>
              <a:spcBef>
                <a:spcPts val="0"/>
              </a:spcBef>
              <a:defRPr cap="all" sz="6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Overview of case and Organisation </a:t>
            </a:r>
          </a:p>
        </p:txBody>
      </p:sp>
      <p:sp>
        <p:nvSpPr>
          <p:cNvPr id="181" name="As COVID-19 pandemic breakout , we can expect an uncommon dip in there income this year as a large portion of the income produces in the period of time where it is the phenomenal month for basic food item retailers.…"/>
          <p:cNvSpPr txBox="1"/>
          <p:nvPr>
            <p:ph type="body" sz="half" idx="4294967295"/>
          </p:nvPr>
        </p:nvSpPr>
        <p:spPr>
          <a:xfrm>
            <a:off x="275126" y="2712672"/>
            <a:ext cx="6282091" cy="5948660"/>
          </a:xfrm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1800"/>
              </a:spcBef>
              <a:buClr>
                <a:schemeClr val="accent1"/>
              </a:buClr>
              <a:buChar char="▸"/>
              <a:defRPr sz="2244"/>
            </a:pPr>
            <a:r>
              <a:t>As COVID-19 pandemic breakout , we can expect an uncommon dip in there income this year as a large portion of the income produces in the period of time where it is the phenomenal month for basic food item retailers.</a:t>
            </a:r>
          </a:p>
          <a:p>
            <a:pPr marL="293370" indent="-293370" defTabSz="385572">
              <a:spcBef>
                <a:spcPts val="1800"/>
              </a:spcBef>
              <a:buClr>
                <a:schemeClr val="accent1"/>
              </a:buClr>
              <a:buChar char="▸"/>
              <a:defRPr sz="2244"/>
            </a:pPr>
            <a:r>
              <a:t>Before that there were sufficient stock ,and well  sustained supply chain system, in the stores no lines and simple path for the window shopping.</a:t>
            </a:r>
          </a:p>
          <a:p>
            <a:pPr marL="293370" indent="-293370" defTabSz="385572">
              <a:spcBef>
                <a:spcPts val="1800"/>
              </a:spcBef>
              <a:buClr>
                <a:schemeClr val="accent1"/>
              </a:buClr>
              <a:buChar char="▸"/>
              <a:defRPr sz="2244"/>
            </a:pPr>
            <a:r>
              <a:t>Pandemic Situation forcing Shoppers to make purchasing online , and increasing the frequency and volume of online shopping by several folds </a:t>
            </a:r>
          </a:p>
        </p:txBody>
      </p:sp>
      <p:pic>
        <p:nvPicPr>
          <p:cNvPr id="182" name="Screenshot 2020-05-05 at 3.56.21 PM.png" descr="Screenshot 2020-05-05 at 3.56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1468" y="6231219"/>
            <a:ext cx="6291345" cy="2744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shot 2020-05-05 at 3.56.38 PM.png" descr="Screenshot 2020-05-05 at 3.56.3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19877" y="2682380"/>
            <a:ext cx="7935059" cy="2903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verview of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Overview of case </a:t>
            </a:r>
          </a:p>
        </p:txBody>
      </p:sp>
      <p:sp>
        <p:nvSpPr>
          <p:cNvPr id="186" name="According to our Findings ,TESCO online shoppings  getting reviews as worst, bad experience a for the online requests, similar to the conveyance has been deferred or outdated items have been conveyed rather than great one.…"/>
          <p:cNvSpPr txBox="1"/>
          <p:nvPr/>
        </p:nvSpPr>
        <p:spPr>
          <a:xfrm>
            <a:off x="559654" y="2882900"/>
            <a:ext cx="6282091" cy="594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33375" indent="-333375" defTabSz="438150">
              <a:spcBef>
                <a:spcPts val="21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550"/>
            </a:pPr>
            <a:r>
              <a:t>According to our Findings ,TESCO online shoppings  getting reviews as worst, bad experience a for the online requests, similar to the conveyance has been deferred or outdated items have been conveyed rather than great one.</a:t>
            </a:r>
          </a:p>
          <a:p>
            <a:pPr marL="333375" indent="-333375" defTabSz="438150">
              <a:spcBef>
                <a:spcPts val="21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550"/>
            </a:pPr>
            <a:r>
              <a:t>To add more to the hassle, failed payment, customer woes include broken customer review system ,etc</a:t>
            </a:r>
          </a:p>
          <a:p>
            <a:pPr marL="333375" indent="-333375" defTabSz="438150">
              <a:spcBef>
                <a:spcPts val="21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550"/>
            </a:pPr>
            <a:r>
              <a:t>Bad User Experience in some cases, not mobile first user experience </a:t>
            </a:r>
          </a:p>
        </p:txBody>
      </p:sp>
      <p:pic>
        <p:nvPicPr>
          <p:cNvPr id="187" name="Screenshot 2020-05-05 at 4.14.33 PM.png" descr="Screenshot 2020-05-05 at 4.14.33 PM.png"/>
          <p:cNvPicPr>
            <a:picLocks noChangeAspect="1"/>
          </p:cNvPicPr>
          <p:nvPr/>
        </p:nvPicPr>
        <p:blipFill>
          <a:blip r:embed="rId2">
            <a:extLst/>
          </a:blip>
          <a:srcRect l="18826" t="0" r="30215" b="0"/>
          <a:stretch>
            <a:fillRect/>
          </a:stretch>
        </p:blipFill>
        <p:spPr>
          <a:xfrm>
            <a:off x="9074259" y="3285521"/>
            <a:ext cx="3507688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Screenshot 2020-05-05 at 4.15.07 PM.png" descr="Screenshot 2020-05-05 at 4.15.07 PM.png"/>
          <p:cNvPicPr>
            <a:picLocks noChangeAspect="1"/>
          </p:cNvPicPr>
          <p:nvPr/>
        </p:nvPicPr>
        <p:blipFill>
          <a:blip r:embed="rId3">
            <a:extLst/>
          </a:blip>
          <a:srcRect l="0" t="0" r="42437" b="0"/>
          <a:stretch>
            <a:fillRect/>
          </a:stretch>
        </p:blipFill>
        <p:spPr>
          <a:xfrm>
            <a:off x="6730693" y="5658280"/>
            <a:ext cx="6480105" cy="2559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29266" y="4071833"/>
            <a:ext cx="2057473" cy="941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roblem Ident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Problem Identification</a:t>
            </a:r>
          </a:p>
        </p:txBody>
      </p:sp>
      <p:sp>
        <p:nvSpPr>
          <p:cNvPr id="192" name="The website needs to improve mainly on  following areas…"/>
          <p:cNvSpPr txBox="1"/>
          <p:nvPr/>
        </p:nvSpPr>
        <p:spPr>
          <a:xfrm>
            <a:off x="559654" y="2882900"/>
            <a:ext cx="11176001" cy="594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  <a:r>
              <a:t>The website needs to improve mainly on  following areas</a:t>
            </a:r>
          </a:p>
          <a:p>
            <a:pPr lvl="1" marL="1320800" indent="-660400">
              <a:spcBef>
                <a:spcPts val="2800"/>
              </a:spcBef>
              <a:buSzPct val="100000"/>
              <a:buAutoNum type="arabicPeriod" startAt="1"/>
              <a:defRPr sz="3400"/>
            </a:pPr>
            <a:r>
              <a:t>User Experience </a:t>
            </a:r>
          </a:p>
          <a:p>
            <a:pPr lvl="1" marL="1320800" indent="-660400">
              <a:spcBef>
                <a:spcPts val="2800"/>
              </a:spcBef>
              <a:buSzPct val="100000"/>
              <a:buAutoNum type="arabicPeriod" startAt="1"/>
              <a:defRPr sz="3400"/>
            </a:pPr>
            <a:r>
              <a:t>Reliability</a:t>
            </a:r>
          </a:p>
          <a:p>
            <a:pPr lvl="1" marL="1320800" indent="-660400">
              <a:spcBef>
                <a:spcPts val="2800"/>
              </a:spcBef>
              <a:buSzPct val="100000"/>
              <a:buAutoNum type="arabicPeriod" startAt="1"/>
              <a:defRPr sz="3400"/>
            </a:pPr>
            <a:r>
              <a:t>Communication Feedback Loop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7631" y="3965593"/>
            <a:ext cx="1822414" cy="1822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8255" y="6960160"/>
            <a:ext cx="5540446" cy="22161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lear Ideas-Cause of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Clear Ideas-Cause of problems</a:t>
            </a:r>
          </a:p>
        </p:txBody>
      </p:sp>
      <p:sp>
        <p:nvSpPr>
          <p:cNvPr id="197" name="The User Experience of using the website, has certain issues regarding usability like no clearly defined layouts for mobile experience and accessibility…"/>
          <p:cNvSpPr txBox="1"/>
          <p:nvPr/>
        </p:nvSpPr>
        <p:spPr>
          <a:xfrm>
            <a:off x="559654" y="2882900"/>
            <a:ext cx="11176001" cy="594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08940" indent="-408940" defTabSz="537463"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128"/>
            </a:pPr>
            <a:r>
              <a:t>The User Experience of using the website, has certain issues regarding usability like no clearly defined layouts for mobile experience and accessibility</a:t>
            </a:r>
          </a:p>
          <a:p>
            <a:pPr marL="408940" indent="-408940" defTabSz="537463"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128"/>
            </a:pPr>
            <a:r>
              <a:t>Issues in Delivery Supply chain system ,no proper tracking of delivery dates</a:t>
            </a:r>
          </a:p>
          <a:p>
            <a:pPr marL="408940" indent="-408940" defTabSz="537463"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128"/>
            </a:pPr>
            <a:r>
              <a:t>Failed Payment systems and rollback of transactions, takes too much</a:t>
            </a:r>
          </a:p>
          <a:p>
            <a:pPr marL="408940" indent="-408940" defTabSz="537463"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128"/>
            </a:pPr>
            <a:r>
              <a:t>No proper and active feedback system for customers to proactively report the issues.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LEarClear Ideas-to solve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CLEarClear Ideas-to solve problems</a:t>
            </a:r>
          </a:p>
        </p:txBody>
      </p:sp>
      <p:sp>
        <p:nvSpPr>
          <p:cNvPr id="200" name="Including ChatOps in the messaging apps and in website…"/>
          <p:cNvSpPr txBox="1"/>
          <p:nvPr/>
        </p:nvSpPr>
        <p:spPr>
          <a:xfrm>
            <a:off x="559654" y="2882900"/>
            <a:ext cx="5983675" cy="594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91159" indent="-391159" defTabSz="514095">
              <a:buClr>
                <a:schemeClr val="accent1"/>
              </a:buClr>
              <a:buSzPct val="104999"/>
              <a:buFont typeface="Avenir Next"/>
              <a:buChar char="▸"/>
              <a:defRPr sz="2992"/>
            </a:pPr>
            <a:r>
              <a:t>Including ChatOps in the messaging apps and in website</a:t>
            </a:r>
          </a:p>
          <a:p>
            <a:pPr marL="391159" indent="-391159" defTabSz="514095">
              <a:buClr>
                <a:schemeClr val="accent1"/>
              </a:buClr>
              <a:buSzPct val="104999"/>
              <a:buFont typeface="Avenir Next"/>
              <a:buChar char="▸"/>
              <a:defRPr sz="2992"/>
            </a:pPr>
            <a:r>
              <a:t>Gamification of entire shopping experience  </a:t>
            </a:r>
          </a:p>
          <a:p>
            <a:pPr marL="391159" indent="-391159" defTabSz="514095">
              <a:buClr>
                <a:schemeClr val="accent1"/>
              </a:buClr>
              <a:buSzPct val="104999"/>
              <a:buFont typeface="Avenir Next"/>
              <a:buChar char="▸"/>
              <a:defRPr sz="2992"/>
            </a:pPr>
            <a:r>
              <a:t>Adding More Payment Gateways and Merchants</a:t>
            </a:r>
          </a:p>
          <a:p>
            <a:pPr marL="391159" indent="-391159" defTabSz="514095">
              <a:buClr>
                <a:schemeClr val="accent1"/>
              </a:buClr>
              <a:buSzPct val="104999"/>
              <a:buFont typeface="Avenir Next"/>
              <a:buChar char="▸"/>
              <a:defRPr sz="2992"/>
            </a:pPr>
            <a:r>
              <a:t>Active Tracking of Delivery and early indication of delivery delay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4802" y="2481143"/>
            <a:ext cx="4077004" cy="2198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9647" y="5010978"/>
            <a:ext cx="4919920" cy="3869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ttribute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Attribute Tree</a:t>
            </a:r>
          </a:p>
        </p:txBody>
      </p:sp>
      <p:grpSp>
        <p:nvGrpSpPr>
          <p:cNvPr id="207" name="Oval 12"/>
          <p:cNvGrpSpPr/>
          <p:nvPr/>
        </p:nvGrpSpPr>
        <p:grpSpPr>
          <a:xfrm>
            <a:off x="1085388" y="5564143"/>
            <a:ext cx="1464909" cy="560195"/>
            <a:chOff x="0" y="0"/>
            <a:chExt cx="1464908" cy="560194"/>
          </a:xfrm>
        </p:grpSpPr>
        <p:sp>
          <p:nvSpPr>
            <p:cNvPr id="205" name="Oval"/>
            <p:cNvSpPr/>
            <p:nvPr/>
          </p:nvSpPr>
          <p:spPr>
            <a:xfrm>
              <a:off x="-1" y="-1"/>
              <a:ext cx="1464910" cy="56019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6" name="Ideal LMS for Higher Education"/>
            <p:cNvSpPr txBox="1"/>
            <p:nvPr/>
          </p:nvSpPr>
          <p:spPr>
            <a:xfrm>
              <a:off x="214531" y="107377"/>
              <a:ext cx="1035846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Ideal LMS for Higher Education</a:t>
              </a:r>
            </a:p>
          </p:txBody>
        </p:sp>
      </p:grpSp>
      <p:sp>
        <p:nvSpPr>
          <p:cNvPr id="280" name="Straight Connector 13"/>
          <p:cNvSpPr/>
          <p:nvPr/>
        </p:nvSpPr>
        <p:spPr>
          <a:xfrm>
            <a:off x="3963072" y="7288816"/>
            <a:ext cx="987578" cy="398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09" name="Straight Connector 24"/>
          <p:cNvSpPr/>
          <p:nvPr/>
        </p:nvSpPr>
        <p:spPr>
          <a:xfrm flipH="1" rot="16200000">
            <a:off x="5196768" y="5960629"/>
            <a:ext cx="191810" cy="2864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1" name="Straight Connector 15"/>
          <p:cNvSpPr/>
          <p:nvPr/>
        </p:nvSpPr>
        <p:spPr>
          <a:xfrm>
            <a:off x="4183798" y="7129410"/>
            <a:ext cx="604486" cy="18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2" name="Straight Connector 16"/>
          <p:cNvSpPr/>
          <p:nvPr/>
        </p:nvSpPr>
        <p:spPr>
          <a:xfrm>
            <a:off x="4167589" y="6832133"/>
            <a:ext cx="2512932" cy="220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3" name="Straight Connector 17"/>
          <p:cNvSpPr/>
          <p:nvPr/>
        </p:nvSpPr>
        <p:spPr>
          <a:xfrm>
            <a:off x="3935276" y="6002341"/>
            <a:ext cx="996920" cy="360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13" name="Straight Connector 24"/>
          <p:cNvSpPr/>
          <p:nvPr/>
        </p:nvSpPr>
        <p:spPr>
          <a:xfrm flipH="1" rot="16200000">
            <a:off x="5196768" y="4681523"/>
            <a:ext cx="191810" cy="2864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4" name="Straight Connector 19"/>
          <p:cNvSpPr/>
          <p:nvPr/>
        </p:nvSpPr>
        <p:spPr>
          <a:xfrm>
            <a:off x="4076986" y="5853695"/>
            <a:ext cx="713438" cy="11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5" name="Straight Connector 20"/>
          <p:cNvSpPr/>
          <p:nvPr/>
        </p:nvSpPr>
        <p:spPr>
          <a:xfrm>
            <a:off x="4064251" y="5553458"/>
            <a:ext cx="2644055" cy="23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6" name="Straight Connector 21"/>
          <p:cNvSpPr/>
          <p:nvPr/>
        </p:nvSpPr>
        <p:spPr>
          <a:xfrm>
            <a:off x="3919644" y="4563946"/>
            <a:ext cx="1069502" cy="462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7" name="Straight Connector 24"/>
          <p:cNvSpPr/>
          <p:nvPr/>
        </p:nvSpPr>
        <p:spPr>
          <a:xfrm>
            <a:off x="4067144" y="4468086"/>
            <a:ext cx="2994494" cy="42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8" name="Straight Connector 23"/>
          <p:cNvSpPr/>
          <p:nvPr/>
        </p:nvSpPr>
        <p:spPr>
          <a:xfrm>
            <a:off x="4089244" y="4432051"/>
            <a:ext cx="710581" cy="5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9" name="Straight Connector 24"/>
          <p:cNvSpPr/>
          <p:nvPr/>
        </p:nvSpPr>
        <p:spPr>
          <a:xfrm>
            <a:off x="4000451" y="4025993"/>
            <a:ext cx="829156" cy="23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90" name="Straight Connector 28"/>
          <p:cNvSpPr/>
          <p:nvPr/>
        </p:nvSpPr>
        <p:spPr>
          <a:xfrm>
            <a:off x="2159696" y="6098620"/>
            <a:ext cx="1067314" cy="794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91" name="Straight Connector 29"/>
          <p:cNvSpPr/>
          <p:nvPr/>
        </p:nvSpPr>
        <p:spPr>
          <a:xfrm>
            <a:off x="2556604" y="5844240"/>
            <a:ext cx="36115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92" name="Straight Connector 30"/>
          <p:cNvSpPr/>
          <p:nvPr/>
        </p:nvSpPr>
        <p:spPr>
          <a:xfrm>
            <a:off x="2123106" y="4606418"/>
            <a:ext cx="1142180" cy="976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23" name="TextBox 31"/>
          <p:cNvSpPr txBox="1"/>
          <p:nvPr/>
        </p:nvSpPr>
        <p:spPr>
          <a:xfrm>
            <a:off x="1044440" y="3457195"/>
            <a:ext cx="1159970" cy="2406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0"/>
              </a:spcBef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Overall Objective</a:t>
            </a:r>
          </a:p>
        </p:txBody>
      </p:sp>
      <p:sp>
        <p:nvSpPr>
          <p:cNvPr id="224" name="TextBox 32"/>
          <p:cNvSpPr txBox="1"/>
          <p:nvPr/>
        </p:nvSpPr>
        <p:spPr>
          <a:xfrm>
            <a:off x="2941299" y="3455521"/>
            <a:ext cx="1010151" cy="2406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0"/>
              </a:spcBef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Sub-Objectives</a:t>
            </a:r>
          </a:p>
        </p:txBody>
      </p:sp>
      <p:sp>
        <p:nvSpPr>
          <p:cNvPr id="225" name="TextBox 33"/>
          <p:cNvSpPr txBox="1"/>
          <p:nvPr/>
        </p:nvSpPr>
        <p:spPr>
          <a:xfrm>
            <a:off x="5964103" y="3078391"/>
            <a:ext cx="747289" cy="2406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0"/>
              </a:spcBef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Attributes</a:t>
            </a:r>
          </a:p>
        </p:txBody>
      </p:sp>
      <p:sp>
        <p:nvSpPr>
          <p:cNvPr id="293" name="Straight Connector 35"/>
          <p:cNvSpPr/>
          <p:nvPr/>
        </p:nvSpPr>
        <p:spPr>
          <a:xfrm>
            <a:off x="4096821" y="4306626"/>
            <a:ext cx="2701900" cy="6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DDDDDD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94" name="Straight Connector 36"/>
          <p:cNvSpPr/>
          <p:nvPr/>
        </p:nvSpPr>
        <p:spPr>
          <a:xfrm>
            <a:off x="4096821" y="4306626"/>
            <a:ext cx="2701900" cy="6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30" name="Oval 38"/>
          <p:cNvGrpSpPr/>
          <p:nvPr/>
        </p:nvGrpSpPr>
        <p:grpSpPr>
          <a:xfrm>
            <a:off x="2944583" y="4156561"/>
            <a:ext cx="1146893" cy="467433"/>
            <a:chOff x="0" y="0"/>
            <a:chExt cx="1146892" cy="467432"/>
          </a:xfrm>
        </p:grpSpPr>
        <p:sp>
          <p:nvSpPr>
            <p:cNvPr id="228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" name="Functionality"/>
            <p:cNvSpPr txBox="1"/>
            <p:nvPr/>
          </p:nvSpPr>
          <p:spPr>
            <a:xfrm>
              <a:off x="167957" y="124495"/>
              <a:ext cx="810977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Functionality</a:t>
              </a:r>
            </a:p>
          </p:txBody>
        </p:sp>
      </p:grpSp>
      <p:grpSp>
        <p:nvGrpSpPr>
          <p:cNvPr id="233" name="Oval 39"/>
          <p:cNvGrpSpPr/>
          <p:nvPr/>
        </p:nvGrpSpPr>
        <p:grpSpPr>
          <a:xfrm>
            <a:off x="2924103" y="5610524"/>
            <a:ext cx="1146893" cy="467433"/>
            <a:chOff x="0" y="0"/>
            <a:chExt cx="1146892" cy="467432"/>
          </a:xfrm>
        </p:grpSpPr>
        <p:sp>
          <p:nvSpPr>
            <p:cNvPr id="231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2" name="Reliability"/>
            <p:cNvSpPr txBox="1"/>
            <p:nvPr/>
          </p:nvSpPr>
          <p:spPr>
            <a:xfrm>
              <a:off x="167957" y="124495"/>
              <a:ext cx="810977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Reliability</a:t>
              </a:r>
            </a:p>
          </p:txBody>
        </p:sp>
      </p:grpSp>
      <p:grpSp>
        <p:nvGrpSpPr>
          <p:cNvPr id="236" name="Oval 40"/>
          <p:cNvGrpSpPr/>
          <p:nvPr/>
        </p:nvGrpSpPr>
        <p:grpSpPr>
          <a:xfrm>
            <a:off x="2856408" y="6875664"/>
            <a:ext cx="1323243" cy="467433"/>
            <a:chOff x="0" y="0"/>
            <a:chExt cx="1323242" cy="467432"/>
          </a:xfrm>
        </p:grpSpPr>
        <p:sp>
          <p:nvSpPr>
            <p:cNvPr id="234" name="Oval"/>
            <p:cNvSpPr/>
            <p:nvPr/>
          </p:nvSpPr>
          <p:spPr>
            <a:xfrm>
              <a:off x="-1" y="-1"/>
              <a:ext cx="132324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" name="Interoperability"/>
            <p:cNvSpPr txBox="1"/>
            <p:nvPr/>
          </p:nvSpPr>
          <p:spPr>
            <a:xfrm>
              <a:off x="193784" y="124495"/>
              <a:ext cx="935674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Interoperability</a:t>
              </a:r>
            </a:p>
          </p:txBody>
        </p:sp>
      </p:grpSp>
      <p:grpSp>
        <p:nvGrpSpPr>
          <p:cNvPr id="239" name="Oval 45"/>
          <p:cNvGrpSpPr/>
          <p:nvPr/>
        </p:nvGrpSpPr>
        <p:grpSpPr>
          <a:xfrm>
            <a:off x="4876184" y="4942152"/>
            <a:ext cx="995099" cy="501166"/>
            <a:chOff x="0" y="0"/>
            <a:chExt cx="995097" cy="501164"/>
          </a:xfrm>
        </p:grpSpPr>
        <p:sp>
          <p:nvSpPr>
            <p:cNvPr id="237" name="Oval"/>
            <p:cNvSpPr/>
            <p:nvPr/>
          </p:nvSpPr>
          <p:spPr>
            <a:xfrm>
              <a:off x="0" y="-1"/>
              <a:ext cx="995098" cy="501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8" name="Improved UX"/>
            <p:cNvSpPr txBox="1"/>
            <p:nvPr/>
          </p:nvSpPr>
          <p:spPr>
            <a:xfrm>
              <a:off x="145728" y="77861"/>
              <a:ext cx="7036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Improved UX</a:t>
              </a:r>
            </a:p>
          </p:txBody>
        </p:sp>
      </p:grpSp>
      <p:grpSp>
        <p:nvGrpSpPr>
          <p:cNvPr id="242" name="Oval 46"/>
          <p:cNvGrpSpPr/>
          <p:nvPr/>
        </p:nvGrpSpPr>
        <p:grpSpPr>
          <a:xfrm>
            <a:off x="4693435" y="3687213"/>
            <a:ext cx="1241484" cy="408386"/>
            <a:chOff x="0" y="0"/>
            <a:chExt cx="1241483" cy="408384"/>
          </a:xfrm>
        </p:grpSpPr>
        <p:sp>
          <p:nvSpPr>
            <p:cNvPr id="240" name="Oval"/>
            <p:cNvSpPr/>
            <p:nvPr/>
          </p:nvSpPr>
          <p:spPr>
            <a:xfrm>
              <a:off x="0" y="-1"/>
              <a:ext cx="1241484" cy="4083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1" name="A/B Testing"/>
            <p:cNvSpPr txBox="1"/>
            <p:nvPr/>
          </p:nvSpPr>
          <p:spPr>
            <a:xfrm>
              <a:off x="181811" y="108768"/>
              <a:ext cx="877861" cy="190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A/B Testing</a:t>
              </a:r>
            </a:p>
          </p:txBody>
        </p:sp>
      </p:grpSp>
      <p:grpSp>
        <p:nvGrpSpPr>
          <p:cNvPr id="245" name="Oval 47"/>
          <p:cNvGrpSpPr/>
          <p:nvPr/>
        </p:nvGrpSpPr>
        <p:grpSpPr>
          <a:xfrm>
            <a:off x="4793131" y="7618473"/>
            <a:ext cx="1146893" cy="472441"/>
            <a:chOff x="0" y="-2504"/>
            <a:chExt cx="1146892" cy="472440"/>
          </a:xfrm>
        </p:grpSpPr>
        <p:sp>
          <p:nvSpPr>
            <p:cNvPr id="243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4" name="Multiple Gateway Support"/>
            <p:cNvSpPr txBox="1"/>
            <p:nvPr/>
          </p:nvSpPr>
          <p:spPr>
            <a:xfrm>
              <a:off x="167957" y="-2505"/>
              <a:ext cx="810977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Multiple Gateway Support</a:t>
              </a:r>
            </a:p>
          </p:txBody>
        </p:sp>
      </p:grpSp>
      <p:sp>
        <p:nvSpPr>
          <p:cNvPr id="246" name="Oval 48"/>
          <p:cNvSpPr/>
          <p:nvPr/>
        </p:nvSpPr>
        <p:spPr>
          <a:xfrm>
            <a:off x="4800287" y="4295304"/>
            <a:ext cx="970483" cy="44847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70C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914400">
              <a:spcBef>
                <a:spcPts val="0"/>
              </a:spcBef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Accesibility</a:t>
            </a:r>
          </a:p>
        </p:txBody>
      </p:sp>
      <p:grpSp>
        <p:nvGrpSpPr>
          <p:cNvPr id="249" name="Oval 49"/>
          <p:cNvGrpSpPr/>
          <p:nvPr/>
        </p:nvGrpSpPr>
        <p:grpSpPr>
          <a:xfrm>
            <a:off x="7037438" y="4736521"/>
            <a:ext cx="1146893" cy="467433"/>
            <a:chOff x="0" y="0"/>
            <a:chExt cx="1146892" cy="467432"/>
          </a:xfrm>
        </p:grpSpPr>
        <p:sp>
          <p:nvSpPr>
            <p:cNvPr id="247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8" name="User…"/>
            <p:cNvSpPr txBox="1"/>
            <p:nvPr/>
          </p:nvSpPr>
          <p:spPr>
            <a:xfrm>
              <a:off x="167957" y="60995"/>
              <a:ext cx="810977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User</a:t>
              </a:r>
            </a:p>
            <a:p>
              <a: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Journey Maps</a:t>
              </a:r>
            </a:p>
          </p:txBody>
        </p:sp>
      </p:grpSp>
      <p:grpSp>
        <p:nvGrpSpPr>
          <p:cNvPr id="252" name="Oval 50"/>
          <p:cNvGrpSpPr/>
          <p:nvPr/>
        </p:nvGrpSpPr>
        <p:grpSpPr>
          <a:xfrm>
            <a:off x="4796328" y="5641074"/>
            <a:ext cx="1146893" cy="467433"/>
            <a:chOff x="0" y="0"/>
            <a:chExt cx="1146892" cy="467432"/>
          </a:xfrm>
        </p:grpSpPr>
        <p:sp>
          <p:nvSpPr>
            <p:cNvPr id="250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1" name="Fraud Detection"/>
            <p:cNvSpPr txBox="1"/>
            <p:nvPr/>
          </p:nvSpPr>
          <p:spPr>
            <a:xfrm>
              <a:off x="167957" y="60995"/>
              <a:ext cx="810977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Fraud Detection</a:t>
              </a:r>
            </a:p>
          </p:txBody>
        </p:sp>
      </p:grpSp>
      <p:grpSp>
        <p:nvGrpSpPr>
          <p:cNvPr id="255" name="Oval 51"/>
          <p:cNvGrpSpPr/>
          <p:nvPr/>
        </p:nvGrpSpPr>
        <p:grpSpPr>
          <a:xfrm>
            <a:off x="4796328" y="6286746"/>
            <a:ext cx="1146893" cy="467433"/>
            <a:chOff x="0" y="0"/>
            <a:chExt cx="1146892" cy="467432"/>
          </a:xfrm>
        </p:grpSpPr>
        <p:sp>
          <p:nvSpPr>
            <p:cNvPr id="253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4" name="Cost Optimisation"/>
            <p:cNvSpPr txBox="1"/>
            <p:nvPr/>
          </p:nvSpPr>
          <p:spPr>
            <a:xfrm>
              <a:off x="167957" y="60995"/>
              <a:ext cx="810977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Cost Optimisation</a:t>
              </a:r>
            </a:p>
          </p:txBody>
        </p:sp>
      </p:grpSp>
      <p:grpSp>
        <p:nvGrpSpPr>
          <p:cNvPr id="258" name="Oval 52"/>
          <p:cNvGrpSpPr/>
          <p:nvPr/>
        </p:nvGrpSpPr>
        <p:grpSpPr>
          <a:xfrm rot="60000">
            <a:off x="6801651" y="4047146"/>
            <a:ext cx="1284395" cy="486061"/>
            <a:chOff x="0" y="0"/>
            <a:chExt cx="1284393" cy="486059"/>
          </a:xfrm>
        </p:grpSpPr>
        <p:sp>
          <p:nvSpPr>
            <p:cNvPr id="256" name="Oval"/>
            <p:cNvSpPr/>
            <p:nvPr/>
          </p:nvSpPr>
          <p:spPr>
            <a:xfrm>
              <a:off x="-1" y="-1"/>
              <a:ext cx="1284395" cy="48606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7" name="Communication channels"/>
            <p:cNvSpPr txBox="1"/>
            <p:nvPr/>
          </p:nvSpPr>
          <p:spPr>
            <a:xfrm>
              <a:off x="188095" y="63426"/>
              <a:ext cx="908204" cy="359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Communication channels</a:t>
              </a:r>
            </a:p>
          </p:txBody>
        </p:sp>
      </p:grpSp>
      <p:grpSp>
        <p:nvGrpSpPr>
          <p:cNvPr id="261" name="Oval 53"/>
          <p:cNvGrpSpPr/>
          <p:nvPr/>
        </p:nvGrpSpPr>
        <p:grpSpPr>
          <a:xfrm>
            <a:off x="6670622" y="5997765"/>
            <a:ext cx="1146893" cy="467433"/>
            <a:chOff x="0" y="0"/>
            <a:chExt cx="1146892" cy="467432"/>
          </a:xfrm>
        </p:grpSpPr>
        <p:sp>
          <p:nvSpPr>
            <p:cNvPr id="259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0" name="Data security"/>
            <p:cNvSpPr txBox="1"/>
            <p:nvPr/>
          </p:nvSpPr>
          <p:spPr>
            <a:xfrm>
              <a:off x="167957" y="124495"/>
              <a:ext cx="810977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Data security</a:t>
              </a:r>
            </a:p>
          </p:txBody>
        </p:sp>
      </p:grpSp>
      <p:grpSp>
        <p:nvGrpSpPr>
          <p:cNvPr id="264" name="Oval 54"/>
          <p:cNvGrpSpPr/>
          <p:nvPr/>
        </p:nvGrpSpPr>
        <p:grpSpPr>
          <a:xfrm>
            <a:off x="6699878" y="5263789"/>
            <a:ext cx="1197195" cy="472441"/>
            <a:chOff x="0" y="-2504"/>
            <a:chExt cx="1197193" cy="472440"/>
          </a:xfrm>
        </p:grpSpPr>
        <p:sp>
          <p:nvSpPr>
            <p:cNvPr id="262" name="Oval"/>
            <p:cNvSpPr/>
            <p:nvPr/>
          </p:nvSpPr>
          <p:spPr>
            <a:xfrm>
              <a:off x="0" y="-1"/>
              <a:ext cx="11971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3" name="Payment Gateway Rollback"/>
            <p:cNvSpPr txBox="1"/>
            <p:nvPr/>
          </p:nvSpPr>
          <p:spPr>
            <a:xfrm>
              <a:off x="175325" y="-2505"/>
              <a:ext cx="846544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Payment Gateway Rollback</a:t>
              </a:r>
            </a:p>
          </p:txBody>
        </p:sp>
      </p:grpSp>
      <p:grpSp>
        <p:nvGrpSpPr>
          <p:cNvPr id="267" name="Oval 55"/>
          <p:cNvGrpSpPr/>
          <p:nvPr/>
        </p:nvGrpSpPr>
        <p:grpSpPr>
          <a:xfrm>
            <a:off x="6669257" y="6542395"/>
            <a:ext cx="1300561" cy="467434"/>
            <a:chOff x="0" y="0"/>
            <a:chExt cx="1300560" cy="467432"/>
          </a:xfrm>
        </p:grpSpPr>
        <p:sp>
          <p:nvSpPr>
            <p:cNvPr id="265" name="Oval"/>
            <p:cNvSpPr/>
            <p:nvPr/>
          </p:nvSpPr>
          <p:spPr>
            <a:xfrm>
              <a:off x="-1" y="-1"/>
              <a:ext cx="1300562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6" name="3rd Party App Tracking"/>
            <p:cNvSpPr txBox="1"/>
            <p:nvPr/>
          </p:nvSpPr>
          <p:spPr>
            <a:xfrm>
              <a:off x="190461" y="60995"/>
              <a:ext cx="919637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3rd Party App Tracking</a:t>
              </a:r>
            </a:p>
          </p:txBody>
        </p:sp>
      </p:grpSp>
      <p:grpSp>
        <p:nvGrpSpPr>
          <p:cNvPr id="270" name="Oval 56"/>
          <p:cNvGrpSpPr/>
          <p:nvPr/>
        </p:nvGrpSpPr>
        <p:grpSpPr>
          <a:xfrm>
            <a:off x="4793131" y="6928775"/>
            <a:ext cx="1146893" cy="472441"/>
            <a:chOff x="0" y="-2504"/>
            <a:chExt cx="1146892" cy="472440"/>
          </a:xfrm>
        </p:grpSpPr>
        <p:sp>
          <p:nvSpPr>
            <p:cNvPr id="268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9" name="Efficient Supply Chain Tracking"/>
            <p:cNvSpPr txBox="1"/>
            <p:nvPr/>
          </p:nvSpPr>
          <p:spPr>
            <a:xfrm>
              <a:off x="167957" y="-2505"/>
              <a:ext cx="810977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Efficient Supply Chain Tracking </a:t>
              </a:r>
            </a:p>
          </p:txBody>
        </p:sp>
      </p:grpSp>
      <p:grpSp>
        <p:nvGrpSpPr>
          <p:cNvPr id="273" name="Oval 57"/>
          <p:cNvGrpSpPr/>
          <p:nvPr/>
        </p:nvGrpSpPr>
        <p:grpSpPr>
          <a:xfrm>
            <a:off x="6802752" y="7324867"/>
            <a:ext cx="1146893" cy="472441"/>
            <a:chOff x="0" y="-2504"/>
            <a:chExt cx="1146892" cy="472440"/>
          </a:xfrm>
        </p:grpSpPr>
        <p:sp>
          <p:nvSpPr>
            <p:cNvPr id="271" name="Oval"/>
            <p:cNvSpPr/>
            <p:nvPr/>
          </p:nvSpPr>
          <p:spPr>
            <a:xfrm>
              <a:off x="-1" y="-1"/>
              <a:ext cx="1146894" cy="46743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2" name="Chat bot Support"/>
            <p:cNvSpPr txBox="1"/>
            <p:nvPr/>
          </p:nvSpPr>
          <p:spPr>
            <a:xfrm>
              <a:off x="167957" y="-2505"/>
              <a:ext cx="810977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Chat bot Support</a:t>
              </a:r>
            </a:p>
          </p:txBody>
        </p:sp>
      </p:grpSp>
      <p:sp>
        <p:nvSpPr>
          <p:cNvPr id="274" name="Rectangle 65"/>
          <p:cNvSpPr txBox="1"/>
          <p:nvPr/>
        </p:nvSpPr>
        <p:spPr>
          <a:xfrm>
            <a:off x="8546747" y="4024629"/>
            <a:ext cx="3944362" cy="302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spcBef>
                <a:spcPts val="0"/>
              </a:spcBef>
              <a:defRPr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Sub-Objectives: Functionality, Reliability &amp; Interoperability</a:t>
            </a:r>
          </a:p>
          <a:p>
            <a:pPr lvl="1" indent="457200" defTabSz="914400">
              <a:spcBef>
                <a:spcPts val="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Distilled from major goals outlined through secondary research</a:t>
            </a:r>
          </a:p>
          <a:p>
            <a:pPr lvl="1" indent="457200" defTabSz="914400">
              <a:spcBef>
                <a:spcPts val="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Found that most attributes fit under all three objectives</a:t>
            </a:r>
          </a:p>
          <a:p>
            <a:pPr defTabSz="914400">
              <a:spcBef>
                <a:spcPts val="0"/>
              </a:spcBef>
              <a:defRPr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Attributes</a:t>
            </a:r>
          </a:p>
          <a:p>
            <a:pPr lvl="1" indent="457200" defTabSz="914400">
              <a:spcBef>
                <a:spcPts val="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Attained from research into current website and ways to improve it </a:t>
            </a:r>
          </a:p>
        </p:txBody>
      </p:sp>
      <p:grpSp>
        <p:nvGrpSpPr>
          <p:cNvPr id="277" name="Oval 46"/>
          <p:cNvGrpSpPr/>
          <p:nvPr/>
        </p:nvGrpSpPr>
        <p:grpSpPr>
          <a:xfrm>
            <a:off x="4449263" y="4107331"/>
            <a:ext cx="1672532" cy="824417"/>
            <a:chOff x="0" y="0"/>
            <a:chExt cx="1672530" cy="824415"/>
          </a:xfrm>
        </p:grpSpPr>
        <p:sp>
          <p:nvSpPr>
            <p:cNvPr id="275" name="Oval"/>
            <p:cNvSpPr/>
            <p:nvPr/>
          </p:nvSpPr>
          <p:spPr>
            <a:xfrm>
              <a:off x="237668" y="215300"/>
              <a:ext cx="1197195" cy="39381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" name="CRMS"/>
            <p:cNvSpPr txBox="1"/>
            <p:nvPr/>
          </p:nvSpPr>
          <p:spPr>
            <a:xfrm>
              <a:off x="0" y="0"/>
              <a:ext cx="1672531" cy="824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CRMS</a:t>
              </a:r>
            </a:p>
          </p:txBody>
        </p:sp>
      </p:grpSp>
      <p:sp>
        <p:nvSpPr>
          <p:cNvPr id="278" name="Gamification"/>
          <p:cNvSpPr/>
          <p:nvPr/>
        </p:nvSpPr>
        <p:spPr>
          <a:xfrm>
            <a:off x="5963161" y="5036225"/>
            <a:ext cx="982399" cy="33987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70C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914400">
              <a:spcBef>
                <a:spcPts val="0"/>
              </a:spcBef>
              <a:def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Gamification</a:t>
            </a:r>
          </a:p>
        </p:txBody>
      </p:sp>
      <p:sp>
        <p:nvSpPr>
          <p:cNvPr id="279" name="Customer Exp(CX)"/>
          <p:cNvSpPr/>
          <p:nvPr/>
        </p:nvSpPr>
        <p:spPr>
          <a:xfrm>
            <a:off x="5988136" y="4430233"/>
            <a:ext cx="1068144" cy="43577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70C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914400">
              <a:spcBef>
                <a:spcPts val="0"/>
              </a:spcBef>
              <a:def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Customer Exp(CX)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