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sco.com/" TargetMode="External"/><Relationship Id="rId3" Type="http://schemas.openxmlformats.org/officeDocument/2006/relationships/hyperlink" Target="https://www.reviews.io/company-reviews/store/tesco-direct" TargetMode="External"/><Relationship Id="rId4" Type="http://schemas.openxmlformats.org/officeDocument/2006/relationships/hyperlink" Target="https://uk.trustpilot.com/review/www.tesco.com" TargetMode="External"/><Relationship Id="rId5" Type="http://schemas.openxmlformats.org/officeDocument/2006/relationships/hyperlink" Target="https://www.thehindubusinessline.com/opinion/covid-19-impact-consumers-move-more-towards-digital/article31337127.ece" TargetMode="External"/><Relationship Id="rId6" Type="http://schemas.openxmlformats.org/officeDocument/2006/relationships/hyperlink" Target="https://www.globaldata.com/covid-19-will-change-consumers-online-shopping-behaviour/" TargetMode="External"/><Relationship Id="rId7" Type="http://schemas.openxmlformats.org/officeDocument/2006/relationships/hyperlink" Target="https://www.globaldata.com/one-fifth-of-uk-retail-spend-set-to-be-online-by-2024/" TargetMode="External"/><Relationship Id="rId8" Type="http://schemas.openxmlformats.org/officeDocument/2006/relationships/hyperlink" Target="https://medium.com/walmartlabs" TargetMode="External"/><Relationship Id="rId9" Type="http://schemas.openxmlformats.org/officeDocument/2006/relationships/hyperlink" Target="https://medium.com/bestfolios/6-google-ux-case-studies-from-google-designers-14509b47ad0c" TargetMode="External"/><Relationship Id="rId10" Type="http://schemas.openxmlformats.org/officeDocument/2006/relationships/hyperlink" Target="https://blog.smile.io/3-gamification-strategies-to-use-for-your-ecommerce-store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CO"/>
          <p:cNvSpPr txBox="1"/>
          <p:nvPr>
            <p:ph type="ctrTitle"/>
          </p:nvPr>
        </p:nvSpPr>
        <p:spPr>
          <a:xfrm>
            <a:off x="406400" y="352425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TESCO</a:t>
            </a:r>
          </a:p>
        </p:txBody>
      </p:sp>
      <p:sp>
        <p:nvSpPr>
          <p:cNvPr id="167" name="BUSINESS INTELLIG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INTELLIGENCE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407" y="-17948"/>
            <a:ext cx="5474306" cy="306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663" y="4113766"/>
            <a:ext cx="2057474" cy="94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Website</a:t>
            </a:r>
          </a:p>
        </p:txBody>
      </p:sp>
      <p:pic>
        <p:nvPicPr>
          <p:cNvPr id="297" name="Screenshot 2020-05-05 at 6.44.11 PM.png" descr="Screenshot 2020-05-05 at 6.4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0553"/>
            <a:ext cx="13004801" cy="6183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Arrow"/>
          <p:cNvSpPr/>
          <p:nvPr/>
        </p:nvSpPr>
        <p:spPr>
          <a:xfrm rot="3029381">
            <a:off x="6263767" y="3486273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NO GUEST ACCOUNT SUPPORT"/>
          <p:cNvSpPr txBox="1"/>
          <p:nvPr/>
        </p:nvSpPr>
        <p:spPr>
          <a:xfrm>
            <a:off x="5760583" y="2411976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GUEST ACCOUNT SUPPORT</a:t>
            </a:r>
          </a:p>
        </p:txBody>
      </p:sp>
      <p:sp>
        <p:nvSpPr>
          <p:cNvPr id="300" name="Arrow"/>
          <p:cNvSpPr/>
          <p:nvPr/>
        </p:nvSpPr>
        <p:spPr>
          <a:xfrm rot="5177014">
            <a:off x="10218956" y="2407925"/>
            <a:ext cx="1688142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1" name="Poor Customer Experience (Customisation)"/>
          <p:cNvSpPr txBox="1"/>
          <p:nvPr/>
        </p:nvSpPr>
        <p:spPr>
          <a:xfrm>
            <a:off x="5477053" y="1338209"/>
            <a:ext cx="11176001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Poor Customer Experience (Customisation)</a:t>
            </a:r>
          </a:p>
        </p:txBody>
      </p:sp>
      <p:sp>
        <p:nvSpPr>
          <p:cNvPr id="302" name="Arrow"/>
          <p:cNvSpPr/>
          <p:nvPr/>
        </p:nvSpPr>
        <p:spPr>
          <a:xfrm rot="3029381">
            <a:off x="924258" y="5398001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NO AI/Data driven advts"/>
          <p:cNvSpPr txBox="1"/>
          <p:nvPr/>
        </p:nvSpPr>
        <p:spPr>
          <a:xfrm>
            <a:off x="62660" y="4275030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AI/Data driven advts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VISA DIAGRAM"/>
          <p:cNvSpPr txBox="1"/>
          <p:nvPr>
            <p:ph type="title"/>
          </p:nvPr>
        </p:nvSpPr>
        <p:spPr>
          <a:xfrm>
            <a:off x="830740" y="1530349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</a:t>
            </a:r>
          </a:p>
        </p:txBody>
      </p:sp>
      <p:pic>
        <p:nvPicPr>
          <p:cNvPr id="306" name="Screenshot 2020-05-06 at 12.04.25 AM.png" descr="Screenshot 2020-05-06 at 12.04.25 AM.png"/>
          <p:cNvPicPr>
            <a:picLocks noChangeAspect="1"/>
          </p:cNvPicPr>
          <p:nvPr/>
        </p:nvPicPr>
        <p:blipFill>
          <a:blip r:embed="rId2">
            <a:extLst/>
          </a:blip>
          <a:srcRect l="9724" t="0" r="19770" b="3444"/>
          <a:stretch>
            <a:fillRect/>
          </a:stretch>
        </p:blipFill>
        <p:spPr>
          <a:xfrm>
            <a:off x="1145252" y="2434440"/>
            <a:ext cx="10257184" cy="6679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VISA DIA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DIAGRAMS</a:t>
            </a:r>
          </a:p>
        </p:txBody>
      </p:sp>
      <p:pic>
        <p:nvPicPr>
          <p:cNvPr id="309" name="Screenshot 2020-05-06 at 12.20.26 AM.png" descr="Screenshot 2020-05-06 at 12.20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551" y="2920561"/>
            <a:ext cx="7670920" cy="521422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Including ChatOps in the messaging apps and in website…"/>
          <p:cNvSpPr txBox="1"/>
          <p:nvPr/>
        </p:nvSpPr>
        <p:spPr>
          <a:xfrm>
            <a:off x="7211822" y="2791177"/>
            <a:ext cx="5983675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Including ChatOps in the messaging apps and in website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Gamification of entire shopping experience  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Adding More Payment Gateways and Merchants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Using CRM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VISA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</a:t>
            </a:r>
          </a:p>
        </p:txBody>
      </p:sp>
      <p:pic>
        <p:nvPicPr>
          <p:cNvPr id="313" name="Screenshot 2020-05-06 at 12.20.39 AM.png" descr="Screenshot 2020-05-06 at 12.20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450" y="2471259"/>
            <a:ext cx="7611184" cy="5173615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Adding More Payment Gateways and Merchants…"/>
          <p:cNvSpPr txBox="1"/>
          <p:nvPr/>
        </p:nvSpPr>
        <p:spPr>
          <a:xfrm>
            <a:off x="6600271" y="2541564"/>
            <a:ext cx="5983676" cy="594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800"/>
              </a:spcBef>
              <a:defRPr sz="3400"/>
            </a:pP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Adding More Payment Gateways and Merchants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Utilising efficient supply chain systems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Integration of 3rd Party App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17" name="VISA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</a:t>
            </a:r>
          </a:p>
        </p:txBody>
      </p:sp>
      <p:pic>
        <p:nvPicPr>
          <p:cNvPr id="318" name="Screenshot 2020-05-06 at 12.20.46 AM.png" descr="Screenshot 2020-05-06 at 12.20.46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295"/>
          <a:stretch>
            <a:fillRect/>
          </a:stretch>
        </p:blipFill>
        <p:spPr>
          <a:xfrm>
            <a:off x="-431008" y="2486421"/>
            <a:ext cx="7426367" cy="478067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Implementing Fraud Detection Systems…"/>
          <p:cNvSpPr txBox="1"/>
          <p:nvPr/>
        </p:nvSpPr>
        <p:spPr>
          <a:xfrm>
            <a:off x="6600271" y="2541565"/>
            <a:ext cx="5983675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67359">
              <a:spcBef>
                <a:spcPts val="2200"/>
              </a:spcBef>
              <a:defRPr sz="2720"/>
            </a:pPr>
          </a:p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720"/>
            </a:pPr>
            <a:r>
              <a:t>Implementing Fraud Detection Systems</a:t>
            </a:r>
          </a:p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720"/>
            </a:pPr>
            <a:r>
              <a:t>Cost Optimisation using modern tech resources</a:t>
            </a:r>
          </a:p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720"/>
            </a:pPr>
            <a:r>
              <a:t>Data Security measures according to latest compliance and regulatory measures</a:t>
            </a:r>
          </a:p>
          <a:p>
            <a:pPr marL="355600" indent="-355600" defTabSz="467359">
              <a:spcBef>
                <a:spcPts val="22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720"/>
            </a:pPr>
            <a:r>
              <a:t>Payment Refund / Rollback System integration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OMM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RECOMMDATION </a:t>
            </a:r>
          </a:p>
        </p:txBody>
      </p:sp>
      <p:sp>
        <p:nvSpPr>
          <p:cNvPr id="322" name="Through the VISA and prior research we recommend the TESCO should adapt to mobile first approach for building websites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Through the VISA and prior research we recommend the TESCO should adapt to mobile first approach for building websites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Improved Support through Chatbots (Chat Operations)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Active Tracking system for Early Delays in Delivery based on supply chains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Gamification and Customisation based on the User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325" name="The UK Retail in Online Shopping is set to drastically increase , TESCO has massive advantage with supply chain ( Brick &amp; Mortar Stores)…"/>
          <p:cNvSpPr txBox="1"/>
          <p:nvPr/>
        </p:nvSpPr>
        <p:spPr>
          <a:xfrm>
            <a:off x="609577" y="2791177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The UK Retail in Online Shopping is set to drastically increase , TESCO has massive advantage with supply chain ( Brick &amp; Mortar Stores)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Improved Chat and feedback from customers from iterations , improving Customer Experience 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This investigation stays sensible as through our entrance to the framework we have gotten more prominent experience utilising most specialised viewpoints; along these lines narrowing the SCOPE of our Case Study and giving appropriate suggestions.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REFERENCeS </a:t>
            </a:r>
          </a:p>
        </p:txBody>
      </p:sp>
      <p:sp>
        <p:nvSpPr>
          <p:cNvPr id="328" name="https://www.tesco.com/…"/>
          <p:cNvSpPr txBox="1"/>
          <p:nvPr/>
        </p:nvSpPr>
        <p:spPr>
          <a:xfrm>
            <a:off x="609577" y="2791177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https://www.tesco.com/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https://www.reviews.io/company-reviews/store/tesco-direct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https://uk.trustpilot.com/review/www.tesco.com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https://www.thehindubusinessline.com/opinion/covid-19-impact-consumers-move-more-towards-digital/article31337127.ece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https://www.globaldata.com/covid-19-will-change-consumers-online-shopping-behaviour/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https://www.globaldata.com/one-fifth-of-uk-retail-spend-set-to-be-online-by-2024/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https://medium.com/walmartlabs</a:t>
            </a: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9" invalidUrl="" action="" tgtFrame="" tooltip="" history="1" highlightClick="0" endSnd="0"/>
              </a:rPr>
              <a:t>https://medium.com/bestfolios/6-google-ux-case-studies-from-google-designers-14509b47ad0c</a:t>
            </a:r>
          </a:p>
          <a:p>
            <a:pPr defTabSz="246888">
              <a:lnSpc>
                <a:spcPts val="1500"/>
              </a:lnSpc>
              <a:spcBef>
                <a:spcPts val="0"/>
              </a:spcBef>
              <a:defRPr sz="648" u="sng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noFill/>
                <a:latin typeface="Times"/>
                <a:ea typeface="Times"/>
                <a:cs typeface="Times"/>
                <a:sym typeface="Times"/>
              </a:defRPr>
            </a:pPr>
          </a:p>
          <a:p>
            <a:pPr marL="240030" indent="-240030" defTabSz="315468"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36"/>
            </a:pPr>
            <a:r>
              <a:rPr u="sng">
                <a:solidFill>
                  <a:schemeClr val="accent1"/>
                </a:solidFill>
                <a:hlinkClick r:id="rId10" invalidUrl="" action="" tgtFrame="" tooltip="" history="1" highlightClick="0" endSnd="0"/>
              </a:rPr>
              <a:t>https://blog.smile.io/3-gamification-strategies-to-use-for-your-ecommerce-store/</a:t>
            </a:r>
          </a:p>
          <a:p>
            <a:pPr defTabSz="315468">
              <a:spcBef>
                <a:spcPts val="1500"/>
              </a:spcBef>
              <a:defRPr sz="183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SC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TESCO </a:t>
            </a:r>
          </a:p>
        </p:txBody>
      </p:sp>
      <p:sp>
        <p:nvSpPr>
          <p:cNvPr id="172" name="List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List of contents </a:t>
            </a:r>
          </a:p>
        </p:txBody>
      </p:sp>
      <p:sp>
        <p:nvSpPr>
          <p:cNvPr id="173" name="Overview of case and Organ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case and Organisation </a:t>
            </a:r>
          </a:p>
          <a:p>
            <a:pPr/>
            <a:r>
              <a:t>Problem Identification</a:t>
            </a:r>
          </a:p>
          <a:p>
            <a:pPr/>
            <a:r>
              <a:t>Clear Ideas Framework</a:t>
            </a:r>
          </a:p>
          <a:p>
            <a:pPr/>
            <a:r>
              <a:t>VISA Appraisal</a:t>
            </a:r>
          </a:p>
          <a:p>
            <a:pPr/>
            <a:r>
              <a:t>Recommendation 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 of case and Organ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76" name="Tesco plc, trading as Tesco, is a British multinational groceries and general merchandise retailer with headquarters in Hertfordshire, England, United Kingdom.…"/>
          <p:cNvSpPr txBox="1"/>
          <p:nvPr>
            <p:ph type="body" sz="half" idx="1"/>
          </p:nvPr>
        </p:nvSpPr>
        <p:spPr>
          <a:xfrm>
            <a:off x="406400" y="2743200"/>
            <a:ext cx="6710831" cy="594866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Tesco plc, trading as Tesco, is a British multinational groceries and general merchandise retailer with headquarters in Hertfordshire, England, United Kingdom. 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is the third-largest retailer in the world measured by gross revenues and the ninth-largest retailer in the world measured by revenues. 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has shops across Asia and Europe and has more than 6500 + shops</a:t>
            </a:r>
          </a:p>
        </p:txBody>
      </p:sp>
      <p:pic>
        <p:nvPicPr>
          <p:cNvPr id="177" name="Screenshot 2020-05-04 at 6.25.22 PM.png" descr="Screenshot 2020-05-04 at 6.2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675" y="4162659"/>
            <a:ext cx="5412504" cy="392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2985" y="2984816"/>
            <a:ext cx="2057473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view of case and Organisation"/>
          <p:cNvSpPr txBox="1"/>
          <p:nvPr/>
        </p:nvSpPr>
        <p:spPr>
          <a:xfrm>
            <a:off x="655819" y="1313535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0"/>
              </a:spcBef>
              <a:defRPr cap="all" sz="6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81" name="As COVID-19 pandemic breakout , we can expect an uncommon dip in there income this year as a large portion of the income produces in the period of time where it is the phenomenal month for basic food item retailers.…"/>
          <p:cNvSpPr txBox="1"/>
          <p:nvPr>
            <p:ph type="body" sz="half" idx="4294967295"/>
          </p:nvPr>
        </p:nvSpPr>
        <p:spPr>
          <a:xfrm>
            <a:off x="275126" y="2712672"/>
            <a:ext cx="6282091" cy="594866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As COVID-19 pandemic breakout , we can expect an uncommon dip in there income this year as a large portion of the income produces in the period of time where it is the phenomenal month for basic food item retailers.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Before that there were sufficient stock ,and well  sustained supply chain system, in the stores no lines and simple path for the window shopping.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Pandemic Situation forcing Shoppers to make purchasing online , and increasing the frequency and volume of online shopping by several folds </a:t>
            </a:r>
          </a:p>
        </p:txBody>
      </p:sp>
      <p:pic>
        <p:nvPicPr>
          <p:cNvPr id="182" name="Screenshot 2020-05-05 at 3.56.21 PM.png" descr="Screenshot 2020-05-05 at 3.5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468" y="6231219"/>
            <a:ext cx="6291345" cy="2744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0-05-05 at 3.56.38 PM.png" descr="Screenshot 2020-05-05 at 3.56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9877" y="2682380"/>
            <a:ext cx="7935059" cy="290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verview of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Overview of case </a:t>
            </a:r>
          </a:p>
        </p:txBody>
      </p:sp>
      <p:sp>
        <p:nvSpPr>
          <p:cNvPr id="186" name="According to our Findings ,TESCO online shoppings  getting reviews as worst, bad experience a for the online requests, similar to the conveyance has been deferred or outdated items have been conveyed rather than great one.…"/>
          <p:cNvSpPr txBox="1"/>
          <p:nvPr/>
        </p:nvSpPr>
        <p:spPr>
          <a:xfrm>
            <a:off x="559654" y="2882900"/>
            <a:ext cx="628209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According to our Findings ,TESCO online shoppings  getting reviews as worst, bad experience a for the online requests, similar to the conveyance has been deferred or outdated items have been conveyed rather than great one.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To add more to the hassle, failed payment, customer woes include broken customer review system ,etc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Bad User Experience in some cases, not mobile first user experience </a:t>
            </a:r>
          </a:p>
        </p:txBody>
      </p:sp>
      <p:pic>
        <p:nvPicPr>
          <p:cNvPr id="187" name="Screenshot 2020-05-05 at 4.14.33 PM.png" descr="Screenshot 2020-05-05 at 4.14.33 PM.png"/>
          <p:cNvPicPr>
            <a:picLocks noChangeAspect="1"/>
          </p:cNvPicPr>
          <p:nvPr/>
        </p:nvPicPr>
        <p:blipFill>
          <a:blip r:embed="rId2">
            <a:extLst/>
          </a:blip>
          <a:srcRect l="18826" t="0" r="30215" b="0"/>
          <a:stretch>
            <a:fillRect/>
          </a:stretch>
        </p:blipFill>
        <p:spPr>
          <a:xfrm>
            <a:off x="9074259" y="3285521"/>
            <a:ext cx="3507688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0-05-05 at 4.15.07 PM.png" descr="Screenshot 2020-05-05 at 4.15.07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2437" b="0"/>
          <a:stretch>
            <a:fillRect/>
          </a:stretch>
        </p:blipFill>
        <p:spPr>
          <a:xfrm>
            <a:off x="6730693" y="5658280"/>
            <a:ext cx="6480105" cy="2559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9266" y="4071833"/>
            <a:ext cx="2057473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blem 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 Identification</a:t>
            </a:r>
          </a:p>
        </p:txBody>
      </p:sp>
      <p:sp>
        <p:nvSpPr>
          <p:cNvPr id="192" name="The website needs to improve mainly on  following areas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The website needs to improve mainly on  following areas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User Experience 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Reliability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Communication Feedback Loop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7631" y="3965593"/>
            <a:ext cx="1822414" cy="182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8255" y="6960160"/>
            <a:ext cx="5540446" cy="221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lear Ideas-Cause of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 Ideas-Cause of problems</a:t>
            </a:r>
          </a:p>
        </p:txBody>
      </p:sp>
      <p:sp>
        <p:nvSpPr>
          <p:cNvPr id="197" name="The User Experience of using the website, has certain issues regarding usability like no clearly defined layouts for mobile experience and accessibility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The User Experience of using the website, has certain issues regarding usability like no clearly defined layouts for mobile experience and accessibility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Issues in Delivery Supply chain system ,no proper tracking of delivery dates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Failed Payment systems and rollback of transactions, takes too much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No proper and active feedback system for customers to proactively report the issues.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ear Ideas-to solv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 Ideas-to solve problems</a:t>
            </a:r>
          </a:p>
        </p:txBody>
      </p:sp>
      <p:sp>
        <p:nvSpPr>
          <p:cNvPr id="200" name="Including ChatOps in the messaging apps and in website…"/>
          <p:cNvSpPr txBox="1"/>
          <p:nvPr/>
        </p:nvSpPr>
        <p:spPr>
          <a:xfrm>
            <a:off x="559654" y="2882900"/>
            <a:ext cx="5983675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Including ChatOps in the messaging apps and in website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Gamification of entire shopping experience  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Adding More Payment Gateways and Merchants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Active Tracking of Delivery and early indication of delivery delay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4802" y="2481143"/>
            <a:ext cx="4077004" cy="2198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647" y="5010978"/>
            <a:ext cx="4919920" cy="3869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ribut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Attribute Tree</a:t>
            </a:r>
          </a:p>
        </p:txBody>
      </p:sp>
      <p:grpSp>
        <p:nvGrpSpPr>
          <p:cNvPr id="207" name="Oval 12"/>
          <p:cNvGrpSpPr/>
          <p:nvPr/>
        </p:nvGrpSpPr>
        <p:grpSpPr>
          <a:xfrm>
            <a:off x="1046006" y="5523802"/>
            <a:ext cx="1464909" cy="560196"/>
            <a:chOff x="0" y="0"/>
            <a:chExt cx="1464908" cy="560194"/>
          </a:xfrm>
        </p:grpSpPr>
        <p:sp>
          <p:nvSpPr>
            <p:cNvPr id="205" name="Oval"/>
            <p:cNvSpPr/>
            <p:nvPr/>
          </p:nvSpPr>
          <p:spPr>
            <a:xfrm>
              <a:off x="-1" y="-1"/>
              <a:ext cx="1464910" cy="56019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TESCO"/>
            <p:cNvSpPr txBox="1"/>
            <p:nvPr/>
          </p:nvSpPr>
          <p:spPr>
            <a:xfrm>
              <a:off x="214531" y="107377"/>
              <a:ext cx="103584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TESCO</a:t>
              </a:r>
            </a:p>
          </p:txBody>
        </p:sp>
      </p:grpSp>
      <p:sp>
        <p:nvSpPr>
          <p:cNvPr id="280" name="Straight Connector 13"/>
          <p:cNvSpPr/>
          <p:nvPr/>
        </p:nvSpPr>
        <p:spPr>
          <a:xfrm>
            <a:off x="3963072" y="7288816"/>
            <a:ext cx="987578" cy="398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09" name="Straight Connector 24"/>
          <p:cNvSpPr/>
          <p:nvPr/>
        </p:nvSpPr>
        <p:spPr>
          <a:xfrm flipH="1" rot="16200000">
            <a:off x="5196768" y="5960629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traight Connector 15"/>
          <p:cNvSpPr/>
          <p:nvPr/>
        </p:nvSpPr>
        <p:spPr>
          <a:xfrm>
            <a:off x="4183798" y="7129410"/>
            <a:ext cx="604486" cy="1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2" name="Straight Connector 16"/>
          <p:cNvSpPr/>
          <p:nvPr/>
        </p:nvSpPr>
        <p:spPr>
          <a:xfrm>
            <a:off x="4167589" y="6832133"/>
            <a:ext cx="2512932" cy="220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3" name="Straight Connector 17"/>
          <p:cNvSpPr/>
          <p:nvPr/>
        </p:nvSpPr>
        <p:spPr>
          <a:xfrm>
            <a:off x="3935276" y="6002341"/>
            <a:ext cx="996920" cy="360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13" name="Straight Connector 24"/>
          <p:cNvSpPr/>
          <p:nvPr/>
        </p:nvSpPr>
        <p:spPr>
          <a:xfrm flipH="1" rot="16200000">
            <a:off x="5196768" y="4681523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traight Connector 19"/>
          <p:cNvSpPr/>
          <p:nvPr/>
        </p:nvSpPr>
        <p:spPr>
          <a:xfrm>
            <a:off x="4076986" y="5853695"/>
            <a:ext cx="713438" cy="1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5" name="Straight Connector 20"/>
          <p:cNvSpPr/>
          <p:nvPr/>
        </p:nvSpPr>
        <p:spPr>
          <a:xfrm>
            <a:off x="4064251" y="5553458"/>
            <a:ext cx="2644055" cy="23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6" name="Straight Connector 21"/>
          <p:cNvSpPr/>
          <p:nvPr/>
        </p:nvSpPr>
        <p:spPr>
          <a:xfrm>
            <a:off x="3919644" y="4563946"/>
            <a:ext cx="1069502" cy="46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7" name="Straight Connector 24"/>
          <p:cNvSpPr/>
          <p:nvPr/>
        </p:nvSpPr>
        <p:spPr>
          <a:xfrm>
            <a:off x="4067144" y="4468086"/>
            <a:ext cx="2994494" cy="42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8" name="Straight Connector 23"/>
          <p:cNvSpPr/>
          <p:nvPr/>
        </p:nvSpPr>
        <p:spPr>
          <a:xfrm>
            <a:off x="4089244" y="4432051"/>
            <a:ext cx="710581" cy="5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9" name="Straight Connector 24"/>
          <p:cNvSpPr/>
          <p:nvPr/>
        </p:nvSpPr>
        <p:spPr>
          <a:xfrm>
            <a:off x="4000451" y="4025993"/>
            <a:ext cx="829156" cy="23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0" name="Straight Connector 28"/>
          <p:cNvSpPr/>
          <p:nvPr/>
        </p:nvSpPr>
        <p:spPr>
          <a:xfrm>
            <a:off x="2118033" y="6058736"/>
            <a:ext cx="1110980" cy="833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1" name="Straight Connector 29"/>
          <p:cNvSpPr/>
          <p:nvPr/>
        </p:nvSpPr>
        <p:spPr>
          <a:xfrm>
            <a:off x="2515964" y="5821206"/>
            <a:ext cx="402706" cy="9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2" name="Straight Connector 30"/>
          <p:cNvSpPr/>
          <p:nvPr/>
        </p:nvSpPr>
        <p:spPr>
          <a:xfrm>
            <a:off x="2096819" y="4604265"/>
            <a:ext cx="1157882" cy="940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3" name="TextBox 31"/>
          <p:cNvSpPr txBox="1"/>
          <p:nvPr/>
        </p:nvSpPr>
        <p:spPr>
          <a:xfrm>
            <a:off x="1044440" y="3457195"/>
            <a:ext cx="1159970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Overall Objective</a:t>
            </a:r>
          </a:p>
        </p:txBody>
      </p:sp>
      <p:sp>
        <p:nvSpPr>
          <p:cNvPr id="224" name="TextBox 32"/>
          <p:cNvSpPr txBox="1"/>
          <p:nvPr/>
        </p:nvSpPr>
        <p:spPr>
          <a:xfrm>
            <a:off x="2941299" y="3455521"/>
            <a:ext cx="1010151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Sub-Objectives</a:t>
            </a:r>
          </a:p>
        </p:txBody>
      </p:sp>
      <p:sp>
        <p:nvSpPr>
          <p:cNvPr id="225" name="TextBox 33"/>
          <p:cNvSpPr txBox="1"/>
          <p:nvPr/>
        </p:nvSpPr>
        <p:spPr>
          <a:xfrm>
            <a:off x="5964103" y="3078391"/>
            <a:ext cx="747289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293" name="Straight Connector 35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DDDDDD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4" name="Straight Connector 36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30" name="Oval 38"/>
          <p:cNvGrpSpPr/>
          <p:nvPr/>
        </p:nvGrpSpPr>
        <p:grpSpPr>
          <a:xfrm>
            <a:off x="2944583" y="4156561"/>
            <a:ext cx="1146893" cy="467433"/>
            <a:chOff x="0" y="0"/>
            <a:chExt cx="1146892" cy="467432"/>
          </a:xfrm>
        </p:grpSpPr>
        <p:sp>
          <p:nvSpPr>
            <p:cNvPr id="22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Functiona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Functionality</a:t>
              </a:r>
            </a:p>
          </p:txBody>
        </p:sp>
      </p:grpSp>
      <p:grpSp>
        <p:nvGrpSpPr>
          <p:cNvPr id="233" name="Oval 39"/>
          <p:cNvGrpSpPr/>
          <p:nvPr/>
        </p:nvGrpSpPr>
        <p:grpSpPr>
          <a:xfrm>
            <a:off x="2924103" y="5610524"/>
            <a:ext cx="1146893" cy="467433"/>
            <a:chOff x="0" y="0"/>
            <a:chExt cx="1146892" cy="467432"/>
          </a:xfrm>
        </p:grpSpPr>
        <p:sp>
          <p:nvSpPr>
            <p:cNvPr id="23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Reliabi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Reliability</a:t>
              </a:r>
            </a:p>
          </p:txBody>
        </p:sp>
      </p:grpSp>
      <p:grpSp>
        <p:nvGrpSpPr>
          <p:cNvPr id="236" name="Oval 40"/>
          <p:cNvGrpSpPr/>
          <p:nvPr/>
        </p:nvGrpSpPr>
        <p:grpSpPr>
          <a:xfrm>
            <a:off x="2856408" y="6875664"/>
            <a:ext cx="1323243" cy="467433"/>
            <a:chOff x="0" y="0"/>
            <a:chExt cx="1323242" cy="467432"/>
          </a:xfrm>
        </p:grpSpPr>
        <p:sp>
          <p:nvSpPr>
            <p:cNvPr id="234" name="Oval"/>
            <p:cNvSpPr/>
            <p:nvPr/>
          </p:nvSpPr>
          <p:spPr>
            <a:xfrm>
              <a:off x="-1" y="-1"/>
              <a:ext cx="132324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Interoperability"/>
            <p:cNvSpPr txBox="1"/>
            <p:nvPr/>
          </p:nvSpPr>
          <p:spPr>
            <a:xfrm>
              <a:off x="193784" y="124495"/>
              <a:ext cx="935674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Interoperability</a:t>
              </a:r>
            </a:p>
          </p:txBody>
        </p:sp>
      </p:grpSp>
      <p:grpSp>
        <p:nvGrpSpPr>
          <p:cNvPr id="239" name="Oval 45"/>
          <p:cNvGrpSpPr/>
          <p:nvPr/>
        </p:nvGrpSpPr>
        <p:grpSpPr>
          <a:xfrm>
            <a:off x="4876184" y="4942152"/>
            <a:ext cx="995099" cy="501166"/>
            <a:chOff x="0" y="0"/>
            <a:chExt cx="995097" cy="501164"/>
          </a:xfrm>
        </p:grpSpPr>
        <p:sp>
          <p:nvSpPr>
            <p:cNvPr id="237" name="Oval"/>
            <p:cNvSpPr/>
            <p:nvPr/>
          </p:nvSpPr>
          <p:spPr>
            <a:xfrm>
              <a:off x="0" y="-1"/>
              <a:ext cx="995098" cy="501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Improved UX"/>
            <p:cNvSpPr txBox="1"/>
            <p:nvPr/>
          </p:nvSpPr>
          <p:spPr>
            <a:xfrm>
              <a:off x="145728" y="77861"/>
              <a:ext cx="7036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Improved UX</a:t>
              </a:r>
            </a:p>
          </p:txBody>
        </p:sp>
      </p:grpSp>
      <p:grpSp>
        <p:nvGrpSpPr>
          <p:cNvPr id="242" name="Oval 46"/>
          <p:cNvGrpSpPr/>
          <p:nvPr/>
        </p:nvGrpSpPr>
        <p:grpSpPr>
          <a:xfrm>
            <a:off x="4693435" y="3687213"/>
            <a:ext cx="1241484" cy="408386"/>
            <a:chOff x="0" y="0"/>
            <a:chExt cx="1241483" cy="408384"/>
          </a:xfrm>
        </p:grpSpPr>
        <p:sp>
          <p:nvSpPr>
            <p:cNvPr id="240" name="Oval"/>
            <p:cNvSpPr/>
            <p:nvPr/>
          </p:nvSpPr>
          <p:spPr>
            <a:xfrm>
              <a:off x="0" y="-1"/>
              <a:ext cx="1241484" cy="4083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A/B Testing"/>
            <p:cNvSpPr txBox="1"/>
            <p:nvPr/>
          </p:nvSpPr>
          <p:spPr>
            <a:xfrm>
              <a:off x="181811" y="108768"/>
              <a:ext cx="877861" cy="19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A/B Testing</a:t>
              </a:r>
            </a:p>
          </p:txBody>
        </p:sp>
      </p:grpSp>
      <p:grpSp>
        <p:nvGrpSpPr>
          <p:cNvPr id="245" name="Oval 47"/>
          <p:cNvGrpSpPr/>
          <p:nvPr/>
        </p:nvGrpSpPr>
        <p:grpSpPr>
          <a:xfrm>
            <a:off x="4793131" y="7618473"/>
            <a:ext cx="1146893" cy="472441"/>
            <a:chOff x="0" y="-2504"/>
            <a:chExt cx="1146892" cy="472440"/>
          </a:xfrm>
        </p:grpSpPr>
        <p:sp>
          <p:nvSpPr>
            <p:cNvPr id="24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Multiple Gateway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Multiple Gateway Support</a:t>
              </a:r>
            </a:p>
          </p:txBody>
        </p:sp>
      </p:grpSp>
      <p:sp>
        <p:nvSpPr>
          <p:cNvPr id="246" name="Oval 48"/>
          <p:cNvSpPr/>
          <p:nvPr/>
        </p:nvSpPr>
        <p:spPr>
          <a:xfrm>
            <a:off x="4800287" y="4295304"/>
            <a:ext cx="970483" cy="4484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Accesibility</a:t>
            </a:r>
          </a:p>
        </p:txBody>
      </p:sp>
      <p:grpSp>
        <p:nvGrpSpPr>
          <p:cNvPr id="249" name="Oval 49"/>
          <p:cNvGrpSpPr/>
          <p:nvPr/>
        </p:nvGrpSpPr>
        <p:grpSpPr>
          <a:xfrm>
            <a:off x="7037438" y="4736521"/>
            <a:ext cx="1146893" cy="467433"/>
            <a:chOff x="0" y="0"/>
            <a:chExt cx="1146892" cy="467432"/>
          </a:xfrm>
        </p:grpSpPr>
        <p:sp>
          <p:nvSpPr>
            <p:cNvPr id="247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User…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User</a:t>
              </a:r>
            </a:p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Journey Maps</a:t>
              </a:r>
            </a:p>
          </p:txBody>
        </p:sp>
      </p:grpSp>
      <p:grpSp>
        <p:nvGrpSpPr>
          <p:cNvPr id="252" name="Oval 50"/>
          <p:cNvGrpSpPr/>
          <p:nvPr/>
        </p:nvGrpSpPr>
        <p:grpSpPr>
          <a:xfrm>
            <a:off x="4796328" y="5641074"/>
            <a:ext cx="1146893" cy="467433"/>
            <a:chOff x="0" y="0"/>
            <a:chExt cx="1146892" cy="467432"/>
          </a:xfrm>
        </p:grpSpPr>
        <p:sp>
          <p:nvSpPr>
            <p:cNvPr id="250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Fraud Detec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Fraud Detection</a:t>
              </a:r>
            </a:p>
          </p:txBody>
        </p:sp>
      </p:grpSp>
      <p:grpSp>
        <p:nvGrpSpPr>
          <p:cNvPr id="255" name="Oval 51"/>
          <p:cNvGrpSpPr/>
          <p:nvPr/>
        </p:nvGrpSpPr>
        <p:grpSpPr>
          <a:xfrm>
            <a:off x="4796328" y="6286746"/>
            <a:ext cx="1146893" cy="467433"/>
            <a:chOff x="0" y="0"/>
            <a:chExt cx="1146892" cy="467432"/>
          </a:xfrm>
        </p:grpSpPr>
        <p:sp>
          <p:nvSpPr>
            <p:cNvPr id="25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" name="Cost Optimisa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Cost Optimisation</a:t>
              </a:r>
            </a:p>
          </p:txBody>
        </p:sp>
      </p:grpSp>
      <p:grpSp>
        <p:nvGrpSpPr>
          <p:cNvPr id="258" name="Oval 52"/>
          <p:cNvGrpSpPr/>
          <p:nvPr/>
        </p:nvGrpSpPr>
        <p:grpSpPr>
          <a:xfrm rot="60000">
            <a:off x="6801651" y="4047146"/>
            <a:ext cx="1284395" cy="486061"/>
            <a:chOff x="0" y="0"/>
            <a:chExt cx="1284393" cy="486059"/>
          </a:xfrm>
        </p:grpSpPr>
        <p:sp>
          <p:nvSpPr>
            <p:cNvPr id="256" name="Oval"/>
            <p:cNvSpPr/>
            <p:nvPr/>
          </p:nvSpPr>
          <p:spPr>
            <a:xfrm>
              <a:off x="-1" y="-1"/>
              <a:ext cx="1284395" cy="48606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Communication channels"/>
            <p:cNvSpPr txBox="1"/>
            <p:nvPr/>
          </p:nvSpPr>
          <p:spPr>
            <a:xfrm>
              <a:off x="188095" y="63426"/>
              <a:ext cx="908204" cy="359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Communication channels</a:t>
              </a:r>
            </a:p>
          </p:txBody>
        </p:sp>
      </p:grpSp>
      <p:grpSp>
        <p:nvGrpSpPr>
          <p:cNvPr id="261" name="Oval 53"/>
          <p:cNvGrpSpPr/>
          <p:nvPr/>
        </p:nvGrpSpPr>
        <p:grpSpPr>
          <a:xfrm>
            <a:off x="6670622" y="5997765"/>
            <a:ext cx="1146893" cy="467433"/>
            <a:chOff x="0" y="0"/>
            <a:chExt cx="1146892" cy="467432"/>
          </a:xfrm>
        </p:grpSpPr>
        <p:sp>
          <p:nvSpPr>
            <p:cNvPr id="259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Data secur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security</a:t>
              </a:r>
            </a:p>
          </p:txBody>
        </p:sp>
      </p:grpSp>
      <p:grpSp>
        <p:nvGrpSpPr>
          <p:cNvPr id="264" name="Oval 54"/>
          <p:cNvGrpSpPr/>
          <p:nvPr/>
        </p:nvGrpSpPr>
        <p:grpSpPr>
          <a:xfrm>
            <a:off x="6699878" y="5263789"/>
            <a:ext cx="1197195" cy="472441"/>
            <a:chOff x="0" y="-2504"/>
            <a:chExt cx="1197193" cy="472440"/>
          </a:xfrm>
        </p:grpSpPr>
        <p:sp>
          <p:nvSpPr>
            <p:cNvPr id="262" name="Oval"/>
            <p:cNvSpPr/>
            <p:nvPr/>
          </p:nvSpPr>
          <p:spPr>
            <a:xfrm>
              <a:off x="0" y="-1"/>
              <a:ext cx="11971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Payment Gateway Rollback"/>
            <p:cNvSpPr txBox="1"/>
            <p:nvPr/>
          </p:nvSpPr>
          <p:spPr>
            <a:xfrm>
              <a:off x="175325" y="-2505"/>
              <a:ext cx="846544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Gateway Rollback</a:t>
              </a:r>
            </a:p>
          </p:txBody>
        </p:sp>
      </p:grpSp>
      <p:grpSp>
        <p:nvGrpSpPr>
          <p:cNvPr id="267" name="Oval 55"/>
          <p:cNvGrpSpPr/>
          <p:nvPr/>
        </p:nvGrpSpPr>
        <p:grpSpPr>
          <a:xfrm>
            <a:off x="6669257" y="6542395"/>
            <a:ext cx="1300561" cy="467434"/>
            <a:chOff x="0" y="0"/>
            <a:chExt cx="1300560" cy="467432"/>
          </a:xfrm>
        </p:grpSpPr>
        <p:sp>
          <p:nvSpPr>
            <p:cNvPr id="265" name="Oval"/>
            <p:cNvSpPr/>
            <p:nvPr/>
          </p:nvSpPr>
          <p:spPr>
            <a:xfrm>
              <a:off x="-1" y="-1"/>
              <a:ext cx="1300562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3rd Party App Tracking"/>
            <p:cNvSpPr txBox="1"/>
            <p:nvPr/>
          </p:nvSpPr>
          <p:spPr>
            <a:xfrm>
              <a:off x="190461" y="60995"/>
              <a:ext cx="91963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3rd Party App Tracking</a:t>
              </a:r>
            </a:p>
          </p:txBody>
        </p:sp>
      </p:grpSp>
      <p:grpSp>
        <p:nvGrpSpPr>
          <p:cNvPr id="270" name="Oval 56"/>
          <p:cNvGrpSpPr/>
          <p:nvPr/>
        </p:nvGrpSpPr>
        <p:grpSpPr>
          <a:xfrm>
            <a:off x="4793131" y="6928775"/>
            <a:ext cx="1146893" cy="472441"/>
            <a:chOff x="0" y="-2504"/>
            <a:chExt cx="1146892" cy="472440"/>
          </a:xfrm>
        </p:grpSpPr>
        <p:sp>
          <p:nvSpPr>
            <p:cNvPr id="26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" name="Efficient Supply Chain Tracking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Efficient Supply Chain Tracking </a:t>
              </a:r>
            </a:p>
          </p:txBody>
        </p:sp>
      </p:grpSp>
      <p:grpSp>
        <p:nvGrpSpPr>
          <p:cNvPr id="273" name="Oval 57"/>
          <p:cNvGrpSpPr/>
          <p:nvPr/>
        </p:nvGrpSpPr>
        <p:grpSpPr>
          <a:xfrm>
            <a:off x="6802752" y="7324867"/>
            <a:ext cx="1146893" cy="472441"/>
            <a:chOff x="0" y="-2504"/>
            <a:chExt cx="1146892" cy="472440"/>
          </a:xfrm>
        </p:grpSpPr>
        <p:sp>
          <p:nvSpPr>
            <p:cNvPr id="27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Chat bot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Chat bot Support</a:t>
              </a:r>
            </a:p>
          </p:txBody>
        </p:sp>
      </p:grpSp>
      <p:sp>
        <p:nvSpPr>
          <p:cNvPr id="274" name="Rectangle 65"/>
          <p:cNvSpPr txBox="1"/>
          <p:nvPr/>
        </p:nvSpPr>
        <p:spPr>
          <a:xfrm>
            <a:off x="8546747" y="4024629"/>
            <a:ext cx="3944362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0"/>
              </a:spcBef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Sub-Objectives: Functionality, Reliability &amp; Interoperability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Distilled from major goals outlined through secondary research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Found that most attributes fit under all three objectives</a:t>
            </a:r>
          </a:p>
          <a:p>
            <a:pPr defTabSz="914400">
              <a:spcBef>
                <a:spcPts val="0"/>
              </a:spcBef>
              <a:defRPr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Attributes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Attained from research into current website and ways to improve it </a:t>
            </a:r>
          </a:p>
        </p:txBody>
      </p:sp>
      <p:grpSp>
        <p:nvGrpSpPr>
          <p:cNvPr id="277" name="Oval 46"/>
          <p:cNvGrpSpPr/>
          <p:nvPr/>
        </p:nvGrpSpPr>
        <p:grpSpPr>
          <a:xfrm>
            <a:off x="4449263" y="4107331"/>
            <a:ext cx="1672532" cy="824417"/>
            <a:chOff x="0" y="0"/>
            <a:chExt cx="1672530" cy="824415"/>
          </a:xfrm>
        </p:grpSpPr>
        <p:sp>
          <p:nvSpPr>
            <p:cNvPr id="275" name="Oval"/>
            <p:cNvSpPr/>
            <p:nvPr/>
          </p:nvSpPr>
          <p:spPr>
            <a:xfrm>
              <a:off x="237668" y="215300"/>
              <a:ext cx="1197195" cy="3938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CRMS"/>
            <p:cNvSpPr txBox="1"/>
            <p:nvPr/>
          </p:nvSpPr>
          <p:spPr>
            <a:xfrm>
              <a:off x="0" y="0"/>
              <a:ext cx="1672531" cy="82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CRMS</a:t>
              </a:r>
            </a:p>
          </p:txBody>
        </p:sp>
      </p:grpSp>
      <p:sp>
        <p:nvSpPr>
          <p:cNvPr id="278" name="Gamification"/>
          <p:cNvSpPr/>
          <p:nvPr/>
        </p:nvSpPr>
        <p:spPr>
          <a:xfrm>
            <a:off x="5963161" y="5036225"/>
            <a:ext cx="982399" cy="3398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Gamification</a:t>
            </a:r>
          </a:p>
        </p:txBody>
      </p:sp>
      <p:sp>
        <p:nvSpPr>
          <p:cNvPr id="279" name="Customer Exp(CX)"/>
          <p:cNvSpPr/>
          <p:nvPr/>
        </p:nvSpPr>
        <p:spPr>
          <a:xfrm>
            <a:off x="5988136" y="4430233"/>
            <a:ext cx="1068144" cy="4357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Customer Exp(CX)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