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563475" cy="8748713"/>
  <p:notesSz cx="6858000" cy="9144000"/>
  <p:defaultTextStyle>
    <a:defPPr>
      <a:defRPr lang="en-US"/>
    </a:defPPr>
    <a:lvl1pPr marL="0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9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7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51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F02"/>
    <a:srgbClr val="ECECFF"/>
    <a:srgbClr val="1B9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0" d="100"/>
          <a:sy n="120" d="100"/>
        </p:scale>
        <p:origin x="-3451" y="-3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261" y="1431792"/>
            <a:ext cx="10678954" cy="3045848"/>
          </a:xfrm>
        </p:spPr>
        <p:txBody>
          <a:bodyPr anchor="b"/>
          <a:lstStyle>
            <a:lvl1pPr algn="ctr">
              <a:defRPr sz="765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0435" y="4595102"/>
            <a:ext cx="9422606" cy="2112247"/>
          </a:xfrm>
        </p:spPr>
        <p:txBody>
          <a:bodyPr/>
          <a:lstStyle>
            <a:lvl1pPr marL="0" indent="0" algn="ctr">
              <a:buNone/>
              <a:defRPr sz="3062"/>
            </a:lvl1pPr>
            <a:lvl2pPr marL="583302" indent="0" algn="ctr">
              <a:buNone/>
              <a:defRPr sz="2551"/>
            </a:lvl2pPr>
            <a:lvl3pPr marL="1166604" indent="0" algn="ctr">
              <a:buNone/>
              <a:defRPr sz="2296"/>
            </a:lvl3pPr>
            <a:lvl4pPr marL="1749906" indent="0" algn="ctr">
              <a:buNone/>
              <a:defRPr sz="2041"/>
            </a:lvl4pPr>
            <a:lvl5pPr marL="2333208" indent="0" algn="ctr">
              <a:buNone/>
              <a:defRPr sz="2041"/>
            </a:lvl5pPr>
            <a:lvl6pPr marL="2916510" indent="0" algn="ctr">
              <a:buNone/>
              <a:defRPr sz="2041"/>
            </a:lvl6pPr>
            <a:lvl7pPr marL="3499811" indent="0" algn="ctr">
              <a:buNone/>
              <a:defRPr sz="2041"/>
            </a:lvl7pPr>
            <a:lvl8pPr marL="4083114" indent="0" algn="ctr">
              <a:buNone/>
              <a:defRPr sz="2041"/>
            </a:lvl8pPr>
            <a:lvl9pPr marL="4666416" indent="0" algn="ctr">
              <a:buNone/>
              <a:defRPr sz="2041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5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0739" y="465788"/>
            <a:ext cx="2708999" cy="741413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740" y="465788"/>
            <a:ext cx="7969954" cy="741413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41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7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198" y="2181105"/>
            <a:ext cx="10835997" cy="3639221"/>
          </a:xfrm>
        </p:spPr>
        <p:txBody>
          <a:bodyPr anchor="b"/>
          <a:lstStyle>
            <a:lvl1pPr>
              <a:defRPr sz="765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198" y="5854757"/>
            <a:ext cx="10835997" cy="1913780"/>
          </a:xfrm>
        </p:spPr>
        <p:txBody>
          <a:bodyPr/>
          <a:lstStyle>
            <a:lvl1pPr marL="0" indent="0">
              <a:buNone/>
              <a:defRPr sz="3062">
                <a:solidFill>
                  <a:schemeClr val="tx1"/>
                </a:solidFill>
              </a:defRPr>
            </a:lvl1pPr>
            <a:lvl2pPr marL="583302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2pPr>
            <a:lvl3pPr marL="1166604" indent="0">
              <a:buNone/>
              <a:defRPr sz="2296">
                <a:solidFill>
                  <a:schemeClr val="tx1">
                    <a:tint val="75000"/>
                  </a:schemeClr>
                </a:solidFill>
              </a:defRPr>
            </a:lvl3pPr>
            <a:lvl4pPr marL="1749906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4pPr>
            <a:lvl5pPr marL="2333208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5pPr>
            <a:lvl6pPr marL="2916510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6pPr>
            <a:lvl7pPr marL="3499811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7pPr>
            <a:lvl8pPr marL="4083114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8pPr>
            <a:lvl9pPr marL="4666416" indent="0">
              <a:buNone/>
              <a:defRPr sz="20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15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741" y="2328940"/>
            <a:ext cx="5339477" cy="555097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0261" y="2328940"/>
            <a:ext cx="5339477" cy="555097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14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77" y="465792"/>
            <a:ext cx="10835997" cy="169101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377" y="2144650"/>
            <a:ext cx="5314938" cy="1051060"/>
          </a:xfrm>
        </p:spPr>
        <p:txBody>
          <a:bodyPr anchor="b"/>
          <a:lstStyle>
            <a:lvl1pPr marL="0" indent="0">
              <a:buNone/>
              <a:defRPr sz="3062" b="1"/>
            </a:lvl1pPr>
            <a:lvl2pPr marL="583302" indent="0">
              <a:buNone/>
              <a:defRPr sz="2551" b="1"/>
            </a:lvl2pPr>
            <a:lvl3pPr marL="1166604" indent="0">
              <a:buNone/>
              <a:defRPr sz="2296" b="1"/>
            </a:lvl3pPr>
            <a:lvl4pPr marL="1749906" indent="0">
              <a:buNone/>
              <a:defRPr sz="2041" b="1"/>
            </a:lvl4pPr>
            <a:lvl5pPr marL="2333208" indent="0">
              <a:buNone/>
              <a:defRPr sz="2041" b="1"/>
            </a:lvl5pPr>
            <a:lvl6pPr marL="2916510" indent="0">
              <a:buNone/>
              <a:defRPr sz="2041" b="1"/>
            </a:lvl6pPr>
            <a:lvl7pPr marL="3499811" indent="0">
              <a:buNone/>
              <a:defRPr sz="2041" b="1"/>
            </a:lvl7pPr>
            <a:lvl8pPr marL="4083114" indent="0">
              <a:buNone/>
              <a:defRPr sz="2041" b="1"/>
            </a:lvl8pPr>
            <a:lvl9pPr marL="4666416" indent="0">
              <a:buNone/>
              <a:defRPr sz="2041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5377" y="3195712"/>
            <a:ext cx="5314938" cy="4700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0262" y="2144650"/>
            <a:ext cx="5341113" cy="1051060"/>
          </a:xfrm>
        </p:spPr>
        <p:txBody>
          <a:bodyPr anchor="b"/>
          <a:lstStyle>
            <a:lvl1pPr marL="0" indent="0">
              <a:buNone/>
              <a:defRPr sz="3062" b="1"/>
            </a:lvl1pPr>
            <a:lvl2pPr marL="583302" indent="0">
              <a:buNone/>
              <a:defRPr sz="2551" b="1"/>
            </a:lvl2pPr>
            <a:lvl3pPr marL="1166604" indent="0">
              <a:buNone/>
              <a:defRPr sz="2296" b="1"/>
            </a:lvl3pPr>
            <a:lvl4pPr marL="1749906" indent="0">
              <a:buNone/>
              <a:defRPr sz="2041" b="1"/>
            </a:lvl4pPr>
            <a:lvl5pPr marL="2333208" indent="0">
              <a:buNone/>
              <a:defRPr sz="2041" b="1"/>
            </a:lvl5pPr>
            <a:lvl6pPr marL="2916510" indent="0">
              <a:buNone/>
              <a:defRPr sz="2041" b="1"/>
            </a:lvl6pPr>
            <a:lvl7pPr marL="3499811" indent="0">
              <a:buNone/>
              <a:defRPr sz="2041" b="1"/>
            </a:lvl7pPr>
            <a:lvl8pPr marL="4083114" indent="0">
              <a:buNone/>
              <a:defRPr sz="2041" b="1"/>
            </a:lvl8pPr>
            <a:lvl9pPr marL="4666416" indent="0">
              <a:buNone/>
              <a:defRPr sz="2041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0262" y="3195712"/>
            <a:ext cx="5341113" cy="470040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27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1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75" y="583248"/>
            <a:ext cx="4052048" cy="2041366"/>
          </a:xfrm>
        </p:spPr>
        <p:txBody>
          <a:bodyPr anchor="b"/>
          <a:lstStyle>
            <a:lvl1pPr>
              <a:defRPr sz="408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1115" y="1259656"/>
            <a:ext cx="6360259" cy="6217257"/>
          </a:xfrm>
        </p:spPr>
        <p:txBody>
          <a:bodyPr/>
          <a:lstStyle>
            <a:lvl1pPr>
              <a:defRPr sz="4082"/>
            </a:lvl1pPr>
            <a:lvl2pPr>
              <a:defRPr sz="3572"/>
            </a:lvl2pPr>
            <a:lvl3pPr>
              <a:defRPr sz="3062"/>
            </a:lvl3pPr>
            <a:lvl4pPr>
              <a:defRPr sz="2551"/>
            </a:lvl4pPr>
            <a:lvl5pPr>
              <a:defRPr sz="2551"/>
            </a:lvl5pPr>
            <a:lvl6pPr>
              <a:defRPr sz="2551"/>
            </a:lvl6pPr>
            <a:lvl7pPr>
              <a:defRPr sz="2551"/>
            </a:lvl7pPr>
            <a:lvl8pPr>
              <a:defRPr sz="2551"/>
            </a:lvl8pPr>
            <a:lvl9pPr>
              <a:defRPr sz="2551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375" y="2624614"/>
            <a:ext cx="4052048" cy="4862422"/>
          </a:xfrm>
        </p:spPr>
        <p:txBody>
          <a:bodyPr/>
          <a:lstStyle>
            <a:lvl1pPr marL="0" indent="0">
              <a:buNone/>
              <a:defRPr sz="2041"/>
            </a:lvl1pPr>
            <a:lvl2pPr marL="583302" indent="0">
              <a:buNone/>
              <a:defRPr sz="1786"/>
            </a:lvl2pPr>
            <a:lvl3pPr marL="1166604" indent="0">
              <a:buNone/>
              <a:defRPr sz="1531"/>
            </a:lvl3pPr>
            <a:lvl4pPr marL="1749906" indent="0">
              <a:buNone/>
              <a:defRPr sz="1276"/>
            </a:lvl4pPr>
            <a:lvl5pPr marL="2333208" indent="0">
              <a:buNone/>
              <a:defRPr sz="1276"/>
            </a:lvl5pPr>
            <a:lvl6pPr marL="2916510" indent="0">
              <a:buNone/>
              <a:defRPr sz="1276"/>
            </a:lvl6pPr>
            <a:lvl7pPr marL="3499811" indent="0">
              <a:buNone/>
              <a:defRPr sz="1276"/>
            </a:lvl7pPr>
            <a:lvl8pPr marL="4083114" indent="0">
              <a:buNone/>
              <a:defRPr sz="1276"/>
            </a:lvl8pPr>
            <a:lvl9pPr marL="4666416" indent="0">
              <a:buNone/>
              <a:defRPr sz="1276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11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375" y="583248"/>
            <a:ext cx="4052048" cy="2041366"/>
          </a:xfrm>
        </p:spPr>
        <p:txBody>
          <a:bodyPr anchor="b"/>
          <a:lstStyle>
            <a:lvl1pPr>
              <a:defRPr sz="4082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41115" y="1259656"/>
            <a:ext cx="6360259" cy="6217257"/>
          </a:xfrm>
        </p:spPr>
        <p:txBody>
          <a:bodyPr anchor="t"/>
          <a:lstStyle>
            <a:lvl1pPr marL="0" indent="0">
              <a:buNone/>
              <a:defRPr sz="4082"/>
            </a:lvl1pPr>
            <a:lvl2pPr marL="583302" indent="0">
              <a:buNone/>
              <a:defRPr sz="3572"/>
            </a:lvl2pPr>
            <a:lvl3pPr marL="1166604" indent="0">
              <a:buNone/>
              <a:defRPr sz="3062"/>
            </a:lvl3pPr>
            <a:lvl4pPr marL="1749906" indent="0">
              <a:buNone/>
              <a:defRPr sz="2551"/>
            </a:lvl4pPr>
            <a:lvl5pPr marL="2333208" indent="0">
              <a:buNone/>
              <a:defRPr sz="2551"/>
            </a:lvl5pPr>
            <a:lvl6pPr marL="2916510" indent="0">
              <a:buNone/>
              <a:defRPr sz="2551"/>
            </a:lvl6pPr>
            <a:lvl7pPr marL="3499811" indent="0">
              <a:buNone/>
              <a:defRPr sz="2551"/>
            </a:lvl7pPr>
            <a:lvl8pPr marL="4083114" indent="0">
              <a:buNone/>
              <a:defRPr sz="2551"/>
            </a:lvl8pPr>
            <a:lvl9pPr marL="4666416" indent="0">
              <a:buNone/>
              <a:defRPr sz="255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5375" y="2624614"/>
            <a:ext cx="4052048" cy="4862422"/>
          </a:xfrm>
        </p:spPr>
        <p:txBody>
          <a:bodyPr/>
          <a:lstStyle>
            <a:lvl1pPr marL="0" indent="0">
              <a:buNone/>
              <a:defRPr sz="2041"/>
            </a:lvl1pPr>
            <a:lvl2pPr marL="583302" indent="0">
              <a:buNone/>
              <a:defRPr sz="1786"/>
            </a:lvl2pPr>
            <a:lvl3pPr marL="1166604" indent="0">
              <a:buNone/>
              <a:defRPr sz="1531"/>
            </a:lvl3pPr>
            <a:lvl4pPr marL="1749906" indent="0">
              <a:buNone/>
              <a:defRPr sz="1276"/>
            </a:lvl4pPr>
            <a:lvl5pPr marL="2333208" indent="0">
              <a:buNone/>
              <a:defRPr sz="1276"/>
            </a:lvl5pPr>
            <a:lvl6pPr marL="2916510" indent="0">
              <a:buNone/>
              <a:defRPr sz="1276"/>
            </a:lvl6pPr>
            <a:lvl7pPr marL="3499811" indent="0">
              <a:buNone/>
              <a:defRPr sz="1276"/>
            </a:lvl7pPr>
            <a:lvl8pPr marL="4083114" indent="0">
              <a:buNone/>
              <a:defRPr sz="1276"/>
            </a:lvl8pPr>
            <a:lvl9pPr marL="4666416" indent="0">
              <a:buNone/>
              <a:defRPr sz="1276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67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3741" y="465792"/>
            <a:ext cx="10835997" cy="1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741" y="2328940"/>
            <a:ext cx="10835997" cy="5550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3739" y="8108763"/>
            <a:ext cx="2826782" cy="46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B8E0-FAC3-4C35-849D-EC3CC82D8072}" type="datetimeFigureOut">
              <a:rPr lang="en-GB" smtClean="0"/>
              <a:t>03/02/2017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653" y="8108763"/>
            <a:ext cx="4240173" cy="46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2956" y="8108763"/>
            <a:ext cx="2826782" cy="465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E921-9122-4FE3-AC91-B168A97AC90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41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66604" rtl="0" eaLnBrk="1" latinLnBrk="0" hangingPunct="1">
        <a:lnSpc>
          <a:spcPct val="90000"/>
        </a:lnSpc>
        <a:spcBef>
          <a:spcPct val="0"/>
        </a:spcBef>
        <a:buNone/>
        <a:defRPr sz="56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1651" indent="-291651" algn="l" defTabSz="1166604" rtl="0" eaLnBrk="1" latinLnBrk="0" hangingPunct="1">
        <a:lnSpc>
          <a:spcPct val="90000"/>
        </a:lnSpc>
        <a:spcBef>
          <a:spcPts val="1276"/>
        </a:spcBef>
        <a:buFont typeface="Arial" panose="020B0604020202020204" pitchFamily="34" charset="0"/>
        <a:buChar char="•"/>
        <a:defRPr sz="3572" kern="1200">
          <a:solidFill>
            <a:schemeClr val="tx1"/>
          </a:solidFill>
          <a:latin typeface="+mn-lt"/>
          <a:ea typeface="+mn-ea"/>
          <a:cs typeface="+mn-cs"/>
        </a:defRPr>
      </a:lvl1pPr>
      <a:lvl2pPr marL="874953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3062" kern="1200">
          <a:solidFill>
            <a:schemeClr val="tx1"/>
          </a:solidFill>
          <a:latin typeface="+mn-lt"/>
          <a:ea typeface="+mn-ea"/>
          <a:cs typeface="+mn-cs"/>
        </a:defRPr>
      </a:lvl2pPr>
      <a:lvl3pPr marL="1458255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2041557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4pPr>
      <a:lvl5pPr marL="2624859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5pPr>
      <a:lvl6pPr marL="3208160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6pPr>
      <a:lvl7pPr marL="3791462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7pPr>
      <a:lvl8pPr marL="4374765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8pPr>
      <a:lvl9pPr marL="4958066" indent="-291651" algn="l" defTabSz="1166604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2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1pPr>
      <a:lvl2pPr marL="583302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2pPr>
      <a:lvl3pPr marL="1166604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3pPr>
      <a:lvl4pPr marL="1749906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4pPr>
      <a:lvl5pPr marL="2333208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5pPr>
      <a:lvl6pPr marL="2916510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6pPr>
      <a:lvl7pPr marL="3499811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7pPr>
      <a:lvl8pPr marL="4083114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8pPr>
      <a:lvl9pPr marL="4666416" algn="l" defTabSz="1166604" rtl="0" eaLnBrk="1" latinLnBrk="0" hangingPunct="1">
        <a:defRPr sz="2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/>
        </p:nvSpPr>
        <p:spPr>
          <a:xfrm>
            <a:off x="331644" y="1043328"/>
            <a:ext cx="3827379" cy="4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A. Linear Transformation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03071"/>
              </p:ext>
            </p:extLst>
          </p:nvPr>
        </p:nvGraphicFramePr>
        <p:xfrm>
          <a:off x="331644" y="14705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391977842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1418713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85382769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08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256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662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7448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9919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02748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644797"/>
              </p:ext>
            </p:extLst>
          </p:nvPr>
        </p:nvGraphicFramePr>
        <p:xfrm>
          <a:off x="2673122" y="14705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1837"/>
                  </a:ext>
                </a:extLst>
              </a:tr>
            </a:tbl>
          </a:graphicData>
        </a:graphic>
      </p:graphicFrame>
      <p:cxnSp>
        <p:nvCxnSpPr>
          <p:cNvPr id="15" name="Gerade Verbindung mit Pfeil 14"/>
          <p:cNvCxnSpPr/>
          <p:nvPr/>
        </p:nvCxnSpPr>
        <p:spPr>
          <a:xfrm>
            <a:off x="1918761" y="2045906"/>
            <a:ext cx="65314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331644" y="2968051"/>
            <a:ext cx="3827379" cy="7402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B. Single Peak Alignment: </a:t>
            </a:r>
            <a:r>
              <a:rPr lang="el-GR" sz="2105" b="1" dirty="0"/>
              <a:t>α</a:t>
            </a:r>
            <a:r>
              <a:rPr lang="de-DE" sz="2105" b="1" dirty="0"/>
              <a:t> = 0.02</a:t>
            </a:r>
            <a:r>
              <a:rPr lang="en-GB" sz="2105" b="1" dirty="0"/>
              <a:t> </a:t>
            </a:r>
          </a:p>
        </p:txBody>
      </p: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123284"/>
              </p:ext>
            </p:extLst>
          </p:nvPr>
        </p:nvGraphicFramePr>
        <p:xfrm>
          <a:off x="331644" y="3447996"/>
          <a:ext cx="1485900" cy="115062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74362"/>
              </p:ext>
            </p:extLst>
          </p:nvPr>
        </p:nvGraphicFramePr>
        <p:xfrm>
          <a:off x="2121465" y="34479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66409"/>
              </p:ext>
            </p:extLst>
          </p:nvPr>
        </p:nvGraphicFramePr>
        <p:xfrm>
          <a:off x="3911287" y="3447996"/>
          <a:ext cx="1485900" cy="138684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graphicFrame>
        <p:nvGraphicFramePr>
          <p:cNvPr id="21" name="Tabel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194611"/>
              </p:ext>
            </p:extLst>
          </p:nvPr>
        </p:nvGraphicFramePr>
        <p:xfrm>
          <a:off x="5701111" y="344799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2" name="Tabel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879328"/>
              </p:ext>
            </p:extLst>
          </p:nvPr>
        </p:nvGraphicFramePr>
        <p:xfrm>
          <a:off x="7490931" y="344799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23821"/>
              </p:ext>
            </p:extLst>
          </p:nvPr>
        </p:nvGraphicFramePr>
        <p:xfrm>
          <a:off x="9280752" y="344799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24" name="Textfeld 23"/>
          <p:cNvSpPr txBox="1"/>
          <p:nvPr/>
        </p:nvSpPr>
        <p:spPr>
          <a:xfrm>
            <a:off x="331642" y="5416138"/>
            <a:ext cx="3827379" cy="4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C. Merging Rows: </a:t>
            </a:r>
            <a:r>
              <a:rPr lang="el-GR" sz="2105" b="1" dirty="0"/>
              <a:t>β</a:t>
            </a:r>
            <a:r>
              <a:rPr lang="de-DE" sz="2105" b="1" dirty="0"/>
              <a:t> = 0.03</a:t>
            </a:r>
            <a:endParaRPr lang="en-GB" sz="2105" b="1" dirty="0"/>
          </a:p>
        </p:txBody>
      </p:sp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02575"/>
              </p:ext>
            </p:extLst>
          </p:nvPr>
        </p:nvGraphicFramePr>
        <p:xfrm>
          <a:off x="331643" y="5940526"/>
          <a:ext cx="1485900" cy="185928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6" name="Tabel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01285"/>
              </p:ext>
            </p:extLst>
          </p:nvPr>
        </p:nvGraphicFramePr>
        <p:xfrm>
          <a:off x="2673120" y="5940526"/>
          <a:ext cx="1485900" cy="162306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27" name="Gerade Verbindung mit Pfeil 26"/>
          <p:cNvCxnSpPr/>
          <p:nvPr/>
        </p:nvCxnSpPr>
        <p:spPr>
          <a:xfrm>
            <a:off x="1843504" y="4123569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3633325" y="4259526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5423147" y="4250828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7212971" y="4479427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/>
          <p:nvPr/>
        </p:nvCxnSpPr>
        <p:spPr>
          <a:xfrm>
            <a:off x="9025064" y="4518090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14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494564"/>
              </p:ext>
            </p:extLst>
          </p:nvPr>
        </p:nvGraphicFramePr>
        <p:xfrm>
          <a:off x="3637597" y="2614142"/>
          <a:ext cx="5234940" cy="3348989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713856">
                  <a:extLst>
                    <a:ext uri="{9D8B030D-6E8A-4147-A177-3AD203B41FA5}">
                      <a16:colId xmlns:a16="http://schemas.microsoft.com/office/drawing/2014/main" val="556088664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1219514155"/>
                    </a:ext>
                  </a:extLst>
                </a:gridCol>
                <a:gridCol w="713856">
                  <a:extLst>
                    <a:ext uri="{9D8B030D-6E8A-4147-A177-3AD203B41FA5}">
                      <a16:colId xmlns:a16="http://schemas.microsoft.com/office/drawing/2014/main" val="2351526788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2571976151"/>
                    </a:ext>
                  </a:extLst>
                </a:gridCol>
                <a:gridCol w="713856">
                  <a:extLst>
                    <a:ext uri="{9D8B030D-6E8A-4147-A177-3AD203B41FA5}">
                      <a16:colId xmlns:a16="http://schemas.microsoft.com/office/drawing/2014/main" val="1146442511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3135897404"/>
                    </a:ext>
                  </a:extLst>
                </a:gridCol>
                <a:gridCol w="713856">
                  <a:extLst>
                    <a:ext uri="{9D8B030D-6E8A-4147-A177-3AD203B41FA5}">
                      <a16:colId xmlns:a16="http://schemas.microsoft.com/office/drawing/2014/main" val="475812965"/>
                    </a:ext>
                  </a:extLst>
                </a:gridCol>
                <a:gridCol w="594879">
                  <a:extLst>
                    <a:ext uri="{9D8B030D-6E8A-4147-A177-3AD203B41FA5}">
                      <a16:colId xmlns:a16="http://schemas.microsoft.com/office/drawing/2014/main" val="1706112927"/>
                    </a:ext>
                  </a:extLst>
                </a:gridCol>
              </a:tblGrid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S3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S4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2273567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time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area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9639382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7.58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0.03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7.59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0.04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9.00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7374170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9.00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0.35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5284607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11.46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11.47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0.42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8.99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0.46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11.19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740725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18.11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12.19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11.48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0.23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11.48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0.38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362625"/>
                  </a:ext>
                </a:extLst>
              </a:tr>
              <a:tr h="47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18.20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0.15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>
                          <a:effectLst/>
                        </a:rPr>
                        <a:t>15.30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0.09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564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87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feld 20"/>
          <p:cNvSpPr txBox="1"/>
          <p:nvPr/>
        </p:nvSpPr>
        <p:spPr>
          <a:xfrm>
            <a:off x="9605962" y="3361405"/>
            <a:ext cx="504000" cy="58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1" dirty="0"/>
              <a:t>...</a:t>
            </a:r>
            <a:endParaRPr lang="en-GB" sz="2105" dirty="0"/>
          </a:p>
        </p:txBody>
      </p:sp>
      <p:sp>
        <p:nvSpPr>
          <p:cNvPr id="4" name="Textfeld 3"/>
          <p:cNvSpPr txBox="1"/>
          <p:nvPr/>
        </p:nvSpPr>
        <p:spPr>
          <a:xfrm>
            <a:off x="331643" y="288590"/>
            <a:ext cx="4483702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105" b="1" dirty="0"/>
              <a:t>A. Linear transformation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014341"/>
              </p:ext>
            </p:extLst>
          </p:nvPr>
        </p:nvGraphicFramePr>
        <p:xfrm>
          <a:off x="333458" y="715858"/>
          <a:ext cx="20592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3919778424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14187135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1853827698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05140278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6088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225623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6622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7448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999193"/>
                  </a:ext>
                </a:extLst>
              </a:tr>
            </a:tbl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395747"/>
              </p:ext>
            </p:extLst>
          </p:nvPr>
        </p:nvGraphicFramePr>
        <p:xfrm>
          <a:off x="2754784" y="715858"/>
          <a:ext cx="20592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4001284394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B9E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6591"/>
              </p:ext>
            </p:extLst>
          </p:nvPr>
        </p:nvGraphicFramePr>
        <p:xfrm>
          <a:off x="333457" y="2643368"/>
          <a:ext cx="2052000" cy="1336290"/>
        </p:xfrm>
        <a:graphic>
          <a:graphicData uri="http://schemas.openxmlformats.org/drawingml/2006/table">
            <a:tbl>
              <a:tblPr/>
              <a:tblGrid>
                <a:gridCol w="5130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3000">
                  <a:extLst>
                    <a:ext uri="{9D8B030D-6E8A-4147-A177-3AD203B41FA5}">
                      <a16:colId xmlns:a16="http://schemas.microsoft.com/office/drawing/2014/main" val="125621870"/>
                    </a:ext>
                  </a:extLst>
                </a:gridCol>
              </a:tblGrid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725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1643" y="2213313"/>
            <a:ext cx="11778808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B. Single peak alignment: </a:t>
            </a:r>
            <a:r>
              <a:rPr lang="de-DE" sz="2105" b="0" i="1" dirty="0"/>
              <a:t>max_diff_peak2mean = 0.02</a:t>
            </a:r>
            <a:r>
              <a:rPr lang="en-GB" sz="2105" dirty="0"/>
              <a:t> </a:t>
            </a:r>
          </a:p>
        </p:txBody>
      </p:sp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75861"/>
              </p:ext>
            </p:extLst>
          </p:nvPr>
        </p:nvGraphicFramePr>
        <p:xfrm>
          <a:off x="2770659" y="2643367"/>
          <a:ext cx="20592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419188175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cxnSp>
        <p:nvCxnSpPr>
          <p:cNvPr id="12" name="Gerade Verbindung mit Pfeil 11"/>
          <p:cNvCxnSpPr/>
          <p:nvPr/>
        </p:nvCxnSpPr>
        <p:spPr>
          <a:xfrm>
            <a:off x="2442943" y="3578381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47280"/>
              </p:ext>
            </p:extLst>
          </p:nvPr>
        </p:nvGraphicFramePr>
        <p:xfrm>
          <a:off x="5202361" y="2643367"/>
          <a:ext cx="20592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6599660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cxnSp>
        <p:nvCxnSpPr>
          <p:cNvPr id="14" name="Gerade Verbindung mit Pfeil 13"/>
          <p:cNvCxnSpPr/>
          <p:nvPr/>
        </p:nvCxnSpPr>
        <p:spPr>
          <a:xfrm>
            <a:off x="4870335" y="3599166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el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63693"/>
              </p:ext>
            </p:extLst>
          </p:nvPr>
        </p:nvGraphicFramePr>
        <p:xfrm>
          <a:off x="7634063" y="2643366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5247782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16" name="Gerade Verbindung mit Pfeil 15"/>
          <p:cNvCxnSpPr/>
          <p:nvPr/>
        </p:nvCxnSpPr>
        <p:spPr>
          <a:xfrm>
            <a:off x="7331611" y="3856027"/>
            <a:ext cx="252000" cy="1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el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18728"/>
              </p:ext>
            </p:extLst>
          </p:nvPr>
        </p:nvGraphicFramePr>
        <p:xfrm>
          <a:off x="10046715" y="2643366"/>
          <a:ext cx="2059200" cy="21312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1995000750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22" name="Textfeld 21"/>
          <p:cNvSpPr txBox="1"/>
          <p:nvPr/>
        </p:nvSpPr>
        <p:spPr>
          <a:xfrm>
            <a:off x="331644" y="5148749"/>
            <a:ext cx="5149837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C. Merging rows: </a:t>
            </a:r>
            <a:r>
              <a:rPr lang="en-GB" sz="2105" b="0" i="1" dirty="0"/>
              <a:t>min_diff_peak2peak</a:t>
            </a:r>
            <a:r>
              <a:rPr lang="de-DE" sz="2105" b="0" i="1" dirty="0"/>
              <a:t> = 0.03</a:t>
            </a:r>
            <a:endParaRPr lang="en-GB" sz="2105" b="0" i="1" dirty="0"/>
          </a:p>
        </p:txBody>
      </p:sp>
      <p:graphicFrame>
        <p:nvGraphicFramePr>
          <p:cNvPr id="23" name="Tabel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475227"/>
              </p:ext>
            </p:extLst>
          </p:nvPr>
        </p:nvGraphicFramePr>
        <p:xfrm>
          <a:off x="346883" y="5566457"/>
          <a:ext cx="2059200" cy="21312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714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5" name="Tabel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51184"/>
              </p:ext>
            </p:extLst>
          </p:nvPr>
        </p:nvGraphicFramePr>
        <p:xfrm>
          <a:off x="3419087" y="5576855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26" name="Textfeld 25"/>
          <p:cNvSpPr txBox="1"/>
          <p:nvPr/>
        </p:nvSpPr>
        <p:spPr>
          <a:xfrm>
            <a:off x="5667804" y="5146625"/>
            <a:ext cx="3980125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D. </a:t>
            </a:r>
            <a:r>
              <a:rPr lang="de-DE" sz="2105" dirty="0"/>
              <a:t>Remove </a:t>
            </a:r>
            <a:r>
              <a:rPr lang="de-DE" sz="2105" dirty="0" err="1"/>
              <a:t>contaminations</a:t>
            </a:r>
            <a:endParaRPr lang="en-GB" sz="2105" dirty="0"/>
          </a:p>
        </p:txBody>
      </p:sp>
      <p:graphicFrame>
        <p:nvGraphicFramePr>
          <p:cNvPr id="28" name="Tabel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77294"/>
              </p:ext>
            </p:extLst>
          </p:nvPr>
        </p:nvGraphicFramePr>
        <p:xfrm>
          <a:off x="5669280" y="5566457"/>
          <a:ext cx="2059200" cy="18648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731143028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12.19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4688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graphicFrame>
        <p:nvGraphicFramePr>
          <p:cNvPr id="29" name="Tabel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64969"/>
              </p:ext>
            </p:extLst>
          </p:nvPr>
        </p:nvGraphicFramePr>
        <p:xfrm>
          <a:off x="8106704" y="5576857"/>
          <a:ext cx="1544400" cy="15984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sp>
        <p:nvSpPr>
          <p:cNvPr id="31" name="Textfeld 30"/>
          <p:cNvSpPr txBox="1"/>
          <p:nvPr/>
        </p:nvSpPr>
        <p:spPr>
          <a:xfrm>
            <a:off x="9841247" y="5146625"/>
            <a:ext cx="3454199" cy="41626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GB" sz="2105" dirty="0"/>
              <a:t>E. </a:t>
            </a:r>
            <a:r>
              <a:rPr lang="de-DE" sz="2105" dirty="0"/>
              <a:t>Remove </a:t>
            </a:r>
            <a:r>
              <a:rPr lang="de-DE" sz="2105" dirty="0" err="1"/>
              <a:t>single</a:t>
            </a:r>
            <a:r>
              <a:rPr lang="de-DE" sz="2105" dirty="0"/>
              <a:t> </a:t>
            </a:r>
            <a:r>
              <a:rPr lang="de-DE" sz="2105" dirty="0" err="1"/>
              <a:t>peaks</a:t>
            </a:r>
            <a:endParaRPr lang="en-GB" sz="2105" dirty="0"/>
          </a:p>
        </p:txBody>
      </p:sp>
      <p:graphicFrame>
        <p:nvGraphicFramePr>
          <p:cNvPr id="32" name="Tabel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80295"/>
              </p:ext>
            </p:extLst>
          </p:nvPr>
        </p:nvGraphicFramePr>
        <p:xfrm>
          <a:off x="11751046" y="5576855"/>
          <a:ext cx="1544400" cy="1332000"/>
        </p:xfrm>
        <a:graphic>
          <a:graphicData uri="http://schemas.openxmlformats.org/drawingml/2006/table">
            <a:tbl>
              <a:tblPr/>
              <a:tblGrid>
                <a:gridCol w="514800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</a:tbl>
          </a:graphicData>
        </a:graphic>
      </p:graphicFrame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6059"/>
              </p:ext>
            </p:extLst>
          </p:nvPr>
        </p:nvGraphicFramePr>
        <p:xfrm>
          <a:off x="9840622" y="5566458"/>
          <a:ext cx="1538553" cy="1598400"/>
        </p:xfrm>
        <a:graphic>
          <a:graphicData uri="http://schemas.openxmlformats.org/drawingml/2006/table">
            <a:tbl>
              <a:tblPr/>
              <a:tblGrid>
                <a:gridCol w="508953">
                  <a:extLst>
                    <a:ext uri="{9D8B030D-6E8A-4147-A177-3AD203B41FA5}">
                      <a16:colId xmlns:a16="http://schemas.microsoft.com/office/drawing/2014/main" val="2153753651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3533616322"/>
                    </a:ext>
                  </a:extLst>
                </a:gridCol>
                <a:gridCol w="514800">
                  <a:extLst>
                    <a:ext uri="{9D8B030D-6E8A-4147-A177-3AD203B41FA5}">
                      <a16:colId xmlns:a16="http://schemas.microsoft.com/office/drawing/2014/main" val="2350574207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37301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879750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916632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9.01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965919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11.47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134355"/>
                  </a:ext>
                </a:extLst>
              </a:tr>
              <a:tr h="2664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5F0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832079"/>
                  </a:ext>
                </a:extLst>
              </a:tr>
            </a:tbl>
          </a:graphicData>
        </a:graphic>
      </p:graphicFrame>
      <p:cxnSp>
        <p:nvCxnSpPr>
          <p:cNvPr id="49" name="Gerader Verbinder 48"/>
          <p:cNvCxnSpPr>
            <a:endCxn id="25" idx="1"/>
          </p:cNvCxnSpPr>
          <p:nvPr/>
        </p:nvCxnSpPr>
        <p:spPr>
          <a:xfrm>
            <a:off x="2413118" y="6487452"/>
            <a:ext cx="1005969" cy="2180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>
            <a:endCxn id="25" idx="1"/>
          </p:cNvCxnSpPr>
          <p:nvPr/>
        </p:nvCxnSpPr>
        <p:spPr>
          <a:xfrm flipV="1">
            <a:off x="2405358" y="6509255"/>
            <a:ext cx="1013729" cy="25803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feil nach rechts 63"/>
          <p:cNvSpPr/>
          <p:nvPr/>
        </p:nvSpPr>
        <p:spPr>
          <a:xfrm>
            <a:off x="2442943" y="1358900"/>
            <a:ext cx="252000" cy="45719"/>
          </a:xfrm>
          <a:prstGeom prst="rightArrow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Pfeil nach rechts 64"/>
          <p:cNvSpPr/>
          <p:nvPr/>
        </p:nvSpPr>
        <p:spPr>
          <a:xfrm>
            <a:off x="7778965" y="6407862"/>
            <a:ext cx="252000" cy="45719"/>
          </a:xfrm>
          <a:prstGeom prst="rightArrow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Pfeil nach rechts 65"/>
          <p:cNvSpPr/>
          <p:nvPr/>
        </p:nvSpPr>
        <p:spPr>
          <a:xfrm>
            <a:off x="11423307" y="6392676"/>
            <a:ext cx="252000" cy="45719"/>
          </a:xfrm>
          <a:prstGeom prst="rightArrow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8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918036" y="120062"/>
            <a:ext cx="10382786" cy="8409206"/>
            <a:chOff x="918036" y="120062"/>
            <a:chExt cx="10382786" cy="8409206"/>
          </a:xfrm>
        </p:grpSpPr>
        <p:grpSp>
          <p:nvGrpSpPr>
            <p:cNvPr id="60" name="Gruppieren 59"/>
            <p:cNvGrpSpPr/>
            <p:nvPr/>
          </p:nvGrpSpPr>
          <p:grpSpPr>
            <a:xfrm>
              <a:off x="918036" y="120062"/>
              <a:ext cx="10124430" cy="8409206"/>
              <a:chOff x="918036" y="120062"/>
              <a:chExt cx="10124430" cy="8409206"/>
            </a:xfrm>
          </p:grpSpPr>
          <p:grpSp>
            <p:nvGrpSpPr>
              <p:cNvPr id="109" name="Gruppieren 108"/>
              <p:cNvGrpSpPr/>
              <p:nvPr/>
            </p:nvGrpSpPr>
            <p:grpSpPr>
              <a:xfrm>
                <a:off x="918036" y="120062"/>
                <a:ext cx="10124428" cy="5903596"/>
                <a:chOff x="732299" y="60529"/>
                <a:chExt cx="10124428" cy="5903597"/>
              </a:xfrm>
            </p:grpSpPr>
            <p:grpSp>
              <p:nvGrpSpPr>
                <p:cNvPr id="95" name="Gruppieren 94"/>
                <p:cNvGrpSpPr/>
                <p:nvPr/>
              </p:nvGrpSpPr>
              <p:grpSpPr>
                <a:xfrm>
                  <a:off x="2206648" y="60529"/>
                  <a:ext cx="8650079" cy="5903597"/>
                  <a:chOff x="636928" y="60529"/>
                  <a:chExt cx="8650079" cy="5903597"/>
                </a:xfrm>
              </p:grpSpPr>
              <p:sp>
                <p:nvSpPr>
                  <p:cNvPr id="7" name="Abgerundetes Rechteck 6"/>
                  <p:cNvSpPr/>
                  <p:nvPr/>
                </p:nvSpPr>
                <p:spPr>
                  <a:xfrm>
                    <a:off x="2722419" y="60529"/>
                    <a:ext cx="893618" cy="546431"/>
                  </a:xfrm>
                  <a:prstGeom prst="roundRect">
                    <a:avLst/>
                  </a:prstGeom>
                  <a:solidFill>
                    <a:srgbClr val="ECEC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GC</a:t>
                    </a:r>
                  </a:p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GC-MS</a:t>
                    </a:r>
                  </a:p>
                </p:txBody>
              </p:sp>
              <p:sp>
                <p:nvSpPr>
                  <p:cNvPr id="8" name="Abgerundetes Rechteck 7"/>
                  <p:cNvSpPr/>
                  <p:nvPr/>
                </p:nvSpPr>
                <p:spPr>
                  <a:xfrm>
                    <a:off x="2341228" y="971387"/>
                    <a:ext cx="1656000" cy="546431"/>
                  </a:xfrm>
                  <a:prstGeom prst="roundRect">
                    <a:avLst/>
                  </a:prstGeom>
                  <a:solidFill>
                    <a:srgbClr val="ECEC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Peak list</a:t>
                    </a:r>
                  </a:p>
                </p:txBody>
              </p:sp>
              <p:sp>
                <p:nvSpPr>
                  <p:cNvPr id="9" name="Ellipse 8"/>
                  <p:cNvSpPr/>
                  <p:nvPr/>
                </p:nvSpPr>
                <p:spPr>
                  <a:xfrm>
                    <a:off x="2292928" y="1882701"/>
                    <a:ext cx="1752600" cy="546431"/>
                  </a:xfrm>
                  <a:prstGeom prst="ellipse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b="1" dirty="0">
                        <a:solidFill>
                          <a:schemeClr val="tx1"/>
                        </a:solidFill>
                      </a:rPr>
                      <a:t>GCalignR</a:t>
                    </a:r>
                  </a:p>
                </p:txBody>
              </p:sp>
              <p:sp>
                <p:nvSpPr>
                  <p:cNvPr id="13" name="Abgerundetes Rechteck 12"/>
                  <p:cNvSpPr/>
                  <p:nvPr/>
                </p:nvSpPr>
                <p:spPr>
                  <a:xfrm>
                    <a:off x="636928" y="2869943"/>
                    <a:ext cx="165600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i="1" dirty="0" err="1">
                        <a:solidFill>
                          <a:schemeClr val="tx1"/>
                        </a:solidFill>
                      </a:rPr>
                      <a:t>check_input</a:t>
                    </a:r>
                    <a:endParaRPr lang="en-GB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" name="Abgerundetes Rechteck 13"/>
                  <p:cNvSpPr/>
                  <p:nvPr/>
                </p:nvSpPr>
                <p:spPr>
                  <a:xfrm>
                    <a:off x="1959932" y="3583969"/>
                    <a:ext cx="239722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i="1" dirty="0" err="1">
                        <a:solidFill>
                          <a:schemeClr val="tx1"/>
                        </a:solidFill>
                      </a:rPr>
                      <a:t>align_chromatograms</a:t>
                    </a:r>
                    <a:endParaRPr lang="en-GB" i="1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Gewinkelter Verbinder 16"/>
                  <p:cNvCxnSpPr>
                    <a:stCxn id="9" idx="4"/>
                    <a:endCxn id="13" idx="0"/>
                  </p:cNvCxnSpPr>
                  <p:nvPr/>
                </p:nvCxnSpPr>
                <p:spPr>
                  <a:xfrm rot="5400000">
                    <a:off x="2096673" y="1797387"/>
                    <a:ext cx="440811" cy="1704300"/>
                  </a:xfrm>
                  <a:prstGeom prst="bentConnector3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Gerade Verbindung mit Pfeil 25"/>
                  <p:cNvCxnSpPr>
                    <a:stCxn id="7" idx="2"/>
                    <a:endCxn id="8" idx="0"/>
                  </p:cNvCxnSpPr>
                  <p:nvPr/>
                </p:nvCxnSpPr>
                <p:spPr>
                  <a:xfrm>
                    <a:off x="3169228" y="606960"/>
                    <a:ext cx="0" cy="36442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Gerade Verbindung mit Pfeil 29"/>
                  <p:cNvCxnSpPr>
                    <a:stCxn id="8" idx="2"/>
                    <a:endCxn id="9" idx="0"/>
                  </p:cNvCxnSpPr>
                  <p:nvPr/>
                </p:nvCxnSpPr>
                <p:spPr>
                  <a:xfrm>
                    <a:off x="3169228" y="1517818"/>
                    <a:ext cx="0" cy="3648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Gewinkelter Verbinder 32"/>
                  <p:cNvCxnSpPr>
                    <a:stCxn id="13" idx="2"/>
                    <a:endCxn id="14" idx="1"/>
                  </p:cNvCxnSpPr>
                  <p:nvPr/>
                </p:nvCxnSpPr>
                <p:spPr>
                  <a:xfrm rot="16200000" flipH="1">
                    <a:off x="1492025" y="3389277"/>
                    <a:ext cx="440811" cy="495004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Abgerundetes Rechteck 43"/>
                  <p:cNvSpPr/>
                  <p:nvPr/>
                </p:nvSpPr>
                <p:spPr>
                  <a:xfrm>
                    <a:off x="4075047" y="5417694"/>
                    <a:ext cx="165600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i="1" dirty="0" err="1">
                        <a:solidFill>
                          <a:schemeClr val="tx1"/>
                        </a:solidFill>
                      </a:rPr>
                      <a:t>gc_heatmap</a:t>
                    </a:r>
                    <a:endParaRPr lang="en-GB" i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" name="Abgerundetes Rechteck 44"/>
                  <p:cNvSpPr/>
                  <p:nvPr/>
                </p:nvSpPr>
                <p:spPr>
                  <a:xfrm>
                    <a:off x="5853027" y="5417694"/>
                    <a:ext cx="165600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i="1" dirty="0">
                        <a:solidFill>
                          <a:schemeClr val="tx1"/>
                        </a:solidFill>
                      </a:rPr>
                      <a:t>plot</a:t>
                    </a:r>
                  </a:p>
                </p:txBody>
              </p:sp>
              <p:sp>
                <p:nvSpPr>
                  <p:cNvPr id="46" name="Abgerundetes Rechteck 45"/>
                  <p:cNvSpPr/>
                  <p:nvPr/>
                </p:nvSpPr>
                <p:spPr>
                  <a:xfrm>
                    <a:off x="7631007" y="5417695"/>
                    <a:ext cx="165600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i="1" dirty="0">
                        <a:solidFill>
                          <a:schemeClr val="tx1"/>
                        </a:solidFill>
                      </a:rPr>
                      <a:t>print</a:t>
                    </a:r>
                  </a:p>
                </p:txBody>
              </p:sp>
              <p:sp>
                <p:nvSpPr>
                  <p:cNvPr id="47" name="Abgerundetes Rechteck 46"/>
                  <p:cNvSpPr/>
                  <p:nvPr/>
                </p:nvSpPr>
                <p:spPr>
                  <a:xfrm>
                    <a:off x="2330542" y="4406443"/>
                    <a:ext cx="1656000" cy="546431"/>
                  </a:xfrm>
                  <a:prstGeom prst="roundRect">
                    <a:avLst/>
                  </a:prstGeom>
                  <a:solidFill>
                    <a:srgbClr val="D95F0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aligned data</a:t>
                    </a:r>
                  </a:p>
                </p:txBody>
              </p:sp>
              <p:cxnSp>
                <p:nvCxnSpPr>
                  <p:cNvPr id="64" name="Gerade Verbindung mit Pfeil 63"/>
                  <p:cNvCxnSpPr>
                    <a:stCxn id="14" idx="2"/>
                    <a:endCxn id="47" idx="0"/>
                  </p:cNvCxnSpPr>
                  <p:nvPr/>
                </p:nvCxnSpPr>
                <p:spPr>
                  <a:xfrm>
                    <a:off x="3158542" y="4130400"/>
                    <a:ext cx="0" cy="27604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Gewinkelter Verbinder 68"/>
                  <p:cNvCxnSpPr>
                    <a:stCxn id="47" idx="3"/>
                    <a:endCxn id="46" idx="0"/>
                  </p:cNvCxnSpPr>
                  <p:nvPr/>
                </p:nvCxnSpPr>
                <p:spPr>
                  <a:xfrm>
                    <a:off x="3986542" y="4679659"/>
                    <a:ext cx="4472465" cy="738036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Gewinkelter Verbinder 70"/>
                  <p:cNvCxnSpPr>
                    <a:stCxn id="47" idx="3"/>
                    <a:endCxn id="44" idx="0"/>
                  </p:cNvCxnSpPr>
                  <p:nvPr/>
                </p:nvCxnSpPr>
                <p:spPr>
                  <a:xfrm>
                    <a:off x="3986542" y="4679659"/>
                    <a:ext cx="916505" cy="738035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Gerade Verbindung mit Pfeil 79"/>
                  <p:cNvCxnSpPr>
                    <a:stCxn id="9" idx="4"/>
                    <a:endCxn id="14" idx="0"/>
                  </p:cNvCxnSpPr>
                  <p:nvPr/>
                </p:nvCxnSpPr>
                <p:spPr>
                  <a:xfrm flipH="1">
                    <a:off x="3158542" y="2429132"/>
                    <a:ext cx="10686" cy="115483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6" name="Textfeld 95"/>
                <p:cNvSpPr txBox="1"/>
                <p:nvPr/>
              </p:nvSpPr>
              <p:spPr>
                <a:xfrm>
                  <a:off x="806272" y="182880"/>
                  <a:ext cx="2781708" cy="416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(1) Analytical</a:t>
                  </a:r>
                  <a:r>
                    <a:rPr lang="en-GB" sz="2105" dirty="0"/>
                    <a:t> </a:t>
                  </a:r>
                  <a:r>
                    <a:rPr lang="en-GB" sz="2000" dirty="0"/>
                    <a:t>Chemistry</a:t>
                  </a:r>
                </a:p>
              </p:txBody>
            </p:sp>
            <p:sp>
              <p:nvSpPr>
                <p:cNvPr id="97" name="Textfeld 96"/>
                <p:cNvSpPr txBox="1"/>
                <p:nvPr/>
              </p:nvSpPr>
              <p:spPr>
                <a:xfrm>
                  <a:off x="806270" y="1027570"/>
                  <a:ext cx="2148417" cy="4162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(2) Calling</a:t>
                  </a:r>
                  <a:r>
                    <a:rPr lang="en-GB" sz="2105" dirty="0"/>
                    <a:t> </a:t>
                  </a:r>
                  <a:r>
                    <a:rPr lang="en-GB" sz="2000" dirty="0"/>
                    <a:t>peaks</a:t>
                  </a:r>
                </a:p>
              </p:txBody>
            </p:sp>
            <p:sp>
              <p:nvSpPr>
                <p:cNvPr id="98" name="Textfeld 97"/>
                <p:cNvSpPr txBox="1"/>
                <p:nvPr/>
              </p:nvSpPr>
              <p:spPr>
                <a:xfrm>
                  <a:off x="732299" y="2915832"/>
                  <a:ext cx="21484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(3) Checking</a:t>
                  </a:r>
                </a:p>
              </p:txBody>
            </p:sp>
            <p:sp>
              <p:nvSpPr>
                <p:cNvPr id="99" name="Textfeld 98"/>
                <p:cNvSpPr txBox="1"/>
                <p:nvPr/>
              </p:nvSpPr>
              <p:spPr>
                <a:xfrm>
                  <a:off x="743329" y="3721943"/>
                  <a:ext cx="21484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(4) Alignment</a:t>
                  </a:r>
                </a:p>
              </p:txBody>
            </p:sp>
            <p:sp>
              <p:nvSpPr>
                <p:cNvPr id="100" name="Textfeld 99"/>
                <p:cNvSpPr txBox="1"/>
                <p:nvPr/>
              </p:nvSpPr>
              <p:spPr>
                <a:xfrm>
                  <a:off x="755183" y="5506243"/>
                  <a:ext cx="21484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dirty="0"/>
                    <a:t>(5) Inspection</a:t>
                  </a:r>
                </a:p>
              </p:txBody>
            </p:sp>
          </p:grpSp>
          <p:cxnSp>
            <p:nvCxnSpPr>
              <p:cNvPr id="6" name="Gewinkelter Verbinder 5"/>
              <p:cNvCxnSpPr>
                <a:stCxn id="46" idx="3"/>
                <a:endCxn id="8" idx="3"/>
              </p:cNvCxnSpPr>
              <p:nvPr/>
            </p:nvCxnSpPr>
            <p:spPr>
              <a:xfrm flipH="1" flipV="1">
                <a:off x="5752687" y="1304135"/>
                <a:ext cx="5289779" cy="4446308"/>
              </a:xfrm>
              <a:prstGeom prst="bentConnector3">
                <a:avLst>
                  <a:gd name="adj1" fmla="val -4322"/>
                </a:avLst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>
                <a:stCxn id="44" idx="3"/>
                <a:endCxn id="45" idx="1"/>
              </p:cNvCxnSpPr>
              <p:nvPr/>
            </p:nvCxnSpPr>
            <p:spPr>
              <a:xfrm>
                <a:off x="7486504" y="5750442"/>
                <a:ext cx="1219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>
                <a:stCxn id="45" idx="3"/>
                <a:endCxn id="46" idx="1"/>
              </p:cNvCxnSpPr>
              <p:nvPr/>
            </p:nvCxnSpPr>
            <p:spPr>
              <a:xfrm>
                <a:off x="9264486" y="5750444"/>
                <a:ext cx="121980" cy="1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bgerundetes Rechteck 47"/>
              <p:cNvSpPr/>
              <p:nvPr/>
            </p:nvSpPr>
            <p:spPr>
              <a:xfrm>
                <a:off x="4096685" y="6191255"/>
                <a:ext cx="1656000" cy="546431"/>
              </a:xfrm>
              <a:prstGeom prst="roundRect">
                <a:avLst/>
              </a:prstGeom>
              <a:solidFill>
                <a:srgbClr val="D95F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i="1" dirty="0" err="1">
                    <a:solidFill>
                      <a:schemeClr val="tx1"/>
                    </a:solidFill>
                  </a:rPr>
                  <a:t>norm_peaks</a:t>
                </a: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Gewinkelter Verbinder 23"/>
              <p:cNvCxnSpPr>
                <a:stCxn id="47" idx="3"/>
                <a:endCxn id="45" idx="0"/>
              </p:cNvCxnSpPr>
              <p:nvPr/>
            </p:nvCxnSpPr>
            <p:spPr>
              <a:xfrm>
                <a:off x="5742001" y="4739191"/>
                <a:ext cx="2694485" cy="738035"/>
              </a:xfrm>
              <a:prstGeom prst="bentConnector2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mit Pfeil 28"/>
              <p:cNvCxnSpPr>
                <a:stCxn id="47" idx="2"/>
                <a:endCxn id="48" idx="0"/>
              </p:cNvCxnSpPr>
              <p:nvPr/>
            </p:nvCxnSpPr>
            <p:spPr>
              <a:xfrm>
                <a:off x="4913999" y="5012406"/>
                <a:ext cx="10686" cy="11788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Ellipse 60"/>
              <p:cNvSpPr/>
              <p:nvPr/>
            </p:nvSpPr>
            <p:spPr>
              <a:xfrm>
                <a:off x="4039593" y="7205333"/>
                <a:ext cx="1752600" cy="546431"/>
              </a:xfrm>
              <a:prstGeom prst="ellipse">
                <a:avLst/>
              </a:prstGeom>
              <a:solidFill>
                <a:srgbClr val="E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vegan</a:t>
                </a:r>
              </a:p>
            </p:txBody>
          </p:sp>
          <p:cxnSp>
            <p:nvCxnSpPr>
              <p:cNvPr id="52" name="Gerade Verbindung mit Pfeil 51"/>
              <p:cNvCxnSpPr>
                <a:stCxn id="48" idx="2"/>
                <a:endCxn id="61" idx="0"/>
              </p:cNvCxnSpPr>
              <p:nvPr/>
            </p:nvCxnSpPr>
            <p:spPr>
              <a:xfrm flipH="1">
                <a:off x="4915893" y="6737686"/>
                <a:ext cx="8792" cy="4676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Abgerundetes Rechteck 78"/>
              <p:cNvSpPr/>
              <p:nvPr/>
            </p:nvSpPr>
            <p:spPr>
              <a:xfrm>
                <a:off x="3211593" y="7982837"/>
                <a:ext cx="1656000" cy="546431"/>
              </a:xfrm>
              <a:prstGeom prst="roundRect">
                <a:avLst/>
              </a:prstGeom>
              <a:solidFill>
                <a:srgbClr val="E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i="1" dirty="0" err="1">
                    <a:solidFill>
                      <a:schemeClr val="tx1"/>
                    </a:solidFill>
                  </a:rPr>
                  <a:t>metaMDS</a:t>
                </a:r>
                <a:endParaRPr lang="en-GB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Abgerundetes Rechteck 81"/>
              <p:cNvSpPr/>
              <p:nvPr/>
            </p:nvSpPr>
            <p:spPr>
              <a:xfrm>
                <a:off x="5085572" y="7982837"/>
                <a:ext cx="1656000" cy="546431"/>
              </a:xfrm>
              <a:prstGeom prst="roundRect">
                <a:avLst/>
              </a:prstGeom>
              <a:solidFill>
                <a:srgbClr val="E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105" i="1" dirty="0" err="1">
                    <a:solidFill>
                      <a:schemeClr val="tx1"/>
                    </a:solidFill>
                  </a:rPr>
                  <a:t>adonis</a:t>
                </a:r>
                <a:endParaRPr lang="en-GB" sz="2105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Gewinkelter Verbinder 54"/>
              <p:cNvCxnSpPr>
                <a:stCxn id="61" idx="4"/>
                <a:endCxn id="79" idx="0"/>
              </p:cNvCxnSpPr>
              <p:nvPr/>
            </p:nvCxnSpPr>
            <p:spPr>
              <a:xfrm rot="5400000">
                <a:off x="4362207" y="7429150"/>
                <a:ext cx="231073" cy="876300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winkelter Verbinder 58"/>
              <p:cNvCxnSpPr>
                <a:stCxn id="61" idx="4"/>
                <a:endCxn id="82" idx="0"/>
              </p:cNvCxnSpPr>
              <p:nvPr/>
            </p:nvCxnSpPr>
            <p:spPr>
              <a:xfrm rot="16200000" flipH="1">
                <a:off x="5299196" y="7368460"/>
                <a:ext cx="231073" cy="997679"/>
              </a:xfrm>
              <a:prstGeom prst="bentConnector3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feld 86"/>
              <p:cNvSpPr txBox="1"/>
              <p:nvPr/>
            </p:nvSpPr>
            <p:spPr>
              <a:xfrm>
                <a:off x="940920" y="6279804"/>
                <a:ext cx="2586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(7) Peak normalisation</a:t>
                </a:r>
              </a:p>
            </p:txBody>
          </p:sp>
          <p:sp>
            <p:nvSpPr>
              <p:cNvPr id="88" name="Textfeld 87"/>
              <p:cNvSpPr txBox="1"/>
              <p:nvPr/>
            </p:nvSpPr>
            <p:spPr>
              <a:xfrm>
                <a:off x="940920" y="7542027"/>
                <a:ext cx="21484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(8) Statistics</a:t>
                </a:r>
              </a:p>
            </p:txBody>
          </p:sp>
        </p:grpSp>
        <p:sp>
          <p:nvSpPr>
            <p:cNvPr id="41" name="Textfeld 40"/>
            <p:cNvSpPr txBox="1"/>
            <p:nvPr/>
          </p:nvSpPr>
          <p:spPr>
            <a:xfrm>
              <a:off x="8397576" y="3496256"/>
              <a:ext cx="29032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(6) Revising parameters </a:t>
              </a:r>
            </a:p>
          </p:txBody>
        </p:sp>
        <p:cxnSp>
          <p:nvCxnSpPr>
            <p:cNvPr id="3" name="Gewinkelter Verbinder 2"/>
            <p:cNvCxnSpPr>
              <a:stCxn id="46" idx="3"/>
              <a:endCxn id="14" idx="3"/>
            </p:cNvCxnSpPr>
            <p:nvPr/>
          </p:nvCxnSpPr>
          <p:spPr>
            <a:xfrm flipH="1" flipV="1">
              <a:off x="6112609" y="3916717"/>
              <a:ext cx="4929855" cy="1833726"/>
            </a:xfrm>
            <a:prstGeom prst="bentConnector3">
              <a:avLst>
                <a:gd name="adj1" fmla="val -4637"/>
              </a:avLst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8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657</Words>
  <Application>Microsoft Office PowerPoint</Application>
  <PresentationFormat>Benutzerdefiniert</PresentationFormat>
  <Paragraphs>584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Trebuchet MS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Meinolf Ottensmann</dc:creator>
  <cp:lastModifiedBy>Meinolf Ottensmann</cp:lastModifiedBy>
  <cp:revision>59</cp:revision>
  <dcterms:created xsi:type="dcterms:W3CDTF">2016-12-09T14:12:15Z</dcterms:created>
  <dcterms:modified xsi:type="dcterms:W3CDTF">2017-02-03T11:15:06Z</dcterms:modified>
</cp:coreProperties>
</file>