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563475" cy="8748713"/>
  <p:notesSz cx="6858000" cy="9144000"/>
  <p:defaultTextStyle>
    <a:defPPr>
      <a:defRPr lang="en-US"/>
    </a:defPPr>
    <a:lvl1pPr marL="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F02"/>
    <a:srgbClr val="ECECFF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83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261" y="1431792"/>
            <a:ext cx="10678954" cy="3045848"/>
          </a:xfrm>
        </p:spPr>
        <p:txBody>
          <a:bodyPr anchor="b"/>
          <a:lstStyle>
            <a:lvl1pPr algn="ctr">
              <a:defRPr sz="765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435" y="4595102"/>
            <a:ext cx="9422606" cy="2112247"/>
          </a:xfrm>
        </p:spPr>
        <p:txBody>
          <a:bodyPr/>
          <a:lstStyle>
            <a:lvl1pPr marL="0" indent="0" algn="ctr">
              <a:buNone/>
              <a:defRPr sz="3062"/>
            </a:lvl1pPr>
            <a:lvl2pPr marL="583302" indent="0" algn="ctr">
              <a:buNone/>
              <a:defRPr sz="2551"/>
            </a:lvl2pPr>
            <a:lvl3pPr marL="1166604" indent="0" algn="ctr">
              <a:buNone/>
              <a:defRPr sz="2296"/>
            </a:lvl3pPr>
            <a:lvl4pPr marL="1749906" indent="0" algn="ctr">
              <a:buNone/>
              <a:defRPr sz="2041"/>
            </a:lvl4pPr>
            <a:lvl5pPr marL="2333208" indent="0" algn="ctr">
              <a:buNone/>
              <a:defRPr sz="2041"/>
            </a:lvl5pPr>
            <a:lvl6pPr marL="2916510" indent="0" algn="ctr">
              <a:buNone/>
              <a:defRPr sz="2041"/>
            </a:lvl6pPr>
            <a:lvl7pPr marL="3499811" indent="0" algn="ctr">
              <a:buNone/>
              <a:defRPr sz="2041"/>
            </a:lvl7pPr>
            <a:lvl8pPr marL="4083114" indent="0" algn="ctr">
              <a:buNone/>
              <a:defRPr sz="2041"/>
            </a:lvl8pPr>
            <a:lvl9pPr marL="4666416" indent="0" algn="ctr">
              <a:buNone/>
              <a:defRPr sz="2041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5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0739" y="465788"/>
            <a:ext cx="2708999" cy="741413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740" y="465788"/>
            <a:ext cx="7969954" cy="741413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41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198" y="2181105"/>
            <a:ext cx="10835997" cy="3639221"/>
          </a:xfrm>
        </p:spPr>
        <p:txBody>
          <a:bodyPr anchor="b"/>
          <a:lstStyle>
            <a:lvl1pPr>
              <a:defRPr sz="765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198" y="5854757"/>
            <a:ext cx="10835997" cy="1913780"/>
          </a:xfrm>
        </p:spPr>
        <p:txBody>
          <a:bodyPr/>
          <a:lstStyle>
            <a:lvl1pPr marL="0" indent="0">
              <a:buNone/>
              <a:defRPr sz="3062">
                <a:solidFill>
                  <a:schemeClr val="tx1"/>
                </a:solidFill>
              </a:defRPr>
            </a:lvl1pPr>
            <a:lvl2pPr marL="583302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166604" indent="0">
              <a:buNone/>
              <a:defRPr sz="2296">
                <a:solidFill>
                  <a:schemeClr val="tx1">
                    <a:tint val="75000"/>
                  </a:schemeClr>
                </a:solidFill>
              </a:defRPr>
            </a:lvl3pPr>
            <a:lvl4pPr marL="1749906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4pPr>
            <a:lvl5pPr marL="2333208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5pPr>
            <a:lvl6pPr marL="2916510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6pPr>
            <a:lvl7pPr marL="3499811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7pPr>
            <a:lvl8pPr marL="4083114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8pPr>
            <a:lvl9pPr marL="4666416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741" y="2328940"/>
            <a:ext cx="5339477" cy="555097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0261" y="2328940"/>
            <a:ext cx="5339477" cy="555097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4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7" y="465792"/>
            <a:ext cx="10835997" cy="16910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377" y="2144650"/>
            <a:ext cx="5314938" cy="1051060"/>
          </a:xfrm>
        </p:spPr>
        <p:txBody>
          <a:bodyPr anchor="b"/>
          <a:lstStyle>
            <a:lvl1pPr marL="0" indent="0">
              <a:buNone/>
              <a:defRPr sz="3062" b="1"/>
            </a:lvl1pPr>
            <a:lvl2pPr marL="583302" indent="0">
              <a:buNone/>
              <a:defRPr sz="2551" b="1"/>
            </a:lvl2pPr>
            <a:lvl3pPr marL="1166604" indent="0">
              <a:buNone/>
              <a:defRPr sz="2296" b="1"/>
            </a:lvl3pPr>
            <a:lvl4pPr marL="1749906" indent="0">
              <a:buNone/>
              <a:defRPr sz="2041" b="1"/>
            </a:lvl4pPr>
            <a:lvl5pPr marL="2333208" indent="0">
              <a:buNone/>
              <a:defRPr sz="2041" b="1"/>
            </a:lvl5pPr>
            <a:lvl6pPr marL="2916510" indent="0">
              <a:buNone/>
              <a:defRPr sz="2041" b="1"/>
            </a:lvl6pPr>
            <a:lvl7pPr marL="3499811" indent="0">
              <a:buNone/>
              <a:defRPr sz="2041" b="1"/>
            </a:lvl7pPr>
            <a:lvl8pPr marL="4083114" indent="0">
              <a:buNone/>
              <a:defRPr sz="2041" b="1"/>
            </a:lvl8pPr>
            <a:lvl9pPr marL="4666416" indent="0">
              <a:buNone/>
              <a:defRPr sz="2041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377" y="3195712"/>
            <a:ext cx="5314938" cy="4700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0262" y="2144650"/>
            <a:ext cx="5341113" cy="1051060"/>
          </a:xfrm>
        </p:spPr>
        <p:txBody>
          <a:bodyPr anchor="b"/>
          <a:lstStyle>
            <a:lvl1pPr marL="0" indent="0">
              <a:buNone/>
              <a:defRPr sz="3062" b="1"/>
            </a:lvl1pPr>
            <a:lvl2pPr marL="583302" indent="0">
              <a:buNone/>
              <a:defRPr sz="2551" b="1"/>
            </a:lvl2pPr>
            <a:lvl3pPr marL="1166604" indent="0">
              <a:buNone/>
              <a:defRPr sz="2296" b="1"/>
            </a:lvl3pPr>
            <a:lvl4pPr marL="1749906" indent="0">
              <a:buNone/>
              <a:defRPr sz="2041" b="1"/>
            </a:lvl4pPr>
            <a:lvl5pPr marL="2333208" indent="0">
              <a:buNone/>
              <a:defRPr sz="2041" b="1"/>
            </a:lvl5pPr>
            <a:lvl6pPr marL="2916510" indent="0">
              <a:buNone/>
              <a:defRPr sz="2041" b="1"/>
            </a:lvl6pPr>
            <a:lvl7pPr marL="3499811" indent="0">
              <a:buNone/>
              <a:defRPr sz="2041" b="1"/>
            </a:lvl7pPr>
            <a:lvl8pPr marL="4083114" indent="0">
              <a:buNone/>
              <a:defRPr sz="2041" b="1"/>
            </a:lvl8pPr>
            <a:lvl9pPr marL="4666416" indent="0">
              <a:buNone/>
              <a:defRPr sz="2041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0262" y="3195712"/>
            <a:ext cx="5341113" cy="4700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5" y="583248"/>
            <a:ext cx="4052048" cy="2041366"/>
          </a:xfrm>
        </p:spPr>
        <p:txBody>
          <a:bodyPr anchor="b"/>
          <a:lstStyle>
            <a:lvl1pPr>
              <a:defRPr sz="408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115" y="1259656"/>
            <a:ext cx="6360259" cy="6217257"/>
          </a:xfrm>
        </p:spPr>
        <p:txBody>
          <a:bodyPr/>
          <a:lstStyle>
            <a:lvl1pPr>
              <a:defRPr sz="4082"/>
            </a:lvl1pPr>
            <a:lvl2pPr>
              <a:defRPr sz="3572"/>
            </a:lvl2pPr>
            <a:lvl3pPr>
              <a:defRPr sz="3062"/>
            </a:lvl3pPr>
            <a:lvl4pPr>
              <a:defRPr sz="2551"/>
            </a:lvl4pPr>
            <a:lvl5pPr>
              <a:defRPr sz="2551"/>
            </a:lvl5pPr>
            <a:lvl6pPr>
              <a:defRPr sz="2551"/>
            </a:lvl6pPr>
            <a:lvl7pPr>
              <a:defRPr sz="2551"/>
            </a:lvl7pPr>
            <a:lvl8pPr>
              <a:defRPr sz="2551"/>
            </a:lvl8pPr>
            <a:lvl9pPr>
              <a:defRPr sz="2551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375" y="2624614"/>
            <a:ext cx="4052048" cy="4862422"/>
          </a:xfrm>
        </p:spPr>
        <p:txBody>
          <a:bodyPr/>
          <a:lstStyle>
            <a:lvl1pPr marL="0" indent="0">
              <a:buNone/>
              <a:defRPr sz="2041"/>
            </a:lvl1pPr>
            <a:lvl2pPr marL="583302" indent="0">
              <a:buNone/>
              <a:defRPr sz="1786"/>
            </a:lvl2pPr>
            <a:lvl3pPr marL="1166604" indent="0">
              <a:buNone/>
              <a:defRPr sz="1531"/>
            </a:lvl3pPr>
            <a:lvl4pPr marL="1749906" indent="0">
              <a:buNone/>
              <a:defRPr sz="1276"/>
            </a:lvl4pPr>
            <a:lvl5pPr marL="2333208" indent="0">
              <a:buNone/>
              <a:defRPr sz="1276"/>
            </a:lvl5pPr>
            <a:lvl6pPr marL="2916510" indent="0">
              <a:buNone/>
              <a:defRPr sz="1276"/>
            </a:lvl6pPr>
            <a:lvl7pPr marL="3499811" indent="0">
              <a:buNone/>
              <a:defRPr sz="1276"/>
            </a:lvl7pPr>
            <a:lvl8pPr marL="4083114" indent="0">
              <a:buNone/>
              <a:defRPr sz="1276"/>
            </a:lvl8pPr>
            <a:lvl9pPr marL="4666416" indent="0">
              <a:buNone/>
              <a:defRPr sz="127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5" y="583248"/>
            <a:ext cx="4052048" cy="2041366"/>
          </a:xfrm>
        </p:spPr>
        <p:txBody>
          <a:bodyPr anchor="b"/>
          <a:lstStyle>
            <a:lvl1pPr>
              <a:defRPr sz="408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41115" y="1259656"/>
            <a:ext cx="6360259" cy="6217257"/>
          </a:xfrm>
        </p:spPr>
        <p:txBody>
          <a:bodyPr anchor="t"/>
          <a:lstStyle>
            <a:lvl1pPr marL="0" indent="0">
              <a:buNone/>
              <a:defRPr sz="4082"/>
            </a:lvl1pPr>
            <a:lvl2pPr marL="583302" indent="0">
              <a:buNone/>
              <a:defRPr sz="3572"/>
            </a:lvl2pPr>
            <a:lvl3pPr marL="1166604" indent="0">
              <a:buNone/>
              <a:defRPr sz="3062"/>
            </a:lvl3pPr>
            <a:lvl4pPr marL="1749906" indent="0">
              <a:buNone/>
              <a:defRPr sz="2551"/>
            </a:lvl4pPr>
            <a:lvl5pPr marL="2333208" indent="0">
              <a:buNone/>
              <a:defRPr sz="2551"/>
            </a:lvl5pPr>
            <a:lvl6pPr marL="2916510" indent="0">
              <a:buNone/>
              <a:defRPr sz="2551"/>
            </a:lvl6pPr>
            <a:lvl7pPr marL="3499811" indent="0">
              <a:buNone/>
              <a:defRPr sz="2551"/>
            </a:lvl7pPr>
            <a:lvl8pPr marL="4083114" indent="0">
              <a:buNone/>
              <a:defRPr sz="2551"/>
            </a:lvl8pPr>
            <a:lvl9pPr marL="4666416" indent="0">
              <a:buNone/>
              <a:defRPr sz="255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375" y="2624614"/>
            <a:ext cx="4052048" cy="4862422"/>
          </a:xfrm>
        </p:spPr>
        <p:txBody>
          <a:bodyPr/>
          <a:lstStyle>
            <a:lvl1pPr marL="0" indent="0">
              <a:buNone/>
              <a:defRPr sz="2041"/>
            </a:lvl1pPr>
            <a:lvl2pPr marL="583302" indent="0">
              <a:buNone/>
              <a:defRPr sz="1786"/>
            </a:lvl2pPr>
            <a:lvl3pPr marL="1166604" indent="0">
              <a:buNone/>
              <a:defRPr sz="1531"/>
            </a:lvl3pPr>
            <a:lvl4pPr marL="1749906" indent="0">
              <a:buNone/>
              <a:defRPr sz="1276"/>
            </a:lvl4pPr>
            <a:lvl5pPr marL="2333208" indent="0">
              <a:buNone/>
              <a:defRPr sz="1276"/>
            </a:lvl5pPr>
            <a:lvl6pPr marL="2916510" indent="0">
              <a:buNone/>
              <a:defRPr sz="1276"/>
            </a:lvl6pPr>
            <a:lvl7pPr marL="3499811" indent="0">
              <a:buNone/>
              <a:defRPr sz="1276"/>
            </a:lvl7pPr>
            <a:lvl8pPr marL="4083114" indent="0">
              <a:buNone/>
              <a:defRPr sz="1276"/>
            </a:lvl8pPr>
            <a:lvl9pPr marL="4666416" indent="0">
              <a:buNone/>
              <a:defRPr sz="127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67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3741" y="465792"/>
            <a:ext cx="10835997" cy="1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741" y="2328940"/>
            <a:ext cx="10835997" cy="555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739" y="8108763"/>
            <a:ext cx="2826782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B8E0-FAC3-4C35-849D-EC3CC82D8072}" type="datetimeFigureOut">
              <a:rPr lang="en-GB" smtClean="0"/>
              <a:t>09/01/2017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653" y="8108763"/>
            <a:ext cx="4240173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2956" y="8108763"/>
            <a:ext cx="2826782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66604" rtl="0" eaLnBrk="1" latinLnBrk="0" hangingPunct="1">
        <a:lnSpc>
          <a:spcPct val="90000"/>
        </a:lnSpc>
        <a:spcBef>
          <a:spcPct val="0"/>
        </a:spcBef>
        <a:buNone/>
        <a:defRPr sz="5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651" indent="-291651" algn="l" defTabSz="1166604" rtl="0" eaLnBrk="1" latinLnBrk="0" hangingPunct="1">
        <a:lnSpc>
          <a:spcPct val="90000"/>
        </a:lnSpc>
        <a:spcBef>
          <a:spcPts val="1276"/>
        </a:spcBef>
        <a:buFont typeface="Arial" panose="020B0604020202020204" pitchFamily="34" charset="0"/>
        <a:buChar char="•"/>
        <a:defRPr sz="3572" kern="1200">
          <a:solidFill>
            <a:schemeClr val="tx1"/>
          </a:solidFill>
          <a:latin typeface="+mn-lt"/>
          <a:ea typeface="+mn-ea"/>
          <a:cs typeface="+mn-cs"/>
        </a:defRPr>
      </a:lvl1pPr>
      <a:lvl2pPr marL="874953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2" kern="1200">
          <a:solidFill>
            <a:schemeClr val="tx1"/>
          </a:solidFill>
          <a:latin typeface="+mn-lt"/>
          <a:ea typeface="+mn-ea"/>
          <a:cs typeface="+mn-cs"/>
        </a:defRPr>
      </a:lvl2pPr>
      <a:lvl3pPr marL="1458255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2041557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4pPr>
      <a:lvl5pPr marL="2624859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5pPr>
      <a:lvl6pPr marL="3208160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6pPr>
      <a:lvl7pPr marL="3791462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7pPr>
      <a:lvl8pPr marL="4374765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8pPr>
      <a:lvl9pPr marL="4958066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83302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2pPr>
      <a:lvl3pPr marL="1166604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3pPr>
      <a:lvl4pPr marL="1749906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4pPr>
      <a:lvl5pPr marL="2333208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5pPr>
      <a:lvl6pPr marL="2916510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6pPr>
      <a:lvl7pPr marL="3499811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7pPr>
      <a:lvl8pPr marL="4083114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8pPr>
      <a:lvl9pPr marL="4666416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31644" y="1043328"/>
            <a:ext cx="3827379" cy="4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A. Linear Transformation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3071"/>
              </p:ext>
            </p:extLst>
          </p:nvPr>
        </p:nvGraphicFramePr>
        <p:xfrm>
          <a:off x="331644" y="14705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391977842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14187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85382769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08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256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62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44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919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2748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44797"/>
              </p:ext>
            </p:extLst>
          </p:nvPr>
        </p:nvGraphicFramePr>
        <p:xfrm>
          <a:off x="2673122" y="14705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1837"/>
                  </a:ext>
                </a:extLst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1918761" y="2045906"/>
            <a:ext cx="6531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31644" y="2968051"/>
            <a:ext cx="3827379" cy="740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B. Single Peak Alignment: </a:t>
            </a:r>
            <a:r>
              <a:rPr lang="el-GR" sz="2105" b="1" dirty="0"/>
              <a:t>α</a:t>
            </a:r>
            <a:r>
              <a:rPr lang="de-DE" sz="2105" b="1" dirty="0"/>
              <a:t> = 0.02</a:t>
            </a:r>
            <a:r>
              <a:rPr lang="en-GB" sz="2105" b="1" dirty="0"/>
              <a:t> 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23284"/>
              </p:ext>
            </p:extLst>
          </p:nvPr>
        </p:nvGraphicFramePr>
        <p:xfrm>
          <a:off x="331644" y="3447996"/>
          <a:ext cx="1485900" cy="115062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74362"/>
              </p:ext>
            </p:extLst>
          </p:nvPr>
        </p:nvGraphicFramePr>
        <p:xfrm>
          <a:off x="2121465" y="34479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66409"/>
              </p:ext>
            </p:extLst>
          </p:nvPr>
        </p:nvGraphicFramePr>
        <p:xfrm>
          <a:off x="3911287" y="34479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194611"/>
              </p:ext>
            </p:extLst>
          </p:nvPr>
        </p:nvGraphicFramePr>
        <p:xfrm>
          <a:off x="5701111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79328"/>
              </p:ext>
            </p:extLst>
          </p:nvPr>
        </p:nvGraphicFramePr>
        <p:xfrm>
          <a:off x="7490931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23821"/>
              </p:ext>
            </p:extLst>
          </p:nvPr>
        </p:nvGraphicFramePr>
        <p:xfrm>
          <a:off x="9280752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331642" y="5416138"/>
            <a:ext cx="3827379" cy="4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C. Merging Rows: </a:t>
            </a:r>
            <a:r>
              <a:rPr lang="el-GR" sz="2105" b="1" dirty="0"/>
              <a:t>β</a:t>
            </a:r>
            <a:r>
              <a:rPr lang="de-DE" sz="2105" b="1" dirty="0"/>
              <a:t> = 0.03</a:t>
            </a:r>
            <a:endParaRPr lang="en-GB" sz="2105" b="1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02575"/>
              </p:ext>
            </p:extLst>
          </p:nvPr>
        </p:nvGraphicFramePr>
        <p:xfrm>
          <a:off x="331643" y="594052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01285"/>
              </p:ext>
            </p:extLst>
          </p:nvPr>
        </p:nvGraphicFramePr>
        <p:xfrm>
          <a:off x="2673120" y="5940526"/>
          <a:ext cx="1485900" cy="162306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27" name="Gerade Verbindung mit Pfeil 26"/>
          <p:cNvCxnSpPr/>
          <p:nvPr/>
        </p:nvCxnSpPr>
        <p:spPr>
          <a:xfrm>
            <a:off x="1843504" y="4123569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633325" y="4259526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5423147" y="4250828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7212971" y="4479427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025064" y="4518090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4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94564"/>
              </p:ext>
            </p:extLst>
          </p:nvPr>
        </p:nvGraphicFramePr>
        <p:xfrm>
          <a:off x="3637597" y="2614142"/>
          <a:ext cx="5234940" cy="334898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713856">
                  <a:extLst>
                    <a:ext uri="{9D8B030D-6E8A-4147-A177-3AD203B41FA5}">
                      <a16:colId xmlns:a16="http://schemas.microsoft.com/office/drawing/2014/main" val="556088664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1219514155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2351526788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2571976151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1146442511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3135897404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475812965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1706112927"/>
                    </a:ext>
                  </a:extLst>
                </a:gridCol>
              </a:tblGrid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2273567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area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639382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7.58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0.03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7.59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0.04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9.00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374170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9.00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0.35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5284607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8.99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11.19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740725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18.11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12.19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11.48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11.48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0.38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362625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18.20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15.30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0.09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64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87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9605962" y="4116143"/>
            <a:ext cx="504000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1" dirty="0"/>
              <a:t>...</a:t>
            </a:r>
            <a:endParaRPr lang="en-GB" sz="2105" dirty="0"/>
          </a:p>
        </p:txBody>
      </p:sp>
      <p:sp>
        <p:nvSpPr>
          <p:cNvPr id="4" name="Textfeld 3"/>
          <p:cNvSpPr txBox="1"/>
          <p:nvPr/>
        </p:nvSpPr>
        <p:spPr>
          <a:xfrm>
            <a:off x="331643" y="1043328"/>
            <a:ext cx="4483702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A. Linear Transformation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35747"/>
              </p:ext>
            </p:extLst>
          </p:nvPr>
        </p:nvGraphicFramePr>
        <p:xfrm>
          <a:off x="331644" y="1470596"/>
          <a:ext cx="20592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3919778424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14187135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1853827698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05140278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088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2562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622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448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9193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59944"/>
              </p:ext>
            </p:extLst>
          </p:nvPr>
        </p:nvGraphicFramePr>
        <p:xfrm>
          <a:off x="2756145" y="1470596"/>
          <a:ext cx="20592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4001284394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225600"/>
              </p:ext>
            </p:extLst>
          </p:nvPr>
        </p:nvGraphicFramePr>
        <p:xfrm>
          <a:off x="331643" y="3447998"/>
          <a:ext cx="2052000" cy="1336290"/>
        </p:xfrm>
        <a:graphic>
          <a:graphicData uri="http://schemas.openxmlformats.org/drawingml/2006/table">
            <a:tbl>
              <a:tblPr/>
              <a:tblGrid>
                <a:gridCol w="5130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125621870"/>
                    </a:ext>
                  </a:extLst>
                </a:gridCol>
              </a:tblGrid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1643" y="2968051"/>
            <a:ext cx="11778808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B. Single Peak Alignment: </a:t>
            </a:r>
            <a:r>
              <a:rPr lang="de-DE" sz="2105" dirty="0"/>
              <a:t>max_peak2mean = 0.02</a:t>
            </a:r>
            <a:r>
              <a:rPr lang="en-GB" sz="2105" dirty="0"/>
              <a:t> 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00456"/>
              </p:ext>
            </p:extLst>
          </p:nvPr>
        </p:nvGraphicFramePr>
        <p:xfrm>
          <a:off x="2756145" y="3447997"/>
          <a:ext cx="20592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419188175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cxnSp>
        <p:nvCxnSpPr>
          <p:cNvPr id="12" name="Gerade Verbindung mit Pfeil 11"/>
          <p:cNvCxnSpPr/>
          <p:nvPr/>
        </p:nvCxnSpPr>
        <p:spPr>
          <a:xfrm>
            <a:off x="2430243" y="4123569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53129"/>
              </p:ext>
            </p:extLst>
          </p:nvPr>
        </p:nvGraphicFramePr>
        <p:xfrm>
          <a:off x="5187847" y="3447997"/>
          <a:ext cx="20592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6599660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cxnSp>
        <p:nvCxnSpPr>
          <p:cNvPr id="14" name="Gerade Verbindung mit Pfeil 13"/>
          <p:cNvCxnSpPr/>
          <p:nvPr/>
        </p:nvCxnSpPr>
        <p:spPr>
          <a:xfrm>
            <a:off x="4851285" y="4379304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23064"/>
              </p:ext>
            </p:extLst>
          </p:nvPr>
        </p:nvGraphicFramePr>
        <p:xfrm>
          <a:off x="7619549" y="3447996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5247782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16" name="Gerade Verbindung mit Pfeil 15"/>
          <p:cNvCxnSpPr/>
          <p:nvPr/>
        </p:nvCxnSpPr>
        <p:spPr>
          <a:xfrm>
            <a:off x="7331611" y="4699665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48548"/>
              </p:ext>
            </p:extLst>
          </p:nvPr>
        </p:nvGraphicFramePr>
        <p:xfrm>
          <a:off x="10051251" y="3447996"/>
          <a:ext cx="2059200" cy="21312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199500075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31646" y="5903487"/>
            <a:ext cx="4479681" cy="74020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C. Merging Rows</a:t>
            </a:r>
            <a:r>
              <a:rPr lang="en-GB" sz="2105"/>
              <a:t>: min_peak2peak</a:t>
            </a:r>
            <a:r>
              <a:rPr lang="de-DE" sz="2105"/>
              <a:t> </a:t>
            </a:r>
            <a:r>
              <a:rPr lang="de-DE" sz="2105" dirty="0"/>
              <a:t>= 0.03</a:t>
            </a:r>
            <a:endParaRPr lang="en-GB" sz="2105" dirty="0"/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56835"/>
              </p:ext>
            </p:extLst>
          </p:nvPr>
        </p:nvGraphicFramePr>
        <p:xfrm>
          <a:off x="331643" y="6427875"/>
          <a:ext cx="2059200" cy="21312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26046"/>
              </p:ext>
            </p:extLst>
          </p:nvPr>
        </p:nvGraphicFramePr>
        <p:xfrm>
          <a:off x="2756147" y="6438273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5183829" y="5914318"/>
            <a:ext cx="3980125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D. </a:t>
            </a:r>
            <a:r>
              <a:rPr lang="de-DE" sz="2105" dirty="0"/>
              <a:t>Delete Blanks</a:t>
            </a:r>
            <a:endParaRPr lang="en-GB" sz="2105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2447951" y="2198847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65314"/>
              </p:ext>
            </p:extLst>
          </p:nvPr>
        </p:nvGraphicFramePr>
        <p:xfrm>
          <a:off x="5188477" y="6427875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730853"/>
              </p:ext>
            </p:extLst>
          </p:nvPr>
        </p:nvGraphicFramePr>
        <p:xfrm>
          <a:off x="7619551" y="6438275"/>
          <a:ext cx="15444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30" name="Gerade Verbindung mit Pfeil 29"/>
          <p:cNvCxnSpPr/>
          <p:nvPr/>
        </p:nvCxnSpPr>
        <p:spPr>
          <a:xfrm>
            <a:off x="2430243" y="7399640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9536453" y="5914318"/>
            <a:ext cx="3454199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E. </a:t>
            </a:r>
            <a:r>
              <a:rPr lang="de-DE" sz="2105" dirty="0"/>
              <a:t>Delete Single Peaks</a:t>
            </a:r>
            <a:endParaRPr lang="en-GB" sz="2105" dirty="0"/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367116"/>
              </p:ext>
            </p:extLst>
          </p:nvPr>
        </p:nvGraphicFramePr>
        <p:xfrm>
          <a:off x="11446252" y="6438273"/>
          <a:ext cx="15444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68643"/>
              </p:ext>
            </p:extLst>
          </p:nvPr>
        </p:nvGraphicFramePr>
        <p:xfrm>
          <a:off x="9535828" y="6427876"/>
          <a:ext cx="1538553" cy="1598400"/>
        </p:xfrm>
        <a:graphic>
          <a:graphicData uri="http://schemas.openxmlformats.org/drawingml/2006/table">
            <a:tbl>
              <a:tblPr/>
              <a:tblGrid>
                <a:gridCol w="508953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35" name="Gerade Verbindung mit Pfeil 34"/>
          <p:cNvCxnSpPr/>
          <p:nvPr/>
        </p:nvCxnSpPr>
        <p:spPr>
          <a:xfrm>
            <a:off x="7299308" y="8845232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>
            <a:off x="11134316" y="7662774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58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uppieren 59"/>
          <p:cNvGrpSpPr/>
          <p:nvPr/>
        </p:nvGrpSpPr>
        <p:grpSpPr>
          <a:xfrm>
            <a:off x="1063176" y="120062"/>
            <a:ext cx="9979290" cy="8409206"/>
            <a:chOff x="1063176" y="120062"/>
            <a:chExt cx="9979290" cy="8409206"/>
          </a:xfrm>
        </p:grpSpPr>
        <p:grpSp>
          <p:nvGrpSpPr>
            <p:cNvPr id="109" name="Gruppieren 108"/>
            <p:cNvGrpSpPr/>
            <p:nvPr/>
          </p:nvGrpSpPr>
          <p:grpSpPr>
            <a:xfrm>
              <a:off x="1063176" y="120062"/>
              <a:ext cx="9979288" cy="5903596"/>
              <a:chOff x="877439" y="60529"/>
              <a:chExt cx="9979288" cy="5903597"/>
            </a:xfrm>
          </p:grpSpPr>
          <p:grpSp>
            <p:nvGrpSpPr>
              <p:cNvPr id="95" name="Gruppieren 94"/>
              <p:cNvGrpSpPr/>
              <p:nvPr/>
            </p:nvGrpSpPr>
            <p:grpSpPr>
              <a:xfrm>
                <a:off x="2206648" y="60529"/>
                <a:ext cx="8650079" cy="5903597"/>
                <a:chOff x="636928" y="60529"/>
                <a:chExt cx="8650079" cy="5903597"/>
              </a:xfrm>
            </p:grpSpPr>
            <p:sp>
              <p:nvSpPr>
                <p:cNvPr id="7" name="Abgerundetes Rechteck 6"/>
                <p:cNvSpPr/>
                <p:nvPr/>
              </p:nvSpPr>
              <p:spPr>
                <a:xfrm>
                  <a:off x="2722419" y="60529"/>
                  <a:ext cx="893618" cy="546431"/>
                </a:xfrm>
                <a:prstGeom prst="roundRect">
                  <a:avLst/>
                </a:prstGeom>
                <a:solidFill>
                  <a:srgbClr val="ECE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GC</a:t>
                  </a:r>
                </a:p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GC-MS</a:t>
                  </a:r>
                </a:p>
              </p:txBody>
            </p:sp>
            <p:sp>
              <p:nvSpPr>
                <p:cNvPr id="8" name="Abgerundetes Rechteck 7"/>
                <p:cNvSpPr/>
                <p:nvPr/>
              </p:nvSpPr>
              <p:spPr>
                <a:xfrm>
                  <a:off x="2341228" y="971387"/>
                  <a:ext cx="1656000" cy="546431"/>
                </a:xfrm>
                <a:prstGeom prst="roundRect">
                  <a:avLst/>
                </a:prstGeom>
                <a:solidFill>
                  <a:srgbClr val="ECEC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Peak list</a:t>
                  </a:r>
                </a:p>
              </p:txBody>
            </p:sp>
            <p:sp>
              <p:nvSpPr>
                <p:cNvPr id="9" name="Ellipse 8"/>
                <p:cNvSpPr/>
                <p:nvPr/>
              </p:nvSpPr>
              <p:spPr>
                <a:xfrm>
                  <a:off x="2292928" y="1882701"/>
                  <a:ext cx="1752600" cy="546431"/>
                </a:xfrm>
                <a:prstGeom prst="ellipse">
                  <a:avLst/>
                </a:prstGeom>
                <a:solidFill>
                  <a:srgbClr val="D95F0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</a:rPr>
                    <a:t>GCalignR</a:t>
                  </a:r>
                </a:p>
              </p:txBody>
            </p:sp>
            <p:sp>
              <p:nvSpPr>
                <p:cNvPr id="13" name="Abgerundetes Rechteck 12"/>
                <p:cNvSpPr/>
                <p:nvPr/>
              </p:nvSpPr>
              <p:spPr>
                <a:xfrm>
                  <a:off x="636928" y="2869943"/>
                  <a:ext cx="1656000" cy="546431"/>
                </a:xfrm>
                <a:prstGeom prst="roundRect">
                  <a:avLst/>
                </a:prstGeom>
                <a:solidFill>
                  <a:srgbClr val="D95F0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i="1" dirty="0" err="1">
                      <a:solidFill>
                        <a:schemeClr val="tx1"/>
                      </a:solidFill>
                    </a:rPr>
                    <a:t>check_input</a:t>
                  </a:r>
                  <a:endParaRPr lang="en-GB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Abgerundetes Rechteck 13"/>
                <p:cNvSpPr/>
                <p:nvPr/>
              </p:nvSpPr>
              <p:spPr>
                <a:xfrm>
                  <a:off x="1959932" y="3583969"/>
                  <a:ext cx="2397220" cy="546431"/>
                </a:xfrm>
                <a:prstGeom prst="roundRect">
                  <a:avLst/>
                </a:prstGeom>
                <a:solidFill>
                  <a:srgbClr val="D95F0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i="1" dirty="0" err="1">
                      <a:solidFill>
                        <a:schemeClr val="tx1"/>
                      </a:solidFill>
                    </a:rPr>
                    <a:t>align_chromatograms</a:t>
                  </a:r>
                  <a:endParaRPr lang="en-GB" i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" name="Gewinkelter Verbinder 16"/>
                <p:cNvCxnSpPr>
                  <a:stCxn id="9" idx="4"/>
                  <a:endCxn id="13" idx="0"/>
                </p:cNvCxnSpPr>
                <p:nvPr/>
              </p:nvCxnSpPr>
              <p:spPr>
                <a:xfrm rot="5400000">
                  <a:off x="2096673" y="1797387"/>
                  <a:ext cx="440811" cy="1704300"/>
                </a:xfrm>
                <a:prstGeom prst="bentConnector3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 Verbindung mit Pfeil 25"/>
                <p:cNvCxnSpPr>
                  <a:stCxn id="7" idx="2"/>
                  <a:endCxn id="8" idx="0"/>
                </p:cNvCxnSpPr>
                <p:nvPr/>
              </p:nvCxnSpPr>
              <p:spPr>
                <a:xfrm>
                  <a:off x="3169228" y="606960"/>
                  <a:ext cx="0" cy="36442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Gerade Verbindung mit Pfeil 29"/>
                <p:cNvCxnSpPr>
                  <a:stCxn id="8" idx="2"/>
                  <a:endCxn id="9" idx="0"/>
                </p:cNvCxnSpPr>
                <p:nvPr/>
              </p:nvCxnSpPr>
              <p:spPr>
                <a:xfrm>
                  <a:off x="3169228" y="1517818"/>
                  <a:ext cx="0" cy="3648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winkelter Verbinder 32"/>
                <p:cNvCxnSpPr>
                  <a:stCxn id="13" idx="2"/>
                  <a:endCxn id="14" idx="1"/>
                </p:cNvCxnSpPr>
                <p:nvPr/>
              </p:nvCxnSpPr>
              <p:spPr>
                <a:xfrm rot="16200000" flipH="1">
                  <a:off x="1492025" y="3389277"/>
                  <a:ext cx="440811" cy="495004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Abgerundetes Rechteck 43"/>
                <p:cNvSpPr/>
                <p:nvPr/>
              </p:nvSpPr>
              <p:spPr>
                <a:xfrm>
                  <a:off x="4075047" y="5417694"/>
                  <a:ext cx="1656000" cy="546431"/>
                </a:xfrm>
                <a:prstGeom prst="roundRect">
                  <a:avLst/>
                </a:prstGeom>
                <a:solidFill>
                  <a:srgbClr val="D95F0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i="1" dirty="0" err="1">
                      <a:solidFill>
                        <a:schemeClr val="tx1"/>
                      </a:solidFill>
                    </a:rPr>
                    <a:t>gc_heatmap</a:t>
                  </a:r>
                  <a:endParaRPr lang="en-GB" i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Abgerundetes Rechteck 44"/>
                <p:cNvSpPr/>
                <p:nvPr/>
              </p:nvSpPr>
              <p:spPr>
                <a:xfrm>
                  <a:off x="5853027" y="5417694"/>
                  <a:ext cx="1656000" cy="546431"/>
                </a:xfrm>
                <a:prstGeom prst="roundRect">
                  <a:avLst/>
                </a:prstGeom>
                <a:solidFill>
                  <a:srgbClr val="D95F0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i="1" dirty="0">
                      <a:solidFill>
                        <a:schemeClr val="tx1"/>
                      </a:solidFill>
                    </a:rPr>
                    <a:t>plot</a:t>
                  </a:r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631007" y="5417695"/>
                  <a:ext cx="1656000" cy="546431"/>
                </a:xfrm>
                <a:prstGeom prst="roundRect">
                  <a:avLst/>
                </a:prstGeom>
                <a:solidFill>
                  <a:srgbClr val="D95F0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i="1" dirty="0">
                      <a:solidFill>
                        <a:schemeClr val="tx1"/>
                      </a:solidFill>
                    </a:rPr>
                    <a:t>print</a:t>
                  </a:r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2330542" y="4406443"/>
                  <a:ext cx="1656000" cy="546431"/>
                </a:xfrm>
                <a:prstGeom prst="roundRect">
                  <a:avLst/>
                </a:prstGeom>
                <a:solidFill>
                  <a:srgbClr val="D95F0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aligned data</a:t>
                  </a:r>
                </a:p>
              </p:txBody>
            </p:sp>
            <p:cxnSp>
              <p:nvCxnSpPr>
                <p:cNvPr id="64" name="Gerade Verbindung mit Pfeil 63"/>
                <p:cNvCxnSpPr>
                  <a:stCxn id="14" idx="2"/>
                  <a:endCxn id="47" idx="0"/>
                </p:cNvCxnSpPr>
                <p:nvPr/>
              </p:nvCxnSpPr>
              <p:spPr>
                <a:xfrm>
                  <a:off x="3158542" y="4130400"/>
                  <a:ext cx="0" cy="27604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Gewinkelter Verbinder 68"/>
                <p:cNvCxnSpPr>
                  <a:stCxn id="47" idx="3"/>
                  <a:endCxn id="46" idx="0"/>
                </p:cNvCxnSpPr>
                <p:nvPr/>
              </p:nvCxnSpPr>
              <p:spPr>
                <a:xfrm>
                  <a:off x="3986542" y="4679659"/>
                  <a:ext cx="4472465" cy="738036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Gewinkelter Verbinder 70"/>
                <p:cNvCxnSpPr>
                  <a:stCxn id="47" idx="3"/>
                  <a:endCxn id="44" idx="0"/>
                </p:cNvCxnSpPr>
                <p:nvPr/>
              </p:nvCxnSpPr>
              <p:spPr>
                <a:xfrm>
                  <a:off x="3986542" y="4679659"/>
                  <a:ext cx="916505" cy="738035"/>
                </a:xfrm>
                <a:prstGeom prst="bentConnector2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 Verbindung mit Pfeil 79"/>
                <p:cNvCxnSpPr>
                  <a:stCxn id="9" idx="4"/>
                  <a:endCxn id="14" idx="0"/>
                </p:cNvCxnSpPr>
                <p:nvPr/>
              </p:nvCxnSpPr>
              <p:spPr>
                <a:xfrm flipH="1">
                  <a:off x="3158542" y="2429132"/>
                  <a:ext cx="10686" cy="115483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feld 95"/>
              <p:cNvSpPr txBox="1"/>
              <p:nvPr/>
            </p:nvSpPr>
            <p:spPr>
              <a:xfrm>
                <a:off x="951412" y="182880"/>
                <a:ext cx="2380751" cy="41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Analytical</a:t>
                </a:r>
                <a:r>
                  <a:rPr lang="en-GB" sz="2105" dirty="0"/>
                  <a:t> </a:t>
                </a:r>
                <a:r>
                  <a:rPr lang="en-GB" sz="2000" dirty="0"/>
                  <a:t>Chemistry</a:t>
                </a:r>
              </a:p>
            </p:txBody>
          </p:sp>
          <p:sp>
            <p:nvSpPr>
              <p:cNvPr id="97" name="Textfeld 96"/>
              <p:cNvSpPr txBox="1"/>
              <p:nvPr/>
            </p:nvSpPr>
            <p:spPr>
              <a:xfrm>
                <a:off x="951410" y="1027570"/>
                <a:ext cx="2148417" cy="416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Calling</a:t>
                </a:r>
                <a:r>
                  <a:rPr lang="en-GB" sz="2105" dirty="0"/>
                  <a:t> </a:t>
                </a:r>
                <a:r>
                  <a:rPr lang="en-GB" sz="2000" dirty="0"/>
                  <a:t>peaks</a:t>
                </a:r>
              </a:p>
            </p:txBody>
          </p:sp>
          <p:sp>
            <p:nvSpPr>
              <p:cNvPr id="98" name="Textfeld 97"/>
              <p:cNvSpPr txBox="1"/>
              <p:nvPr/>
            </p:nvSpPr>
            <p:spPr>
              <a:xfrm>
                <a:off x="877439" y="2915832"/>
                <a:ext cx="21484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Checking</a:t>
                </a:r>
              </a:p>
            </p:txBody>
          </p:sp>
          <p:sp>
            <p:nvSpPr>
              <p:cNvPr id="99" name="Textfeld 98"/>
              <p:cNvSpPr txBox="1"/>
              <p:nvPr/>
            </p:nvSpPr>
            <p:spPr>
              <a:xfrm>
                <a:off x="888469" y="3721943"/>
                <a:ext cx="21484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Alignment</a:t>
                </a:r>
              </a:p>
            </p:txBody>
          </p:sp>
          <p:sp>
            <p:nvSpPr>
              <p:cNvPr id="100" name="Textfeld 99"/>
              <p:cNvSpPr txBox="1"/>
              <p:nvPr/>
            </p:nvSpPr>
            <p:spPr>
              <a:xfrm>
                <a:off x="900323" y="5506243"/>
                <a:ext cx="21484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Inspection</a:t>
                </a:r>
              </a:p>
            </p:txBody>
          </p:sp>
        </p:grpSp>
        <p:cxnSp>
          <p:nvCxnSpPr>
            <p:cNvPr id="6" name="Gewinkelter Verbinder 5"/>
            <p:cNvCxnSpPr>
              <a:stCxn id="46" idx="3"/>
              <a:endCxn id="8" idx="3"/>
            </p:cNvCxnSpPr>
            <p:nvPr/>
          </p:nvCxnSpPr>
          <p:spPr>
            <a:xfrm flipH="1" flipV="1">
              <a:off x="5752687" y="1304135"/>
              <a:ext cx="5289779" cy="4446308"/>
            </a:xfrm>
            <a:prstGeom prst="bentConnector3">
              <a:avLst>
                <a:gd name="adj1" fmla="val -4322"/>
              </a:avLst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>
              <a:stCxn id="44" idx="3"/>
              <a:endCxn id="45" idx="1"/>
            </p:cNvCxnSpPr>
            <p:nvPr/>
          </p:nvCxnSpPr>
          <p:spPr>
            <a:xfrm>
              <a:off x="7486504" y="5750442"/>
              <a:ext cx="12198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>
              <a:stCxn id="45" idx="3"/>
              <a:endCxn id="46" idx="1"/>
            </p:cNvCxnSpPr>
            <p:nvPr/>
          </p:nvCxnSpPr>
          <p:spPr>
            <a:xfrm>
              <a:off x="9264486" y="5750444"/>
              <a:ext cx="121980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bgerundetes Rechteck 47"/>
            <p:cNvSpPr/>
            <p:nvPr/>
          </p:nvSpPr>
          <p:spPr>
            <a:xfrm>
              <a:off x="4096685" y="6191255"/>
              <a:ext cx="1656000" cy="546431"/>
            </a:xfrm>
            <a:prstGeom prst="roundRect">
              <a:avLst/>
            </a:prstGeom>
            <a:solidFill>
              <a:srgbClr val="D95F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chemeClr val="tx1"/>
                  </a:solidFill>
                </a:rPr>
                <a:t>norm_peaks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Gewinkelter Verbinder 23"/>
            <p:cNvCxnSpPr>
              <a:stCxn id="47" idx="3"/>
              <a:endCxn id="45" idx="0"/>
            </p:cNvCxnSpPr>
            <p:nvPr/>
          </p:nvCxnSpPr>
          <p:spPr>
            <a:xfrm>
              <a:off x="5742001" y="4739191"/>
              <a:ext cx="2694485" cy="7380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/>
            <p:cNvCxnSpPr>
              <a:stCxn id="47" idx="2"/>
              <a:endCxn id="48" idx="0"/>
            </p:cNvCxnSpPr>
            <p:nvPr/>
          </p:nvCxnSpPr>
          <p:spPr>
            <a:xfrm>
              <a:off x="4913999" y="5012406"/>
              <a:ext cx="10686" cy="11788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/>
            <p:cNvSpPr/>
            <p:nvPr/>
          </p:nvSpPr>
          <p:spPr>
            <a:xfrm>
              <a:off x="4039593" y="7205333"/>
              <a:ext cx="1752600" cy="546431"/>
            </a:xfrm>
            <a:prstGeom prst="ellipse">
              <a:avLst/>
            </a:prstGeom>
            <a:solidFill>
              <a:srgbClr val="E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vegan</a:t>
              </a:r>
            </a:p>
          </p:txBody>
        </p:sp>
        <p:cxnSp>
          <p:nvCxnSpPr>
            <p:cNvPr id="52" name="Gerade Verbindung mit Pfeil 51"/>
            <p:cNvCxnSpPr>
              <a:stCxn id="48" idx="2"/>
              <a:endCxn id="61" idx="0"/>
            </p:cNvCxnSpPr>
            <p:nvPr/>
          </p:nvCxnSpPr>
          <p:spPr>
            <a:xfrm flipH="1">
              <a:off x="4915893" y="6737686"/>
              <a:ext cx="8792" cy="46764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bgerundetes Rechteck 78"/>
            <p:cNvSpPr/>
            <p:nvPr/>
          </p:nvSpPr>
          <p:spPr>
            <a:xfrm>
              <a:off x="3211593" y="7982837"/>
              <a:ext cx="1656000" cy="546431"/>
            </a:xfrm>
            <a:prstGeom prst="roundRect">
              <a:avLst/>
            </a:prstGeom>
            <a:solidFill>
              <a:srgbClr val="E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chemeClr val="tx1"/>
                  </a:solidFill>
                </a:rPr>
                <a:t>metaMDS</a:t>
              </a:r>
              <a:endParaRPr lang="en-GB" i="1" dirty="0">
                <a:solidFill>
                  <a:schemeClr val="tx1"/>
                </a:solidFill>
              </a:endParaRPr>
            </a:p>
          </p:txBody>
        </p:sp>
        <p:sp>
          <p:nvSpPr>
            <p:cNvPr id="82" name="Abgerundetes Rechteck 81"/>
            <p:cNvSpPr/>
            <p:nvPr/>
          </p:nvSpPr>
          <p:spPr>
            <a:xfrm>
              <a:off x="5085572" y="7982837"/>
              <a:ext cx="1656000" cy="546431"/>
            </a:xfrm>
            <a:prstGeom prst="roundRect">
              <a:avLst/>
            </a:prstGeom>
            <a:solidFill>
              <a:srgbClr val="ECE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105" i="1" dirty="0" err="1">
                  <a:solidFill>
                    <a:schemeClr val="tx1"/>
                  </a:solidFill>
                </a:rPr>
                <a:t>adonis</a:t>
              </a:r>
              <a:endParaRPr lang="en-GB" sz="2105" i="1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Gewinkelter Verbinder 54"/>
            <p:cNvCxnSpPr>
              <a:stCxn id="61" idx="4"/>
              <a:endCxn id="79" idx="0"/>
            </p:cNvCxnSpPr>
            <p:nvPr/>
          </p:nvCxnSpPr>
          <p:spPr>
            <a:xfrm rot="5400000">
              <a:off x="4362207" y="7429150"/>
              <a:ext cx="231073" cy="876300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winkelter Verbinder 58"/>
            <p:cNvCxnSpPr>
              <a:stCxn id="61" idx="4"/>
              <a:endCxn id="82" idx="0"/>
            </p:cNvCxnSpPr>
            <p:nvPr/>
          </p:nvCxnSpPr>
          <p:spPr>
            <a:xfrm rot="16200000" flipH="1">
              <a:off x="5299196" y="7368460"/>
              <a:ext cx="231073" cy="997679"/>
            </a:xfrm>
            <a:prstGeom prst="bentConnector3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/>
          </p:nvSpPr>
          <p:spPr>
            <a:xfrm>
              <a:off x="1086060" y="6279804"/>
              <a:ext cx="2148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Normalisation</a:t>
              </a:r>
            </a:p>
          </p:txBody>
        </p:sp>
        <p:sp>
          <p:nvSpPr>
            <p:cNvPr id="88" name="Textfeld 87"/>
            <p:cNvSpPr txBox="1"/>
            <p:nvPr/>
          </p:nvSpPr>
          <p:spPr>
            <a:xfrm>
              <a:off x="1086060" y="7542027"/>
              <a:ext cx="2148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8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pieren 108"/>
          <p:cNvGrpSpPr/>
          <p:nvPr/>
        </p:nvGrpSpPr>
        <p:grpSpPr>
          <a:xfrm>
            <a:off x="1086061" y="1005888"/>
            <a:ext cx="10431705" cy="5903596"/>
            <a:chOff x="900323" y="60529"/>
            <a:chExt cx="10431705" cy="5903597"/>
          </a:xfrm>
        </p:grpSpPr>
        <p:grpSp>
          <p:nvGrpSpPr>
            <p:cNvPr id="95" name="Gruppieren 94"/>
            <p:cNvGrpSpPr/>
            <p:nvPr/>
          </p:nvGrpSpPr>
          <p:grpSpPr>
            <a:xfrm>
              <a:off x="2120517" y="60529"/>
              <a:ext cx="7567156" cy="5903597"/>
              <a:chOff x="550797" y="60529"/>
              <a:chExt cx="7567156" cy="5903597"/>
            </a:xfrm>
          </p:grpSpPr>
          <p:sp>
            <p:nvSpPr>
              <p:cNvPr id="7" name="Abgerundetes Rechteck 6"/>
              <p:cNvSpPr/>
              <p:nvPr/>
            </p:nvSpPr>
            <p:spPr>
              <a:xfrm>
                <a:off x="2722419" y="60529"/>
                <a:ext cx="893618" cy="546431"/>
              </a:xfrm>
              <a:prstGeom prst="roundRect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dirty="0">
                    <a:solidFill>
                      <a:schemeClr val="tx1"/>
                    </a:solidFill>
                  </a:rPr>
                  <a:t>GC</a:t>
                </a:r>
              </a:p>
              <a:p>
                <a:pPr algn="ctr"/>
                <a:r>
                  <a:rPr lang="en-GB" sz="2105" dirty="0">
                    <a:solidFill>
                      <a:schemeClr val="tx1"/>
                    </a:solidFill>
                  </a:rPr>
                  <a:t>GC-MS</a:t>
                </a:r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2341228" y="971387"/>
                <a:ext cx="1656000" cy="546431"/>
              </a:xfrm>
              <a:prstGeom prst="roundRect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dirty="0">
                    <a:solidFill>
                      <a:schemeClr val="tx1"/>
                    </a:solidFill>
                  </a:rPr>
                  <a:t>Peak List</a:t>
                </a:r>
              </a:p>
            </p:txBody>
          </p:sp>
          <p:sp>
            <p:nvSpPr>
              <p:cNvPr id="9" name="Ellipse 8"/>
              <p:cNvSpPr/>
              <p:nvPr/>
            </p:nvSpPr>
            <p:spPr>
              <a:xfrm>
                <a:off x="2292928" y="1882701"/>
                <a:ext cx="1752600" cy="546431"/>
              </a:xfrm>
              <a:prstGeom prst="ellipse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b="1" dirty="0">
                    <a:solidFill>
                      <a:schemeClr val="tx1"/>
                    </a:solidFill>
                  </a:rPr>
                  <a:t>GCalignR</a:t>
                </a:r>
              </a:p>
            </p:txBody>
          </p:sp>
          <p:sp>
            <p:nvSpPr>
              <p:cNvPr id="13" name="Abgerundetes Rechteck 12"/>
              <p:cNvSpPr/>
              <p:nvPr/>
            </p:nvSpPr>
            <p:spPr>
              <a:xfrm>
                <a:off x="636928" y="2869943"/>
                <a:ext cx="165600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 err="1">
                    <a:solidFill>
                      <a:schemeClr val="tx1"/>
                    </a:solidFill>
                  </a:rPr>
                  <a:t>check_input</a:t>
                </a:r>
                <a:endParaRPr lang="en-GB" sz="2105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bgerundetes Rechteck 13"/>
              <p:cNvSpPr/>
              <p:nvPr/>
            </p:nvSpPr>
            <p:spPr>
              <a:xfrm>
                <a:off x="1959932" y="3583969"/>
                <a:ext cx="239722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 err="1">
                    <a:solidFill>
                      <a:schemeClr val="tx1"/>
                    </a:solidFill>
                  </a:rPr>
                  <a:t>align_chromatograms</a:t>
                </a:r>
                <a:endParaRPr lang="en-GB" sz="2105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Gewinkelter Verbinder 16"/>
              <p:cNvCxnSpPr>
                <a:stCxn id="9" idx="4"/>
                <a:endCxn id="13" idx="0"/>
              </p:cNvCxnSpPr>
              <p:nvPr/>
            </p:nvCxnSpPr>
            <p:spPr>
              <a:xfrm rot="5400000">
                <a:off x="2096673" y="1797387"/>
                <a:ext cx="440811" cy="1704300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 Verbindung mit Pfeil 25"/>
              <p:cNvCxnSpPr>
                <a:stCxn id="7" idx="2"/>
                <a:endCxn id="8" idx="0"/>
              </p:cNvCxnSpPr>
              <p:nvPr/>
            </p:nvCxnSpPr>
            <p:spPr>
              <a:xfrm>
                <a:off x="3169228" y="606960"/>
                <a:ext cx="0" cy="3644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mit Pfeil 29"/>
              <p:cNvCxnSpPr>
                <a:stCxn id="8" idx="2"/>
                <a:endCxn id="9" idx="0"/>
              </p:cNvCxnSpPr>
              <p:nvPr/>
            </p:nvCxnSpPr>
            <p:spPr>
              <a:xfrm>
                <a:off x="3169228" y="1517818"/>
                <a:ext cx="0" cy="3648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winkelter Verbinder 32"/>
              <p:cNvCxnSpPr>
                <a:stCxn id="13" idx="2"/>
                <a:endCxn id="14" idx="1"/>
              </p:cNvCxnSpPr>
              <p:nvPr/>
            </p:nvCxnSpPr>
            <p:spPr>
              <a:xfrm rot="16200000" flipH="1">
                <a:off x="1492025" y="3389277"/>
                <a:ext cx="440811" cy="495004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bgerundetes Rechteck 43"/>
              <p:cNvSpPr/>
              <p:nvPr/>
            </p:nvSpPr>
            <p:spPr>
              <a:xfrm>
                <a:off x="550797" y="5417694"/>
                <a:ext cx="165600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 err="1">
                    <a:solidFill>
                      <a:schemeClr val="tx1"/>
                    </a:solidFill>
                  </a:rPr>
                  <a:t>gc_heatmap</a:t>
                </a:r>
                <a:endParaRPr lang="en-GB" sz="2105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Abgerundetes Rechteck 44"/>
              <p:cNvSpPr/>
              <p:nvPr/>
            </p:nvSpPr>
            <p:spPr>
              <a:xfrm>
                <a:off x="2328777" y="5417694"/>
                <a:ext cx="165600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>
                    <a:solidFill>
                      <a:schemeClr val="tx1"/>
                    </a:solidFill>
                  </a:rPr>
                  <a:t>plot</a:t>
                </a:r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4106757" y="5417695"/>
                <a:ext cx="165600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>
                    <a:solidFill>
                      <a:schemeClr val="tx1"/>
                    </a:solidFill>
                  </a:rPr>
                  <a:t>print</a:t>
                </a:r>
              </a:p>
            </p:txBody>
          </p:sp>
          <p:sp>
            <p:nvSpPr>
              <p:cNvPr id="47" name="Abgerundetes Rechteck 46"/>
              <p:cNvSpPr/>
              <p:nvPr/>
            </p:nvSpPr>
            <p:spPr>
              <a:xfrm>
                <a:off x="2330542" y="4406443"/>
                <a:ext cx="165600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dirty="0">
                    <a:solidFill>
                      <a:schemeClr val="tx1"/>
                    </a:solidFill>
                  </a:rPr>
                  <a:t>Aligned data</a:t>
                </a:r>
              </a:p>
            </p:txBody>
          </p:sp>
          <p:cxnSp>
            <p:nvCxnSpPr>
              <p:cNvPr id="64" name="Gerade Verbindung mit Pfeil 63"/>
              <p:cNvCxnSpPr>
                <a:stCxn id="14" idx="2"/>
                <a:endCxn id="47" idx="0"/>
              </p:cNvCxnSpPr>
              <p:nvPr/>
            </p:nvCxnSpPr>
            <p:spPr>
              <a:xfrm>
                <a:off x="3158542" y="4130400"/>
                <a:ext cx="0" cy="2760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winkelter Verbinder 68"/>
              <p:cNvCxnSpPr>
                <a:stCxn id="47" idx="2"/>
                <a:endCxn id="46" idx="0"/>
              </p:cNvCxnSpPr>
              <p:nvPr/>
            </p:nvCxnSpPr>
            <p:spPr>
              <a:xfrm rot="16200000" flipH="1">
                <a:off x="3814239" y="4297176"/>
                <a:ext cx="464821" cy="177621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winkelter Verbinder 70"/>
              <p:cNvCxnSpPr>
                <a:stCxn id="47" idx="2"/>
                <a:endCxn id="44" idx="0"/>
              </p:cNvCxnSpPr>
              <p:nvPr/>
            </p:nvCxnSpPr>
            <p:spPr>
              <a:xfrm rot="5400000">
                <a:off x="2036260" y="4295412"/>
                <a:ext cx="464820" cy="1779745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Gerade Verbindung mit Pfeil 72"/>
              <p:cNvCxnSpPr>
                <a:stCxn id="47" idx="2"/>
                <a:endCxn id="45" idx="0"/>
              </p:cNvCxnSpPr>
              <p:nvPr/>
            </p:nvCxnSpPr>
            <p:spPr>
              <a:xfrm flipH="1">
                <a:off x="3156777" y="4952874"/>
                <a:ext cx="1765" cy="4648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/>
              <p:cNvCxnSpPr>
                <a:stCxn id="9" idx="4"/>
                <a:endCxn id="14" idx="0"/>
              </p:cNvCxnSpPr>
              <p:nvPr/>
            </p:nvCxnSpPr>
            <p:spPr>
              <a:xfrm flipH="1">
                <a:off x="3158542" y="2429132"/>
                <a:ext cx="10686" cy="11548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Abgerundetes Rechteck 80"/>
              <p:cNvSpPr/>
              <p:nvPr/>
            </p:nvSpPr>
            <p:spPr>
              <a:xfrm>
                <a:off x="5535314" y="3526232"/>
                <a:ext cx="165600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 err="1">
                    <a:solidFill>
                      <a:schemeClr val="tx1"/>
                    </a:solidFill>
                  </a:rPr>
                  <a:t>norm_peaks</a:t>
                </a:r>
                <a:endParaRPr lang="en-GB" sz="2105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Ellipse 83"/>
              <p:cNvSpPr/>
              <p:nvPr/>
            </p:nvSpPr>
            <p:spPr>
              <a:xfrm>
                <a:off x="5476663" y="2703760"/>
                <a:ext cx="1752600" cy="546431"/>
              </a:xfrm>
              <a:prstGeom prst="ellipse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b="1" dirty="0">
                    <a:solidFill>
                      <a:schemeClr val="tx1"/>
                    </a:solidFill>
                  </a:rPr>
                  <a:t>vegan</a:t>
                </a:r>
              </a:p>
            </p:txBody>
          </p:sp>
          <p:sp>
            <p:nvSpPr>
              <p:cNvPr id="85" name="Abgerundetes Rechteck 84"/>
              <p:cNvSpPr/>
              <p:nvPr/>
            </p:nvSpPr>
            <p:spPr>
              <a:xfrm>
                <a:off x="4587974" y="1882700"/>
                <a:ext cx="1656000" cy="546431"/>
              </a:xfrm>
              <a:prstGeom prst="roundRect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 err="1">
                    <a:solidFill>
                      <a:schemeClr val="tx1"/>
                    </a:solidFill>
                  </a:rPr>
                  <a:t>metaMDS</a:t>
                </a:r>
                <a:endParaRPr lang="en-GB" sz="2105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Abgerundetes Rechteck 85"/>
              <p:cNvSpPr/>
              <p:nvPr/>
            </p:nvSpPr>
            <p:spPr>
              <a:xfrm>
                <a:off x="6461953" y="1882700"/>
                <a:ext cx="1656000" cy="546431"/>
              </a:xfrm>
              <a:prstGeom prst="roundRect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 err="1">
                    <a:solidFill>
                      <a:schemeClr val="tx1"/>
                    </a:solidFill>
                  </a:rPr>
                  <a:t>adonis</a:t>
                </a:r>
                <a:endParaRPr lang="en-GB" sz="2105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" name="Gerade Verbindung mit Pfeil 89"/>
              <p:cNvCxnSpPr>
                <a:stCxn id="81" idx="0"/>
                <a:endCxn id="84" idx="4"/>
              </p:cNvCxnSpPr>
              <p:nvPr/>
            </p:nvCxnSpPr>
            <p:spPr>
              <a:xfrm flipH="1" flipV="1">
                <a:off x="6352963" y="3250191"/>
                <a:ext cx="10351" cy="2760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winkelter Verbinder 91"/>
              <p:cNvCxnSpPr>
                <a:stCxn id="84" idx="0"/>
                <a:endCxn id="85" idx="2"/>
              </p:cNvCxnSpPr>
              <p:nvPr/>
            </p:nvCxnSpPr>
            <p:spPr>
              <a:xfrm rot="16200000" flipV="1">
                <a:off x="5747155" y="2097951"/>
                <a:ext cx="274629" cy="936989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winkelter Verbinder 93"/>
              <p:cNvCxnSpPr>
                <a:stCxn id="84" idx="0"/>
                <a:endCxn id="86" idx="2"/>
              </p:cNvCxnSpPr>
              <p:nvPr/>
            </p:nvCxnSpPr>
            <p:spPr>
              <a:xfrm rot="5400000" flipH="1" flipV="1">
                <a:off x="6684144" y="2097951"/>
                <a:ext cx="274629" cy="936990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xtfeld 95"/>
            <p:cNvSpPr txBox="1"/>
            <p:nvPr/>
          </p:nvSpPr>
          <p:spPr>
            <a:xfrm>
              <a:off x="951412" y="182880"/>
              <a:ext cx="2148417" cy="74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5" dirty="0"/>
                <a:t>Analytical Chemistry</a:t>
              </a:r>
            </a:p>
          </p:txBody>
        </p:sp>
        <p:sp>
          <p:nvSpPr>
            <p:cNvPr id="97" name="Textfeld 96"/>
            <p:cNvSpPr txBox="1"/>
            <p:nvPr/>
          </p:nvSpPr>
          <p:spPr>
            <a:xfrm>
              <a:off x="951411" y="1059936"/>
              <a:ext cx="2148417" cy="41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5" dirty="0"/>
                <a:t>Input</a:t>
              </a:r>
            </a:p>
          </p:txBody>
        </p:sp>
        <p:sp>
          <p:nvSpPr>
            <p:cNvPr id="98" name="Textfeld 97"/>
            <p:cNvSpPr txBox="1"/>
            <p:nvPr/>
          </p:nvSpPr>
          <p:spPr>
            <a:xfrm>
              <a:off x="900324" y="2911096"/>
              <a:ext cx="2148417" cy="41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5" dirty="0"/>
                <a:t>Checking</a:t>
              </a:r>
            </a:p>
          </p:txBody>
        </p:sp>
        <p:sp>
          <p:nvSpPr>
            <p:cNvPr id="99" name="Textfeld 98"/>
            <p:cNvSpPr txBox="1"/>
            <p:nvPr/>
          </p:nvSpPr>
          <p:spPr>
            <a:xfrm>
              <a:off x="900324" y="3746999"/>
              <a:ext cx="2148417" cy="41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5" dirty="0"/>
                <a:t>Alignment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900323" y="5506243"/>
              <a:ext cx="2148417" cy="416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5" dirty="0"/>
                <a:t>Inspection</a:t>
              </a:r>
            </a:p>
          </p:txBody>
        </p:sp>
        <p:cxnSp>
          <p:nvCxnSpPr>
            <p:cNvPr id="106" name="Gewinkelter Verbinder 105"/>
            <p:cNvCxnSpPr>
              <a:stCxn id="47" idx="3"/>
              <a:endCxn id="81" idx="2"/>
            </p:cNvCxnSpPr>
            <p:nvPr/>
          </p:nvCxnSpPr>
          <p:spPr>
            <a:xfrm flipV="1">
              <a:off x="5556262" y="4072663"/>
              <a:ext cx="2376772" cy="60699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feld 106"/>
            <p:cNvSpPr txBox="1"/>
            <p:nvPr/>
          </p:nvSpPr>
          <p:spPr>
            <a:xfrm>
              <a:off x="9767705" y="3746999"/>
              <a:ext cx="1564323" cy="74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5" dirty="0"/>
                <a:t>Normalisation</a:t>
              </a:r>
            </a:p>
          </p:txBody>
        </p:sp>
        <p:sp>
          <p:nvSpPr>
            <p:cNvPr id="108" name="Textfeld 107"/>
            <p:cNvSpPr txBox="1"/>
            <p:nvPr/>
          </p:nvSpPr>
          <p:spPr>
            <a:xfrm>
              <a:off x="9775021" y="2155915"/>
              <a:ext cx="1056265" cy="740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5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05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654</Words>
  <Application>Microsoft Office PowerPoint</Application>
  <PresentationFormat>Benutzerdefiniert</PresentationFormat>
  <Paragraphs>604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Trebuchet MS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Meinolf Ottensmann</dc:creator>
  <cp:lastModifiedBy>Meinolf Ottensmann</cp:lastModifiedBy>
  <cp:revision>47</cp:revision>
  <dcterms:created xsi:type="dcterms:W3CDTF">2016-12-09T14:12:15Z</dcterms:created>
  <dcterms:modified xsi:type="dcterms:W3CDTF">2017-01-09T14:10:23Z</dcterms:modified>
</cp:coreProperties>
</file>