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62" r:id="rId3"/>
    <p:sldId id="256" r:id="rId4"/>
    <p:sldId id="257" r:id="rId5"/>
    <p:sldId id="258" r:id="rId6"/>
    <p:sldId id="259" r:id="rId7"/>
    <p:sldId id="260" r:id="rId8"/>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82" y="-51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07B6D480-458C-4239-9D54-14FF7A3252BF}" type="datetimeFigureOut">
              <a:rPr lang="de-DE" smtClean="0"/>
              <a:pPr/>
              <a:t>15.06.2012</a:t>
            </a:fld>
            <a:endParaRPr lang="de-DE"/>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4F6B9CB3-E138-475B-8C8F-118D5C0DFD81}"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4F6B9CB3-E138-475B-8C8F-118D5C0DFD81}" type="slidenum">
              <a:rPr lang="de-DE" smtClean="0"/>
              <a:pPr/>
              <a:t>1</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2F320D-2633-4742-A5B2-CA1230DE20D6}"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 xmlns:p14="http://schemas.microsoft.com/office/powerpoint/2010/main" val="2385943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2F320D-2633-4742-A5B2-CA1230DE20D6}"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 xmlns:p14="http://schemas.microsoft.com/office/powerpoint/2010/main" val="360410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2F320D-2633-4742-A5B2-CA1230DE20D6}"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 xmlns:p14="http://schemas.microsoft.com/office/powerpoint/2010/main" val="313379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2F320D-2633-4742-A5B2-CA1230DE20D6}"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 xmlns:p14="http://schemas.microsoft.com/office/powerpoint/2010/main" val="77726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F320D-2633-4742-A5B2-CA1230DE20D6}"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 xmlns:p14="http://schemas.microsoft.com/office/powerpoint/2010/main" val="338173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F320D-2633-4742-A5B2-CA1230DE20D6}" type="datetimeFigureOut">
              <a:rPr lang="en-US" smtClean="0"/>
              <a:pPr/>
              <a:t>6/15/2012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 xmlns:p14="http://schemas.microsoft.com/office/powerpoint/2010/main" val="3398660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2F320D-2633-4742-A5B2-CA1230DE20D6}" type="datetimeFigureOut">
              <a:rPr lang="en-US" smtClean="0"/>
              <a:pPr/>
              <a:t>6/15/2012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 xmlns:p14="http://schemas.microsoft.com/office/powerpoint/2010/main" val="57063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2F320D-2633-4742-A5B2-CA1230DE20D6}" type="datetimeFigureOut">
              <a:rPr lang="en-US" smtClean="0"/>
              <a:pPr/>
              <a:t>6/15/2012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 xmlns:p14="http://schemas.microsoft.com/office/powerpoint/2010/main" val="427107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F320D-2633-4742-A5B2-CA1230DE20D6}" type="datetimeFigureOut">
              <a:rPr lang="en-US" smtClean="0"/>
              <a:pPr/>
              <a:t>6/15/2012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 xmlns:p14="http://schemas.microsoft.com/office/powerpoint/2010/main" val="61808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F320D-2633-4742-A5B2-CA1230DE20D6}" type="datetimeFigureOut">
              <a:rPr lang="en-US" smtClean="0"/>
              <a:pPr/>
              <a:t>6/15/2012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 xmlns:p14="http://schemas.microsoft.com/office/powerpoint/2010/main" val="262024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F320D-2633-4742-A5B2-CA1230DE20D6}" type="datetimeFigureOut">
              <a:rPr lang="en-US" smtClean="0"/>
              <a:pPr/>
              <a:t>6/15/2012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 xmlns:p14="http://schemas.microsoft.com/office/powerpoint/2010/main" val="211018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2F320D-2633-4742-A5B2-CA1230DE20D6}" type="datetimeFigureOut">
              <a:rPr lang="en-US" smtClean="0"/>
              <a:pPr/>
              <a:t>6/15/2012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C85D2-5C93-494B-8026-05B03AE96DDB}" type="slidenum">
              <a:rPr lang="en-US" smtClean="0"/>
              <a:pPr/>
              <a:t>‹#›</a:t>
            </a:fld>
            <a:endParaRPr lang="en-US"/>
          </a:p>
        </p:txBody>
      </p:sp>
    </p:spTree>
    <p:extLst>
      <p:ext uri="{BB962C8B-B14F-4D97-AF65-F5344CB8AC3E}">
        <p14:creationId xmlns="" xmlns:p14="http://schemas.microsoft.com/office/powerpoint/2010/main" val="2580006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for analysis 1</a:t>
            </a:r>
            <a:endParaRPr lang="en-US" dirty="0"/>
          </a:p>
        </p:txBody>
      </p:sp>
      <p:sp>
        <p:nvSpPr>
          <p:cNvPr id="3" name="Content Placeholder 2"/>
          <p:cNvSpPr>
            <a:spLocks noGrp="1"/>
          </p:cNvSpPr>
          <p:nvPr>
            <p:ph idx="1"/>
          </p:nvPr>
        </p:nvSpPr>
        <p:spPr>
          <a:xfrm>
            <a:off x="0" y="1600200"/>
            <a:ext cx="8991600" cy="4525963"/>
          </a:xfrm>
        </p:spPr>
        <p:txBody>
          <a:bodyPr>
            <a:normAutofit fontScale="70000" lnSpcReduction="20000"/>
          </a:bodyPr>
          <a:lstStyle/>
          <a:p>
            <a:r>
              <a:rPr lang="en-US" dirty="0" smtClean="0"/>
              <a:t>Summary of models</a:t>
            </a:r>
          </a:p>
          <a:p>
            <a:pPr lvl="1"/>
            <a:r>
              <a:rPr lang="en-US" sz="2600" dirty="0" smtClean="0"/>
              <a:t>Bottleneck model	</a:t>
            </a:r>
            <a:r>
              <a:rPr lang="en-US" sz="2600" dirty="0" smtClean="0"/>
              <a:t>	Caleb</a:t>
            </a:r>
            <a:r>
              <a:rPr lang="en-US" sz="2600" dirty="0" smtClean="0"/>
              <a:t>’s </a:t>
            </a:r>
            <a:r>
              <a:rPr lang="en-US" sz="2600" dirty="0" err="1" smtClean="0"/>
              <a:t>sugg</a:t>
            </a:r>
            <a:r>
              <a:rPr lang="en-US" sz="2600" dirty="0" smtClean="0"/>
              <a:t>.</a:t>
            </a:r>
            <a:r>
              <a:rPr lang="en-US" sz="2600" dirty="0" smtClean="0"/>
              <a:t>            </a:t>
            </a:r>
            <a:r>
              <a:rPr lang="en-US" sz="2600" dirty="0" smtClean="0"/>
              <a:t>AFS </a:t>
            </a:r>
            <a:r>
              <a:rPr lang="en-US" sz="2600" dirty="0" smtClean="0"/>
              <a:t>model    	My suggestion</a:t>
            </a:r>
            <a:endParaRPr lang="en-US" sz="2600" dirty="0" smtClean="0"/>
          </a:p>
          <a:p>
            <a:pPr lvl="2"/>
            <a:r>
              <a:rPr lang="en-US" dirty="0" smtClean="0"/>
              <a:t>Contemporary Ne </a:t>
            </a:r>
            <a:r>
              <a:rPr lang="en-US" dirty="0" smtClean="0"/>
              <a:t> (n1)</a:t>
            </a:r>
            <a:r>
              <a:rPr lang="en-US" dirty="0" smtClean="0"/>
              <a:t>	</a:t>
            </a:r>
            <a:r>
              <a:rPr lang="en-US" dirty="0" smtClean="0"/>
              <a:t>1-50,000 </a:t>
            </a:r>
            <a:r>
              <a:rPr lang="en-US" dirty="0" smtClean="0"/>
              <a:t>	</a:t>
            </a:r>
            <a:r>
              <a:rPr lang="en-US" dirty="0" smtClean="0"/>
              <a:t>	1-1.5 </a:t>
            </a:r>
            <a:r>
              <a:rPr lang="en-US" dirty="0" smtClean="0"/>
              <a:t>million	1-1.5 million</a:t>
            </a:r>
          </a:p>
          <a:p>
            <a:pPr lvl="2"/>
            <a:r>
              <a:rPr lang="en-US" dirty="0" smtClean="0"/>
              <a:t>Historic Ne </a:t>
            </a:r>
            <a:r>
              <a:rPr lang="en-US" dirty="0" smtClean="0"/>
              <a:t>(n3)</a:t>
            </a:r>
            <a:r>
              <a:rPr lang="en-US" dirty="0" smtClean="0"/>
              <a:t>		1-50,000</a:t>
            </a:r>
            <a:r>
              <a:rPr lang="en-US" dirty="0" smtClean="0"/>
              <a:t>		</a:t>
            </a:r>
            <a:r>
              <a:rPr lang="en-US" dirty="0" smtClean="0"/>
              <a:t>1-1.5 </a:t>
            </a:r>
            <a:r>
              <a:rPr lang="en-US" dirty="0" smtClean="0"/>
              <a:t>million	 1-1.5 million</a:t>
            </a:r>
          </a:p>
          <a:p>
            <a:pPr lvl="2"/>
            <a:r>
              <a:rPr lang="en-US" dirty="0" smtClean="0"/>
              <a:t>Bottleneck </a:t>
            </a:r>
            <a:r>
              <a:rPr lang="en-US" dirty="0" smtClean="0"/>
              <a:t>Ne (n2) 	1-1,000</a:t>
            </a:r>
            <a:r>
              <a:rPr lang="en-US" dirty="0" smtClean="0"/>
              <a:t>		</a:t>
            </a:r>
            <a:r>
              <a:rPr lang="en-US" dirty="0" smtClean="0"/>
              <a:t>1-1000</a:t>
            </a:r>
            <a:r>
              <a:rPr lang="en-US" dirty="0" smtClean="0"/>
              <a:t>		 1-1000</a:t>
            </a:r>
          </a:p>
          <a:p>
            <a:pPr lvl="2"/>
            <a:r>
              <a:rPr lang="en-US" dirty="0" smtClean="0"/>
              <a:t>Bottleneck </a:t>
            </a:r>
            <a:r>
              <a:rPr lang="en-US" dirty="0" smtClean="0"/>
              <a:t>Time (t1) 	1-50</a:t>
            </a:r>
            <a:r>
              <a:rPr lang="en-US" dirty="0" smtClean="0"/>
              <a:t>		</a:t>
            </a:r>
            <a:r>
              <a:rPr lang="en-US" dirty="0" smtClean="0"/>
              <a:t>1-30</a:t>
            </a:r>
            <a:r>
              <a:rPr lang="en-US" dirty="0" smtClean="0"/>
              <a:t>		 1-30</a:t>
            </a:r>
          </a:p>
          <a:p>
            <a:pPr lvl="2"/>
            <a:r>
              <a:rPr lang="en-US" dirty="0" smtClean="0"/>
              <a:t>Pre-bottleneck </a:t>
            </a:r>
            <a:r>
              <a:rPr lang="en-US" dirty="0" smtClean="0"/>
              <a:t>Time (t2)	1-1,000</a:t>
            </a:r>
            <a:r>
              <a:rPr lang="en-US" dirty="0" smtClean="0"/>
              <a:t>		</a:t>
            </a:r>
            <a:r>
              <a:rPr lang="en-US" dirty="0" smtClean="0"/>
              <a:t>15-100</a:t>
            </a:r>
            <a:r>
              <a:rPr lang="en-US" dirty="0" smtClean="0"/>
              <a:t>		 </a:t>
            </a:r>
            <a:r>
              <a:rPr lang="en-US" dirty="0" smtClean="0"/>
              <a:t>1-1000</a:t>
            </a:r>
            <a:endParaRPr lang="en-US" dirty="0" smtClean="0"/>
          </a:p>
          <a:p>
            <a:pPr lvl="1"/>
            <a:endParaRPr lang="en-US" dirty="0" smtClean="0"/>
          </a:p>
          <a:p>
            <a:pPr lvl="1"/>
            <a:r>
              <a:rPr lang="en-US" dirty="0" smtClean="0"/>
              <a:t>Constant Pop Model</a:t>
            </a:r>
          </a:p>
          <a:p>
            <a:pPr lvl="2"/>
            <a:r>
              <a:rPr lang="en-US" dirty="0" smtClean="0"/>
              <a:t>All three </a:t>
            </a:r>
            <a:r>
              <a:rPr lang="en-US" dirty="0" err="1" smtClean="0"/>
              <a:t>Ne’s</a:t>
            </a:r>
            <a:r>
              <a:rPr lang="en-US" dirty="0" smtClean="0"/>
              <a:t> </a:t>
            </a:r>
            <a:r>
              <a:rPr lang="en-US" dirty="0" smtClean="0"/>
              <a:t>		1-50,000</a:t>
            </a:r>
            <a:r>
              <a:rPr lang="en-US" dirty="0" smtClean="0"/>
              <a:t>		</a:t>
            </a:r>
            <a:r>
              <a:rPr lang="en-US" dirty="0" smtClean="0"/>
              <a:t>1-1.5 </a:t>
            </a:r>
            <a:r>
              <a:rPr lang="en-US" dirty="0" smtClean="0"/>
              <a:t>million 	</a:t>
            </a:r>
            <a:r>
              <a:rPr lang="en-US" dirty="0" smtClean="0"/>
              <a:t>1-1.5 </a:t>
            </a:r>
            <a:r>
              <a:rPr lang="en-US" dirty="0" smtClean="0"/>
              <a:t>million</a:t>
            </a:r>
          </a:p>
          <a:p>
            <a:pPr lvl="2"/>
            <a:r>
              <a:rPr lang="en-US" dirty="0" smtClean="0"/>
              <a:t>Time1 </a:t>
            </a:r>
            <a:r>
              <a:rPr lang="en-US" dirty="0" smtClean="0"/>
              <a:t>			1-1,000</a:t>
            </a:r>
            <a:r>
              <a:rPr lang="en-US" dirty="0" smtClean="0"/>
              <a:t>		</a:t>
            </a:r>
            <a:r>
              <a:rPr lang="en-US" dirty="0" smtClean="0"/>
              <a:t>1-100</a:t>
            </a:r>
            <a:r>
              <a:rPr lang="en-US" dirty="0" smtClean="0"/>
              <a:t>		</a:t>
            </a:r>
            <a:r>
              <a:rPr lang="en-US" dirty="0" smtClean="0"/>
              <a:t>1-1000</a:t>
            </a:r>
            <a:endParaRPr lang="en-US" dirty="0" smtClean="0"/>
          </a:p>
          <a:p>
            <a:pPr lvl="2"/>
            <a:r>
              <a:rPr lang="en-US" dirty="0" smtClean="0"/>
              <a:t>Time2 </a:t>
            </a:r>
            <a:r>
              <a:rPr lang="en-US" dirty="0" smtClean="0"/>
              <a:t>			1-1,000		none		</a:t>
            </a:r>
            <a:r>
              <a:rPr lang="en-US" dirty="0" err="1" smtClean="0"/>
              <a:t>none</a:t>
            </a:r>
            <a:endParaRPr lang="en-US" dirty="0" smtClean="0"/>
          </a:p>
          <a:p>
            <a:pPr lvl="2"/>
            <a:endParaRPr lang="en-US" dirty="0"/>
          </a:p>
          <a:p>
            <a:pPr lvl="2"/>
            <a:r>
              <a:rPr lang="en-US" dirty="0" smtClean="0"/>
              <a:t>I went with 50,000  as the top of Ne because I don’t think that Ne would actually be this high in any pop, and because of what we learned from the whales in how prior assumptions will skew posteriors- obviously a discussion point</a:t>
            </a:r>
          </a:p>
        </p:txBody>
      </p:sp>
      <p:sp>
        <p:nvSpPr>
          <p:cNvPr id="4" name="TextBox 3"/>
          <p:cNvSpPr txBox="1"/>
          <p:nvPr/>
        </p:nvSpPr>
        <p:spPr>
          <a:xfrm>
            <a:off x="9448800" y="1981200"/>
            <a:ext cx="24800572" cy="1200329"/>
          </a:xfrm>
          <a:prstGeom prst="rect">
            <a:avLst/>
          </a:prstGeom>
          <a:noFill/>
        </p:spPr>
        <p:txBody>
          <a:bodyPr wrap="none" rtlCol="0">
            <a:spAutoFit/>
          </a:bodyPr>
          <a:lstStyle/>
          <a:p>
            <a:r>
              <a:rPr lang="de-DE" dirty="0" smtClean="0">
                <a:solidFill>
                  <a:srgbClr val="FF0000"/>
                </a:solidFill>
              </a:rPr>
              <a:t>Suggest keeping same as / similar to before because:</a:t>
            </a:r>
          </a:p>
          <a:p>
            <a:pPr marL="400050" indent="-400050">
              <a:buAutoNum type="romanLcParenBoth"/>
            </a:pPr>
            <a:r>
              <a:rPr lang="de-DE" dirty="0" smtClean="0">
                <a:solidFill>
                  <a:srgbClr val="FF0000"/>
                </a:solidFill>
              </a:rPr>
              <a:t>We still include the AFS in our panel of species, for which we previously argue 1-1.5 million is the most appropriate prior</a:t>
            </a:r>
          </a:p>
          <a:p>
            <a:pPr marL="400050" indent="-400050">
              <a:buAutoNum type="romanLcParenBoth"/>
            </a:pPr>
            <a:r>
              <a:rPr lang="de-DE" dirty="0" smtClean="0">
                <a:solidFill>
                  <a:srgbClr val="FF0000"/>
                </a:solidFill>
              </a:rPr>
              <a:t>Several species in our panel have contemporary population sizes in the millions, so we should probably keep the priors on historical and contemporary Ne broad so as to comfortably include these species.  The crabeater has an estimated 15 million individuals.</a:t>
            </a:r>
          </a:p>
          <a:p>
            <a:pPr marL="400050" indent="-400050">
              <a:buAutoNum type="romanLcParenBoth"/>
            </a:pPr>
            <a:r>
              <a:rPr lang="de-DE" dirty="0" smtClean="0">
                <a:solidFill>
                  <a:srgbClr val="FF0000"/>
                </a:solidFill>
              </a:rPr>
              <a:t>Having said that, I‘m happy to go for 1 million if you think this would be better for the species with smaller population sizes.</a:t>
            </a:r>
            <a:endParaRPr lang="de-DE" dirty="0">
              <a:solidFill>
                <a:srgbClr val="FF0000"/>
              </a:solidFill>
            </a:endParaRPr>
          </a:p>
        </p:txBody>
      </p:sp>
      <p:cxnSp>
        <p:nvCxnSpPr>
          <p:cNvPr id="6" name="Straight Arrow Connector 5"/>
          <p:cNvCxnSpPr/>
          <p:nvPr/>
        </p:nvCxnSpPr>
        <p:spPr>
          <a:xfrm flipH="1" flipV="1">
            <a:off x="8382000" y="2362200"/>
            <a:ext cx="1066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1"/>
          </p:cNvCxnSpPr>
          <p:nvPr/>
        </p:nvCxnSpPr>
        <p:spPr>
          <a:xfrm flipH="1">
            <a:off x="8458200" y="2581365"/>
            <a:ext cx="990600" cy="9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525000" y="3657600"/>
            <a:ext cx="29322130" cy="369332"/>
          </a:xfrm>
          <a:prstGeom prst="rect">
            <a:avLst/>
          </a:prstGeom>
          <a:noFill/>
        </p:spPr>
        <p:txBody>
          <a:bodyPr wrap="none" rtlCol="0">
            <a:spAutoFit/>
          </a:bodyPr>
          <a:lstStyle/>
          <a:p>
            <a:r>
              <a:rPr lang="de-DE" dirty="0" smtClean="0">
                <a:solidFill>
                  <a:srgbClr val="FF0000"/>
                </a:solidFill>
              </a:rPr>
              <a:t>I think this is OK, although it might be argues that the species that show no support for a bottleneck do so because they were still bottlenecked, but went down to larger numbers, ie. 10k.  We could always try repeating the non-bottlenecked species with a wider prior on this parameter, just to be extra thorough.</a:t>
            </a:r>
            <a:endParaRPr lang="de-DE" dirty="0">
              <a:solidFill>
                <a:srgbClr val="FF0000"/>
              </a:solidFill>
            </a:endParaRPr>
          </a:p>
        </p:txBody>
      </p:sp>
      <p:sp>
        <p:nvSpPr>
          <p:cNvPr id="10" name="TextBox 9"/>
          <p:cNvSpPr txBox="1"/>
          <p:nvPr/>
        </p:nvSpPr>
        <p:spPr>
          <a:xfrm>
            <a:off x="9601200" y="4343400"/>
            <a:ext cx="10060959" cy="369332"/>
          </a:xfrm>
          <a:prstGeom prst="rect">
            <a:avLst/>
          </a:prstGeom>
          <a:noFill/>
        </p:spPr>
        <p:txBody>
          <a:bodyPr wrap="none" rtlCol="0">
            <a:spAutoFit/>
          </a:bodyPr>
          <a:lstStyle/>
          <a:p>
            <a:r>
              <a:rPr lang="de-DE" dirty="0" smtClean="0">
                <a:solidFill>
                  <a:srgbClr val="FF0000"/>
                </a:solidFill>
              </a:rPr>
              <a:t>I think the timing was perfect on the AFS model as most species were effectively hunted at the same time</a:t>
            </a:r>
            <a:endParaRPr lang="de-DE" dirty="0">
              <a:solidFill>
                <a:srgbClr val="FF0000"/>
              </a:solidFill>
            </a:endParaRPr>
          </a:p>
        </p:txBody>
      </p:sp>
      <p:cxnSp>
        <p:nvCxnSpPr>
          <p:cNvPr id="12" name="Straight Arrow Connector 11"/>
          <p:cNvCxnSpPr/>
          <p:nvPr/>
        </p:nvCxnSpPr>
        <p:spPr>
          <a:xfrm flipH="1" flipV="1">
            <a:off x="8001000" y="31242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p:cNvCxnSpPr>
          <p:nvPr/>
        </p:nvCxnSpPr>
        <p:spPr>
          <a:xfrm flipH="1" flipV="1">
            <a:off x="8153400" y="2895600"/>
            <a:ext cx="1371600" cy="946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677400" y="5105400"/>
            <a:ext cx="19221672" cy="369332"/>
          </a:xfrm>
          <a:prstGeom prst="rect">
            <a:avLst/>
          </a:prstGeom>
          <a:noFill/>
        </p:spPr>
        <p:txBody>
          <a:bodyPr wrap="none" rtlCol="0">
            <a:spAutoFit/>
          </a:bodyPr>
          <a:lstStyle/>
          <a:p>
            <a:r>
              <a:rPr lang="de-DE" dirty="0" smtClean="0">
                <a:solidFill>
                  <a:srgbClr val="FF0000"/>
                </a:solidFill>
              </a:rPr>
              <a:t>If I remember correctly, we didn‘t present this last time.  I‘m not sure we‘ll present it again, nor am I sure whether it is important to have narrow (as before) or broad priors.  I am happy to go with 1-1000.  </a:t>
            </a:r>
            <a:endParaRPr lang="de-DE" dirty="0">
              <a:solidFill>
                <a:srgbClr val="FF0000"/>
              </a:solidFill>
            </a:endParaRPr>
          </a:p>
        </p:txBody>
      </p:sp>
      <p:cxnSp>
        <p:nvCxnSpPr>
          <p:cNvPr id="17" name="Straight Arrow Connector 16"/>
          <p:cNvCxnSpPr/>
          <p:nvPr/>
        </p:nvCxnSpPr>
        <p:spPr>
          <a:xfrm flipH="1" flipV="1">
            <a:off x="7924800" y="3581400"/>
            <a:ext cx="17526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829800" y="6019800"/>
            <a:ext cx="6121676" cy="369332"/>
          </a:xfrm>
          <a:prstGeom prst="rect">
            <a:avLst/>
          </a:prstGeom>
          <a:noFill/>
        </p:spPr>
        <p:txBody>
          <a:bodyPr wrap="none" rtlCol="0">
            <a:spAutoFit/>
          </a:bodyPr>
          <a:lstStyle/>
          <a:p>
            <a:r>
              <a:rPr lang="de-DE" dirty="0" smtClean="0">
                <a:solidFill>
                  <a:srgbClr val="FF0000"/>
                </a:solidFill>
              </a:rPr>
              <a:t>I thought there was just one time prior for the constant model?</a:t>
            </a:r>
            <a:endParaRPr lang="de-DE" dirty="0">
              <a:solidFill>
                <a:srgbClr val="FF0000"/>
              </a:solidFill>
            </a:endParaRPr>
          </a:p>
        </p:txBody>
      </p:sp>
      <p:cxnSp>
        <p:nvCxnSpPr>
          <p:cNvPr id="22" name="Straight Arrow Connector 21"/>
          <p:cNvCxnSpPr/>
          <p:nvPr/>
        </p:nvCxnSpPr>
        <p:spPr>
          <a:xfrm flipH="1" flipV="1">
            <a:off x="8153400" y="4648200"/>
            <a:ext cx="16002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677400" y="7010400"/>
            <a:ext cx="35798261" cy="369332"/>
          </a:xfrm>
          <a:prstGeom prst="rect">
            <a:avLst/>
          </a:prstGeom>
          <a:noFill/>
        </p:spPr>
        <p:txBody>
          <a:bodyPr wrap="none" rtlCol="0">
            <a:spAutoFit/>
          </a:bodyPr>
          <a:lstStyle/>
          <a:p>
            <a:r>
              <a:rPr lang="de-DE" dirty="0" smtClean="0">
                <a:solidFill>
                  <a:srgbClr val="FF0000"/>
                </a:solidFill>
              </a:rPr>
              <a:t>I  fully take your point, but it‘s a bit wierd if our generalised model has Ne priors that could be viewed as a bit lean for the species with larger population sizes.  Perhaps we could run the models with wide priors and check out the results.  One possibility would be to target the Ne priors much more tightly for the species-specific models, as we know contemporary NE for most species!</a:t>
            </a:r>
            <a:endParaRPr lang="de-DE" dirty="0">
              <a:solidFill>
                <a:srgbClr val="FF0000"/>
              </a:solidFill>
            </a:endParaRPr>
          </a:p>
        </p:txBody>
      </p:sp>
      <p:cxnSp>
        <p:nvCxnSpPr>
          <p:cNvPr id="25" name="Straight Arrow Connector 24"/>
          <p:cNvCxnSpPr/>
          <p:nvPr/>
        </p:nvCxnSpPr>
        <p:spPr>
          <a:xfrm flipH="1" flipV="1">
            <a:off x="7620000" y="5638800"/>
            <a:ext cx="19812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95400" y="6248400"/>
            <a:ext cx="4280403" cy="369332"/>
          </a:xfrm>
          <a:prstGeom prst="rect">
            <a:avLst/>
          </a:prstGeom>
          <a:noFill/>
        </p:spPr>
        <p:txBody>
          <a:bodyPr wrap="none" rtlCol="0">
            <a:spAutoFit/>
          </a:bodyPr>
          <a:lstStyle/>
          <a:p>
            <a:r>
              <a:rPr lang="de-DE" dirty="0" smtClean="0">
                <a:solidFill>
                  <a:srgbClr val="FF0000"/>
                </a:solidFill>
              </a:rPr>
              <a:t>mu microsatellite = 1-10 X 10-4 as before?</a:t>
            </a:r>
            <a:endParaRPr lang="de-DE" dirty="0">
              <a:solidFill>
                <a:srgbClr val="FF0000"/>
              </a:solidFill>
            </a:endParaRPr>
          </a:p>
        </p:txBody>
      </p:sp>
    </p:spTree>
    <p:extLst>
      <p:ext uri="{BB962C8B-B14F-4D97-AF65-F5344CB8AC3E}">
        <p14:creationId xmlns="" xmlns:p14="http://schemas.microsoft.com/office/powerpoint/2010/main" val="23843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Sex ratio is a parameter I am a little concerned about.  Not really certain on how this assumption will actually influence the results, but rather the availability of this data for each species.  For example in one species, a 20:1 is reported (and they do have an unusual gang-rape strategy), and in another, all that is available is ‘doesn’t differ from 1:1 at birth and weaning’…..</a:t>
            </a:r>
            <a:endParaRPr lang="en-US" dirty="0"/>
          </a:p>
        </p:txBody>
      </p:sp>
    </p:spTree>
    <p:extLst>
      <p:ext uri="{BB962C8B-B14F-4D97-AF65-F5344CB8AC3E}">
        <p14:creationId xmlns="" xmlns:p14="http://schemas.microsoft.com/office/powerpoint/2010/main" val="156558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419600" y="-152400"/>
            <a:ext cx="3002700" cy="1876688"/>
          </a:xfrm>
          <a:prstGeom prst="rect">
            <a:avLst/>
          </a:prstGeom>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14400" y="4431835"/>
            <a:ext cx="3810000" cy="2381250"/>
          </a:xfrm>
          <a:prstGeom prst="rect">
            <a:avLst/>
          </a:prstGeom>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384474" y="4399010"/>
            <a:ext cx="3810000" cy="2381250"/>
          </a:xfrm>
          <a:prstGeom prst="rect">
            <a:avLst/>
          </a:prstGeom>
        </p:spPr>
      </p:pic>
      <p:pic>
        <p:nvPicPr>
          <p:cNvPr id="7" name="Pictur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190957" y="4416595"/>
            <a:ext cx="3810000" cy="2381250"/>
          </a:xfrm>
          <a:prstGeom prst="rect">
            <a:avLst/>
          </a:prstGeom>
        </p:spPr>
      </p:pic>
      <p:pic>
        <p:nvPicPr>
          <p:cNvPr id="8" name="Picture 7"/>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2384474" y="1986108"/>
            <a:ext cx="3810000" cy="2381250"/>
          </a:xfrm>
          <a:prstGeom prst="rect">
            <a:avLst/>
          </a:prstGeom>
        </p:spPr>
      </p:pic>
      <p:pic>
        <p:nvPicPr>
          <p:cNvPr id="9" name="Picture 8"/>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6194474" y="1986108"/>
            <a:ext cx="3810000" cy="2381250"/>
          </a:xfrm>
          <a:prstGeom prst="rect">
            <a:avLst/>
          </a:prstGeom>
        </p:spPr>
      </p:pic>
      <p:sp>
        <p:nvSpPr>
          <p:cNvPr id="10" name="TextBox 9"/>
          <p:cNvSpPr txBox="1"/>
          <p:nvPr/>
        </p:nvSpPr>
        <p:spPr>
          <a:xfrm>
            <a:off x="388687" y="39806"/>
            <a:ext cx="3088089" cy="923330"/>
          </a:xfrm>
          <a:prstGeom prst="rect">
            <a:avLst/>
          </a:prstGeom>
          <a:noFill/>
        </p:spPr>
        <p:txBody>
          <a:bodyPr wrap="none" rtlCol="0">
            <a:spAutoFit/>
          </a:bodyPr>
          <a:lstStyle/>
          <a:p>
            <a:r>
              <a:rPr lang="en-US" dirty="0" smtClean="0"/>
              <a:t>Mediterranean Monk Seal</a:t>
            </a:r>
          </a:p>
          <a:p>
            <a:endParaRPr lang="en-US" dirty="0"/>
          </a:p>
          <a:p>
            <a:r>
              <a:rPr lang="en-US" dirty="0" smtClean="0"/>
              <a:t>1:1 sex </a:t>
            </a:r>
            <a:r>
              <a:rPr lang="en-US" dirty="0" err="1" smtClean="0"/>
              <a:t>ratop</a:t>
            </a:r>
            <a:r>
              <a:rPr lang="en-US" dirty="0" smtClean="0"/>
              <a:t> (</a:t>
            </a:r>
            <a:r>
              <a:rPr lang="en-US" dirty="0" err="1" smtClean="0"/>
              <a:t>Gazo</a:t>
            </a:r>
            <a:r>
              <a:rPr lang="en-US" dirty="0" smtClean="0"/>
              <a:t> et al. 1999)</a:t>
            </a:r>
            <a:endParaRPr lang="en-US" dirty="0"/>
          </a:p>
        </p:txBody>
      </p:sp>
    </p:spTree>
    <p:extLst>
      <p:ext uri="{BB962C8B-B14F-4D97-AF65-F5344CB8AC3E}">
        <p14:creationId xmlns="" xmlns:p14="http://schemas.microsoft.com/office/powerpoint/2010/main" val="397773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130287" y="148735"/>
            <a:ext cx="2857500" cy="1785938"/>
          </a:xfrm>
          <a:prstGeom prst="rect">
            <a:avLst/>
          </a:prstGeom>
        </p:spPr>
      </p:pic>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4267200"/>
            <a:ext cx="3043308" cy="1902068"/>
          </a:xfrm>
          <a:prstGeom prst="rect">
            <a:avLst/>
          </a:prstGeom>
        </p:spPr>
      </p:pic>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80358" y="4283122"/>
            <a:ext cx="3043308" cy="1902068"/>
          </a:xfrm>
          <a:prstGeom prst="rect">
            <a:avLst/>
          </a:prstGeom>
        </p:spPr>
      </p:pic>
      <p:pic>
        <p:nvPicPr>
          <p:cNvPr id="5" name="Picture 4"/>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944479" y="4267200"/>
            <a:ext cx="3043308" cy="1902068"/>
          </a:xfrm>
          <a:prstGeom prst="rect">
            <a:avLst/>
          </a:prstGeom>
        </p:spPr>
      </p:pic>
      <p:pic>
        <p:nvPicPr>
          <p:cNvPr id="6" name="Picture 5"/>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2880358" y="2333287"/>
            <a:ext cx="3043308" cy="1902068"/>
          </a:xfrm>
          <a:prstGeom prst="rect">
            <a:avLst/>
          </a:prstGeom>
        </p:spPr>
      </p:pic>
      <p:pic>
        <p:nvPicPr>
          <p:cNvPr id="7" name="Picture 6"/>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5944479" y="2333287"/>
            <a:ext cx="3043308" cy="1902068"/>
          </a:xfrm>
          <a:prstGeom prst="rect">
            <a:avLst/>
          </a:prstGeom>
        </p:spPr>
      </p:pic>
      <p:sp>
        <p:nvSpPr>
          <p:cNvPr id="8" name="TextBox 7"/>
          <p:cNvSpPr txBox="1"/>
          <p:nvPr/>
        </p:nvSpPr>
        <p:spPr>
          <a:xfrm>
            <a:off x="152400" y="152400"/>
            <a:ext cx="5455917" cy="923330"/>
          </a:xfrm>
          <a:prstGeom prst="rect">
            <a:avLst/>
          </a:prstGeom>
          <a:noFill/>
        </p:spPr>
        <p:txBody>
          <a:bodyPr wrap="none" rtlCol="0">
            <a:spAutoFit/>
          </a:bodyPr>
          <a:lstStyle/>
          <a:p>
            <a:r>
              <a:rPr lang="en-US" dirty="0" smtClean="0"/>
              <a:t>Northern Elephant Seal</a:t>
            </a:r>
          </a:p>
          <a:p>
            <a:r>
              <a:rPr lang="en-US" dirty="0" smtClean="0"/>
              <a:t>sex ratio at birth and at weaning rarely varies from parity</a:t>
            </a:r>
          </a:p>
          <a:p>
            <a:r>
              <a:rPr lang="en-US" dirty="0" smtClean="0"/>
              <a:t>(Le Boeuf et </a:t>
            </a:r>
            <a:r>
              <a:rPr lang="en-US" dirty="0" err="1" smtClean="0"/>
              <a:t>aI</a:t>
            </a:r>
            <a:r>
              <a:rPr lang="en-US" dirty="0" smtClean="0"/>
              <a:t>., 1989a;Stewart, 1989)- I assumed 1:1</a:t>
            </a:r>
            <a:endParaRPr lang="en-US" dirty="0"/>
          </a:p>
        </p:txBody>
      </p:sp>
    </p:spTree>
    <p:extLst>
      <p:ext uri="{BB962C8B-B14F-4D97-AF65-F5344CB8AC3E}">
        <p14:creationId xmlns="" xmlns:p14="http://schemas.microsoft.com/office/powerpoint/2010/main" val="313282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590800" y="131053"/>
            <a:ext cx="4062600" cy="2539125"/>
          </a:xfrm>
          <a:prstGeom prst="rect">
            <a:avLst/>
          </a:prstGeom>
        </p:spPr>
      </p:pic>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01000" y="3100350"/>
            <a:ext cx="3810000" cy="2381250"/>
          </a:xfrm>
          <a:prstGeom prst="rect">
            <a:avLst/>
          </a:prstGeom>
        </p:spPr>
      </p:pic>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191000" y="3119400"/>
            <a:ext cx="3810000" cy="2381250"/>
          </a:xfrm>
          <a:prstGeom prst="rect">
            <a:avLst/>
          </a:prstGeom>
        </p:spPr>
      </p:pic>
      <p:pic>
        <p:nvPicPr>
          <p:cNvPr id="5" name="Picture 4"/>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381000" y="3119400"/>
            <a:ext cx="3810000" cy="2381250"/>
          </a:xfrm>
          <a:prstGeom prst="rect">
            <a:avLst/>
          </a:prstGeom>
        </p:spPr>
      </p:pic>
      <p:pic>
        <p:nvPicPr>
          <p:cNvPr id="6" name="Picture 5"/>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4686300" y="3088866"/>
            <a:ext cx="3810000" cy="2381250"/>
          </a:xfrm>
          <a:prstGeom prst="rect">
            <a:avLst/>
          </a:prstGeom>
        </p:spPr>
      </p:pic>
      <p:pic>
        <p:nvPicPr>
          <p:cNvPr id="7" name="Picture 6"/>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8534400" y="3069816"/>
            <a:ext cx="3810000" cy="2381250"/>
          </a:xfrm>
          <a:prstGeom prst="rect">
            <a:avLst/>
          </a:prstGeom>
        </p:spPr>
      </p:pic>
      <p:pic>
        <p:nvPicPr>
          <p:cNvPr id="8" name="Picture 7"/>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12344400" y="3069816"/>
            <a:ext cx="3810000" cy="2381250"/>
          </a:xfrm>
          <a:prstGeom prst="rect">
            <a:avLst/>
          </a:prstGeom>
        </p:spPr>
      </p:pic>
      <p:pic>
        <p:nvPicPr>
          <p:cNvPr id="9" name="Picture 8"/>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4191000" y="5486400"/>
            <a:ext cx="3810000" cy="2381250"/>
          </a:xfrm>
          <a:prstGeom prst="rect">
            <a:avLst/>
          </a:prstGeom>
        </p:spPr>
      </p:pic>
      <p:pic>
        <p:nvPicPr>
          <p:cNvPr id="10" name="Picture 9"/>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381000" y="5500650"/>
            <a:ext cx="3810000" cy="2381250"/>
          </a:xfrm>
          <a:prstGeom prst="rect">
            <a:avLst/>
          </a:prstGeom>
        </p:spPr>
      </p:pic>
      <p:pic>
        <p:nvPicPr>
          <p:cNvPr id="11" name="Picture 10"/>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8496300" y="5470116"/>
            <a:ext cx="3810000" cy="2381250"/>
          </a:xfrm>
          <a:prstGeom prst="rect">
            <a:avLst/>
          </a:prstGeom>
        </p:spPr>
      </p:pic>
      <p:pic>
        <p:nvPicPr>
          <p:cNvPr id="12" name="Picture 11"/>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12344400" y="5451066"/>
            <a:ext cx="3810000" cy="2381250"/>
          </a:xfrm>
          <a:prstGeom prst="rect">
            <a:avLst/>
          </a:prstGeom>
        </p:spPr>
      </p:pic>
      <p:sp>
        <p:nvSpPr>
          <p:cNvPr id="13" name="TextBox 12"/>
          <p:cNvSpPr txBox="1"/>
          <p:nvPr/>
        </p:nvSpPr>
        <p:spPr>
          <a:xfrm>
            <a:off x="109867" y="152400"/>
            <a:ext cx="1909433" cy="646331"/>
          </a:xfrm>
          <a:prstGeom prst="rect">
            <a:avLst/>
          </a:prstGeom>
          <a:noFill/>
        </p:spPr>
        <p:txBody>
          <a:bodyPr wrap="none" rtlCol="0">
            <a:spAutoFit/>
          </a:bodyPr>
          <a:lstStyle/>
          <a:p>
            <a:r>
              <a:rPr lang="en-US" dirty="0" smtClean="0"/>
              <a:t>California Sea Lion</a:t>
            </a:r>
          </a:p>
          <a:p>
            <a:r>
              <a:rPr lang="en-US" dirty="0" smtClean="0"/>
              <a:t>Assumed 1:1</a:t>
            </a:r>
            <a:endParaRPr lang="en-US" dirty="0"/>
          </a:p>
        </p:txBody>
      </p:sp>
      <p:sp>
        <p:nvSpPr>
          <p:cNvPr id="14" name="Rectangle 13"/>
          <p:cNvSpPr/>
          <p:nvPr/>
        </p:nvSpPr>
        <p:spPr>
          <a:xfrm>
            <a:off x="-8458200" y="5257800"/>
            <a:ext cx="9677400" cy="27445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3400" y="2819400"/>
            <a:ext cx="12115800" cy="51829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56977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748" y="304800"/>
            <a:ext cx="2819939" cy="646331"/>
          </a:xfrm>
          <a:prstGeom prst="rect">
            <a:avLst/>
          </a:prstGeom>
          <a:noFill/>
        </p:spPr>
        <p:txBody>
          <a:bodyPr wrap="none" rtlCol="0">
            <a:spAutoFit/>
          </a:bodyPr>
          <a:lstStyle/>
          <a:p>
            <a:r>
              <a:rPr lang="en-US" dirty="0" smtClean="0"/>
              <a:t>Southern Elephant Seal</a:t>
            </a:r>
          </a:p>
          <a:p>
            <a:r>
              <a:rPr lang="en-US" dirty="0" smtClean="0"/>
              <a:t>20:1 </a:t>
            </a:r>
            <a:r>
              <a:rPr lang="en-US" dirty="0" err="1" smtClean="0"/>
              <a:t>cow:bull</a:t>
            </a:r>
            <a:r>
              <a:rPr lang="en-US" dirty="0" smtClean="0"/>
              <a:t> ratio assumed</a:t>
            </a:r>
            <a:endParaRPr lang="en-US" dirty="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882613" y="152400"/>
            <a:ext cx="3302700" cy="2064188"/>
          </a:xfrm>
          <a:prstGeom prst="rect">
            <a:avLst/>
          </a:prstGeom>
        </p:spPr>
      </p:pic>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133600" y="990600"/>
            <a:ext cx="2461258" cy="1538286"/>
          </a:xfrm>
          <a:prstGeom prst="rect">
            <a:avLst/>
          </a:prstGeom>
        </p:spPr>
      </p:pic>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002477" y="4505324"/>
            <a:ext cx="3429000" cy="2143125"/>
          </a:xfrm>
          <a:prstGeom prst="rect">
            <a:avLst/>
          </a:prstGeom>
        </p:spPr>
      </p:pic>
      <p:pic>
        <p:nvPicPr>
          <p:cNvPr id="6" name="Picture 5"/>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715000" y="4523137"/>
            <a:ext cx="3429000" cy="2143125"/>
          </a:xfrm>
          <a:prstGeom prst="rect">
            <a:avLst/>
          </a:prstGeom>
        </p:spPr>
      </p:pic>
      <p:pic>
        <p:nvPicPr>
          <p:cNvPr id="7" name="Picture 6"/>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5715000" y="2362199"/>
            <a:ext cx="3429000" cy="2143125"/>
          </a:xfrm>
          <a:prstGeom prst="rect">
            <a:avLst/>
          </a:prstGeom>
        </p:spPr>
      </p:pic>
      <p:pic>
        <p:nvPicPr>
          <p:cNvPr id="8" name="Picture 7"/>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2002477" y="2380012"/>
            <a:ext cx="3429000" cy="2143125"/>
          </a:xfrm>
          <a:prstGeom prst="rect">
            <a:avLst/>
          </a:prstGeom>
        </p:spPr>
      </p:pic>
    </p:spTree>
    <p:extLst>
      <p:ext uri="{BB962C8B-B14F-4D97-AF65-F5344CB8AC3E}">
        <p14:creationId xmlns="" xmlns:p14="http://schemas.microsoft.com/office/powerpoint/2010/main" val="40500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2084866" cy="369332"/>
          </a:xfrm>
          <a:prstGeom prst="rect">
            <a:avLst/>
          </a:prstGeom>
          <a:noFill/>
        </p:spPr>
        <p:txBody>
          <a:bodyPr wrap="none" rtlCol="0">
            <a:spAutoFit/>
          </a:bodyPr>
          <a:lstStyle/>
          <a:p>
            <a:r>
              <a:rPr lang="en-US" dirty="0" smtClean="0"/>
              <a:t>Hawaiian Monk Seal</a:t>
            </a:r>
            <a:endParaRPr lang="en-US" dirty="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22000" y="3958"/>
            <a:ext cx="3562350" cy="2229672"/>
          </a:xfrm>
          <a:prstGeom prst="rect">
            <a:avLst/>
          </a:prstGeom>
        </p:spPr>
      </p:pic>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04800" y="4910694"/>
            <a:ext cx="2819400" cy="1762125"/>
          </a:xfrm>
          <a:prstGeom prst="rect">
            <a:avLst/>
          </a:prstGeom>
        </p:spPr>
      </p:pic>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276600" y="4887933"/>
            <a:ext cx="2819400" cy="1762125"/>
          </a:xfrm>
          <a:prstGeom prst="rect">
            <a:avLst/>
          </a:prstGeom>
        </p:spPr>
      </p:pic>
      <p:pic>
        <p:nvPicPr>
          <p:cNvPr id="6" name="Picture 5"/>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172200" y="4887933"/>
            <a:ext cx="2819400" cy="1762125"/>
          </a:xfrm>
          <a:prstGeom prst="rect">
            <a:avLst/>
          </a:prstGeom>
        </p:spPr>
      </p:pic>
      <p:pic>
        <p:nvPicPr>
          <p:cNvPr id="7" name="Picture 6"/>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3276600" y="3125808"/>
            <a:ext cx="2819400" cy="1762125"/>
          </a:xfrm>
          <a:prstGeom prst="rect">
            <a:avLst/>
          </a:prstGeom>
        </p:spPr>
      </p:pic>
      <p:pic>
        <p:nvPicPr>
          <p:cNvPr id="8" name="Picture 7"/>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6172200" y="3113933"/>
            <a:ext cx="2819400" cy="1762125"/>
          </a:xfrm>
          <a:prstGeom prst="rect">
            <a:avLst/>
          </a:prstGeom>
        </p:spPr>
      </p:pic>
    </p:spTree>
    <p:extLst>
      <p:ext uri="{BB962C8B-B14F-4D97-AF65-F5344CB8AC3E}">
        <p14:creationId xmlns="" xmlns:p14="http://schemas.microsoft.com/office/powerpoint/2010/main" val="3814278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468</Words>
  <Application>Microsoft Office PowerPoint</Application>
  <PresentationFormat>On-screen Show (4:3)</PresentationFormat>
  <Paragraphs>38</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Models for analysis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dc:creator>
  <cp:lastModifiedBy>Joe</cp:lastModifiedBy>
  <cp:revision>11</cp:revision>
  <dcterms:created xsi:type="dcterms:W3CDTF">2012-05-18T22:24:32Z</dcterms:created>
  <dcterms:modified xsi:type="dcterms:W3CDTF">2012-06-15T11:05:25Z</dcterms:modified>
</cp:coreProperties>
</file>