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3"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03" autoAdjust="0"/>
  </p:normalViewPr>
  <p:slideViewPr>
    <p:cSldViewPr>
      <p:cViewPr>
        <p:scale>
          <a:sx n="90" d="100"/>
          <a:sy n="90" d="100"/>
        </p:scale>
        <p:origin x="-1524" y="-35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07B6D480-458C-4239-9D54-14FF7A3252BF}" type="datetimeFigureOut">
              <a:rPr lang="de-DE" smtClean="0"/>
              <a:pPr/>
              <a:t>15.06.2012</a:t>
            </a:fld>
            <a:endParaRPr lang="de-DE"/>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4F6B9CB3-E138-475B-8C8F-118D5C0DFD81}" type="slidenum">
              <a:rPr lang="de-DE" smtClean="0"/>
              <a:pPr/>
              <a:t>‹#›</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DE" dirty="0"/>
          </a:p>
        </p:txBody>
      </p:sp>
      <p:sp>
        <p:nvSpPr>
          <p:cNvPr id="4" name="Slide Number Placeholder 3"/>
          <p:cNvSpPr>
            <a:spLocks noGrp="1"/>
          </p:cNvSpPr>
          <p:nvPr>
            <p:ph type="sldNum" sz="quarter" idx="10"/>
          </p:nvPr>
        </p:nvSpPr>
        <p:spPr/>
        <p:txBody>
          <a:bodyPr/>
          <a:lstStyle/>
          <a:p>
            <a:fld id="{4F6B9CB3-E138-475B-8C8F-118D5C0DFD81}" type="slidenum">
              <a:rPr lang="de-DE" smtClean="0"/>
              <a:pPr/>
              <a:t>1</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3160DE-C9AA-4992-BBF5-31B5BCA61FC0}" type="slidenum">
              <a:rPr lang="en-US" smtClean="0"/>
              <a:pPr/>
              <a:t>8</a:t>
            </a:fld>
            <a:endParaRPr lang="en-US"/>
          </a:p>
        </p:txBody>
      </p:sp>
    </p:spTree>
    <p:extLst>
      <p:ext uri="{BB962C8B-B14F-4D97-AF65-F5344CB8AC3E}">
        <p14:creationId xmlns:p14="http://schemas.microsoft.com/office/powerpoint/2010/main" xmlns="" val="2196817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2F320D-2633-4742-A5B2-CA1230DE20D6}" type="datetimeFigureOut">
              <a:rPr lang="en-US" smtClean="0"/>
              <a:pPr/>
              <a:t>6/15/2012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C85D2-5C93-494B-8026-05B03AE96DDB}" type="slidenum">
              <a:rPr lang="en-US" smtClean="0"/>
              <a:pPr/>
              <a:t>‹#›</a:t>
            </a:fld>
            <a:endParaRPr lang="en-US"/>
          </a:p>
        </p:txBody>
      </p:sp>
    </p:spTree>
    <p:extLst>
      <p:ext uri="{BB962C8B-B14F-4D97-AF65-F5344CB8AC3E}">
        <p14:creationId xmlns:p14="http://schemas.microsoft.com/office/powerpoint/2010/main" xmlns="" val="2385943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2F320D-2633-4742-A5B2-CA1230DE20D6}" type="datetimeFigureOut">
              <a:rPr lang="en-US" smtClean="0"/>
              <a:pPr/>
              <a:t>6/15/2012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C85D2-5C93-494B-8026-05B03AE96DDB}" type="slidenum">
              <a:rPr lang="en-US" smtClean="0"/>
              <a:pPr/>
              <a:t>‹#›</a:t>
            </a:fld>
            <a:endParaRPr lang="en-US"/>
          </a:p>
        </p:txBody>
      </p:sp>
    </p:spTree>
    <p:extLst>
      <p:ext uri="{BB962C8B-B14F-4D97-AF65-F5344CB8AC3E}">
        <p14:creationId xmlns:p14="http://schemas.microsoft.com/office/powerpoint/2010/main" xmlns="" val="3604108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2F320D-2633-4742-A5B2-CA1230DE20D6}" type="datetimeFigureOut">
              <a:rPr lang="en-US" smtClean="0"/>
              <a:pPr/>
              <a:t>6/15/2012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C85D2-5C93-494B-8026-05B03AE96DDB}" type="slidenum">
              <a:rPr lang="en-US" smtClean="0"/>
              <a:pPr/>
              <a:t>‹#›</a:t>
            </a:fld>
            <a:endParaRPr lang="en-US"/>
          </a:p>
        </p:txBody>
      </p:sp>
    </p:spTree>
    <p:extLst>
      <p:ext uri="{BB962C8B-B14F-4D97-AF65-F5344CB8AC3E}">
        <p14:creationId xmlns:p14="http://schemas.microsoft.com/office/powerpoint/2010/main" xmlns="" val="3133798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2F320D-2633-4742-A5B2-CA1230DE20D6}" type="datetimeFigureOut">
              <a:rPr lang="en-US" smtClean="0"/>
              <a:pPr/>
              <a:t>6/15/2012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C85D2-5C93-494B-8026-05B03AE96DDB}" type="slidenum">
              <a:rPr lang="en-US" smtClean="0"/>
              <a:pPr/>
              <a:t>‹#›</a:t>
            </a:fld>
            <a:endParaRPr lang="en-US"/>
          </a:p>
        </p:txBody>
      </p:sp>
    </p:spTree>
    <p:extLst>
      <p:ext uri="{BB962C8B-B14F-4D97-AF65-F5344CB8AC3E}">
        <p14:creationId xmlns:p14="http://schemas.microsoft.com/office/powerpoint/2010/main" xmlns="" val="777265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2F320D-2633-4742-A5B2-CA1230DE20D6}" type="datetimeFigureOut">
              <a:rPr lang="en-US" smtClean="0"/>
              <a:pPr/>
              <a:t>6/15/2012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C85D2-5C93-494B-8026-05B03AE96DDB}" type="slidenum">
              <a:rPr lang="en-US" smtClean="0"/>
              <a:pPr/>
              <a:t>‹#›</a:t>
            </a:fld>
            <a:endParaRPr lang="en-US"/>
          </a:p>
        </p:txBody>
      </p:sp>
    </p:spTree>
    <p:extLst>
      <p:ext uri="{BB962C8B-B14F-4D97-AF65-F5344CB8AC3E}">
        <p14:creationId xmlns:p14="http://schemas.microsoft.com/office/powerpoint/2010/main" xmlns="" val="3381739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2F320D-2633-4742-A5B2-CA1230DE20D6}" type="datetimeFigureOut">
              <a:rPr lang="en-US" smtClean="0"/>
              <a:pPr/>
              <a:t>6/15/2012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C85D2-5C93-494B-8026-05B03AE96DDB}" type="slidenum">
              <a:rPr lang="en-US" smtClean="0"/>
              <a:pPr/>
              <a:t>‹#›</a:t>
            </a:fld>
            <a:endParaRPr lang="en-US"/>
          </a:p>
        </p:txBody>
      </p:sp>
    </p:spTree>
    <p:extLst>
      <p:ext uri="{BB962C8B-B14F-4D97-AF65-F5344CB8AC3E}">
        <p14:creationId xmlns:p14="http://schemas.microsoft.com/office/powerpoint/2010/main" xmlns="" val="3398660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2F320D-2633-4742-A5B2-CA1230DE20D6}" type="datetimeFigureOut">
              <a:rPr lang="en-US" smtClean="0"/>
              <a:pPr/>
              <a:t>6/15/2012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9C85D2-5C93-494B-8026-05B03AE96DDB}" type="slidenum">
              <a:rPr lang="en-US" smtClean="0"/>
              <a:pPr/>
              <a:t>‹#›</a:t>
            </a:fld>
            <a:endParaRPr lang="en-US"/>
          </a:p>
        </p:txBody>
      </p:sp>
    </p:spTree>
    <p:extLst>
      <p:ext uri="{BB962C8B-B14F-4D97-AF65-F5344CB8AC3E}">
        <p14:creationId xmlns:p14="http://schemas.microsoft.com/office/powerpoint/2010/main" xmlns="" val="570632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2F320D-2633-4742-A5B2-CA1230DE20D6}" type="datetimeFigureOut">
              <a:rPr lang="en-US" smtClean="0"/>
              <a:pPr/>
              <a:t>6/15/2012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9C85D2-5C93-494B-8026-05B03AE96DDB}" type="slidenum">
              <a:rPr lang="en-US" smtClean="0"/>
              <a:pPr/>
              <a:t>‹#›</a:t>
            </a:fld>
            <a:endParaRPr lang="en-US"/>
          </a:p>
        </p:txBody>
      </p:sp>
    </p:spTree>
    <p:extLst>
      <p:ext uri="{BB962C8B-B14F-4D97-AF65-F5344CB8AC3E}">
        <p14:creationId xmlns:p14="http://schemas.microsoft.com/office/powerpoint/2010/main" xmlns="" val="4271073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2F320D-2633-4742-A5B2-CA1230DE20D6}" type="datetimeFigureOut">
              <a:rPr lang="en-US" smtClean="0"/>
              <a:pPr/>
              <a:t>6/15/2012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9C85D2-5C93-494B-8026-05B03AE96DDB}" type="slidenum">
              <a:rPr lang="en-US" smtClean="0"/>
              <a:pPr/>
              <a:t>‹#›</a:t>
            </a:fld>
            <a:endParaRPr lang="en-US"/>
          </a:p>
        </p:txBody>
      </p:sp>
    </p:spTree>
    <p:extLst>
      <p:ext uri="{BB962C8B-B14F-4D97-AF65-F5344CB8AC3E}">
        <p14:creationId xmlns:p14="http://schemas.microsoft.com/office/powerpoint/2010/main" xmlns="" val="618087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2F320D-2633-4742-A5B2-CA1230DE20D6}" type="datetimeFigureOut">
              <a:rPr lang="en-US" smtClean="0"/>
              <a:pPr/>
              <a:t>6/15/2012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C85D2-5C93-494B-8026-05B03AE96DDB}" type="slidenum">
              <a:rPr lang="en-US" smtClean="0"/>
              <a:pPr/>
              <a:t>‹#›</a:t>
            </a:fld>
            <a:endParaRPr lang="en-US"/>
          </a:p>
        </p:txBody>
      </p:sp>
    </p:spTree>
    <p:extLst>
      <p:ext uri="{BB962C8B-B14F-4D97-AF65-F5344CB8AC3E}">
        <p14:creationId xmlns:p14="http://schemas.microsoft.com/office/powerpoint/2010/main" xmlns="" val="2620245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2F320D-2633-4742-A5B2-CA1230DE20D6}" type="datetimeFigureOut">
              <a:rPr lang="en-US" smtClean="0"/>
              <a:pPr/>
              <a:t>6/15/2012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C85D2-5C93-494B-8026-05B03AE96DDB}" type="slidenum">
              <a:rPr lang="en-US" smtClean="0"/>
              <a:pPr/>
              <a:t>‹#›</a:t>
            </a:fld>
            <a:endParaRPr lang="en-US"/>
          </a:p>
        </p:txBody>
      </p:sp>
    </p:spTree>
    <p:extLst>
      <p:ext uri="{BB962C8B-B14F-4D97-AF65-F5344CB8AC3E}">
        <p14:creationId xmlns:p14="http://schemas.microsoft.com/office/powerpoint/2010/main" xmlns="" val="211018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2F320D-2633-4742-A5B2-CA1230DE20D6}" type="datetimeFigureOut">
              <a:rPr lang="en-US" smtClean="0"/>
              <a:pPr/>
              <a:t>6/15/2012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C85D2-5C93-494B-8026-05B03AE96DDB}" type="slidenum">
              <a:rPr lang="en-US" smtClean="0"/>
              <a:pPr/>
              <a:t>‹#›</a:t>
            </a:fld>
            <a:endParaRPr lang="en-US"/>
          </a:p>
        </p:txBody>
      </p:sp>
    </p:spTree>
    <p:extLst>
      <p:ext uri="{BB962C8B-B14F-4D97-AF65-F5344CB8AC3E}">
        <p14:creationId xmlns:p14="http://schemas.microsoft.com/office/powerpoint/2010/main" xmlns="" val="2580006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2.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13.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4.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7.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15.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image" Target="../media/image70.png"/><Relationship Id="rId1" Type="http://schemas.openxmlformats.org/officeDocument/2006/relationships/slideLayout" Target="../slideLayouts/slideLayout7.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16.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17.xml.rels><?xml version="1.0" encoding="UTF-8" standalone="yes"?>
<Relationships xmlns="http://schemas.openxmlformats.org/package/2006/relationships"><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image" Target="../media/image82.png"/><Relationship Id="rId1" Type="http://schemas.openxmlformats.org/officeDocument/2006/relationships/slideLayout" Target="../slideLayouts/slideLayout7.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18.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19.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7.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image" Target="../media/image99.png"/><Relationship Id="rId1" Type="http://schemas.openxmlformats.org/officeDocument/2006/relationships/slideLayout" Target="../slideLayouts/slideLayout7.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21.xml.rels><?xml version="1.0" encoding="UTF-8" standalone="yes"?>
<Relationships xmlns="http://schemas.openxmlformats.org/package/2006/relationships"><Relationship Id="rId3" Type="http://schemas.openxmlformats.org/officeDocument/2006/relationships/image" Target="../media/image106.png"/><Relationship Id="rId7" Type="http://schemas.openxmlformats.org/officeDocument/2006/relationships/image" Target="../media/image110.png"/><Relationship Id="rId2" Type="http://schemas.openxmlformats.org/officeDocument/2006/relationships/image" Target="../media/image105.png"/><Relationship Id="rId1" Type="http://schemas.openxmlformats.org/officeDocument/2006/relationships/slideLayout" Target="../slideLayouts/slideLayout7.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22.x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slideLayout" Target="../slideLayouts/slideLayout7.xml"/><Relationship Id="rId4" Type="http://schemas.openxmlformats.org/officeDocument/2006/relationships/image" Target="../media/image113.w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3.png"/><Relationship Id="rId7"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for analysis 2</a:t>
            </a:r>
            <a:endParaRPr lang="en-US" dirty="0"/>
          </a:p>
        </p:txBody>
      </p:sp>
      <p:sp>
        <p:nvSpPr>
          <p:cNvPr id="3" name="Content Placeholder 2"/>
          <p:cNvSpPr>
            <a:spLocks noGrp="1"/>
          </p:cNvSpPr>
          <p:nvPr>
            <p:ph idx="1"/>
          </p:nvPr>
        </p:nvSpPr>
        <p:spPr>
          <a:xfrm>
            <a:off x="0" y="1600200"/>
            <a:ext cx="8991600" cy="4525963"/>
          </a:xfrm>
        </p:spPr>
        <p:txBody>
          <a:bodyPr>
            <a:normAutofit fontScale="70000" lnSpcReduction="20000"/>
          </a:bodyPr>
          <a:lstStyle/>
          <a:p>
            <a:r>
              <a:rPr lang="en-US" dirty="0" smtClean="0"/>
              <a:t>Summary of models</a:t>
            </a:r>
          </a:p>
          <a:p>
            <a:pPr lvl="1"/>
            <a:r>
              <a:rPr lang="en-US" sz="2600" dirty="0" smtClean="0"/>
              <a:t>Bottleneck model			AFS model    	My suggestion</a:t>
            </a:r>
          </a:p>
          <a:p>
            <a:pPr lvl="2"/>
            <a:r>
              <a:rPr lang="en-US" dirty="0" smtClean="0"/>
              <a:t>Contemporary Ne  	n1	1-1.5 million	1-1.5 million</a:t>
            </a:r>
          </a:p>
          <a:p>
            <a:pPr lvl="2"/>
            <a:r>
              <a:rPr lang="en-US" dirty="0" smtClean="0"/>
              <a:t>Historic Ne 		n3	1-1.5 million	 1-1.5 million</a:t>
            </a:r>
          </a:p>
          <a:p>
            <a:pPr lvl="2"/>
            <a:r>
              <a:rPr lang="en-US" dirty="0" smtClean="0"/>
              <a:t>Bottleneck Ne 		n2	1-1000		 1-1000</a:t>
            </a:r>
          </a:p>
          <a:p>
            <a:pPr lvl="2"/>
            <a:r>
              <a:rPr lang="en-US" dirty="0" smtClean="0"/>
              <a:t>Bottleneck Time		t1	1-30		 1-100</a:t>
            </a:r>
          </a:p>
          <a:p>
            <a:pPr lvl="2"/>
            <a:r>
              <a:rPr lang="en-US" dirty="0" smtClean="0"/>
              <a:t>Pre-bottleneck Time 	t2	15-100		 50-1000</a:t>
            </a:r>
          </a:p>
          <a:p>
            <a:pPr lvl="1"/>
            <a:endParaRPr lang="en-US" dirty="0" smtClean="0"/>
          </a:p>
          <a:p>
            <a:pPr lvl="1"/>
            <a:r>
              <a:rPr lang="en-US" dirty="0" smtClean="0"/>
              <a:t>Constant Pop Model</a:t>
            </a:r>
          </a:p>
          <a:p>
            <a:pPr lvl="2"/>
            <a:r>
              <a:rPr lang="en-US" dirty="0" err="1" smtClean="0"/>
              <a:t>Contemp</a:t>
            </a:r>
            <a:r>
              <a:rPr lang="en-US" dirty="0" smtClean="0"/>
              <a:t>, </a:t>
            </a:r>
            <a:r>
              <a:rPr lang="en-US" dirty="0" err="1" smtClean="0"/>
              <a:t>hist</a:t>
            </a:r>
            <a:r>
              <a:rPr lang="en-US" dirty="0" smtClean="0"/>
              <a:t> &amp; </a:t>
            </a:r>
            <a:r>
              <a:rPr lang="en-US" dirty="0" err="1" smtClean="0"/>
              <a:t>bott</a:t>
            </a:r>
            <a:r>
              <a:rPr lang="en-US" dirty="0" smtClean="0"/>
              <a:t> Ne 	n4 	1-1.5 million 	1-1.5 million</a:t>
            </a:r>
          </a:p>
          <a:p>
            <a:pPr lvl="2"/>
            <a:r>
              <a:rPr lang="en-US" dirty="0" smtClean="0"/>
              <a:t>Contemporary time	-	0		0</a:t>
            </a:r>
          </a:p>
          <a:p>
            <a:pPr lvl="2"/>
            <a:r>
              <a:rPr lang="en-US" dirty="0" smtClean="0"/>
              <a:t>Bottleneck Time		t1	</a:t>
            </a:r>
            <a:r>
              <a:rPr lang="en-US" dirty="0" smtClean="0"/>
              <a:t>-</a:t>
            </a:r>
            <a:r>
              <a:rPr lang="en-US" dirty="0" smtClean="0"/>
              <a:t>		1-100</a:t>
            </a:r>
          </a:p>
          <a:p>
            <a:pPr lvl="2"/>
            <a:r>
              <a:rPr lang="en-US" dirty="0" smtClean="0"/>
              <a:t>Historic time 		t2	15-100		50-1000</a:t>
            </a:r>
          </a:p>
          <a:p>
            <a:pPr lvl="2"/>
            <a:endParaRPr lang="en-US" dirty="0"/>
          </a:p>
          <a:p>
            <a:pPr lvl="2"/>
            <a:r>
              <a:rPr lang="en-US" dirty="0" smtClean="0">
                <a:solidFill>
                  <a:schemeClr val="bg1"/>
                </a:solidFill>
              </a:rPr>
              <a:t>I went with 50,000  as the top of Ne because I don’t think that Ne would actually be this high in any pop, and because of what we learned from the whales in how prior assumptions will skew posteriors- obviously a discussion point</a:t>
            </a:r>
          </a:p>
        </p:txBody>
      </p:sp>
      <p:sp>
        <p:nvSpPr>
          <p:cNvPr id="26" name="TextBox 25"/>
          <p:cNvSpPr txBox="1"/>
          <p:nvPr/>
        </p:nvSpPr>
        <p:spPr>
          <a:xfrm>
            <a:off x="1295400" y="6248400"/>
            <a:ext cx="4807406" cy="369332"/>
          </a:xfrm>
          <a:prstGeom prst="rect">
            <a:avLst/>
          </a:prstGeom>
          <a:noFill/>
        </p:spPr>
        <p:txBody>
          <a:bodyPr wrap="none" rtlCol="0">
            <a:spAutoFit/>
          </a:bodyPr>
          <a:lstStyle/>
          <a:p>
            <a:r>
              <a:rPr lang="de-DE" dirty="0" smtClean="0"/>
              <a:t>mu microsatellite = 1-10 X 10-4 and sex ratio = 1</a:t>
            </a:r>
            <a:endParaRPr lang="de-DE" dirty="0"/>
          </a:p>
        </p:txBody>
      </p:sp>
    </p:spTree>
    <p:extLst>
      <p:ext uri="{BB962C8B-B14F-4D97-AF65-F5344CB8AC3E}">
        <p14:creationId xmlns:p14="http://schemas.microsoft.com/office/powerpoint/2010/main" xmlns="" val="238434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838200"/>
            <a:ext cx="1986506" cy="923330"/>
          </a:xfrm>
          <a:prstGeom prst="rect">
            <a:avLst/>
          </a:prstGeom>
          <a:noFill/>
        </p:spPr>
        <p:txBody>
          <a:bodyPr wrap="none" rtlCol="0">
            <a:spAutoFit/>
          </a:bodyPr>
          <a:lstStyle/>
          <a:p>
            <a:r>
              <a:rPr lang="en-US" dirty="0" smtClean="0"/>
              <a:t>DS13_Leopard Seal</a:t>
            </a:r>
          </a:p>
          <a:p>
            <a:endParaRPr lang="en-US" dirty="0"/>
          </a:p>
          <a:p>
            <a:r>
              <a:rPr lang="en-US" dirty="0"/>
              <a:t>Least </a:t>
            </a:r>
            <a:r>
              <a:rPr lang="en-US" dirty="0" smtClean="0"/>
              <a:t>Concern</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105400" y="152400"/>
            <a:ext cx="3638550" cy="2277366"/>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47152" y="4724399"/>
            <a:ext cx="2617662" cy="163603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065526" y="4724400"/>
            <a:ext cx="2617662" cy="1636039"/>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5734662" y="4769624"/>
            <a:ext cx="2617662" cy="1636039"/>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140501" y="3133585"/>
            <a:ext cx="2617662" cy="1636039"/>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5718283" y="3133584"/>
            <a:ext cx="2617662" cy="1636039"/>
          </a:xfrm>
          <a:prstGeom prst="rect">
            <a:avLst/>
          </a:prstGeom>
        </p:spPr>
      </p:pic>
    </p:spTree>
    <p:extLst>
      <p:ext uri="{BB962C8B-B14F-4D97-AF65-F5344CB8AC3E}">
        <p14:creationId xmlns:p14="http://schemas.microsoft.com/office/powerpoint/2010/main" xmlns="" val="36028205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295400"/>
            <a:ext cx="1864293" cy="923330"/>
          </a:xfrm>
          <a:prstGeom prst="rect">
            <a:avLst/>
          </a:prstGeom>
          <a:noFill/>
        </p:spPr>
        <p:txBody>
          <a:bodyPr wrap="none" rtlCol="0">
            <a:spAutoFit/>
          </a:bodyPr>
          <a:lstStyle/>
          <a:p>
            <a:r>
              <a:rPr lang="en-US" dirty="0" smtClean="0"/>
              <a:t>DS14_Ringed Seal</a:t>
            </a:r>
          </a:p>
          <a:p>
            <a:endParaRPr lang="en-US" dirty="0"/>
          </a:p>
          <a:p>
            <a:r>
              <a:rPr lang="en-US" dirty="0"/>
              <a:t>Least </a:t>
            </a:r>
            <a:r>
              <a:rPr lang="en-US" dirty="0" smtClean="0"/>
              <a:t>Concern</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953000" y="533400"/>
            <a:ext cx="3790950" cy="2372753"/>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59638" y="4644639"/>
            <a:ext cx="2727302" cy="170456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52045" y="4658527"/>
            <a:ext cx="2727302" cy="1704564"/>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5970089" y="4648200"/>
            <a:ext cx="2727302" cy="1704564"/>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242787" y="2874624"/>
            <a:ext cx="2727302" cy="1704564"/>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5970089" y="2783759"/>
            <a:ext cx="2727302" cy="1704564"/>
          </a:xfrm>
          <a:prstGeom prst="rect">
            <a:avLst/>
          </a:prstGeom>
        </p:spPr>
      </p:pic>
    </p:spTree>
    <p:extLst>
      <p:ext uri="{BB962C8B-B14F-4D97-AF65-F5344CB8AC3E}">
        <p14:creationId xmlns:p14="http://schemas.microsoft.com/office/powerpoint/2010/main" xmlns="" val="3749048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90600"/>
            <a:ext cx="1641860" cy="923330"/>
          </a:xfrm>
          <a:prstGeom prst="rect">
            <a:avLst/>
          </a:prstGeom>
          <a:noFill/>
        </p:spPr>
        <p:txBody>
          <a:bodyPr wrap="none" rtlCol="0">
            <a:spAutoFit/>
          </a:bodyPr>
          <a:lstStyle/>
          <a:p>
            <a:r>
              <a:rPr lang="en-US" dirty="0" smtClean="0"/>
              <a:t>DS15_Ross Seal</a:t>
            </a:r>
          </a:p>
          <a:p>
            <a:endParaRPr lang="en-US" dirty="0"/>
          </a:p>
          <a:p>
            <a:r>
              <a:rPr lang="en-US" dirty="0"/>
              <a:t>Least </a:t>
            </a:r>
            <a:r>
              <a:rPr lang="en-US" dirty="0" smtClean="0"/>
              <a:t>Concern</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411568" y="533400"/>
            <a:ext cx="3397950" cy="2126774"/>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278130" y="4953000"/>
            <a:ext cx="2444568" cy="152785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505200" y="5029200"/>
            <a:ext cx="2444568" cy="1527855"/>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172200" y="5181600"/>
            <a:ext cx="2444568" cy="1527855"/>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352800" y="3276600"/>
            <a:ext cx="2444568" cy="1527855"/>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6019800" y="3421584"/>
            <a:ext cx="2444568" cy="1527855"/>
          </a:xfrm>
          <a:prstGeom prst="rect">
            <a:avLst/>
          </a:prstGeom>
        </p:spPr>
      </p:pic>
    </p:spTree>
    <p:extLst>
      <p:ext uri="{BB962C8B-B14F-4D97-AF65-F5344CB8AC3E}">
        <p14:creationId xmlns:p14="http://schemas.microsoft.com/office/powerpoint/2010/main" xmlns="" val="2488918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14400"/>
            <a:ext cx="2448106" cy="923330"/>
          </a:xfrm>
          <a:prstGeom prst="rect">
            <a:avLst/>
          </a:prstGeom>
          <a:noFill/>
        </p:spPr>
        <p:txBody>
          <a:bodyPr wrap="none" rtlCol="0">
            <a:spAutoFit/>
          </a:bodyPr>
          <a:lstStyle/>
          <a:p>
            <a:r>
              <a:rPr lang="en-US" dirty="0" smtClean="0"/>
              <a:t>DS17_Northern Fur Seal</a:t>
            </a:r>
          </a:p>
          <a:p>
            <a:endParaRPr lang="en-US" dirty="0"/>
          </a:p>
          <a:p>
            <a:r>
              <a:rPr lang="en-US" dirty="0" smtClean="0"/>
              <a:t>Vulnerable</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257800" y="381000"/>
            <a:ext cx="3562350" cy="2229672"/>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06444" y="4684520"/>
            <a:ext cx="2562842" cy="160177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069286" y="4648200"/>
            <a:ext cx="2562842" cy="1601776"/>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5757554" y="4648200"/>
            <a:ext cx="2562842" cy="1601776"/>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2967000" y="3082744"/>
            <a:ext cx="2562842" cy="1601776"/>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5696311" y="3046424"/>
            <a:ext cx="2562842" cy="1601776"/>
          </a:xfrm>
          <a:prstGeom prst="rect">
            <a:avLst/>
          </a:prstGeom>
        </p:spPr>
      </p:pic>
    </p:spTree>
    <p:extLst>
      <p:ext uri="{BB962C8B-B14F-4D97-AF65-F5344CB8AC3E}">
        <p14:creationId xmlns:p14="http://schemas.microsoft.com/office/powerpoint/2010/main" xmlns="" val="3016693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62000"/>
            <a:ext cx="2971776" cy="923330"/>
          </a:xfrm>
          <a:prstGeom prst="rect">
            <a:avLst/>
          </a:prstGeom>
          <a:noFill/>
        </p:spPr>
        <p:txBody>
          <a:bodyPr wrap="none" rtlCol="0">
            <a:spAutoFit/>
          </a:bodyPr>
          <a:lstStyle/>
          <a:p>
            <a:r>
              <a:rPr lang="en-US" dirty="0" smtClean="0"/>
              <a:t>DS20_Northern Elephant Seal</a:t>
            </a:r>
          </a:p>
          <a:p>
            <a:endParaRPr lang="en-US" dirty="0"/>
          </a:p>
          <a:p>
            <a:r>
              <a:rPr lang="en-US" dirty="0"/>
              <a:t>Least </a:t>
            </a:r>
            <a:r>
              <a:rPr lang="en-US" dirty="0" smtClean="0"/>
              <a:t>Concern</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78957" y="152400"/>
            <a:ext cx="4095750" cy="2563527"/>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70416" y="4810894"/>
            <a:ext cx="2946583" cy="184161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116999" y="4809757"/>
            <a:ext cx="2946583" cy="1841614"/>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055621" y="4809757"/>
            <a:ext cx="2946583" cy="1841614"/>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116998" y="2928011"/>
            <a:ext cx="2946583" cy="1841614"/>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6228124" y="2994301"/>
            <a:ext cx="2946583" cy="1841614"/>
          </a:xfrm>
          <a:prstGeom prst="rect">
            <a:avLst/>
          </a:prstGeom>
        </p:spPr>
      </p:pic>
    </p:spTree>
    <p:extLst>
      <p:ext uri="{BB962C8B-B14F-4D97-AF65-F5344CB8AC3E}">
        <p14:creationId xmlns:p14="http://schemas.microsoft.com/office/powerpoint/2010/main" xmlns="" val="38315567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62000"/>
            <a:ext cx="2970172" cy="923330"/>
          </a:xfrm>
          <a:prstGeom prst="rect">
            <a:avLst/>
          </a:prstGeom>
          <a:noFill/>
        </p:spPr>
        <p:txBody>
          <a:bodyPr wrap="none" rtlCol="0">
            <a:spAutoFit/>
          </a:bodyPr>
          <a:lstStyle/>
          <a:p>
            <a:r>
              <a:rPr lang="en-US" dirty="0" smtClean="0"/>
              <a:t>DS21_Southern Elephant Seal</a:t>
            </a:r>
          </a:p>
          <a:p>
            <a:endParaRPr lang="en-US" dirty="0"/>
          </a:p>
          <a:p>
            <a:r>
              <a:rPr lang="en-US" dirty="0"/>
              <a:t>Least </a:t>
            </a:r>
            <a:r>
              <a:rPr lang="en-US" dirty="0" smtClean="0"/>
              <a:t>Concern</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719654" y="123720"/>
            <a:ext cx="3943350" cy="246814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63400" y="4483079"/>
            <a:ext cx="2836942" cy="177308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28058" y="4483079"/>
            <a:ext cx="2836942" cy="1773089"/>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313258" y="4572000"/>
            <a:ext cx="2836942" cy="1773089"/>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171856" y="2709989"/>
            <a:ext cx="2836942" cy="1773089"/>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6400800" y="2709990"/>
            <a:ext cx="2836942" cy="1773089"/>
          </a:xfrm>
          <a:prstGeom prst="rect">
            <a:avLst/>
          </a:prstGeom>
        </p:spPr>
      </p:pic>
    </p:spTree>
    <p:extLst>
      <p:ext uri="{BB962C8B-B14F-4D97-AF65-F5344CB8AC3E}">
        <p14:creationId xmlns:p14="http://schemas.microsoft.com/office/powerpoint/2010/main" xmlns="" val="39684746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990600"/>
            <a:ext cx="2507353" cy="923330"/>
          </a:xfrm>
          <a:prstGeom prst="rect">
            <a:avLst/>
          </a:prstGeom>
          <a:noFill/>
        </p:spPr>
        <p:txBody>
          <a:bodyPr wrap="none" rtlCol="0">
            <a:spAutoFit/>
          </a:bodyPr>
          <a:lstStyle/>
          <a:p>
            <a:r>
              <a:rPr lang="en-US" dirty="0" smtClean="0"/>
              <a:t>DS22_California Sea Lion</a:t>
            </a:r>
          </a:p>
          <a:p>
            <a:endParaRPr lang="en-US" dirty="0" smtClean="0"/>
          </a:p>
          <a:p>
            <a:r>
              <a:rPr lang="en-US" dirty="0" smtClean="0"/>
              <a:t>Least Concern</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767701" y="152400"/>
            <a:ext cx="4171950" cy="2611221"/>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3050" y="4738795"/>
            <a:ext cx="3001403" cy="1875877"/>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817712" y="4769624"/>
            <a:ext cx="3001403" cy="1875877"/>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5934687" y="4786716"/>
            <a:ext cx="3001403" cy="187587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2838709" y="3008851"/>
            <a:ext cx="3001403" cy="1875877"/>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5808433" y="3007427"/>
            <a:ext cx="3001403" cy="1875877"/>
          </a:xfrm>
          <a:prstGeom prst="rect">
            <a:avLst/>
          </a:prstGeom>
        </p:spPr>
      </p:pic>
    </p:spTree>
    <p:extLst>
      <p:ext uri="{BB962C8B-B14F-4D97-AF65-F5344CB8AC3E}">
        <p14:creationId xmlns:p14="http://schemas.microsoft.com/office/powerpoint/2010/main" xmlns="" val="32455390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87021"/>
            <a:ext cx="2950808" cy="923330"/>
          </a:xfrm>
          <a:prstGeom prst="rect">
            <a:avLst/>
          </a:prstGeom>
          <a:noFill/>
        </p:spPr>
        <p:txBody>
          <a:bodyPr wrap="none" rtlCol="0">
            <a:spAutoFit/>
          </a:bodyPr>
          <a:lstStyle/>
          <a:p>
            <a:r>
              <a:rPr lang="en-US" dirty="0" smtClean="0"/>
              <a:t>DS18_Atlantic Walrus Schafer</a:t>
            </a:r>
          </a:p>
          <a:p>
            <a:endParaRPr lang="en-US" dirty="0"/>
          </a:p>
          <a:p>
            <a:r>
              <a:rPr lang="en-US" dirty="0" smtClean="0"/>
              <a:t>Unknown</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710613" y="26158"/>
            <a:ext cx="3397950" cy="2126774"/>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295400" y="4971941"/>
            <a:ext cx="2444568" cy="152785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886200" y="4971941"/>
            <a:ext cx="2444568" cy="1527855"/>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622598" y="4946920"/>
            <a:ext cx="2444568" cy="1527855"/>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736556" y="3444086"/>
            <a:ext cx="2444568" cy="1527855"/>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6275039" y="3419065"/>
            <a:ext cx="2444568" cy="1527855"/>
          </a:xfrm>
          <a:prstGeom prst="rect">
            <a:avLst/>
          </a:prstGeom>
        </p:spPr>
      </p:pic>
    </p:spTree>
    <p:extLst>
      <p:ext uri="{BB962C8B-B14F-4D97-AF65-F5344CB8AC3E}">
        <p14:creationId xmlns:p14="http://schemas.microsoft.com/office/powerpoint/2010/main" xmlns="" val="3060802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87021"/>
            <a:ext cx="3151119" cy="923330"/>
          </a:xfrm>
          <a:prstGeom prst="rect">
            <a:avLst/>
          </a:prstGeom>
          <a:noFill/>
        </p:spPr>
        <p:txBody>
          <a:bodyPr wrap="none" rtlCol="0">
            <a:spAutoFit/>
          </a:bodyPr>
          <a:lstStyle/>
          <a:p>
            <a:r>
              <a:rPr lang="en-US" dirty="0" smtClean="0"/>
              <a:t>DS19_Atlantic Walrus Andersen</a:t>
            </a:r>
          </a:p>
          <a:p>
            <a:endParaRPr lang="en-US" dirty="0"/>
          </a:p>
          <a:p>
            <a:r>
              <a:rPr lang="en-US" dirty="0" smtClean="0"/>
              <a:t>Unknown</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353050" y="2275"/>
            <a:ext cx="3790950" cy="2372753"/>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69108" y="5069625"/>
            <a:ext cx="2727302" cy="170456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608319" y="5153436"/>
            <a:ext cx="2727302" cy="1704564"/>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416698" y="5069625"/>
            <a:ext cx="2727302" cy="1704564"/>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529881" y="3448872"/>
            <a:ext cx="2727302" cy="1704564"/>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6289016" y="3365061"/>
            <a:ext cx="2727302" cy="1704564"/>
          </a:xfrm>
          <a:prstGeom prst="rect">
            <a:avLst/>
          </a:prstGeom>
        </p:spPr>
      </p:pic>
    </p:spTree>
    <p:extLst>
      <p:ext uri="{BB962C8B-B14F-4D97-AF65-F5344CB8AC3E}">
        <p14:creationId xmlns:p14="http://schemas.microsoft.com/office/powerpoint/2010/main" xmlns="" val="2525451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87021"/>
            <a:ext cx="3055645" cy="923330"/>
          </a:xfrm>
          <a:prstGeom prst="rect">
            <a:avLst/>
          </a:prstGeom>
          <a:noFill/>
        </p:spPr>
        <p:txBody>
          <a:bodyPr wrap="none" rtlCol="0">
            <a:spAutoFit/>
          </a:bodyPr>
          <a:lstStyle/>
          <a:p>
            <a:r>
              <a:rPr lang="en-US" dirty="0" smtClean="0"/>
              <a:t>DS23_Steller Sea Lion Western</a:t>
            </a:r>
          </a:p>
          <a:p>
            <a:endParaRPr lang="en-US" dirty="0"/>
          </a:p>
          <a:p>
            <a:r>
              <a:rPr lang="en-US" dirty="0" smtClean="0"/>
              <a:t>Endangered</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953000" y="76201"/>
            <a:ext cx="3790950" cy="2372753"/>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04800" y="4765076"/>
            <a:ext cx="2727302" cy="170456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189424" y="4765076"/>
            <a:ext cx="2727302" cy="1704564"/>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5916726" y="4769625"/>
            <a:ext cx="2727302" cy="1704564"/>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032102" y="3060512"/>
            <a:ext cx="2727302" cy="1704564"/>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5791200" y="3060512"/>
            <a:ext cx="2727302" cy="1704564"/>
          </a:xfrm>
          <a:prstGeom prst="rect">
            <a:avLst/>
          </a:prstGeom>
        </p:spPr>
      </p:pic>
    </p:spTree>
    <p:extLst>
      <p:ext uri="{BB962C8B-B14F-4D97-AF65-F5344CB8AC3E}">
        <p14:creationId xmlns:p14="http://schemas.microsoft.com/office/powerpoint/2010/main" xmlns="" val="35072370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1" y="228600"/>
            <a:ext cx="8610599" cy="4832092"/>
          </a:xfrm>
          <a:prstGeom prst="rect">
            <a:avLst/>
          </a:prstGeom>
          <a:noFill/>
        </p:spPr>
        <p:txBody>
          <a:bodyPr wrap="square" rtlCol="0">
            <a:spAutoFit/>
          </a:bodyPr>
          <a:lstStyle/>
          <a:p>
            <a:r>
              <a:rPr lang="en-US" sz="1400" dirty="0" smtClean="0"/>
              <a:t>Ok Joe,</a:t>
            </a:r>
          </a:p>
          <a:p>
            <a:r>
              <a:rPr lang="en-US" sz="1400" dirty="0" smtClean="0"/>
              <a:t>I wanted to send you what I have gotten together. This might be a good stopping point to reassess.</a:t>
            </a:r>
          </a:p>
          <a:p>
            <a:r>
              <a:rPr lang="en-US" sz="1400" dirty="0" smtClean="0"/>
              <a:t>A few things stand out. First, under this set of priors, the Antarctic fur seal does not show the same patterns as reported in the paper. I have cross-checked my data and input files, and ran some addition simulations to ensure we didn’t have an error in the publication. We don’t.</a:t>
            </a:r>
          </a:p>
          <a:p>
            <a:r>
              <a:rPr lang="en-US" sz="1400" dirty="0" smtClean="0"/>
              <a:t>In the </a:t>
            </a:r>
            <a:r>
              <a:rPr lang="en-US" sz="1400" dirty="0" err="1" smtClean="0"/>
              <a:t>ppt</a:t>
            </a:r>
            <a:r>
              <a:rPr lang="en-US" sz="1400" dirty="0" smtClean="0"/>
              <a:t> that is attached you’ll see posteriors for all that is calculated so far. I am paying particular attention to parameters t1 (bottleneck time) and N2 (bottleneck Ne). Some of the species show established distributions, others are still climbing. I jotted down the listing for each species. In most instances those species that are listed at some level show good distributions for t1 and n2, and a few that are classified as “Least Concern’ according to IUCN also show good distributions.</a:t>
            </a:r>
          </a:p>
          <a:p>
            <a:r>
              <a:rPr lang="en-US" sz="1400" dirty="0" smtClean="0"/>
              <a:t>For every data set the ‘bottleneck model is highly supported. The confusing part is that a lot of them have climbing posteriors for the bottleneck parameters. I don’t know that the problem is that priors are not liberal enough, because I don’t think that populations will acquire a genetic signal for population reductions that still leave lots of Ne variation in the population. It might seem that in these datasets for which the bottleneck model is supported, but posteriors are climbing, could be a reflection of preferring all of the </a:t>
            </a:r>
            <a:r>
              <a:rPr lang="en-US" sz="1400" dirty="0" err="1" smtClean="0"/>
              <a:t>Nes</a:t>
            </a:r>
            <a:r>
              <a:rPr lang="en-US" sz="1400" dirty="0" smtClean="0"/>
              <a:t> to be the same, yet that would make one think the constant model would be supported. The last slide of the </a:t>
            </a:r>
            <a:r>
              <a:rPr lang="en-US" sz="1400" dirty="0" err="1" smtClean="0"/>
              <a:t>ppt</a:t>
            </a:r>
            <a:r>
              <a:rPr lang="en-US" sz="1400" dirty="0" smtClean="0"/>
              <a:t> shows the plot of simulations amongst the observed. One is for a population that showed great bottleneck posterior parameter distributions, one for good bottleneck posterior parameter distributions, and the other is for one that didn’t. The trend across datasets is for those with good distributions to have the posterior lying far away from the cluster of constant pop model simulations. This area of overlap between simulations of both models is the zone where the models overlap I suspect. Perhaps we can use this information to better understand the patterns we are seeing.</a:t>
            </a:r>
          </a:p>
          <a:p>
            <a:r>
              <a:rPr lang="en-US" sz="1400" dirty="0" smtClean="0"/>
              <a:t>Caleb</a:t>
            </a:r>
            <a:endParaRPr lang="en-US" sz="1400" dirty="0"/>
          </a:p>
        </p:txBody>
      </p:sp>
    </p:spTree>
    <p:extLst>
      <p:ext uri="{BB962C8B-B14F-4D97-AF65-F5344CB8AC3E}">
        <p14:creationId xmlns:p14="http://schemas.microsoft.com/office/powerpoint/2010/main" xmlns="" val="22320262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87021"/>
            <a:ext cx="2962478" cy="923330"/>
          </a:xfrm>
          <a:prstGeom prst="rect">
            <a:avLst/>
          </a:prstGeom>
          <a:noFill/>
        </p:spPr>
        <p:txBody>
          <a:bodyPr wrap="none" rtlCol="0">
            <a:spAutoFit/>
          </a:bodyPr>
          <a:lstStyle/>
          <a:p>
            <a:r>
              <a:rPr lang="en-US" dirty="0" smtClean="0"/>
              <a:t>DS24_Steller Sea Lion Eastern</a:t>
            </a:r>
          </a:p>
          <a:p>
            <a:endParaRPr lang="en-US" dirty="0"/>
          </a:p>
          <a:p>
            <a:r>
              <a:rPr lang="en-US" dirty="0" smtClean="0"/>
              <a:t>Threatened</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953000" y="152400"/>
            <a:ext cx="3790950" cy="2372753"/>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24277" y="4860484"/>
            <a:ext cx="2727302" cy="170456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76600" y="4919625"/>
            <a:ext cx="2727302" cy="1704564"/>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146980" y="4884368"/>
            <a:ext cx="2727302" cy="1704564"/>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215185" y="3160471"/>
            <a:ext cx="2727302" cy="1704564"/>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6144302" y="3024177"/>
            <a:ext cx="2727302" cy="1704564"/>
          </a:xfrm>
          <a:prstGeom prst="rect">
            <a:avLst/>
          </a:prstGeom>
        </p:spPr>
      </p:pic>
    </p:spTree>
    <p:extLst>
      <p:ext uri="{BB962C8B-B14F-4D97-AF65-F5344CB8AC3E}">
        <p14:creationId xmlns:p14="http://schemas.microsoft.com/office/powerpoint/2010/main" xmlns="" val="35427452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87021"/>
            <a:ext cx="3922612" cy="923330"/>
          </a:xfrm>
          <a:prstGeom prst="rect">
            <a:avLst/>
          </a:prstGeom>
          <a:noFill/>
        </p:spPr>
        <p:txBody>
          <a:bodyPr wrap="none" rtlCol="0">
            <a:spAutoFit/>
          </a:bodyPr>
          <a:lstStyle/>
          <a:p>
            <a:r>
              <a:rPr lang="en-US" dirty="0" smtClean="0"/>
              <a:t>DS25_South American Fur Seal Brazilian</a:t>
            </a:r>
          </a:p>
          <a:p>
            <a:endParaRPr lang="en-US" dirty="0"/>
          </a:p>
          <a:p>
            <a:r>
              <a:rPr lang="en-US" dirty="0" smtClean="0"/>
              <a:t>Least Concern</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257800" y="152400"/>
            <a:ext cx="3638550" cy="2277366"/>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09600" y="4907114"/>
            <a:ext cx="2617662" cy="163603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505200" y="4898015"/>
            <a:ext cx="2617662" cy="1636039"/>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310191" y="4925311"/>
            <a:ext cx="2617662" cy="1636039"/>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485866" y="3170227"/>
            <a:ext cx="2617662" cy="1636039"/>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6122862" y="3216102"/>
            <a:ext cx="2617662" cy="1636039"/>
          </a:xfrm>
          <a:prstGeom prst="rect">
            <a:avLst/>
          </a:prstGeom>
        </p:spPr>
      </p:pic>
    </p:spTree>
    <p:extLst>
      <p:ext uri="{BB962C8B-B14F-4D97-AF65-F5344CB8AC3E}">
        <p14:creationId xmlns:p14="http://schemas.microsoft.com/office/powerpoint/2010/main" xmlns="" val="9983818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362200" y="166873"/>
            <a:ext cx="6324600" cy="2299131"/>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286000" y="2349069"/>
            <a:ext cx="6324600" cy="2299131"/>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438400" y="4482669"/>
            <a:ext cx="6324600" cy="2299131"/>
          </a:xfrm>
          <a:prstGeom prst="rect">
            <a:avLst/>
          </a:prstGeom>
        </p:spPr>
      </p:pic>
      <p:sp>
        <p:nvSpPr>
          <p:cNvPr id="5" name="TextBox 4"/>
          <p:cNvSpPr txBox="1"/>
          <p:nvPr/>
        </p:nvSpPr>
        <p:spPr>
          <a:xfrm>
            <a:off x="0" y="1066800"/>
            <a:ext cx="2303516" cy="369332"/>
          </a:xfrm>
          <a:prstGeom prst="rect">
            <a:avLst/>
          </a:prstGeom>
          <a:noFill/>
        </p:spPr>
        <p:txBody>
          <a:bodyPr wrap="none" rtlCol="0">
            <a:spAutoFit/>
          </a:bodyPr>
          <a:lstStyle/>
          <a:p>
            <a:r>
              <a:rPr lang="en-US" dirty="0" smtClean="0"/>
              <a:t>DS1_Antarctic Fur Seal</a:t>
            </a:r>
            <a:endParaRPr lang="en-US" dirty="0"/>
          </a:p>
        </p:txBody>
      </p:sp>
      <p:sp>
        <p:nvSpPr>
          <p:cNvPr id="6" name="TextBox 5"/>
          <p:cNvSpPr txBox="1"/>
          <p:nvPr/>
        </p:nvSpPr>
        <p:spPr>
          <a:xfrm>
            <a:off x="0" y="3212068"/>
            <a:ext cx="2094548" cy="369332"/>
          </a:xfrm>
          <a:prstGeom prst="rect">
            <a:avLst/>
          </a:prstGeom>
          <a:noFill/>
        </p:spPr>
        <p:txBody>
          <a:bodyPr wrap="none" rtlCol="0">
            <a:spAutoFit/>
          </a:bodyPr>
          <a:lstStyle/>
          <a:p>
            <a:r>
              <a:rPr lang="en-US" dirty="0" smtClean="0"/>
              <a:t>DS3_Steller Sea Lion</a:t>
            </a:r>
            <a:endParaRPr lang="en-US" dirty="0"/>
          </a:p>
        </p:txBody>
      </p:sp>
      <p:sp>
        <p:nvSpPr>
          <p:cNvPr id="7" name="TextBox 6"/>
          <p:cNvSpPr txBox="1"/>
          <p:nvPr/>
        </p:nvSpPr>
        <p:spPr>
          <a:xfrm>
            <a:off x="-76200" y="5357336"/>
            <a:ext cx="2924198" cy="369332"/>
          </a:xfrm>
          <a:prstGeom prst="rect">
            <a:avLst/>
          </a:prstGeom>
          <a:noFill/>
        </p:spPr>
        <p:txBody>
          <a:bodyPr wrap="none" rtlCol="0">
            <a:spAutoFit/>
          </a:bodyPr>
          <a:lstStyle/>
          <a:p>
            <a:r>
              <a:rPr lang="en-US" dirty="0" smtClean="0"/>
              <a:t>DS5_Harbor Seal </a:t>
            </a:r>
            <a:r>
              <a:rPr lang="en-US" dirty="0" err="1" smtClean="0"/>
              <a:t>Waddensee</a:t>
            </a:r>
            <a:endParaRPr lang="en-US" dirty="0"/>
          </a:p>
        </p:txBody>
      </p:sp>
    </p:spTree>
    <p:extLst>
      <p:ext uri="{BB962C8B-B14F-4D97-AF65-F5344CB8AC3E}">
        <p14:creationId xmlns:p14="http://schemas.microsoft.com/office/powerpoint/2010/main" xmlns="" val="113445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2356414" cy="923330"/>
          </a:xfrm>
          <a:prstGeom prst="rect">
            <a:avLst/>
          </a:prstGeom>
          <a:noFill/>
        </p:spPr>
        <p:txBody>
          <a:bodyPr wrap="none" rtlCol="0">
            <a:spAutoFit/>
          </a:bodyPr>
          <a:lstStyle/>
          <a:p>
            <a:r>
              <a:rPr lang="en-US" dirty="0" smtClean="0"/>
              <a:t>DS1 _Antarctic Fur Seal</a:t>
            </a:r>
          </a:p>
          <a:p>
            <a:endParaRPr lang="en-US" dirty="0"/>
          </a:p>
          <a:p>
            <a:r>
              <a:rPr lang="en-US" dirty="0" smtClean="0"/>
              <a:t>Least Concern</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105400" y="228600"/>
            <a:ext cx="3562350" cy="2229672"/>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33400" y="4761791"/>
            <a:ext cx="2562842" cy="160177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123409" y="4876800"/>
            <a:ext cx="2562842" cy="1601776"/>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5716874" y="4876800"/>
            <a:ext cx="2562842" cy="1601776"/>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136413" y="3251523"/>
            <a:ext cx="2562842" cy="1601776"/>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5679842" y="3207315"/>
            <a:ext cx="2562842" cy="1601776"/>
          </a:xfrm>
          <a:prstGeom prst="rect">
            <a:avLst/>
          </a:prstGeom>
        </p:spPr>
      </p:pic>
    </p:spTree>
    <p:extLst>
      <p:ext uri="{BB962C8B-B14F-4D97-AF65-F5344CB8AC3E}">
        <p14:creationId xmlns:p14="http://schemas.microsoft.com/office/powerpoint/2010/main" xmlns="" val="2232026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87021"/>
            <a:ext cx="2094548" cy="923330"/>
          </a:xfrm>
          <a:prstGeom prst="rect">
            <a:avLst/>
          </a:prstGeom>
          <a:noFill/>
        </p:spPr>
        <p:txBody>
          <a:bodyPr wrap="none" rtlCol="0">
            <a:spAutoFit/>
          </a:bodyPr>
          <a:lstStyle/>
          <a:p>
            <a:r>
              <a:rPr lang="en-US" dirty="0" smtClean="0"/>
              <a:t>DS3_Steller Sea Lion</a:t>
            </a:r>
          </a:p>
          <a:p>
            <a:endParaRPr lang="en-US" dirty="0"/>
          </a:p>
          <a:p>
            <a:r>
              <a:rPr lang="en-US" dirty="0" smtClean="0"/>
              <a:t>Endangered</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482704" y="152400"/>
            <a:ext cx="3638550" cy="2277366"/>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6942" y="5029200"/>
            <a:ext cx="2617662" cy="163603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733800" y="5029200"/>
            <a:ext cx="2617662" cy="1636039"/>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480846" y="5144418"/>
            <a:ext cx="2617662" cy="1636039"/>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581400" y="3276600"/>
            <a:ext cx="2617662" cy="1636039"/>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6526338" y="3476534"/>
            <a:ext cx="2617662" cy="1636039"/>
          </a:xfrm>
          <a:prstGeom prst="rect">
            <a:avLst/>
          </a:prstGeom>
        </p:spPr>
      </p:pic>
    </p:spTree>
    <p:extLst>
      <p:ext uri="{BB962C8B-B14F-4D97-AF65-F5344CB8AC3E}">
        <p14:creationId xmlns:p14="http://schemas.microsoft.com/office/powerpoint/2010/main" xmlns="" val="3497946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87021"/>
            <a:ext cx="2924198" cy="923330"/>
          </a:xfrm>
          <a:prstGeom prst="rect">
            <a:avLst/>
          </a:prstGeom>
          <a:noFill/>
        </p:spPr>
        <p:txBody>
          <a:bodyPr wrap="none" rtlCol="0">
            <a:spAutoFit/>
          </a:bodyPr>
          <a:lstStyle/>
          <a:p>
            <a:r>
              <a:rPr lang="en-US" dirty="0" smtClean="0"/>
              <a:t>DS5_Harbor Seal </a:t>
            </a:r>
            <a:r>
              <a:rPr lang="en-US" dirty="0" err="1" smtClean="0"/>
              <a:t>Waddensee</a:t>
            </a:r>
            <a:endParaRPr lang="en-US" dirty="0" smtClean="0"/>
          </a:p>
          <a:p>
            <a:endParaRPr lang="en-US" dirty="0"/>
          </a:p>
          <a:p>
            <a:r>
              <a:rPr lang="en-US" dirty="0" smtClean="0"/>
              <a:t>Least Concern</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226810" y="0"/>
            <a:ext cx="3867150" cy="2420446"/>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24340" y="4831016"/>
            <a:ext cx="2782122" cy="173882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339444" y="4919625"/>
            <a:ext cx="2782122" cy="1738826"/>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199122" y="4953846"/>
            <a:ext cx="2782122" cy="1738826"/>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306462" y="3119486"/>
            <a:ext cx="2782122" cy="1738826"/>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6121566" y="3119486"/>
            <a:ext cx="2782122" cy="1738826"/>
          </a:xfrm>
          <a:prstGeom prst="rect">
            <a:avLst/>
          </a:prstGeom>
        </p:spPr>
      </p:pic>
    </p:spTree>
    <p:extLst>
      <p:ext uri="{BB962C8B-B14F-4D97-AF65-F5344CB8AC3E}">
        <p14:creationId xmlns:p14="http://schemas.microsoft.com/office/powerpoint/2010/main" xmlns="" val="1337391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85800"/>
            <a:ext cx="2959143" cy="923330"/>
          </a:xfrm>
          <a:prstGeom prst="rect">
            <a:avLst/>
          </a:prstGeom>
          <a:noFill/>
        </p:spPr>
        <p:txBody>
          <a:bodyPr wrap="none" rtlCol="0">
            <a:spAutoFit/>
          </a:bodyPr>
          <a:lstStyle/>
          <a:p>
            <a:r>
              <a:rPr lang="en-US" dirty="0" smtClean="0"/>
              <a:t>DS7_South American Fur Seal</a:t>
            </a:r>
          </a:p>
          <a:p>
            <a:endParaRPr lang="en-US" dirty="0"/>
          </a:p>
          <a:p>
            <a:r>
              <a:rPr lang="en-US" dirty="0" smtClean="0"/>
              <a:t>Least Concern</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105400" y="150070"/>
            <a:ext cx="3943350" cy="246814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60310" y="4747275"/>
            <a:ext cx="2836942" cy="177308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76600" y="4769624"/>
            <a:ext cx="2836942" cy="1773089"/>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211808" y="4811817"/>
            <a:ext cx="2836942" cy="1773089"/>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276600" y="2969201"/>
            <a:ext cx="2836942" cy="1773089"/>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6211808" y="2974186"/>
            <a:ext cx="2836942" cy="1773089"/>
          </a:xfrm>
          <a:prstGeom prst="rect">
            <a:avLst/>
          </a:prstGeom>
        </p:spPr>
      </p:pic>
    </p:spTree>
    <p:extLst>
      <p:ext uri="{BB962C8B-B14F-4D97-AF65-F5344CB8AC3E}">
        <p14:creationId xmlns:p14="http://schemas.microsoft.com/office/powerpoint/2010/main" xmlns="" val="1237511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85800"/>
            <a:ext cx="1850186" cy="923330"/>
          </a:xfrm>
          <a:prstGeom prst="rect">
            <a:avLst/>
          </a:prstGeom>
          <a:noFill/>
        </p:spPr>
        <p:txBody>
          <a:bodyPr wrap="none" rtlCol="0">
            <a:spAutoFit/>
          </a:bodyPr>
          <a:lstStyle/>
          <a:p>
            <a:r>
              <a:rPr lang="en-US" dirty="0" smtClean="0"/>
              <a:t>DS8_Hooded </a:t>
            </a:r>
            <a:r>
              <a:rPr lang="en-US" dirty="0"/>
              <a:t>Seal</a:t>
            </a:r>
          </a:p>
          <a:p>
            <a:endParaRPr lang="en-US" dirty="0" smtClean="0"/>
          </a:p>
          <a:p>
            <a:r>
              <a:rPr lang="en-US" dirty="0" smtClean="0"/>
              <a:t>Decreasing</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81000" y="4619624"/>
            <a:ext cx="2667000" cy="1666875"/>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102401" y="4769624"/>
            <a:ext cx="2667000" cy="166687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769401" y="4919624"/>
            <a:ext cx="2667000" cy="1666875"/>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3000286" y="2965568"/>
            <a:ext cx="2667000" cy="1666875"/>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5638800" y="3085657"/>
            <a:ext cx="2667000" cy="1666875"/>
          </a:xfrm>
          <a:prstGeom prst="rect">
            <a:avLst/>
          </a:prstGeom>
        </p:spPr>
      </p:pic>
    </p:spTree>
    <p:extLst>
      <p:ext uri="{BB962C8B-B14F-4D97-AF65-F5344CB8AC3E}">
        <p14:creationId xmlns:p14="http://schemas.microsoft.com/office/powerpoint/2010/main" xmlns="" val="3117043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762000"/>
            <a:ext cx="3114122" cy="923330"/>
          </a:xfrm>
          <a:prstGeom prst="rect">
            <a:avLst/>
          </a:prstGeom>
          <a:noFill/>
        </p:spPr>
        <p:txBody>
          <a:bodyPr wrap="none" rtlCol="0">
            <a:spAutoFit/>
          </a:bodyPr>
          <a:lstStyle/>
          <a:p>
            <a:r>
              <a:rPr lang="en-US" dirty="0" smtClean="0"/>
              <a:t>DS9_Mediterranean Monk Seal</a:t>
            </a:r>
          </a:p>
          <a:p>
            <a:endParaRPr lang="en-US" dirty="0"/>
          </a:p>
          <a:p>
            <a:r>
              <a:rPr lang="en-US" dirty="0" smtClean="0"/>
              <a:t>Critically Endangered</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597246" y="304800"/>
            <a:ext cx="3247950" cy="203289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635141" y="4681201"/>
            <a:ext cx="2336655" cy="1460409"/>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3971796" y="4944314"/>
            <a:ext cx="2336655" cy="1460409"/>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6400800" y="5069624"/>
            <a:ext cx="2336655" cy="1460409"/>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064145" y="3493495"/>
            <a:ext cx="2336655" cy="1460409"/>
          </a:xfrm>
          <a:prstGeom prst="rect">
            <a:avLst/>
          </a:prstGeom>
        </p:spPr>
      </p:pic>
      <p:pic>
        <p:nvPicPr>
          <p:cNvPr id="8" name="Picture 7"/>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6508541" y="3463125"/>
            <a:ext cx="2336655" cy="1460409"/>
          </a:xfrm>
          <a:prstGeom prst="rect">
            <a:avLst/>
          </a:prstGeom>
        </p:spPr>
      </p:pic>
    </p:spTree>
    <p:extLst>
      <p:ext uri="{BB962C8B-B14F-4D97-AF65-F5344CB8AC3E}">
        <p14:creationId xmlns:p14="http://schemas.microsoft.com/office/powerpoint/2010/main" xmlns="" val="3735106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62000"/>
            <a:ext cx="2145396" cy="1200329"/>
          </a:xfrm>
          <a:prstGeom prst="rect">
            <a:avLst/>
          </a:prstGeom>
          <a:noFill/>
        </p:spPr>
        <p:txBody>
          <a:bodyPr wrap="none" rtlCol="0">
            <a:spAutoFit/>
          </a:bodyPr>
          <a:lstStyle/>
          <a:p>
            <a:r>
              <a:rPr lang="en-US" dirty="0" smtClean="0"/>
              <a:t>DS12_Crabeater Seal</a:t>
            </a:r>
          </a:p>
          <a:p>
            <a:endParaRPr lang="en-US" dirty="0"/>
          </a:p>
          <a:p>
            <a:endParaRPr lang="en-US" dirty="0"/>
          </a:p>
          <a:p>
            <a:r>
              <a:rPr lang="en-US" dirty="0"/>
              <a:t>Least </a:t>
            </a:r>
            <a:r>
              <a:rPr lang="en-US" dirty="0" smtClean="0"/>
              <a:t>Concern</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684599" y="161829"/>
            <a:ext cx="3097950" cy="1939005"/>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038459" y="4571998"/>
            <a:ext cx="2228741" cy="139296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267200" y="4571999"/>
            <a:ext cx="2228741" cy="1392963"/>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563066" y="4572000"/>
            <a:ext cx="2228741" cy="1392963"/>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267199" y="3179035"/>
            <a:ext cx="2228741" cy="1392963"/>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6581544" y="2980179"/>
            <a:ext cx="2228741" cy="1392963"/>
          </a:xfrm>
          <a:prstGeom prst="rect">
            <a:avLst/>
          </a:prstGeom>
        </p:spPr>
      </p:pic>
    </p:spTree>
    <p:extLst>
      <p:ext uri="{BB962C8B-B14F-4D97-AF65-F5344CB8AC3E}">
        <p14:creationId xmlns:p14="http://schemas.microsoft.com/office/powerpoint/2010/main" xmlns="" val="1208921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520</Words>
  <Application>Microsoft Office PowerPoint</Application>
  <PresentationFormat>On-screen Show (4:3)</PresentationFormat>
  <Paragraphs>86</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Models for analysis 2</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Caleb</dc:creator>
  <cp:lastModifiedBy>Joe</cp:lastModifiedBy>
  <cp:revision>16</cp:revision>
  <dcterms:created xsi:type="dcterms:W3CDTF">2012-05-18T22:24:32Z</dcterms:created>
  <dcterms:modified xsi:type="dcterms:W3CDTF">2012-06-15T11:08:40Z</dcterms:modified>
</cp:coreProperties>
</file>