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09" r:id="rId2"/>
  </p:sldMasterIdLst>
  <p:notesMasterIdLst>
    <p:notesMasterId r:id="rId19"/>
  </p:notesMasterIdLst>
  <p:handoutMasterIdLst>
    <p:handoutMasterId r:id="rId20"/>
  </p:handoutMasterIdLst>
  <p:sldIdLst>
    <p:sldId id="258" r:id="rId3"/>
    <p:sldId id="298" r:id="rId4"/>
    <p:sldId id="262" r:id="rId5"/>
    <p:sldId id="332" r:id="rId6"/>
    <p:sldId id="365" r:id="rId7"/>
    <p:sldId id="297" r:id="rId8"/>
    <p:sldId id="368" r:id="rId9"/>
    <p:sldId id="367" r:id="rId10"/>
    <p:sldId id="369" r:id="rId11"/>
    <p:sldId id="370" r:id="rId12"/>
    <p:sldId id="374" r:id="rId13"/>
    <p:sldId id="371" r:id="rId14"/>
    <p:sldId id="373" r:id="rId15"/>
    <p:sldId id="375" r:id="rId16"/>
    <p:sldId id="376" r:id="rId17"/>
    <p:sldId id="31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ørge Lotre" initials="B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E52"/>
    <a:srgbClr val="32261A"/>
    <a:srgbClr val="F5D312"/>
    <a:srgbClr val="F04E52"/>
    <a:srgbClr val="C2D8D7"/>
    <a:srgbClr val="857362"/>
    <a:srgbClr val="FFFFFF"/>
    <a:srgbClr val="E1DAD5"/>
    <a:srgbClr val="CBC0B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74556" autoAdjust="0"/>
  </p:normalViewPr>
  <p:slideViewPr>
    <p:cSldViewPr>
      <p:cViewPr varScale="1">
        <p:scale>
          <a:sx n="83" d="100"/>
          <a:sy n="83" d="100"/>
        </p:scale>
        <p:origin x="-19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442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771765" y="8917046"/>
            <a:ext cx="1241443" cy="22695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pPr algn="ctr"/>
            <a:r>
              <a:rPr lang="nb-NO" dirty="0" smtClean="0"/>
              <a:t>24.01.2008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826"/>
            <a:ext cx="2771766" cy="2255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3208" y="8916826"/>
            <a:ext cx="2843205" cy="2255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3A437-328C-43A6-8CE2-506A70845D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42852" y="142844"/>
            <a:ext cx="6572296" cy="431800"/>
          </a:xfrm>
          <a:prstGeom prst="rect">
            <a:avLst/>
          </a:prstGeom>
          <a:solidFill>
            <a:srgbClr val="000000"/>
          </a:solidFill>
          <a:ln w="9525">
            <a:solidFill>
              <a:srgbClr val="1F35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 b="1"/>
          </a:p>
        </p:txBody>
      </p:sp>
      <p:pic>
        <p:nvPicPr>
          <p:cNvPr id="7" name="Picture 3" descr=" Logo1.jpg                                                      0007AA60 AndresMac                      C163723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0357" y="214282"/>
            <a:ext cx="1157287" cy="269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5717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71766" y="8880534"/>
            <a:ext cx="1277955" cy="263466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/>
            </a:lvl1pPr>
          </a:lstStyle>
          <a:p>
            <a:r>
              <a:rPr lang="nb-NO" dirty="0" smtClean="0"/>
              <a:t>24.01.2008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2984" y="685800"/>
            <a:ext cx="4572016" cy="3429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80534"/>
            <a:ext cx="2771766" cy="2618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21" y="8880534"/>
            <a:ext cx="2808279" cy="2634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7540188E-59D8-4490-87F6-6780CD174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142852" y="142844"/>
            <a:ext cx="6572296" cy="431800"/>
          </a:xfrm>
          <a:prstGeom prst="rect">
            <a:avLst/>
          </a:prstGeom>
          <a:solidFill>
            <a:srgbClr val="000000"/>
          </a:solidFill>
          <a:ln w="9525">
            <a:solidFill>
              <a:srgbClr val="1F35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en-GB" b="1"/>
          </a:p>
        </p:txBody>
      </p:sp>
      <p:pic>
        <p:nvPicPr>
          <p:cNvPr id="15" name="Picture 3" descr=" Logo1.jpg                                                      0007AA60 AndresMac                      C163723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0357" y="214282"/>
            <a:ext cx="1157287" cy="269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440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ctr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ctr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ctr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ctr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ctr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Velkommen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2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dynamic wrapper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ViewData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kan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bruke</a:t>
            </a:r>
            <a:r>
              <a:rPr lang="en-US" baseline="0" dirty="0" smtClean="0">
                <a:sym typeface="Wingdings" pitchFamily="2" charset="2"/>
              </a:rPr>
              <a:t> properties</a:t>
            </a:r>
          </a:p>
          <a:p>
            <a:r>
              <a:rPr lang="en-US" baseline="0" dirty="0" smtClean="0">
                <a:sym typeface="Wingdings" pitchFamily="2" charset="2"/>
              </a:rPr>
              <a:t>(se </a:t>
            </a:r>
            <a:r>
              <a:rPr lang="en-US" baseline="0" dirty="0" err="1" smtClean="0">
                <a:sym typeface="Wingdings" pitchFamily="2" charset="2"/>
              </a:rPr>
              <a:t>neste</a:t>
            </a:r>
            <a:r>
              <a:rPr lang="en-US" baseline="0" dirty="0" smtClean="0">
                <a:sym typeface="Wingdings" pitchFamily="2" charset="2"/>
              </a:rPr>
              <a:t> slide for </a:t>
            </a:r>
            <a:r>
              <a:rPr lang="en-US" baseline="0" dirty="0" err="1" smtClean="0">
                <a:sym typeface="Wingdings" pitchFamily="2" charset="2"/>
              </a:rPr>
              <a:t>bruk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av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ViewBag</a:t>
            </a:r>
            <a:r>
              <a:rPr lang="en-US" baseline="0" dirty="0" smtClean="0">
                <a:sym typeface="Wingdings" pitchFamily="2" charset="2"/>
              </a:rPr>
              <a:t> i 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9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9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DependencyResolver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single point of contact for DI i MVC3</a:t>
            </a:r>
          </a:p>
          <a:p>
            <a:r>
              <a:rPr lang="en-US" dirty="0" err="1" smtClean="0"/>
              <a:t>Enklere</a:t>
            </a:r>
            <a:r>
              <a:rPr lang="en-US" baseline="0" dirty="0" smtClean="0"/>
              <a:t> for DI </a:t>
            </a:r>
            <a:r>
              <a:rPr lang="en-US" baseline="0" dirty="0" err="1" smtClean="0"/>
              <a:t>ramverk</a:t>
            </a:r>
            <a:r>
              <a:rPr lang="en-US" baseline="0" dirty="0" smtClean="0"/>
              <a:t> at “</a:t>
            </a:r>
            <a:r>
              <a:rPr lang="en-US" baseline="0" dirty="0" err="1" smtClean="0"/>
              <a:t>hooka</a:t>
            </a:r>
            <a:r>
              <a:rPr lang="en-US" baseline="0" dirty="0" smtClean="0"/>
              <a:t>” in i MVC3</a:t>
            </a:r>
          </a:p>
          <a:p>
            <a:r>
              <a:rPr lang="en-US" dirty="0" err="1" smtClean="0"/>
              <a:t>IControllerActivator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IViewPageActivator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gjør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enklere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bruke</a:t>
            </a:r>
            <a:r>
              <a:rPr lang="en-US" baseline="0" dirty="0" smtClean="0"/>
              <a:t> DI i controller </a:t>
            </a:r>
            <a:r>
              <a:rPr lang="en-US" baseline="0" err="1" smtClean="0"/>
              <a:t>og</a:t>
            </a:r>
            <a:r>
              <a:rPr lang="en-US" baseline="0" smtClean="0"/>
              <a:t> 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9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92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0: </a:t>
            </a:r>
            <a:r>
              <a:rPr lang="en-US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påvise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feil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oppstått</a:t>
            </a:r>
            <a:endParaRPr lang="en-US" baseline="0" dirty="0" smtClean="0"/>
          </a:p>
          <a:p>
            <a:r>
              <a:rPr lang="en-US" baseline="0" dirty="0" smtClean="0"/>
              <a:t>1: </a:t>
            </a:r>
            <a:r>
              <a:rPr lang="en-US" baseline="0" dirty="0" err="1" smtClean="0"/>
              <a:t>påvise</a:t>
            </a:r>
            <a:r>
              <a:rPr lang="en-US" baseline="0" dirty="0" smtClean="0"/>
              <a:t>, men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hva</a:t>
            </a:r>
            <a:endParaRPr lang="en-US" dirty="0" smtClean="0"/>
          </a:p>
          <a:p>
            <a:r>
              <a:rPr lang="en-US" dirty="0" smtClean="0"/>
              <a:t>Logging: </a:t>
            </a:r>
            <a:r>
              <a:rPr lang="en-US" dirty="0" err="1" smtClean="0"/>
              <a:t>hjelpe</a:t>
            </a:r>
            <a:r>
              <a:rPr lang="en-US" baseline="0" dirty="0" smtClean="0"/>
              <a:t> med 0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1, men </a:t>
            </a:r>
            <a:r>
              <a:rPr lang="en-US" baseline="0" dirty="0" err="1" smtClean="0"/>
              <a:t>må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oppsøke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denne</a:t>
            </a:r>
            <a:endParaRPr lang="en-US" baseline="0" dirty="0" smtClean="0"/>
          </a:p>
          <a:p>
            <a:r>
              <a:rPr lang="en-US" baseline="0" dirty="0" err="1" smtClean="0"/>
              <a:t>Overvåking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avhengig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brukerrapporter</a:t>
            </a:r>
            <a:endParaRPr lang="en-US" baseline="0" dirty="0" smtClean="0"/>
          </a:p>
          <a:p>
            <a:r>
              <a:rPr lang="en-US" baseline="0" dirty="0" err="1" smtClean="0"/>
              <a:t>Feilrapportering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enkelt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transparent for </a:t>
            </a:r>
            <a:r>
              <a:rPr lang="en-US" baseline="0" dirty="0" err="1" smtClean="0"/>
              <a:t>bruker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4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0: </a:t>
            </a:r>
            <a:r>
              <a:rPr lang="en-US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påvise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feil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oppstått</a:t>
            </a:r>
            <a:endParaRPr lang="en-US" baseline="0" dirty="0" smtClean="0"/>
          </a:p>
          <a:p>
            <a:r>
              <a:rPr lang="en-US" baseline="0" dirty="0" smtClean="0"/>
              <a:t>1: </a:t>
            </a:r>
            <a:r>
              <a:rPr lang="en-US" baseline="0" dirty="0" err="1" smtClean="0"/>
              <a:t>påvise</a:t>
            </a:r>
            <a:r>
              <a:rPr lang="en-US" baseline="0" dirty="0" smtClean="0"/>
              <a:t>, men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hva</a:t>
            </a:r>
            <a:endParaRPr lang="en-US" dirty="0" smtClean="0"/>
          </a:p>
          <a:p>
            <a:r>
              <a:rPr lang="en-US" dirty="0" smtClean="0"/>
              <a:t>Logging: </a:t>
            </a:r>
            <a:r>
              <a:rPr lang="en-US" dirty="0" err="1" smtClean="0"/>
              <a:t>hjelpe</a:t>
            </a:r>
            <a:r>
              <a:rPr lang="en-US" baseline="0" dirty="0" smtClean="0"/>
              <a:t> med 0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1, men </a:t>
            </a:r>
            <a:r>
              <a:rPr lang="en-US" baseline="0" dirty="0" err="1" smtClean="0"/>
              <a:t>må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oppsøke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denne</a:t>
            </a:r>
            <a:endParaRPr lang="en-US" baseline="0" dirty="0" smtClean="0"/>
          </a:p>
          <a:p>
            <a:r>
              <a:rPr lang="en-US" baseline="0" dirty="0" err="1" smtClean="0"/>
              <a:t>Overvåking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avhengig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brukerrapporter</a:t>
            </a:r>
            <a:endParaRPr lang="en-US" baseline="0" dirty="0" smtClean="0"/>
          </a:p>
          <a:p>
            <a:r>
              <a:rPr lang="en-US" baseline="0" dirty="0" err="1" smtClean="0"/>
              <a:t>Feilrapportering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enkelt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transparent for </a:t>
            </a:r>
            <a:r>
              <a:rPr lang="en-US" baseline="0" dirty="0" err="1" smtClean="0"/>
              <a:t>bruker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4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Hej, jag heter Tomas og han heter Tore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9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Hur</a:t>
            </a:r>
            <a:r>
              <a:rPr lang="en-US" dirty="0" smtClean="0"/>
              <a:t> MVC </a:t>
            </a:r>
            <a:r>
              <a:rPr lang="en-US" dirty="0" err="1" smtClean="0"/>
              <a:t>fungerar</a:t>
            </a:r>
            <a:r>
              <a:rPr lang="en-US" baseline="0" dirty="0" smtClean="0"/>
              <a:t> i ASP.NET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Kommer</a:t>
            </a:r>
            <a:r>
              <a:rPr lang="en-US" baseline="0" dirty="0" smtClean="0"/>
              <a:t> en request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View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routas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til</a:t>
            </a:r>
            <a:r>
              <a:rPr lang="en-US" baseline="0" dirty="0" smtClean="0">
                <a:sym typeface="Wingdings" pitchFamily="2" charset="2"/>
              </a:rPr>
              <a:t> en controller action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sym typeface="Wingdings" pitchFamily="2" charset="2"/>
              </a:rPr>
              <a:t>Controller </a:t>
            </a:r>
            <a:r>
              <a:rPr lang="en-US" baseline="0" dirty="0" err="1" smtClean="0">
                <a:sym typeface="Wingdings" pitchFamily="2" charset="2"/>
              </a:rPr>
              <a:t>kontrollerar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arbetet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og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får</a:t>
            </a:r>
            <a:r>
              <a:rPr lang="en-US" baseline="0" dirty="0" smtClean="0">
                <a:sym typeface="Wingdings" pitchFamily="2" charset="2"/>
              </a:rPr>
              <a:t> en model </a:t>
            </a:r>
            <a:r>
              <a:rPr lang="en-US" baseline="0" dirty="0" err="1" smtClean="0">
                <a:sym typeface="Wingdings" pitchFamily="2" charset="2"/>
              </a:rPr>
              <a:t>som</a:t>
            </a:r>
            <a:r>
              <a:rPr lang="en-US" baseline="0" dirty="0" smtClean="0">
                <a:sym typeface="Wingdings" pitchFamily="2" charset="2"/>
              </a:rPr>
              <a:t> den </a:t>
            </a:r>
            <a:r>
              <a:rPr lang="en-US" baseline="0" dirty="0" err="1" smtClean="0">
                <a:sym typeface="Wingdings" pitchFamily="2" charset="2"/>
              </a:rPr>
              <a:t>returnerar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til</a:t>
            </a:r>
            <a:r>
              <a:rPr lang="en-US" baseline="0" dirty="0" smtClean="0">
                <a:sym typeface="Wingdings" pitchFamily="2" charset="2"/>
              </a:rPr>
              <a:t> View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sym typeface="Wingdings" pitchFamily="2" charset="2"/>
              </a:rPr>
              <a:t>View </a:t>
            </a:r>
            <a:r>
              <a:rPr lang="en-US" baseline="0" dirty="0" err="1" smtClean="0">
                <a:sym typeface="Wingdings" pitchFamily="2" charset="2"/>
              </a:rPr>
              <a:t>renderar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resultat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av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modellen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3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9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Ny</a:t>
            </a:r>
            <a:r>
              <a:rPr lang="en-US" dirty="0" smtClean="0"/>
              <a:t> view engine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komprimerad</a:t>
            </a:r>
            <a:r>
              <a:rPr lang="en-US" baseline="0" dirty="0" smtClean="0">
                <a:sym typeface="Wingdings" pitchFamily="2" charset="2"/>
              </a:rPr>
              <a:t> markup</a:t>
            </a:r>
          </a:p>
          <a:p>
            <a:r>
              <a:rPr lang="en-US" baseline="0" dirty="0" smtClean="0">
                <a:sym typeface="Wingdings" pitchFamily="2" charset="2"/>
              </a:rPr>
              <a:t>Context switch med @  </a:t>
            </a:r>
            <a:r>
              <a:rPr lang="en-US" baseline="0" dirty="0" err="1" smtClean="0">
                <a:sym typeface="Wingdings" pitchFamily="2" charset="2"/>
              </a:rPr>
              <a:t>automatisk</a:t>
            </a:r>
            <a:r>
              <a:rPr lang="en-US" baseline="0" dirty="0" smtClean="0">
                <a:sym typeface="Wingdings" pitchFamily="2" charset="2"/>
              </a:rPr>
              <a:t> “code mode” tills </a:t>
            </a:r>
            <a:r>
              <a:rPr lang="en-US" baseline="0" dirty="0" err="1" smtClean="0">
                <a:sym typeface="Wingdings" pitchFamily="2" charset="2"/>
              </a:rPr>
              <a:t>neste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ikke</a:t>
            </a:r>
            <a:r>
              <a:rPr lang="en-US" baseline="0" dirty="0" smtClean="0">
                <a:sym typeface="Wingdings" pitchFamily="2" charset="2"/>
              </a:rPr>
              <a:t> code</a:t>
            </a:r>
          </a:p>
          <a:p>
            <a:r>
              <a:rPr lang="en-US" baseline="0" dirty="0" err="1" smtClean="0">
                <a:sym typeface="Wingdings" pitchFamily="2" charset="2"/>
              </a:rPr>
              <a:t>Mindre</a:t>
            </a:r>
            <a:r>
              <a:rPr lang="en-US" baseline="0" dirty="0" smtClean="0">
                <a:sym typeface="Wingdings" pitchFamily="2" charset="2"/>
              </a:rPr>
              <a:t> “</a:t>
            </a:r>
            <a:r>
              <a:rPr lang="en-US" baseline="0" dirty="0" err="1" smtClean="0">
                <a:sym typeface="Wingdings" pitchFamily="2" charset="2"/>
              </a:rPr>
              <a:t>støy</a:t>
            </a:r>
            <a:r>
              <a:rPr lang="en-US" baseline="0" dirty="0" smtClean="0">
                <a:sym typeface="Wingdings" pitchFamily="2" charset="2"/>
              </a:rPr>
              <a:t>”  </a:t>
            </a:r>
            <a:r>
              <a:rPr lang="en-US" baseline="0" dirty="0" err="1" smtClean="0">
                <a:sym typeface="Wingdings" pitchFamily="2" charset="2"/>
              </a:rPr>
              <a:t>lettere</a:t>
            </a:r>
            <a:r>
              <a:rPr lang="en-US" baseline="0" dirty="0" smtClean="0">
                <a:sym typeface="Wingdings" pitchFamily="2" charset="2"/>
              </a:rPr>
              <a:t> å lese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9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Enkelt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generera</a:t>
            </a:r>
            <a:r>
              <a:rPr lang="en-US" baseline="0" dirty="0" smtClean="0"/>
              <a:t> controllers, </a:t>
            </a:r>
            <a:r>
              <a:rPr lang="en-US" baseline="0" dirty="0" err="1" smtClean="0"/>
              <a:t>vyer</a:t>
            </a:r>
            <a:r>
              <a:rPr lang="en-US" baseline="0" dirty="0" smtClean="0"/>
              <a:t> med scaffolding</a:t>
            </a:r>
          </a:p>
          <a:p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scaffolders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t.ex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MvcScaffolding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92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side </a:t>
            </a:r>
            <a:r>
              <a:rPr lang="en-US" baseline="0" dirty="0" err="1" smtClean="0"/>
              <a:t>relatert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Unobtrusive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default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Remote </a:t>
            </a:r>
            <a:r>
              <a:rPr lang="en-US" baseline="0" dirty="0" err="1" smtClean="0"/>
              <a:t>attributet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skapar</a:t>
            </a:r>
            <a:r>
              <a:rPr lang="en-US" baseline="0" dirty="0" smtClean="0"/>
              <a:t> unobtrusive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validation, </a:t>
            </a:r>
            <a:r>
              <a:rPr lang="en-US" baseline="0" dirty="0" err="1" smtClean="0"/>
              <a:t>trenger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</a:t>
            </a:r>
            <a:r>
              <a:rPr lang="en-US" baseline="0" dirty="0" smtClean="0"/>
              <a:t> å </a:t>
            </a:r>
            <a:r>
              <a:rPr lang="en-US" baseline="0" dirty="0" err="1" smtClean="0"/>
              <a:t>implementere</a:t>
            </a:r>
            <a:r>
              <a:rPr lang="en-US" baseline="0" dirty="0" smtClean="0"/>
              <a:t> action-</a:t>
            </a:r>
            <a:r>
              <a:rPr lang="en-US" baseline="0" dirty="0" err="1" smtClean="0"/>
              <a:t>metoden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IValidatableObjects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et interface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definierar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modellen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validerbar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gjørs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sidan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IClientValidatable</a:t>
            </a:r>
            <a:r>
              <a:rPr lang="en-US" baseline="0" dirty="0" smtClean="0"/>
              <a:t>, et attribute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interfacet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brukes</a:t>
            </a:r>
            <a:r>
              <a:rPr lang="en-US" baseline="0" dirty="0" smtClean="0"/>
              <a:t> for å </a:t>
            </a:r>
            <a:r>
              <a:rPr lang="en-US" baseline="0" dirty="0" err="1" smtClean="0"/>
              <a:t>sette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klientsidevalideringen</a:t>
            </a:r>
            <a:r>
              <a:rPr lang="en-US" baseline="0" dirty="0" smtClean="0"/>
              <a:t>. En </a:t>
            </a:r>
            <a:r>
              <a:rPr lang="en-US" baseline="0" dirty="0" err="1" smtClean="0"/>
              <a:t>metod</a:t>
            </a:r>
            <a:r>
              <a:rPr lang="en-US" baseline="0" dirty="0" smtClean="0"/>
              <a:t> for å </a:t>
            </a:r>
            <a:r>
              <a:rPr lang="en-US" baseline="0" dirty="0" err="1" smtClean="0"/>
              <a:t>sette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metadatan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reglerna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9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Enklere</a:t>
            </a:r>
            <a:r>
              <a:rPr lang="en-US" dirty="0" smtClean="0"/>
              <a:t> </a:t>
            </a:r>
            <a:r>
              <a:rPr lang="en-US" dirty="0" err="1" smtClean="0"/>
              <a:t>måte</a:t>
            </a:r>
            <a:r>
              <a:rPr lang="en-US" dirty="0" smtClean="0"/>
              <a:t> 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applicera</a:t>
            </a:r>
            <a:r>
              <a:rPr lang="en-US" baseline="0" dirty="0" smtClean="0"/>
              <a:t> attribute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globalnivå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trenger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å </a:t>
            </a:r>
            <a:r>
              <a:rPr lang="en-US" baseline="0" dirty="0" err="1" smtClean="0"/>
              <a:t>gjøre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enkelte</a:t>
            </a:r>
            <a:r>
              <a:rPr lang="en-US" baseline="0" dirty="0" smtClean="0"/>
              <a:t> action/controller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Kan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lyfta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bort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støy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fra</a:t>
            </a:r>
            <a:r>
              <a:rPr lang="en-US" baseline="0" dirty="0" smtClean="0">
                <a:sym typeface="Wingdings" pitchFamily="2" charset="2"/>
              </a:rPr>
              <a:t> controller/action.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0188E-59D8-4490-87F6-6780CD17432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9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3466" y="2552689"/>
            <a:ext cx="8617068" cy="1241442"/>
          </a:xfrm>
          <a:noFill/>
        </p:spPr>
        <p:txBody>
          <a:bodyPr lIns="216000"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Tittel</a:t>
            </a:r>
            <a:r>
              <a:rPr lang="en-US" noProof="0" dirty="0" smtClean="0"/>
              <a:t> </a:t>
            </a:r>
            <a:r>
              <a:rPr lang="en-US" noProof="0" dirty="0" err="1" smtClean="0"/>
              <a:t>på</a:t>
            </a:r>
            <a:r>
              <a:rPr lang="en-US" noProof="0" dirty="0" smtClean="0"/>
              <a:t> </a:t>
            </a:r>
            <a:r>
              <a:rPr lang="en-US" noProof="0" dirty="0" err="1" smtClean="0"/>
              <a:t>presentasjonen</a:t>
            </a:r>
            <a:r>
              <a:rPr lang="en-US" noProof="0" dirty="0" smtClean="0"/>
              <a:t>&gt;</a:t>
            </a:r>
            <a:endParaRPr lang="nb-NO" noProof="0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63466" y="4524389"/>
            <a:ext cx="8593197" cy="620721"/>
          </a:xfrm>
        </p:spPr>
        <p:txBody>
          <a:bodyPr lIns="216000" anchor="ctr">
            <a:noAutofit/>
          </a:bodyPr>
          <a:lstStyle>
            <a:lvl1pPr>
              <a:lnSpc>
                <a:spcPct val="100000"/>
              </a:lnSpc>
              <a:buNone/>
              <a:defRPr sz="2800">
                <a:solidFill>
                  <a:srgbClr val="847363"/>
                </a:solidFill>
                <a:latin typeface="Georgia" pitchFamily="18" charset="0"/>
              </a:defRPr>
            </a:lvl1pPr>
            <a:lvl2pPr marL="0" indent="0">
              <a:spcBef>
                <a:spcPts val="2000"/>
              </a:spcBef>
              <a:buNone/>
              <a:defRPr sz="1400">
                <a:solidFill>
                  <a:srgbClr val="847363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noProof="0" dirty="0" smtClean="0"/>
              <a:t>&lt;Undertittel&gt;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3466" y="5181624"/>
            <a:ext cx="8617068" cy="474669"/>
          </a:xfrm>
        </p:spPr>
        <p:txBody>
          <a:bodyPr lIns="216000" anchor="ctr">
            <a:noAutofit/>
          </a:bodyPr>
          <a:lstStyle>
            <a:lvl1pPr>
              <a:lnSpc>
                <a:spcPct val="100000"/>
              </a:lnSpc>
              <a:buNone/>
              <a:defRPr sz="2000">
                <a:solidFill>
                  <a:srgbClr val="847363"/>
                </a:solidFill>
                <a:latin typeface="Georgia" pitchFamily="18" charset="0"/>
              </a:defRPr>
            </a:lvl1pPr>
            <a:lvl2pPr marL="0" indent="0">
              <a:spcBef>
                <a:spcPts val="2000"/>
              </a:spcBef>
              <a:buNone/>
              <a:defRPr sz="1400">
                <a:solidFill>
                  <a:srgbClr val="847363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noProof="0" dirty="0" smtClean="0"/>
              <a:t>&lt;Dato og/eller anledning&gt;</a:t>
            </a:r>
          </a:p>
        </p:txBody>
      </p:sp>
      <p:pic>
        <p:nvPicPr>
          <p:cNvPr id="8" name="Picture 7" descr="struktu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416" y="214269"/>
            <a:ext cx="8640000" cy="2289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312021" y="4141800"/>
            <a:ext cx="8496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PPT_logo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6094449"/>
            <a:ext cx="8640000" cy="5529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825" y="1274733"/>
            <a:ext cx="2808000" cy="487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69391" y="1274732"/>
            <a:ext cx="2808000" cy="487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079957" y="1274732"/>
            <a:ext cx="2808000" cy="487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 </a:t>
            </a:r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(brune seksjo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98280" y="1712886"/>
            <a:ext cx="2747440" cy="4418075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None/>
              <a:defRPr sz="1600" baseline="0"/>
            </a:lvl1pPr>
            <a:lvl2pPr>
              <a:defRPr sz="1400"/>
            </a:lvl2pPr>
            <a:lvl3pPr>
              <a:buNone/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Første punkt (</a:t>
            </a:r>
            <a:r>
              <a:rPr lang="nb-NO" noProof="0" dirty="0" err="1" smtClean="0"/>
              <a:t>bullet</a:t>
            </a:r>
            <a:r>
              <a:rPr lang="nb-NO" noProof="0" dirty="0" smtClean="0"/>
              <a:t> ikke nødvendig)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5" hasCustomPrompt="1"/>
          </p:nvPr>
        </p:nvSpPr>
        <p:spPr>
          <a:xfrm>
            <a:off x="3198280" y="1274732"/>
            <a:ext cx="2747440" cy="360000"/>
          </a:xfrm>
          <a:solidFill>
            <a:schemeClr val="accent1"/>
          </a:solidFill>
        </p:spPr>
        <p:txBody>
          <a:bodyPr tIns="36000" bIns="36000" anchor="ctr" anchorCtr="0"/>
          <a:lstStyle>
            <a:lvl1pPr>
              <a:lnSpc>
                <a:spcPct val="100000"/>
              </a:lnSpc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254501" y="1712886"/>
            <a:ext cx="2747440" cy="4418075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None/>
              <a:defRPr sz="1600" baseline="0"/>
            </a:lvl1pPr>
            <a:lvl2pPr>
              <a:defRPr sz="1400"/>
            </a:lvl2pPr>
            <a:lvl3pPr>
              <a:buNone/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Første punkt (</a:t>
            </a:r>
            <a:r>
              <a:rPr lang="nb-NO" noProof="0" dirty="0" err="1" smtClean="0"/>
              <a:t>bullet</a:t>
            </a:r>
            <a:r>
              <a:rPr lang="nb-NO" noProof="0" dirty="0" smtClean="0"/>
              <a:t> ikke nødvendig)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254501" y="1274732"/>
            <a:ext cx="2747440" cy="360000"/>
          </a:xfrm>
          <a:solidFill>
            <a:schemeClr val="accent1"/>
          </a:solidFill>
        </p:spPr>
        <p:txBody>
          <a:bodyPr tIns="36000" bIns="36000" anchor="ctr" anchorCtr="0"/>
          <a:lstStyle>
            <a:lvl1pPr>
              <a:lnSpc>
                <a:spcPct val="100000"/>
              </a:lnSpc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6132441" y="1712886"/>
            <a:ext cx="2747440" cy="4418075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None/>
              <a:defRPr sz="1600" baseline="0"/>
            </a:lvl1pPr>
            <a:lvl2pPr>
              <a:defRPr sz="1400"/>
            </a:lvl2pPr>
            <a:lvl3pPr>
              <a:buNone/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Første punkt (</a:t>
            </a:r>
            <a:r>
              <a:rPr lang="nb-NO" noProof="0" dirty="0" err="1" smtClean="0"/>
              <a:t>bullet</a:t>
            </a:r>
            <a:r>
              <a:rPr lang="nb-NO" noProof="0" dirty="0" smtClean="0"/>
              <a:t> ikke nødvendig)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6132441" y="1274732"/>
            <a:ext cx="2747440" cy="360000"/>
          </a:xfrm>
          <a:solidFill>
            <a:schemeClr val="accent1"/>
          </a:solidFill>
        </p:spPr>
        <p:txBody>
          <a:bodyPr tIns="36000" bIns="36000" anchor="ctr" anchorCtr="0"/>
          <a:lstStyle>
            <a:lvl1pPr>
              <a:lnSpc>
                <a:spcPct val="100000"/>
              </a:lnSpc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&lt;Tittel&gt;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 seksj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825" y="1274733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69391" y="1274732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079957" y="1274732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 </a:t>
            </a:r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258825" y="3757618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3169391" y="3757617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6079957" y="3757617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 </a:t>
            </a:r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gepa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 userDrawn="1"/>
        </p:nvGraphicFramePr>
        <p:xfrm>
          <a:off x="249234" y="1267074"/>
          <a:ext cx="8643940" cy="478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187"/>
                <a:gridCol w="839799"/>
                <a:gridCol w="3286170"/>
                <a:gridCol w="3225784"/>
              </a:tblGrid>
              <a:tr h="30001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Fargekode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Farge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Vekting (veiledende)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Kommentar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 255, 255, 255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Hvit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Hovedfarge.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Sikrer at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foilene i størst mulig grad er oversiktlig og luftige. 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0, 0, 0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Sort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Fontfarge</a:t>
                      </a:r>
                      <a:r>
                        <a:rPr lang="nb-NO" sz="1000" b="1" baseline="0" dirty="0" smtClean="0">
                          <a:latin typeface="Georgia" pitchFamily="18" charset="0"/>
                        </a:rPr>
                        <a:t> (tekstfarge).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Sikrer høy kontrast og god lesbarhet.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50, 38, 26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Mørk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b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run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som alternativ til sort.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133, 115, 98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Brun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som overskrift til foiler og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203, 192, 183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Lys brun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16, 100, 112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Mørk blå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Støttefarge.</a:t>
                      </a:r>
                      <a:r>
                        <a:rPr lang="nb-NO" sz="1000" b="1" baseline="0" dirty="0" smtClean="0">
                          <a:latin typeface="Georgia" pitchFamily="18" charset="0"/>
                        </a:rPr>
                        <a:t> 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forsiktig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130, 174, 182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Blå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162, 199, 202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err="1" smtClean="0">
                          <a:latin typeface="Georgia" pitchFamily="18" charset="0"/>
                        </a:rPr>
                        <a:t>Mellomblå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b="1" dirty="0" smtClean="0">
                          <a:latin typeface="Georgia" pitchFamily="18" charset="0"/>
                        </a:rPr>
                        <a:t>Støttefarge.</a:t>
                      </a:r>
                      <a:r>
                        <a:rPr lang="nb-NO" sz="1000" b="1" baseline="0" dirty="0" smtClean="0">
                          <a:latin typeface="Georgia" pitchFamily="18" charset="0"/>
                        </a:rPr>
                        <a:t> 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dirty="0" smtClean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194, 216, 215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Lys blå</a:t>
                      </a:r>
                      <a:endParaRPr lang="en-US" sz="1000" b="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b="1" dirty="0" smtClean="0">
                          <a:latin typeface="Georgia" pitchFamily="18" charset="0"/>
                        </a:rPr>
                        <a:t>Støttefarge.</a:t>
                      </a:r>
                      <a:r>
                        <a:rPr lang="nb-NO" sz="1000" b="1" baseline="0" dirty="0" smtClean="0">
                          <a:latin typeface="Georgia" pitchFamily="18" charset="0"/>
                        </a:rPr>
                        <a:t> 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dirty="0" smtClean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240, 78, 82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Rød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Spotfarge.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Brukes forsiktig for å understreke detaljer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2425892" y="1636981"/>
            <a:ext cx="3168472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40 %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425893" y="2078269"/>
            <a:ext cx="831640" cy="32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chemeClr val="bg1"/>
                </a:solidFill>
                <a:latin typeface="Georgia" pitchFamily="18" charset="0"/>
              </a:rPr>
              <a:t>5 % </a:t>
            </a:r>
            <a:endParaRPr lang="en-US" sz="1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425893" y="2990454"/>
            <a:ext cx="1561900" cy="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chemeClr val="bg1"/>
                </a:solidFill>
                <a:latin typeface="Georgia" pitchFamily="18" charset="0"/>
              </a:rPr>
              <a:t>15 % </a:t>
            </a:r>
            <a:endParaRPr lang="en-US" sz="1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425893" y="3426001"/>
            <a:ext cx="831640" cy="3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5 %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25893" y="3873677"/>
            <a:ext cx="831640" cy="3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5 %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425893" y="4324357"/>
            <a:ext cx="1561900" cy="3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15 %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25893" y="4783150"/>
            <a:ext cx="831640" cy="324000"/>
          </a:xfrm>
          <a:prstGeom prst="rect">
            <a:avLst/>
          </a:prstGeom>
          <a:solidFill>
            <a:srgbClr val="A2C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5 %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425893" y="5218137"/>
            <a:ext cx="503022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2,5 %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25893" y="5665813"/>
            <a:ext cx="503022" cy="324000"/>
          </a:xfrm>
          <a:prstGeom prst="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2,5 %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425893" y="2543723"/>
            <a:ext cx="503022" cy="324000"/>
          </a:xfrm>
          <a:prstGeom prst="rect">
            <a:avLst/>
          </a:prstGeom>
          <a:solidFill>
            <a:srgbClr val="32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chemeClr val="bg1"/>
                </a:solidFill>
                <a:latin typeface="Georgia" pitchFamily="18" charset="0"/>
              </a:rPr>
              <a:t>2,5 % </a:t>
            </a:r>
            <a:endParaRPr lang="en-US" sz="1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45536" y="279264"/>
            <a:ext cx="86349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600" dirty="0" smtClean="0">
                <a:solidFill>
                  <a:schemeClr val="accent1"/>
                </a:solidFill>
                <a:latin typeface="+mj-lt"/>
              </a:rPr>
              <a:t>Fargepalett</a:t>
            </a:r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3466" y="2552689"/>
            <a:ext cx="8617068" cy="1241442"/>
          </a:xfrm>
          <a:noFill/>
        </p:spPr>
        <p:txBody>
          <a:bodyPr lIns="216000"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Tittel</a:t>
            </a:r>
            <a:r>
              <a:rPr lang="en-US" noProof="0" dirty="0" smtClean="0"/>
              <a:t> </a:t>
            </a:r>
            <a:r>
              <a:rPr lang="en-US" noProof="0" dirty="0" err="1" smtClean="0"/>
              <a:t>på</a:t>
            </a:r>
            <a:r>
              <a:rPr lang="en-US" noProof="0" dirty="0" smtClean="0"/>
              <a:t> </a:t>
            </a:r>
            <a:r>
              <a:rPr lang="en-US" noProof="0" dirty="0" err="1" smtClean="0"/>
              <a:t>presentasjonen</a:t>
            </a:r>
            <a:r>
              <a:rPr lang="en-US" noProof="0" dirty="0" smtClean="0"/>
              <a:t>&gt;</a:t>
            </a:r>
            <a:endParaRPr lang="nb-NO" noProof="0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63466" y="4524389"/>
            <a:ext cx="8593197" cy="620721"/>
          </a:xfrm>
        </p:spPr>
        <p:txBody>
          <a:bodyPr lIns="216000" anchor="ctr">
            <a:noAutofit/>
          </a:bodyPr>
          <a:lstStyle>
            <a:lvl1pPr>
              <a:lnSpc>
                <a:spcPct val="100000"/>
              </a:lnSpc>
              <a:buNone/>
              <a:defRPr sz="2800">
                <a:solidFill>
                  <a:srgbClr val="847363"/>
                </a:solidFill>
                <a:latin typeface="Georgia" pitchFamily="18" charset="0"/>
              </a:defRPr>
            </a:lvl1pPr>
            <a:lvl2pPr marL="0" indent="0">
              <a:spcBef>
                <a:spcPts val="2000"/>
              </a:spcBef>
              <a:buNone/>
              <a:defRPr sz="1400">
                <a:solidFill>
                  <a:srgbClr val="847363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noProof="0" dirty="0" smtClean="0"/>
              <a:t>&lt;Undertittel&gt;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3466" y="5181624"/>
            <a:ext cx="8617068" cy="474669"/>
          </a:xfrm>
        </p:spPr>
        <p:txBody>
          <a:bodyPr lIns="216000" anchor="ctr">
            <a:noAutofit/>
          </a:bodyPr>
          <a:lstStyle>
            <a:lvl1pPr>
              <a:lnSpc>
                <a:spcPct val="100000"/>
              </a:lnSpc>
              <a:buNone/>
              <a:defRPr sz="2000">
                <a:solidFill>
                  <a:srgbClr val="847363"/>
                </a:solidFill>
                <a:latin typeface="Georgia" pitchFamily="18" charset="0"/>
              </a:defRPr>
            </a:lvl1pPr>
            <a:lvl2pPr marL="0" indent="0">
              <a:spcBef>
                <a:spcPts val="2000"/>
              </a:spcBef>
              <a:buNone/>
              <a:defRPr sz="1400">
                <a:solidFill>
                  <a:srgbClr val="847363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noProof="0" dirty="0" smtClean="0"/>
              <a:t>&lt;Dato og/eller anledning&gt;</a:t>
            </a:r>
          </a:p>
        </p:txBody>
      </p:sp>
      <p:pic>
        <p:nvPicPr>
          <p:cNvPr id="8" name="Picture 7" descr="struktu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416" y="214269"/>
            <a:ext cx="8640000" cy="2289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312021" y="4141800"/>
            <a:ext cx="8496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PPT_logo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6094449"/>
            <a:ext cx="8640000" cy="5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727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85364" y="763551"/>
            <a:ext cx="5755341" cy="4220825"/>
          </a:xfrm>
          <a:noFill/>
        </p:spPr>
        <p:txBody>
          <a:bodyPr lIns="90000" anchor="b">
            <a:noAutofit/>
          </a:bodyPr>
          <a:lstStyle>
            <a:lvl1pPr algn="ctr">
              <a:lnSpc>
                <a:spcPct val="100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Tittel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seksjonsforside</a:t>
            </a:r>
            <a:r>
              <a:rPr lang="en-US" noProof="0" dirty="0" smtClean="0"/>
              <a:t>&gt;</a:t>
            </a:r>
            <a:endParaRPr lang="nb-NO" noProof="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685365" y="5074021"/>
            <a:ext cx="5737411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607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innholdsfortegn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49859" y="169747"/>
            <a:ext cx="8640000" cy="720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&lt;Agenda&gt;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3466" y="6492875"/>
            <a:ext cx="4308534" cy="365125"/>
          </a:xfrm>
        </p:spPr>
        <p:txBody>
          <a:bodyPr/>
          <a:lstStyle/>
          <a:p>
            <a:r>
              <a:rPr lang="nb-NO" smtClean="0">
                <a:solidFill>
                  <a:srgbClr val="857362"/>
                </a:solidFill>
              </a:rPr>
              <a:t>Bunntekst -- Endres i toppmenyen: ”Insert” -&gt; ”Header &amp; Footer” (Velg ”Apply to all”)</a:t>
            </a:r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42034" y="6492899"/>
            <a:ext cx="2138499" cy="365125"/>
          </a:xfrm>
        </p:spPr>
        <p:txBody>
          <a:bodyPr/>
          <a:lstStyle/>
          <a:p>
            <a:r>
              <a:rPr lang="en-US" dirty="0" smtClean="0">
                <a:solidFill>
                  <a:srgbClr val="857362"/>
                </a:solidFill>
              </a:rPr>
              <a:t>Side </a:t>
            </a:r>
            <a:fld id="{0C342036-F52B-48FD-A090-765F7E4C8878}" type="slidenum">
              <a:rPr lang="en-US" smtClean="0">
                <a:solidFill>
                  <a:srgbClr val="857362"/>
                </a:solidFill>
              </a:rPr>
              <a:pPr/>
              <a:t>‹#›</a:t>
            </a:fld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3466" y="1274733"/>
            <a:ext cx="8617068" cy="4856229"/>
          </a:xfrm>
        </p:spPr>
        <p:txBody>
          <a:bodyPr>
            <a:noAutofit/>
          </a:bodyPr>
          <a:lstStyle>
            <a:lvl1pPr>
              <a:defRPr sz="2000" baseline="0">
                <a:sym typeface="Wingdings" pitchFamily="2" charset="2"/>
              </a:defRPr>
            </a:lvl1pPr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nb-NO" noProof="0" dirty="0" smtClean="0"/>
              <a:t>Bruk vanlig punktliste, men la aktivt punkt ha skriftstørrelse 28! (Resten av teksten har skriftstørrelse 20)</a:t>
            </a:r>
          </a:p>
        </p:txBody>
      </p:sp>
    </p:spTree>
    <p:extLst>
      <p:ext uri="{BB962C8B-B14F-4D97-AF65-F5344CB8AC3E}">
        <p14:creationId xmlns:p14="http://schemas.microsoft.com/office/powerpoint/2010/main" val="25331692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nholdsside uten f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3466" y="6492875"/>
            <a:ext cx="4308534" cy="365125"/>
          </a:xfrm>
        </p:spPr>
        <p:txBody>
          <a:bodyPr/>
          <a:lstStyle/>
          <a:p>
            <a:r>
              <a:rPr lang="nb-NO" dirty="0" smtClean="0">
                <a:solidFill>
                  <a:srgbClr val="857362"/>
                </a:solidFill>
              </a:rPr>
              <a:t>Bunntekst -- Endres i toppmenyen: ”</a:t>
            </a:r>
            <a:r>
              <a:rPr lang="nb-NO" dirty="0" err="1" smtClean="0">
                <a:solidFill>
                  <a:srgbClr val="857362"/>
                </a:solidFill>
              </a:rPr>
              <a:t>Insert</a:t>
            </a:r>
            <a:r>
              <a:rPr lang="nb-NO" dirty="0" smtClean="0">
                <a:solidFill>
                  <a:srgbClr val="857362"/>
                </a:solidFill>
              </a:rPr>
              <a:t>” -&gt; ”Header &amp; </a:t>
            </a:r>
            <a:r>
              <a:rPr lang="nb-NO" dirty="0" err="1" smtClean="0">
                <a:solidFill>
                  <a:srgbClr val="857362"/>
                </a:solidFill>
              </a:rPr>
              <a:t>Footer</a:t>
            </a:r>
            <a:r>
              <a:rPr lang="nb-NO" dirty="0" smtClean="0">
                <a:solidFill>
                  <a:srgbClr val="857362"/>
                </a:solidFill>
              </a:rPr>
              <a:t>” (Velg ”</a:t>
            </a:r>
            <a:r>
              <a:rPr lang="nb-NO" dirty="0" err="1" smtClean="0">
                <a:solidFill>
                  <a:srgbClr val="857362"/>
                </a:solidFill>
              </a:rPr>
              <a:t>Apply</a:t>
            </a:r>
            <a:r>
              <a:rPr lang="nb-NO" dirty="0" smtClean="0">
                <a:solidFill>
                  <a:srgbClr val="857362"/>
                </a:solidFill>
              </a:rPr>
              <a:t> to all”)</a:t>
            </a:r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42034" y="6492899"/>
            <a:ext cx="2138499" cy="365125"/>
          </a:xfrm>
        </p:spPr>
        <p:txBody>
          <a:bodyPr/>
          <a:lstStyle/>
          <a:p>
            <a:r>
              <a:rPr lang="en-US" dirty="0" smtClean="0">
                <a:solidFill>
                  <a:srgbClr val="857362"/>
                </a:solidFill>
              </a:rPr>
              <a:t>Side </a:t>
            </a:r>
            <a:fld id="{0C342036-F52B-48FD-A090-765F7E4C8878}" type="slidenum">
              <a:rPr lang="en-US" smtClean="0">
                <a:solidFill>
                  <a:srgbClr val="857362"/>
                </a:solidFill>
              </a:rPr>
              <a:pPr/>
              <a:t>‹#›</a:t>
            </a:fld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263466" y="1274763"/>
            <a:ext cx="8617009" cy="4856199"/>
          </a:xfrm>
        </p:spPr>
        <p:txBody>
          <a:bodyPr/>
          <a:lstStyle/>
          <a:p>
            <a:pPr lvl="0"/>
            <a:r>
              <a:rPr lang="nb-NO" noProof="0" dirty="0" smtClean="0"/>
              <a:t>Gode presentasjoner har bilder/illustrasjoner, begrenset tekst med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570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nholdsside med f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800"/>
              </a:lnSpc>
              <a:defRPr baseline="0"/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3466" y="6492875"/>
            <a:ext cx="4308534" cy="365125"/>
          </a:xfrm>
        </p:spPr>
        <p:txBody>
          <a:bodyPr/>
          <a:lstStyle/>
          <a:p>
            <a:r>
              <a:rPr lang="nb-NO" dirty="0" smtClean="0">
                <a:solidFill>
                  <a:srgbClr val="857362"/>
                </a:solidFill>
              </a:rPr>
              <a:t>Bunntekst -- Endres i toppmenyen: ”</a:t>
            </a:r>
            <a:r>
              <a:rPr lang="nb-NO" dirty="0" err="1" smtClean="0">
                <a:solidFill>
                  <a:srgbClr val="857362"/>
                </a:solidFill>
              </a:rPr>
              <a:t>Insert</a:t>
            </a:r>
            <a:r>
              <a:rPr lang="nb-NO" dirty="0" smtClean="0">
                <a:solidFill>
                  <a:srgbClr val="857362"/>
                </a:solidFill>
              </a:rPr>
              <a:t>” -&gt; ”Header &amp; </a:t>
            </a:r>
            <a:r>
              <a:rPr lang="nb-NO" dirty="0" err="1" smtClean="0">
                <a:solidFill>
                  <a:srgbClr val="857362"/>
                </a:solidFill>
              </a:rPr>
              <a:t>Footer</a:t>
            </a:r>
            <a:r>
              <a:rPr lang="nb-NO" dirty="0" smtClean="0">
                <a:solidFill>
                  <a:srgbClr val="857362"/>
                </a:solidFill>
              </a:rPr>
              <a:t>” (Velg ”</a:t>
            </a:r>
            <a:r>
              <a:rPr lang="nb-NO" dirty="0" err="1" smtClean="0">
                <a:solidFill>
                  <a:srgbClr val="857362"/>
                </a:solidFill>
              </a:rPr>
              <a:t>Apply</a:t>
            </a:r>
            <a:r>
              <a:rPr lang="nb-NO" dirty="0" smtClean="0">
                <a:solidFill>
                  <a:srgbClr val="857362"/>
                </a:solidFill>
              </a:rPr>
              <a:t> to all”)</a:t>
            </a:r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42034" y="6492899"/>
            <a:ext cx="2138499" cy="365125"/>
          </a:xfrm>
        </p:spPr>
        <p:txBody>
          <a:bodyPr/>
          <a:lstStyle/>
          <a:p>
            <a:r>
              <a:rPr lang="en-US" dirty="0" smtClean="0">
                <a:solidFill>
                  <a:srgbClr val="857362"/>
                </a:solidFill>
              </a:rPr>
              <a:t>Side </a:t>
            </a:r>
            <a:fld id="{0C342036-F52B-48FD-A090-765F7E4C8878}" type="slidenum">
              <a:rPr lang="en-US" smtClean="0">
                <a:solidFill>
                  <a:srgbClr val="857362"/>
                </a:solidFill>
              </a:rPr>
              <a:pPr/>
              <a:t>‹#›</a:t>
            </a:fld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3466" y="6203989"/>
            <a:ext cx="8617068" cy="21907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263466" y="1274763"/>
            <a:ext cx="8617009" cy="4856199"/>
          </a:xfrm>
        </p:spPr>
        <p:txBody>
          <a:bodyPr/>
          <a:lstStyle/>
          <a:p>
            <a:pPr lvl="0"/>
            <a:r>
              <a:rPr lang="nb-NO" noProof="0" dirty="0" smtClean="0"/>
              <a:t>Gode presentasjoner har bilder/illustrasjoner, begrenset tekst med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69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steside/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BEKK_kart.jpg"/>
          <p:cNvPicPr>
            <a:picLocks noChangeAspect="1"/>
          </p:cNvPicPr>
          <p:nvPr userDrawn="1"/>
        </p:nvPicPr>
        <p:blipFill>
          <a:blip r:embed="rId2"/>
          <a:srcRect b="15921"/>
          <a:stretch>
            <a:fillRect/>
          </a:stretch>
        </p:blipFill>
        <p:spPr>
          <a:xfrm>
            <a:off x="234896" y="207917"/>
            <a:ext cx="8643600" cy="2955840"/>
          </a:xfrm>
          <a:prstGeom prst="rect">
            <a:avLst/>
          </a:prstGeom>
        </p:spPr>
      </p:pic>
      <p:pic>
        <p:nvPicPr>
          <p:cNvPr id="19" name="Picture 18" descr="Bekk_pos [Converted].jpg                                       0007AA60 AndresMac                      C163723E: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6657" y="4086234"/>
            <a:ext cx="972000" cy="254607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 userDrawn="1"/>
        </p:nvSpPr>
        <p:spPr>
          <a:xfrm>
            <a:off x="2216727" y="5786883"/>
            <a:ext cx="471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800" dirty="0" smtClean="0">
                <a:solidFill>
                  <a:srgbClr val="000000"/>
                </a:solidFill>
              </a:rPr>
              <a:t>BEKK CONSULTING AS</a:t>
            </a:r>
          </a:p>
          <a:p>
            <a:pPr algn="ctr"/>
            <a:r>
              <a:rPr lang="nb-NO" sz="800" dirty="0" smtClean="0">
                <a:solidFill>
                  <a:srgbClr val="000000"/>
                </a:solidFill>
              </a:rPr>
              <a:t>SKUR 39, VIPPETANGEN. P.O. BOX 134 SENTRUM, 0102 OSLO, NORWAY. WWW.BEKK.NO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" name="Content Placeholder 24"/>
          <p:cNvSpPr>
            <a:spLocks noGrp="1"/>
          </p:cNvSpPr>
          <p:nvPr>
            <p:ph sz="quarter" idx="13" hasCustomPrompt="1"/>
          </p:nvPr>
        </p:nvSpPr>
        <p:spPr>
          <a:xfrm>
            <a:off x="2928937" y="4643417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navn</a:t>
            </a:r>
            <a:r>
              <a:rPr lang="en-US" dirty="0" smtClean="0"/>
              <a:t>&gt;</a:t>
            </a:r>
            <a:endParaRPr lang="nb-NO" dirty="0" smtClean="0"/>
          </a:p>
        </p:txBody>
      </p:sp>
      <p:sp>
        <p:nvSpPr>
          <p:cNvPr id="10" name="Content Placeholder 24"/>
          <p:cNvSpPr>
            <a:spLocks noGrp="1"/>
          </p:cNvSpPr>
          <p:nvPr>
            <p:ph sz="quarter" idx="16" hasCustomPrompt="1"/>
          </p:nvPr>
        </p:nvSpPr>
        <p:spPr>
          <a:xfrm>
            <a:off x="2928937" y="4830464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&lt;stilling&gt;</a:t>
            </a:r>
            <a:endParaRPr lang="nb-NO" dirty="0" smtClean="0"/>
          </a:p>
        </p:txBody>
      </p:sp>
      <p:sp>
        <p:nvSpPr>
          <p:cNvPr id="12" name="Content Placeholder 24"/>
          <p:cNvSpPr>
            <a:spLocks noGrp="1"/>
          </p:cNvSpPr>
          <p:nvPr>
            <p:ph sz="quarter" idx="17" hasCustomPrompt="1"/>
          </p:nvPr>
        </p:nvSpPr>
        <p:spPr>
          <a:xfrm>
            <a:off x="2928937" y="5016805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+47 &lt;</a:t>
            </a:r>
            <a:r>
              <a:rPr lang="en-US" dirty="0" err="1" smtClean="0"/>
              <a:t>telefonnumer</a:t>
            </a:r>
            <a:r>
              <a:rPr lang="en-US" dirty="0" smtClean="0"/>
              <a:t>&gt;</a:t>
            </a:r>
            <a:endParaRPr lang="nb-NO" dirty="0" smtClean="0"/>
          </a:p>
        </p:txBody>
      </p:sp>
      <p:sp>
        <p:nvSpPr>
          <p:cNvPr id="13" name="Content Placeholder 24"/>
          <p:cNvSpPr>
            <a:spLocks noGrp="1"/>
          </p:cNvSpPr>
          <p:nvPr>
            <p:ph sz="quarter" idx="18" hasCustomPrompt="1"/>
          </p:nvPr>
        </p:nvSpPr>
        <p:spPr>
          <a:xfrm>
            <a:off x="2928937" y="5204609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&lt;e-</a:t>
            </a:r>
            <a:r>
              <a:rPr lang="en-US" dirty="0" err="1" smtClean="0"/>
              <a:t>postadresse</a:t>
            </a:r>
            <a:r>
              <a:rPr lang="en-US" dirty="0" smtClean="0"/>
              <a:t>&gt;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8114881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85364" y="763551"/>
            <a:ext cx="5755341" cy="4220825"/>
          </a:xfrm>
          <a:noFill/>
        </p:spPr>
        <p:txBody>
          <a:bodyPr lIns="90000" anchor="b">
            <a:noAutofit/>
          </a:bodyPr>
          <a:lstStyle>
            <a:lvl1pPr algn="ctr">
              <a:lnSpc>
                <a:spcPct val="100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Tittel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seksjonsforside</a:t>
            </a:r>
            <a:r>
              <a:rPr lang="en-US" noProof="0" dirty="0" smtClean="0"/>
              <a:t>&gt;</a:t>
            </a:r>
            <a:endParaRPr lang="nb-NO" noProof="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685365" y="5074021"/>
            <a:ext cx="5737411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quot;Negativ&quot;, midtstilt tekst">
    <p:bg>
      <p:bgPr>
        <a:solidFill>
          <a:srgbClr val="322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4416" y="882615"/>
            <a:ext cx="8636118" cy="5075306"/>
          </a:xfrm>
        </p:spPr>
        <p:txBody>
          <a:bodyPr anchor="ctr" anchorCtr="0"/>
          <a:lstStyle>
            <a:lvl1pPr algn="ctr">
              <a:lnSpc>
                <a:spcPct val="100000"/>
              </a:lnSpc>
              <a:spcAft>
                <a:spcPts val="1800"/>
              </a:spcAft>
              <a:defRPr sz="32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“</a:t>
            </a:r>
            <a:r>
              <a:rPr lang="en-US" dirty="0" err="1" smtClean="0"/>
              <a:t>Negativ</a:t>
            </a:r>
            <a:r>
              <a:rPr lang="en-US" dirty="0" smtClean="0"/>
              <a:t> foil”.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foiler</a:t>
            </a:r>
            <a:r>
              <a:rPr lang="en-US" dirty="0" smtClean="0"/>
              <a:t> med </a:t>
            </a:r>
            <a:r>
              <a:rPr lang="en-US" dirty="0" err="1" smtClean="0"/>
              <a:t>enkelt</a:t>
            </a:r>
            <a:r>
              <a:rPr lang="en-US" dirty="0" smtClean="0"/>
              <a:t> </a:t>
            </a:r>
            <a:r>
              <a:rPr lang="en-US" dirty="0" err="1" smtClean="0"/>
              <a:t>budskap</a:t>
            </a:r>
            <a:r>
              <a:rPr lang="en-US" dirty="0" smtClean="0"/>
              <a:t>/</a:t>
            </a:r>
            <a:r>
              <a:rPr lang="en-US" dirty="0" err="1" smtClean="0"/>
              <a:t>pønsj</a:t>
            </a:r>
            <a:r>
              <a:rPr lang="en-US" dirty="0" smtClean="0"/>
              <a:t>. (</a:t>
            </a:r>
            <a:r>
              <a:rPr lang="en-US" dirty="0" err="1" smtClean="0"/>
              <a:t>Bør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miljømessige</a:t>
            </a:r>
            <a:r>
              <a:rPr lang="en-US" dirty="0" smtClean="0"/>
              <a:t> </a:t>
            </a:r>
            <a:r>
              <a:rPr lang="en-US" dirty="0" err="1" smtClean="0"/>
              <a:t>hensyn</a:t>
            </a:r>
            <a:r>
              <a:rPr lang="en-US" dirty="0" smtClean="0"/>
              <a:t>/</a:t>
            </a:r>
            <a:r>
              <a:rPr lang="en-US" dirty="0" err="1" smtClean="0"/>
              <a:t>blekkforbruk</a:t>
            </a:r>
            <a:r>
              <a:rPr lang="en-US" dirty="0" smtClean="0"/>
              <a:t> IKKE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foiler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skrives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2102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quot;Negativ&quot;, punktliste">
    <p:bg>
      <p:bgPr>
        <a:solidFill>
          <a:srgbClr val="322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46004" y="590643"/>
            <a:ext cx="8634530" cy="5988050"/>
          </a:xfrm>
        </p:spPr>
        <p:txBody>
          <a:bodyPr/>
          <a:lstStyle>
            <a:lvl1pPr marL="358775" indent="-358775">
              <a:lnSpc>
                <a:spcPct val="100000"/>
              </a:lnSpc>
              <a:spcAft>
                <a:spcPts val="1800"/>
              </a:spcAft>
              <a:buClr>
                <a:srgbClr val="FFFFFF"/>
              </a:buClr>
              <a:buFont typeface="Wingdings" pitchFamily="2" charset="2"/>
              <a:buChar char="§"/>
              <a:defRPr sz="3200">
                <a:solidFill>
                  <a:srgbClr val="FFFFFF"/>
                </a:solidFill>
              </a:defRPr>
            </a:lvl1pPr>
            <a:lvl2pPr marL="896938" indent="-358775">
              <a:lnSpc>
                <a:spcPct val="100000"/>
              </a:lnSpc>
              <a:spcAft>
                <a:spcPts val="1800"/>
              </a:spcAft>
              <a:buClr>
                <a:srgbClr val="FFFFFF"/>
              </a:buClr>
              <a:buFont typeface="Aharoni" pitchFamily="2" charset="-79"/>
              <a:buChar char="–"/>
              <a:defRPr sz="2800">
                <a:solidFill>
                  <a:srgbClr val="FFFFFF"/>
                </a:solidFill>
              </a:defRPr>
            </a:lvl2pPr>
            <a:lvl3pPr>
              <a:buClr>
                <a:srgbClr val="F8F8F8"/>
              </a:buClr>
              <a:buFont typeface="Wingdings" pitchFamily="2" charset="2"/>
              <a:buChar char="§"/>
              <a:defRPr sz="2400">
                <a:solidFill>
                  <a:srgbClr val="F8F8F8"/>
                </a:solidFill>
              </a:defRPr>
            </a:lvl3pPr>
            <a:lvl4pPr>
              <a:buClr>
                <a:srgbClr val="F8F8F8"/>
              </a:buClr>
              <a:buFont typeface="Wingdings" pitchFamily="2" charset="2"/>
              <a:buChar char="§"/>
              <a:defRPr sz="2000">
                <a:solidFill>
                  <a:srgbClr val="F8F8F8"/>
                </a:solidFill>
              </a:defRPr>
            </a:lvl4pPr>
            <a:lvl5pPr>
              <a:buClr>
                <a:srgbClr val="F8F8F8"/>
              </a:buClr>
              <a:buFont typeface="Wingdings" pitchFamily="2" charset="2"/>
              <a:buChar char="§"/>
              <a:defRPr sz="2000">
                <a:solidFill>
                  <a:srgbClr val="F8F8F8"/>
                </a:solidFill>
              </a:defRPr>
            </a:lvl5pPr>
          </a:lstStyle>
          <a:p>
            <a:pPr lvl="0"/>
            <a:r>
              <a:rPr lang="nb-NO" dirty="0" smtClean="0"/>
              <a:t>“Negativ foil”. Brukes til foiler med enkelt </a:t>
            </a:r>
            <a:r>
              <a:rPr lang="nb-NO" dirty="0" err="1" smtClean="0"/>
              <a:t>budskap/pønsj</a:t>
            </a:r>
            <a:r>
              <a:rPr lang="nb-NO" dirty="0" smtClean="0"/>
              <a:t>. (Bør av miljømessige hensyn/blekkforbruk IKKE brukes til foiler som skal skrives ut.)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283050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825" y="1274733"/>
            <a:ext cx="4208400" cy="487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Gode presentasjoner har bilder/illustrasjoner, begrenset med tekst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nb-NO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8734" y="1274732"/>
            <a:ext cx="4208400" cy="487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Gode presentasjoner har bilder/illustrasjoner, begrenset med tekst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smtClean="0">
                <a:solidFill>
                  <a:srgbClr val="857362"/>
                </a:solidFill>
              </a:rPr>
              <a:t>Bunntekst -- Endres i toppmenyen: ”Insert” -&gt; ”Header &amp; Footer” (Velg ”Apply to all”)</a:t>
            </a:r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857362"/>
                </a:solidFill>
              </a:rPr>
              <a:t>Side </a:t>
            </a:r>
            <a:fld id="{0C342036-F52B-48FD-A090-765F7E4C8878}" type="slidenum">
              <a:rPr lang="en-US" smtClean="0">
                <a:solidFill>
                  <a:srgbClr val="857362"/>
                </a:solidFill>
              </a:rPr>
              <a:pPr/>
              <a:t>‹#›</a:t>
            </a:fld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971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825" y="1274733"/>
            <a:ext cx="2808000" cy="487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69391" y="1274732"/>
            <a:ext cx="2808000" cy="487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smtClean="0">
                <a:solidFill>
                  <a:srgbClr val="857362"/>
                </a:solidFill>
              </a:rPr>
              <a:t>Bunntekst -- Endres i toppmenyen: ”Insert” -&gt; ”Header &amp; Footer” (Velg ”Apply to all”)</a:t>
            </a:r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857362"/>
                </a:solidFill>
              </a:rPr>
              <a:t>Side </a:t>
            </a:r>
            <a:fld id="{0C342036-F52B-48FD-A090-765F7E4C8878}" type="slidenum">
              <a:rPr lang="en-US" smtClean="0">
                <a:solidFill>
                  <a:srgbClr val="857362"/>
                </a:solidFill>
              </a:rPr>
              <a:pPr/>
              <a:t>‹#›</a:t>
            </a:fld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079957" y="1274732"/>
            <a:ext cx="2808000" cy="487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 </a:t>
            </a:r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656550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(brune seksjo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98280" y="1712886"/>
            <a:ext cx="2747440" cy="4418075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None/>
              <a:defRPr sz="1600" baseline="0"/>
            </a:lvl1pPr>
            <a:lvl2pPr>
              <a:defRPr sz="1400"/>
            </a:lvl2pPr>
            <a:lvl3pPr>
              <a:buNone/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Første punkt (</a:t>
            </a:r>
            <a:r>
              <a:rPr lang="nb-NO" noProof="0" dirty="0" err="1" smtClean="0"/>
              <a:t>bullet</a:t>
            </a:r>
            <a:r>
              <a:rPr lang="nb-NO" noProof="0" dirty="0" smtClean="0"/>
              <a:t> ikke nødvendig)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smtClean="0">
                <a:solidFill>
                  <a:srgbClr val="857362"/>
                </a:solidFill>
              </a:rPr>
              <a:t>Bunntekst -- Endres i toppmenyen: ”Insert” -&gt; ”Header &amp; Footer” (Velg ”Apply to all”)</a:t>
            </a:r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857362"/>
                </a:solidFill>
              </a:rPr>
              <a:t>Side </a:t>
            </a:r>
            <a:fld id="{0C342036-F52B-48FD-A090-765F7E4C8878}" type="slidenum">
              <a:rPr lang="en-US" smtClean="0">
                <a:solidFill>
                  <a:srgbClr val="857362"/>
                </a:solidFill>
              </a:rPr>
              <a:pPr/>
              <a:t>‹#›</a:t>
            </a:fld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5" hasCustomPrompt="1"/>
          </p:nvPr>
        </p:nvSpPr>
        <p:spPr>
          <a:xfrm>
            <a:off x="3198280" y="1274732"/>
            <a:ext cx="2747440" cy="360000"/>
          </a:xfrm>
          <a:solidFill>
            <a:schemeClr val="accent1"/>
          </a:solidFill>
        </p:spPr>
        <p:txBody>
          <a:bodyPr tIns="36000" bIns="36000" anchor="ctr" anchorCtr="0"/>
          <a:lstStyle>
            <a:lvl1pPr>
              <a:lnSpc>
                <a:spcPct val="100000"/>
              </a:lnSpc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254501" y="1712886"/>
            <a:ext cx="2747440" cy="4418075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None/>
              <a:defRPr sz="1600" baseline="0"/>
            </a:lvl1pPr>
            <a:lvl2pPr>
              <a:defRPr sz="1400"/>
            </a:lvl2pPr>
            <a:lvl3pPr>
              <a:buNone/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Første punkt (</a:t>
            </a:r>
            <a:r>
              <a:rPr lang="nb-NO" noProof="0" dirty="0" err="1" smtClean="0"/>
              <a:t>bullet</a:t>
            </a:r>
            <a:r>
              <a:rPr lang="nb-NO" noProof="0" dirty="0" smtClean="0"/>
              <a:t> ikke nødvendig)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254501" y="1274732"/>
            <a:ext cx="2747440" cy="360000"/>
          </a:xfrm>
          <a:solidFill>
            <a:schemeClr val="accent1"/>
          </a:solidFill>
        </p:spPr>
        <p:txBody>
          <a:bodyPr tIns="36000" bIns="36000" anchor="ctr" anchorCtr="0"/>
          <a:lstStyle>
            <a:lvl1pPr>
              <a:lnSpc>
                <a:spcPct val="100000"/>
              </a:lnSpc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6132441" y="1712886"/>
            <a:ext cx="2747440" cy="4418075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None/>
              <a:defRPr sz="1600" baseline="0"/>
            </a:lvl1pPr>
            <a:lvl2pPr>
              <a:defRPr sz="1400"/>
            </a:lvl2pPr>
            <a:lvl3pPr>
              <a:buNone/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Første punkt (</a:t>
            </a:r>
            <a:r>
              <a:rPr lang="nb-NO" noProof="0" dirty="0" err="1" smtClean="0"/>
              <a:t>bullet</a:t>
            </a:r>
            <a:r>
              <a:rPr lang="nb-NO" noProof="0" dirty="0" smtClean="0"/>
              <a:t> ikke nødvendig)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6132441" y="1274732"/>
            <a:ext cx="2747440" cy="360000"/>
          </a:xfrm>
          <a:solidFill>
            <a:schemeClr val="accent1"/>
          </a:solidFill>
        </p:spPr>
        <p:txBody>
          <a:bodyPr tIns="36000" bIns="36000" anchor="ctr" anchorCtr="0"/>
          <a:lstStyle>
            <a:lvl1pPr>
              <a:lnSpc>
                <a:spcPct val="100000"/>
              </a:lnSpc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&lt;Tittel&gt;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666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 seksj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825" y="1274733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69391" y="1274732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smtClean="0">
                <a:solidFill>
                  <a:srgbClr val="857362"/>
                </a:solidFill>
              </a:rPr>
              <a:t>Bunntekst -- Endres i toppmenyen: ”Insert” -&gt; ”Header &amp; Footer” (Velg ”Apply to all”)</a:t>
            </a:r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857362"/>
                </a:solidFill>
              </a:rPr>
              <a:t>Side </a:t>
            </a:r>
            <a:fld id="{0C342036-F52B-48FD-A090-765F7E4C8878}" type="slidenum">
              <a:rPr lang="en-US" smtClean="0">
                <a:solidFill>
                  <a:srgbClr val="857362"/>
                </a:solidFill>
              </a:rPr>
              <a:pPr/>
              <a:t>‹#›</a:t>
            </a:fld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079957" y="1274732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 </a:t>
            </a:r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258825" y="3757618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3169391" y="3757617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6079957" y="3757617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 </a:t>
            </a:r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4216869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gepa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 userDrawn="1"/>
        </p:nvGraphicFramePr>
        <p:xfrm>
          <a:off x="249234" y="1267074"/>
          <a:ext cx="8643940" cy="478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187"/>
                <a:gridCol w="839799"/>
                <a:gridCol w="3286170"/>
                <a:gridCol w="3225784"/>
              </a:tblGrid>
              <a:tr h="30001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Fargekode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Farge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Vekting (veiledende)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Kommentar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 255, 255, 255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Hvit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Hovedfarge.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Sikrer at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foilene i størst mulig grad er oversiktlig og luftige. 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0, 0, 0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Sort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Fontfarge</a:t>
                      </a:r>
                      <a:r>
                        <a:rPr lang="nb-NO" sz="1000" b="1" baseline="0" dirty="0" smtClean="0">
                          <a:latin typeface="Georgia" pitchFamily="18" charset="0"/>
                        </a:rPr>
                        <a:t> (tekstfarge).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Sikrer høy kontrast og god lesbarhet.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50, 38, 26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Mørk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b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run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som alternativ til sort.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133, 115, 98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Brun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som overskrift til foiler og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203, 192, 183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Lys brun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16, 100, 112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Mørk blå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Støttefarge.</a:t>
                      </a:r>
                      <a:r>
                        <a:rPr lang="nb-NO" sz="1000" b="1" baseline="0" dirty="0" smtClean="0">
                          <a:latin typeface="Georgia" pitchFamily="18" charset="0"/>
                        </a:rPr>
                        <a:t> 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forsiktig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130, 174, 182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Blå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162, 199, 202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err="1" smtClean="0">
                          <a:latin typeface="Georgia" pitchFamily="18" charset="0"/>
                        </a:rPr>
                        <a:t>Mellomblå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b="1" dirty="0" smtClean="0">
                          <a:latin typeface="Georgia" pitchFamily="18" charset="0"/>
                        </a:rPr>
                        <a:t>Støttefarge.</a:t>
                      </a:r>
                      <a:r>
                        <a:rPr lang="nb-NO" sz="1000" b="1" baseline="0" dirty="0" smtClean="0">
                          <a:latin typeface="Georgia" pitchFamily="18" charset="0"/>
                        </a:rPr>
                        <a:t> 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dirty="0" smtClean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194, 216, 215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Lys blå</a:t>
                      </a:r>
                      <a:endParaRPr lang="en-US" sz="1000" b="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b="1" dirty="0" smtClean="0">
                          <a:latin typeface="Georgia" pitchFamily="18" charset="0"/>
                        </a:rPr>
                        <a:t>Støttefarge.</a:t>
                      </a:r>
                      <a:r>
                        <a:rPr lang="nb-NO" sz="1000" b="1" baseline="0" dirty="0" smtClean="0">
                          <a:latin typeface="Georgia" pitchFamily="18" charset="0"/>
                        </a:rPr>
                        <a:t> 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dirty="0" smtClean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240, 78, 82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Rød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Spotfarge.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Brukes forsiktig for å understreke detaljer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2425892" y="1636981"/>
            <a:ext cx="3168472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</a:rPr>
              <a:t>40 %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425893" y="2078269"/>
            <a:ext cx="831640" cy="32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FFFFFF"/>
                </a:solidFill>
              </a:rPr>
              <a:t>5 %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425893" y="2990454"/>
            <a:ext cx="1561900" cy="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FFFFFF"/>
                </a:solidFill>
              </a:rPr>
              <a:t>15 %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425893" y="3426001"/>
            <a:ext cx="831640" cy="3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</a:rPr>
              <a:t>5 %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25893" y="3873677"/>
            <a:ext cx="831640" cy="3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</a:rPr>
              <a:t>5 %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425893" y="4324357"/>
            <a:ext cx="1561900" cy="3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</a:rPr>
              <a:t>15 %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25893" y="4783150"/>
            <a:ext cx="831640" cy="324000"/>
          </a:xfrm>
          <a:prstGeom prst="rect">
            <a:avLst/>
          </a:prstGeom>
          <a:solidFill>
            <a:srgbClr val="A2C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</a:rPr>
              <a:t>5 %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425893" y="5218137"/>
            <a:ext cx="503022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</a:rPr>
              <a:t>2,5 %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25893" y="5665813"/>
            <a:ext cx="503022" cy="324000"/>
          </a:xfrm>
          <a:prstGeom prst="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</a:rPr>
              <a:t>2,5 %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425893" y="2543723"/>
            <a:ext cx="503022" cy="324000"/>
          </a:xfrm>
          <a:prstGeom prst="rect">
            <a:avLst/>
          </a:prstGeom>
          <a:solidFill>
            <a:srgbClr val="32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FFFFFF"/>
                </a:solidFill>
              </a:rPr>
              <a:t>2,5 %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45536" y="279264"/>
            <a:ext cx="86349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600" dirty="0" smtClean="0">
                <a:solidFill>
                  <a:srgbClr val="857362"/>
                </a:solidFill>
              </a:rPr>
              <a:t>Fargepalett</a:t>
            </a:r>
            <a:endParaRPr lang="en-US" sz="2600" dirty="0">
              <a:solidFill>
                <a:srgbClr val="8573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960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innholdsfortegn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49859" y="169747"/>
            <a:ext cx="8640000" cy="720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&lt;Agenda&gt;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3466" y="6492875"/>
            <a:ext cx="4308534" cy="365125"/>
          </a:xfrm>
        </p:spPr>
        <p:txBody>
          <a:bodyPr/>
          <a:lstStyle/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42034" y="6492899"/>
            <a:ext cx="2138499" cy="365125"/>
          </a:xfrm>
        </p:spPr>
        <p:txBody>
          <a:bodyPr/>
          <a:lstStyle/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3466" y="1274733"/>
            <a:ext cx="8617068" cy="4856229"/>
          </a:xfrm>
        </p:spPr>
        <p:txBody>
          <a:bodyPr>
            <a:noAutofit/>
          </a:bodyPr>
          <a:lstStyle>
            <a:lvl1pPr>
              <a:defRPr sz="2000" baseline="0">
                <a:sym typeface="Wingdings" pitchFamily="2" charset="2"/>
              </a:defRPr>
            </a:lvl1pPr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nb-NO" noProof="0" dirty="0" smtClean="0"/>
              <a:t>Bruk vanlig punktliste, men la aktivt punkt ha skriftstørrelse 28! (Resten av teksten har skriftstørrelse 20)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nholdsside uten f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3466" y="6492875"/>
            <a:ext cx="4308534" cy="365125"/>
          </a:xfrm>
        </p:spPr>
        <p:txBody>
          <a:bodyPr/>
          <a:lstStyle/>
          <a:p>
            <a:r>
              <a:rPr lang="nb-NO" dirty="0" smtClean="0"/>
              <a:t>Bunntekst -- Endres i toppmenyen: ”</a:t>
            </a:r>
            <a:r>
              <a:rPr lang="nb-NO" dirty="0" err="1" smtClean="0"/>
              <a:t>Insert</a:t>
            </a:r>
            <a:r>
              <a:rPr lang="nb-NO" dirty="0" smtClean="0"/>
              <a:t>” -&gt; ”Header &amp; </a:t>
            </a:r>
            <a:r>
              <a:rPr lang="nb-NO" dirty="0" err="1" smtClean="0"/>
              <a:t>Footer</a:t>
            </a:r>
            <a:r>
              <a:rPr lang="nb-NO" dirty="0" smtClean="0"/>
              <a:t>” (Velg ”</a:t>
            </a:r>
            <a:r>
              <a:rPr lang="nb-NO" dirty="0" err="1" smtClean="0"/>
              <a:t>Apply</a:t>
            </a:r>
            <a:r>
              <a:rPr lang="nb-NO" dirty="0" smtClean="0"/>
              <a:t>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42034" y="6492899"/>
            <a:ext cx="2138499" cy="365125"/>
          </a:xfrm>
        </p:spPr>
        <p:txBody>
          <a:bodyPr/>
          <a:lstStyle/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263466" y="1274763"/>
            <a:ext cx="8617009" cy="4856199"/>
          </a:xfrm>
        </p:spPr>
        <p:txBody>
          <a:bodyPr/>
          <a:lstStyle/>
          <a:p>
            <a:pPr lvl="0"/>
            <a:r>
              <a:rPr lang="nb-NO" noProof="0" dirty="0" smtClean="0"/>
              <a:t>Gode presentasjoner har bilder/illustrasjoner, begrenset tekst med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nholdsside med f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800"/>
              </a:lnSpc>
              <a:defRPr baseline="0"/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3466" y="6492875"/>
            <a:ext cx="4308534" cy="365125"/>
          </a:xfrm>
        </p:spPr>
        <p:txBody>
          <a:bodyPr/>
          <a:lstStyle/>
          <a:p>
            <a:r>
              <a:rPr lang="nb-NO" dirty="0" smtClean="0"/>
              <a:t>Bunntekst -- Endres i toppmenyen: ”</a:t>
            </a:r>
            <a:r>
              <a:rPr lang="nb-NO" dirty="0" err="1" smtClean="0"/>
              <a:t>Insert</a:t>
            </a:r>
            <a:r>
              <a:rPr lang="nb-NO" dirty="0" smtClean="0"/>
              <a:t>” -&gt; ”Header &amp; </a:t>
            </a:r>
            <a:r>
              <a:rPr lang="nb-NO" dirty="0" err="1" smtClean="0"/>
              <a:t>Footer</a:t>
            </a:r>
            <a:r>
              <a:rPr lang="nb-NO" dirty="0" smtClean="0"/>
              <a:t>” (Velg ”</a:t>
            </a:r>
            <a:r>
              <a:rPr lang="nb-NO" dirty="0" err="1" smtClean="0"/>
              <a:t>Apply</a:t>
            </a:r>
            <a:r>
              <a:rPr lang="nb-NO" dirty="0" smtClean="0"/>
              <a:t>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42034" y="6492899"/>
            <a:ext cx="2138499" cy="365125"/>
          </a:xfrm>
        </p:spPr>
        <p:txBody>
          <a:bodyPr/>
          <a:lstStyle/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3466" y="6203989"/>
            <a:ext cx="8617068" cy="21907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263466" y="1274763"/>
            <a:ext cx="8617009" cy="4856199"/>
          </a:xfrm>
        </p:spPr>
        <p:txBody>
          <a:bodyPr/>
          <a:lstStyle/>
          <a:p>
            <a:pPr lvl="0"/>
            <a:r>
              <a:rPr lang="nb-NO" noProof="0" dirty="0" smtClean="0"/>
              <a:t>Gode presentasjoner har bilder/illustrasjoner, begrenset tekst med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steside/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BEKK_kart.jpg"/>
          <p:cNvPicPr>
            <a:picLocks noChangeAspect="1"/>
          </p:cNvPicPr>
          <p:nvPr userDrawn="1"/>
        </p:nvPicPr>
        <p:blipFill>
          <a:blip r:embed="rId2"/>
          <a:srcRect b="15921"/>
          <a:stretch>
            <a:fillRect/>
          </a:stretch>
        </p:blipFill>
        <p:spPr>
          <a:xfrm>
            <a:off x="234896" y="207917"/>
            <a:ext cx="8643600" cy="2955840"/>
          </a:xfrm>
          <a:prstGeom prst="rect">
            <a:avLst/>
          </a:prstGeom>
        </p:spPr>
      </p:pic>
      <p:pic>
        <p:nvPicPr>
          <p:cNvPr id="19" name="Picture 18" descr="Bekk_pos [Converted].jpg                                       0007AA60 AndresMac                      C163723E: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6657" y="4086234"/>
            <a:ext cx="972000" cy="254607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 userDrawn="1"/>
        </p:nvSpPr>
        <p:spPr>
          <a:xfrm>
            <a:off x="2216727" y="5786883"/>
            <a:ext cx="471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800" dirty="0" smtClean="0">
                <a:latin typeface="Georgia" pitchFamily="18" charset="0"/>
              </a:rPr>
              <a:t>BEKK CONSULTING AS</a:t>
            </a:r>
          </a:p>
          <a:p>
            <a:pPr algn="ctr"/>
            <a:r>
              <a:rPr lang="nb-NO" sz="800" dirty="0" smtClean="0">
                <a:latin typeface="Georgia" pitchFamily="18" charset="0"/>
              </a:rPr>
              <a:t>SKUR 39, VIPPETANGEN. P.O. BOX 134 SENTRUM, 0102 OSLO,</a:t>
            </a:r>
            <a:r>
              <a:rPr lang="nb-NO" sz="800" baseline="0" dirty="0" smtClean="0">
                <a:latin typeface="Georgia" pitchFamily="18" charset="0"/>
              </a:rPr>
              <a:t> NORWAY. </a:t>
            </a:r>
            <a:r>
              <a:rPr lang="nb-NO" sz="800" dirty="0" smtClean="0">
                <a:latin typeface="Georgia" pitchFamily="18" charset="0"/>
              </a:rPr>
              <a:t>WWW.BEKK.NO</a:t>
            </a:r>
            <a:endParaRPr lang="en-US" sz="800" dirty="0">
              <a:latin typeface="Georgia" pitchFamily="18" charset="0"/>
            </a:endParaRPr>
          </a:p>
        </p:txBody>
      </p:sp>
      <p:sp>
        <p:nvSpPr>
          <p:cNvPr id="7" name="Content Placeholder 24"/>
          <p:cNvSpPr>
            <a:spLocks noGrp="1"/>
          </p:cNvSpPr>
          <p:nvPr>
            <p:ph sz="quarter" idx="13" hasCustomPrompt="1"/>
          </p:nvPr>
        </p:nvSpPr>
        <p:spPr>
          <a:xfrm>
            <a:off x="2928937" y="4643417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navn</a:t>
            </a:r>
            <a:r>
              <a:rPr lang="en-US" dirty="0" smtClean="0"/>
              <a:t>&gt;</a:t>
            </a:r>
            <a:endParaRPr lang="nb-NO" dirty="0" smtClean="0"/>
          </a:p>
        </p:txBody>
      </p:sp>
      <p:sp>
        <p:nvSpPr>
          <p:cNvPr id="10" name="Content Placeholder 24"/>
          <p:cNvSpPr>
            <a:spLocks noGrp="1"/>
          </p:cNvSpPr>
          <p:nvPr>
            <p:ph sz="quarter" idx="16" hasCustomPrompt="1"/>
          </p:nvPr>
        </p:nvSpPr>
        <p:spPr>
          <a:xfrm>
            <a:off x="2928937" y="4830464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&lt;stilling&gt;</a:t>
            </a:r>
            <a:endParaRPr lang="nb-NO" dirty="0" smtClean="0"/>
          </a:p>
        </p:txBody>
      </p:sp>
      <p:sp>
        <p:nvSpPr>
          <p:cNvPr id="12" name="Content Placeholder 24"/>
          <p:cNvSpPr>
            <a:spLocks noGrp="1"/>
          </p:cNvSpPr>
          <p:nvPr>
            <p:ph sz="quarter" idx="17" hasCustomPrompt="1"/>
          </p:nvPr>
        </p:nvSpPr>
        <p:spPr>
          <a:xfrm>
            <a:off x="2928937" y="5016805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+47 &lt;</a:t>
            </a:r>
            <a:r>
              <a:rPr lang="en-US" dirty="0" err="1" smtClean="0"/>
              <a:t>telefonnumer</a:t>
            </a:r>
            <a:r>
              <a:rPr lang="en-US" dirty="0" smtClean="0"/>
              <a:t>&gt;</a:t>
            </a:r>
            <a:endParaRPr lang="nb-NO" dirty="0" smtClean="0"/>
          </a:p>
        </p:txBody>
      </p:sp>
      <p:sp>
        <p:nvSpPr>
          <p:cNvPr id="13" name="Content Placeholder 24"/>
          <p:cNvSpPr>
            <a:spLocks noGrp="1"/>
          </p:cNvSpPr>
          <p:nvPr>
            <p:ph sz="quarter" idx="18" hasCustomPrompt="1"/>
          </p:nvPr>
        </p:nvSpPr>
        <p:spPr>
          <a:xfrm>
            <a:off x="2928937" y="5204609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&lt;e-</a:t>
            </a:r>
            <a:r>
              <a:rPr lang="en-US" dirty="0" err="1" smtClean="0"/>
              <a:t>postadresse</a:t>
            </a:r>
            <a:r>
              <a:rPr lang="en-US" dirty="0" smtClean="0"/>
              <a:t>&gt;</a:t>
            </a:r>
            <a:endParaRPr lang="nb-NO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quot;Negativ&quot;, midtstilt tekst">
    <p:bg>
      <p:bgPr>
        <a:solidFill>
          <a:srgbClr val="322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4416" y="882615"/>
            <a:ext cx="8636118" cy="5075306"/>
          </a:xfrm>
        </p:spPr>
        <p:txBody>
          <a:bodyPr anchor="ctr" anchorCtr="0"/>
          <a:lstStyle>
            <a:lvl1pPr algn="ctr">
              <a:lnSpc>
                <a:spcPct val="100000"/>
              </a:lnSpc>
              <a:spcAft>
                <a:spcPts val="1800"/>
              </a:spcAft>
              <a:defRPr sz="32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“</a:t>
            </a:r>
            <a:r>
              <a:rPr lang="en-US" dirty="0" err="1" smtClean="0"/>
              <a:t>Negativ</a:t>
            </a:r>
            <a:r>
              <a:rPr lang="en-US" dirty="0" smtClean="0"/>
              <a:t> foil”.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foiler</a:t>
            </a:r>
            <a:r>
              <a:rPr lang="en-US" dirty="0" smtClean="0"/>
              <a:t> med </a:t>
            </a:r>
            <a:r>
              <a:rPr lang="en-US" dirty="0" err="1" smtClean="0"/>
              <a:t>enkelt</a:t>
            </a:r>
            <a:r>
              <a:rPr lang="en-US" dirty="0" smtClean="0"/>
              <a:t> </a:t>
            </a:r>
            <a:r>
              <a:rPr lang="en-US" dirty="0" err="1" smtClean="0"/>
              <a:t>budskap</a:t>
            </a:r>
            <a:r>
              <a:rPr lang="en-US" dirty="0" smtClean="0"/>
              <a:t>/</a:t>
            </a:r>
            <a:r>
              <a:rPr lang="en-US" dirty="0" err="1" smtClean="0"/>
              <a:t>pønsj</a:t>
            </a:r>
            <a:r>
              <a:rPr lang="en-US" dirty="0" smtClean="0"/>
              <a:t>. (</a:t>
            </a:r>
            <a:r>
              <a:rPr lang="en-US" dirty="0" err="1" smtClean="0"/>
              <a:t>Bør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miljømessige</a:t>
            </a:r>
            <a:r>
              <a:rPr lang="en-US" dirty="0" smtClean="0"/>
              <a:t> </a:t>
            </a:r>
            <a:r>
              <a:rPr lang="en-US" dirty="0" err="1" smtClean="0"/>
              <a:t>hensyn</a:t>
            </a:r>
            <a:r>
              <a:rPr lang="en-US" dirty="0" smtClean="0"/>
              <a:t>/</a:t>
            </a:r>
            <a:r>
              <a:rPr lang="en-US" dirty="0" err="1" smtClean="0"/>
              <a:t>blekkforbruk</a:t>
            </a:r>
            <a:r>
              <a:rPr lang="en-US" dirty="0" smtClean="0"/>
              <a:t> IKKE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foiler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skrives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.)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quot;Negativ&quot;, punktliste">
    <p:bg>
      <p:bgPr>
        <a:solidFill>
          <a:srgbClr val="322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46004" y="590643"/>
            <a:ext cx="8634530" cy="5988050"/>
          </a:xfrm>
        </p:spPr>
        <p:txBody>
          <a:bodyPr/>
          <a:lstStyle>
            <a:lvl1pPr marL="358775" indent="-358775">
              <a:lnSpc>
                <a:spcPct val="100000"/>
              </a:lnSpc>
              <a:spcAft>
                <a:spcPts val="1800"/>
              </a:spcAft>
              <a:buClr>
                <a:srgbClr val="FFFFFF"/>
              </a:buClr>
              <a:buFont typeface="Wingdings" pitchFamily="2" charset="2"/>
              <a:buChar char="§"/>
              <a:defRPr sz="3200">
                <a:solidFill>
                  <a:srgbClr val="FFFFFF"/>
                </a:solidFill>
              </a:defRPr>
            </a:lvl1pPr>
            <a:lvl2pPr marL="896938" indent="-358775">
              <a:lnSpc>
                <a:spcPct val="100000"/>
              </a:lnSpc>
              <a:spcAft>
                <a:spcPts val="1800"/>
              </a:spcAft>
              <a:buClr>
                <a:srgbClr val="FFFFFF"/>
              </a:buClr>
              <a:buFont typeface="Aharoni" pitchFamily="2" charset="-79"/>
              <a:buChar char="–"/>
              <a:defRPr sz="2800">
                <a:solidFill>
                  <a:srgbClr val="FFFFFF"/>
                </a:solidFill>
              </a:defRPr>
            </a:lvl2pPr>
            <a:lvl3pPr>
              <a:buClr>
                <a:srgbClr val="F8F8F8"/>
              </a:buClr>
              <a:buFont typeface="Wingdings" pitchFamily="2" charset="2"/>
              <a:buChar char="§"/>
              <a:defRPr sz="2400">
                <a:solidFill>
                  <a:srgbClr val="F8F8F8"/>
                </a:solidFill>
              </a:defRPr>
            </a:lvl3pPr>
            <a:lvl4pPr>
              <a:buClr>
                <a:srgbClr val="F8F8F8"/>
              </a:buClr>
              <a:buFont typeface="Wingdings" pitchFamily="2" charset="2"/>
              <a:buChar char="§"/>
              <a:defRPr sz="2000">
                <a:solidFill>
                  <a:srgbClr val="F8F8F8"/>
                </a:solidFill>
              </a:defRPr>
            </a:lvl4pPr>
            <a:lvl5pPr>
              <a:buClr>
                <a:srgbClr val="F8F8F8"/>
              </a:buClr>
              <a:buFont typeface="Wingdings" pitchFamily="2" charset="2"/>
              <a:buChar char="§"/>
              <a:defRPr sz="2000">
                <a:solidFill>
                  <a:srgbClr val="F8F8F8"/>
                </a:solidFill>
              </a:defRPr>
            </a:lvl5pPr>
          </a:lstStyle>
          <a:p>
            <a:pPr lvl="0"/>
            <a:r>
              <a:rPr lang="nb-NO" dirty="0" smtClean="0"/>
              <a:t>“Negativ foil”. Brukes til foiler med enkelt </a:t>
            </a:r>
            <a:r>
              <a:rPr lang="nb-NO" dirty="0" err="1" smtClean="0"/>
              <a:t>budskap/pønsj</a:t>
            </a:r>
            <a:r>
              <a:rPr lang="nb-NO" dirty="0" smtClean="0"/>
              <a:t>. (Bør av miljømessige hensyn/blekkforbruk IKKE brukes til foiler som skal skrives ut.)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825" y="1274733"/>
            <a:ext cx="4208400" cy="487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Gode presentasjoner har bilder/illustrasjoner, begrenset med tekst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nb-NO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8734" y="1274732"/>
            <a:ext cx="4208400" cy="487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Gode presentasjoner har bilder/illustrasjoner, begrenset med tekst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859" y="169747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 master&gt;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859" y="1274734"/>
            <a:ext cx="8640000" cy="4868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 smtClean="0"/>
              <a:t>Gode presentasjoner har bilder/illustrasjoner, begrenset med tekst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dirty="0" smtClean="0"/>
              <a:t>Bunntekst -- Endres i toppmenyen: ”</a:t>
            </a:r>
            <a:r>
              <a:rPr lang="nb-NO" dirty="0" err="1" smtClean="0"/>
              <a:t>Insert</a:t>
            </a:r>
            <a:r>
              <a:rPr lang="nb-NO" dirty="0" smtClean="0"/>
              <a:t>” -&gt; ”Header &amp; </a:t>
            </a:r>
            <a:r>
              <a:rPr lang="nb-NO" dirty="0" err="1" smtClean="0"/>
              <a:t>Footer</a:t>
            </a:r>
            <a:r>
              <a:rPr lang="nb-NO" dirty="0" smtClean="0"/>
              <a:t>” (Velg ”</a:t>
            </a:r>
            <a:r>
              <a:rPr lang="nb-NO" dirty="0" err="1" smtClean="0"/>
              <a:t>Apply</a:t>
            </a:r>
            <a:r>
              <a:rPr lang="nb-NO" dirty="0" smtClean="0"/>
              <a:t> to all”)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953" y="6240501"/>
            <a:ext cx="865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6" r:id="rId2"/>
    <p:sldLayoutId id="2147483662" r:id="rId3"/>
    <p:sldLayoutId id="2147483708" r:id="rId4"/>
    <p:sldLayoutId id="2147483686" r:id="rId5"/>
    <p:sldLayoutId id="2147483672" r:id="rId6"/>
    <p:sldLayoutId id="2147483705" r:id="rId7"/>
    <p:sldLayoutId id="2147483703" r:id="rId8"/>
    <p:sldLayoutId id="2147483685" r:id="rId9"/>
    <p:sldLayoutId id="2147483693" r:id="rId10"/>
    <p:sldLayoutId id="2147483691" r:id="rId11"/>
    <p:sldLayoutId id="2147483694" r:id="rId12"/>
    <p:sldLayoutId id="2147483681" r:id="rId13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rgbClr val="857362"/>
          </a:solidFill>
          <a:latin typeface="+mj-lt"/>
          <a:ea typeface="+mj-ea"/>
          <a:cs typeface="+mj-cs"/>
        </a:defRPr>
      </a:lvl1pPr>
    </p:titleStyle>
    <p:bodyStyle>
      <a:lvl1pPr marL="2736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8100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0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8864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28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859" y="169747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 master&gt;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859" y="1274734"/>
            <a:ext cx="8640000" cy="4868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 smtClean="0"/>
              <a:t>Gode presentasjoner har bilder/illustrasjoner, begrenset med tekst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dirty="0" smtClean="0">
                <a:solidFill>
                  <a:srgbClr val="857362"/>
                </a:solidFill>
              </a:rPr>
              <a:t>Bunntekst -- Endres i toppmenyen: ”</a:t>
            </a:r>
            <a:r>
              <a:rPr lang="nb-NO" dirty="0" err="1" smtClean="0">
                <a:solidFill>
                  <a:srgbClr val="857362"/>
                </a:solidFill>
              </a:rPr>
              <a:t>Insert</a:t>
            </a:r>
            <a:r>
              <a:rPr lang="nb-NO" dirty="0" smtClean="0">
                <a:solidFill>
                  <a:srgbClr val="857362"/>
                </a:solidFill>
              </a:rPr>
              <a:t>” -&gt; ”Header &amp; </a:t>
            </a:r>
            <a:r>
              <a:rPr lang="nb-NO" dirty="0" err="1" smtClean="0">
                <a:solidFill>
                  <a:srgbClr val="857362"/>
                </a:solidFill>
              </a:rPr>
              <a:t>Footer</a:t>
            </a:r>
            <a:r>
              <a:rPr lang="nb-NO" dirty="0" smtClean="0">
                <a:solidFill>
                  <a:srgbClr val="857362"/>
                </a:solidFill>
              </a:rPr>
              <a:t>” (Velg ”</a:t>
            </a:r>
            <a:r>
              <a:rPr lang="nb-NO" dirty="0" err="1" smtClean="0">
                <a:solidFill>
                  <a:srgbClr val="857362"/>
                </a:solidFill>
              </a:rPr>
              <a:t>Apply</a:t>
            </a:r>
            <a:r>
              <a:rPr lang="nb-NO" dirty="0" smtClean="0">
                <a:solidFill>
                  <a:srgbClr val="857362"/>
                </a:solidFill>
              </a:rPr>
              <a:t> to all”)</a:t>
            </a:r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857362"/>
                </a:solidFill>
              </a:rPr>
              <a:t>Side </a:t>
            </a:r>
            <a:fld id="{0C342036-F52B-48FD-A090-765F7E4C8878}" type="slidenum">
              <a:rPr lang="en-US" smtClean="0">
                <a:solidFill>
                  <a:srgbClr val="857362"/>
                </a:solidFill>
              </a:rPr>
              <a:pPr/>
              <a:t>‹#›</a:t>
            </a:fld>
            <a:endParaRPr lang="en-US" dirty="0">
              <a:solidFill>
                <a:srgbClr val="85736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953" y="6240501"/>
            <a:ext cx="865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rgbClr val="857362"/>
          </a:solidFill>
          <a:latin typeface="+mj-lt"/>
          <a:ea typeface="+mj-ea"/>
          <a:cs typeface="+mj-cs"/>
        </a:defRPr>
      </a:lvl1pPr>
    </p:titleStyle>
    <p:bodyStyle>
      <a:lvl1pPr marL="2736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8100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0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8864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28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tevensanderson.com/" TargetMode="External"/><Relationship Id="rId3" Type="http://schemas.openxmlformats.org/officeDocument/2006/relationships/image" Target="../media/image21.jpg"/><Relationship Id="rId7" Type="http://schemas.openxmlformats.org/officeDocument/2006/relationships/hyperlink" Target="http://haacked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hanselman.com/" TargetMode="External"/><Relationship Id="rId5" Type="http://schemas.openxmlformats.org/officeDocument/2006/relationships/hyperlink" Target="http://weblogs.asp.net/scottgu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s://github.com/hallatore/MvcTechdaysBlog" TargetMode="External"/><Relationship Id="rId9" Type="http://schemas.openxmlformats.org/officeDocument/2006/relationships/hyperlink" Target="http://www.asp.net/learn/whitepapers/mvc3-release-not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weblogs.asp.net/blogs/scottgu/image_2670AD19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Smidig</a:t>
            </a:r>
            <a:r>
              <a:rPr lang="en-US" dirty="0" smtClean="0"/>
              <a:t> </a:t>
            </a:r>
            <a:r>
              <a:rPr lang="en-US" dirty="0" err="1" smtClean="0"/>
              <a:t>utvikling</a:t>
            </a:r>
            <a:r>
              <a:rPr lang="en-US" dirty="0" smtClean="0"/>
              <a:t> med ASP.NET MVC 3 </a:t>
            </a:r>
            <a:r>
              <a:rPr lang="en-US" dirty="0" err="1" smtClean="0"/>
              <a:t>og</a:t>
            </a:r>
            <a:r>
              <a:rPr lang="en-US" dirty="0" smtClean="0"/>
              <a:t> Razor view engine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Tomas Jansson &amp; Tore Lervik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8596" y="260648"/>
            <a:ext cx="8247860" cy="108012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>
              <a:latin typeface="Georgia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1560" y="413696"/>
            <a:ext cx="7715304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4000" cap="small" dirty="0" err="1" smtClean="0">
                <a:solidFill>
                  <a:schemeClr val="bg1"/>
                </a:solidFill>
                <a:latin typeface="Georgia" pitchFamily="18" charset="0"/>
              </a:rPr>
              <a:t>ViewBag</a:t>
            </a:r>
            <a:endParaRPr lang="en-US" sz="4000" cap="small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576" y="1556792"/>
            <a:ext cx="7632848" cy="475252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Dynamic wrapper around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ViewData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 descr="http://weblogs.asp.net/blogs/scottgu/image_45EC938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16796"/>
            <a:ext cx="5339040" cy="196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eblogs.asp.net/blogs/scottgu/image_4846158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88600"/>
            <a:ext cx="5389180" cy="202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3347864" y="3068960"/>
            <a:ext cx="1532141" cy="648072"/>
          </a:xfrm>
          <a:prstGeom prst="ellipse">
            <a:avLst/>
          </a:prstGeom>
          <a:noFill/>
          <a:ln>
            <a:solidFill>
              <a:srgbClr val="EF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Oval 8"/>
          <p:cNvSpPr/>
          <p:nvPr/>
        </p:nvSpPr>
        <p:spPr>
          <a:xfrm>
            <a:off x="3347864" y="5157192"/>
            <a:ext cx="1532141" cy="648072"/>
          </a:xfrm>
          <a:prstGeom prst="ellipse">
            <a:avLst/>
          </a:prstGeom>
          <a:noFill/>
          <a:ln>
            <a:solidFill>
              <a:srgbClr val="EF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xtBox 9"/>
          <p:cNvSpPr txBox="1"/>
          <p:nvPr/>
        </p:nvSpPr>
        <p:spPr>
          <a:xfrm>
            <a:off x="2052825" y="3012057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Mvc 2</a:t>
            </a:r>
            <a:endParaRPr lang="nb-NO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481724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Mvc 3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278607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8596" y="260648"/>
            <a:ext cx="8247860" cy="108012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>
              <a:latin typeface="Georgia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1560" y="413696"/>
            <a:ext cx="7715304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4000" cap="small" dirty="0" err="1" smtClean="0">
                <a:solidFill>
                  <a:schemeClr val="bg1"/>
                </a:solidFill>
                <a:latin typeface="Georgia" pitchFamily="18" charset="0"/>
              </a:rPr>
              <a:t>ViewBag</a:t>
            </a:r>
            <a:r>
              <a:rPr lang="en-US" sz="4000" cap="small" dirty="0" smtClean="0">
                <a:solidFill>
                  <a:schemeClr val="bg1"/>
                </a:solidFill>
                <a:latin typeface="Georgia" pitchFamily="18" charset="0"/>
              </a:rPr>
              <a:t> cont.</a:t>
            </a:r>
            <a:endParaRPr lang="en-US" sz="4000" cap="small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576" y="1556792"/>
            <a:ext cx="7632848" cy="475252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8" r="4009"/>
          <a:stretch/>
        </p:blipFill>
        <p:spPr bwMode="auto">
          <a:xfrm>
            <a:off x="1274445" y="3121521"/>
            <a:ext cx="659511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3822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8596" y="260648"/>
            <a:ext cx="8247860" cy="108012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>
              <a:latin typeface="Georgia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1560" y="413696"/>
            <a:ext cx="7715304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4000" cap="small" dirty="0" smtClean="0">
                <a:solidFill>
                  <a:schemeClr val="bg1"/>
                </a:solidFill>
                <a:latin typeface="Georgia" pitchFamily="18" charset="0"/>
              </a:rPr>
              <a:t>Dependency injection</a:t>
            </a:r>
            <a:endParaRPr lang="en-US" sz="4000" cap="small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576" y="1556792"/>
            <a:ext cx="7632848" cy="504056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IDependencyResolver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Used by </a:t>
            </a:r>
            <a:r>
              <a:rPr lang="en-US" sz="2400" dirty="0" err="1" smtClean="0">
                <a:solidFill>
                  <a:schemeClr val="tx1"/>
                </a:solidFill>
                <a:cs typeface="Consolas" pitchFamily="49" charset="0"/>
              </a:rPr>
              <a:t>Mvc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 to resolve “services” (like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IControllerFactory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IControllerActivator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Simple controller activator interface that the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DependencyResolver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will use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IViewPageActivator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Same as previous but for Views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078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15616" y="3428680"/>
            <a:ext cx="3384696" cy="3240680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77800"/>
            <a:r>
              <a:rPr lang="nb-NO" sz="2600" cap="small" dirty="0" smtClean="0">
                <a:solidFill>
                  <a:schemeClr val="bg1"/>
                </a:solidFill>
                <a:cs typeface="FedraSerifB Book"/>
              </a:rPr>
              <a:t>TechDays blog</a:t>
            </a:r>
            <a:endParaRPr lang="nb-NO" sz="2600" cap="small" dirty="0">
              <a:solidFill>
                <a:schemeClr val="bg1"/>
              </a:solidFill>
              <a:cs typeface="FedraSerifB Book"/>
            </a:endParaRPr>
          </a:p>
        </p:txBody>
      </p:sp>
    </p:spTree>
    <p:extLst>
      <p:ext uri="{BB962C8B-B14F-4D97-AF65-F5344CB8AC3E}">
        <p14:creationId xmlns:p14="http://schemas.microsoft.com/office/powerpoint/2010/main" val="42022870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1675752"/>
            <a:ext cx="7632848" cy="504056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Razor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Scaffolding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cs typeface="Consolas" pitchFamily="49" charset="0"/>
              </a:rPr>
              <a:t>ViewBag</a:t>
            </a:r>
            <a:endParaRPr lang="en-US" sz="2400" dirty="0" smtClean="0">
              <a:solidFill>
                <a:schemeClr val="tx1"/>
              </a:solidFill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Unobtrusive validation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Global action </a:t>
            </a:r>
            <a:r>
              <a:rPr lang="en-US" sz="2400" dirty="0">
                <a:solidFill>
                  <a:schemeClr val="tx1"/>
                </a:solidFill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ilters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Dependency injection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cs typeface="Consolas" pitchFamily="49" charset="0"/>
              </a:rPr>
              <a:t>Templating</a:t>
            </a:r>
            <a:endParaRPr lang="en-US" sz="2400" dirty="0" smtClean="0">
              <a:solidFill>
                <a:schemeClr val="tx1"/>
              </a:solidFill>
              <a:cs typeface="Consolas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260648"/>
            <a:ext cx="8286808" cy="1200196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560" y="476672"/>
            <a:ext cx="7715304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4000" cap="small" dirty="0" smtClean="0">
                <a:solidFill>
                  <a:srgbClr val="FFFFFF"/>
                </a:solidFill>
              </a:rPr>
              <a:t>Summary</a:t>
            </a:r>
            <a:endParaRPr lang="en-US" sz="4000" cap="smal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131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1556792"/>
            <a:ext cx="7632848" cy="504056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cs typeface="Consolas" pitchFamily="49" charset="0"/>
              </a:rPr>
              <a:t>TechDays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 blog: </a:t>
            </a:r>
            <a:r>
              <a:rPr lang="nb-NO" sz="2400">
                <a:hlinkClick r:id="rId4"/>
              </a:rPr>
              <a:t>https://github.com/hallatore/MvcTechdaysBlog</a:t>
            </a:r>
            <a:endParaRPr lang="en-US" sz="2400" smtClean="0">
              <a:solidFill>
                <a:schemeClr val="tx1"/>
              </a:solidFill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Scott </a:t>
            </a:r>
            <a:r>
              <a:rPr lang="en-US" sz="2400" dirty="0" err="1">
                <a:solidFill>
                  <a:schemeClr val="tx1"/>
                </a:solidFill>
                <a:cs typeface="Consolas" pitchFamily="49" charset="0"/>
              </a:rPr>
              <a:t>Gu</a:t>
            </a:r>
            <a:r>
              <a:rPr lang="en-US" sz="2400" dirty="0">
                <a:solidFill>
                  <a:schemeClr val="tx1"/>
                </a:solidFill>
                <a:cs typeface="Consolas" pitchFamily="49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cs typeface="Consolas" pitchFamily="49" charset="0"/>
                <a:hlinkClick r:id="rId5"/>
              </a:rPr>
              <a:t>http://weblogs.asp.net/scottgu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  <a:hlinkClick r:id="rId5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endParaRPr lang="en-US" sz="2400" dirty="0">
              <a:solidFill>
                <a:schemeClr val="tx1"/>
              </a:solidFill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cs typeface="Consolas" pitchFamily="49" charset="0"/>
              </a:rPr>
              <a:t>Hanselman</a:t>
            </a:r>
            <a:r>
              <a:rPr lang="en-US" sz="2400" dirty="0">
                <a:solidFill>
                  <a:schemeClr val="tx1"/>
                </a:solidFill>
                <a:cs typeface="Consolas" pitchFamily="49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cs typeface="Consolas" pitchFamily="49" charset="0"/>
                <a:hlinkClick r:id="rId6"/>
              </a:rPr>
              <a:t>http://www.hanselman.com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  <a:hlinkClick r:id="rId6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endParaRPr lang="en-US" sz="2400" dirty="0">
              <a:solidFill>
                <a:schemeClr val="tx1"/>
              </a:solidFill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Phil </a:t>
            </a:r>
            <a:r>
              <a:rPr lang="en-US" sz="2400" dirty="0" err="1">
                <a:solidFill>
                  <a:schemeClr val="tx1"/>
                </a:solidFill>
                <a:cs typeface="Consolas" pitchFamily="49" charset="0"/>
              </a:rPr>
              <a:t>Haack</a:t>
            </a:r>
            <a:r>
              <a:rPr lang="en-US" sz="2400" dirty="0">
                <a:solidFill>
                  <a:schemeClr val="tx1"/>
                </a:solidFill>
                <a:cs typeface="Consolas" pitchFamily="49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cs typeface="Consolas" pitchFamily="49" charset="0"/>
                <a:hlinkClick r:id="rId7"/>
              </a:rPr>
              <a:t>http://haacked.com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  <a:hlinkClick r:id="rId7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endParaRPr lang="en-US" sz="2400" dirty="0">
              <a:solidFill>
                <a:schemeClr val="tx1"/>
              </a:solidFill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Steve </a:t>
            </a:r>
            <a:r>
              <a:rPr lang="en-US" sz="2400" dirty="0">
                <a:solidFill>
                  <a:schemeClr val="tx1"/>
                </a:solidFill>
                <a:cs typeface="Consolas" pitchFamily="49" charset="0"/>
              </a:rPr>
              <a:t>Sanderson: </a:t>
            </a:r>
            <a:r>
              <a:rPr lang="en-US" sz="2400" dirty="0">
                <a:solidFill>
                  <a:schemeClr val="tx1"/>
                </a:solidFill>
                <a:cs typeface="Consolas" pitchFamily="49" charset="0"/>
                <a:hlinkClick r:id="rId8"/>
              </a:rPr>
              <a:t>http://blog.stevensanderson.com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  <a:hlinkClick r:id="rId8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endParaRPr lang="en-US" sz="2400" dirty="0">
              <a:solidFill>
                <a:schemeClr val="tx1"/>
              </a:solidFill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  <a:hlinkClick r:id="rId9"/>
              </a:rPr>
              <a:t>http</a:t>
            </a:r>
            <a:r>
              <a:rPr lang="en-US" sz="2400" dirty="0">
                <a:solidFill>
                  <a:schemeClr val="tx1"/>
                </a:solidFill>
                <a:cs typeface="Consolas" pitchFamily="49" charset="0"/>
                <a:hlinkClick r:id="rId9"/>
              </a:rPr>
              <a:t>://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  <a:hlinkClick r:id="rId9"/>
              </a:rPr>
              <a:t>www.asp.net/learn/whitepapers/mvc3-release-notes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endParaRPr lang="en-US" sz="2400" dirty="0">
              <a:solidFill>
                <a:schemeClr val="tx1"/>
              </a:solidFill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  <a:hlinkClick r:id="rId10"/>
              </a:rPr>
              <a:t>http</a:t>
            </a:r>
            <a:r>
              <a:rPr lang="en-US" sz="2400" dirty="0">
                <a:solidFill>
                  <a:schemeClr val="tx1"/>
                </a:solidFill>
                <a:cs typeface="Consolas" pitchFamily="49" charset="0"/>
                <a:hlinkClick r:id="rId10"/>
              </a:rPr>
              <a:t>://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  <a:hlinkClick r:id="rId10"/>
              </a:rPr>
              <a:t>www.asp.net/mvc</a:t>
            </a:r>
            <a:r>
              <a:rPr lang="en-US" sz="24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endParaRPr lang="en-US" sz="2400" dirty="0">
              <a:solidFill>
                <a:schemeClr val="tx1"/>
              </a:solidFill>
              <a:cs typeface="Consolas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260648"/>
            <a:ext cx="8286808" cy="1200196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560" y="476672"/>
            <a:ext cx="7715304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4000" cap="small" dirty="0" smtClean="0">
                <a:solidFill>
                  <a:srgbClr val="FFFFFF"/>
                </a:solidFill>
              </a:rPr>
              <a:t>Resources</a:t>
            </a:r>
            <a:endParaRPr lang="en-US" sz="4000" cap="smal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586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831168" y="692696"/>
            <a:ext cx="2261112" cy="2435267"/>
          </a:xfrm>
          <a:prstGeom prst="ellipse">
            <a:avLst/>
          </a:prstGeom>
          <a:gradFill flip="none" rotWithShape="1">
            <a:gsLst>
              <a:gs pos="0">
                <a:srgbClr val="F04E52"/>
              </a:gs>
              <a:gs pos="100000">
                <a:srgbClr val="F04E6E"/>
              </a:gs>
            </a:gsLst>
            <a:lin ang="5700000" scaled="0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nb-NO" sz="2400" cap="small" dirty="0" smtClean="0">
                <a:solidFill>
                  <a:schemeClr val="bg1"/>
                </a:solidFill>
                <a:cs typeface="FedraSerifB Book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858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9552" y="565812"/>
            <a:ext cx="6264697" cy="2664296"/>
            <a:chOff x="539552" y="3429000"/>
            <a:chExt cx="6264697" cy="2664296"/>
          </a:xfrm>
        </p:grpSpPr>
        <p:sp>
          <p:nvSpPr>
            <p:cNvPr id="2" name="Rectangle 1"/>
            <p:cNvSpPr/>
            <p:nvPr/>
          </p:nvSpPr>
          <p:spPr>
            <a:xfrm>
              <a:off x="539552" y="3429000"/>
              <a:ext cx="2304256" cy="2664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7825" y="3658089"/>
              <a:ext cx="3816424" cy="206210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endParaRPr lang="en-US" sz="3200" cap="small" dirty="0" smtClean="0">
                <a:solidFill>
                  <a:schemeClr val="bg1"/>
                </a:solidFill>
              </a:endParaRPr>
            </a:p>
            <a:p>
              <a:r>
                <a:rPr lang="en-US" sz="3200" cap="small" dirty="0" smtClean="0">
                  <a:solidFill>
                    <a:schemeClr val="bg1"/>
                  </a:solidFill>
                </a:rPr>
                <a:t>Tomas Jansson</a:t>
              </a:r>
            </a:p>
            <a:p>
              <a:r>
                <a:rPr lang="en-US" sz="3200" cap="small" dirty="0" smtClean="0">
                  <a:solidFill>
                    <a:schemeClr val="bg1"/>
                  </a:solidFill>
                </a:rPr>
                <a:t>@</a:t>
              </a:r>
              <a:r>
                <a:rPr lang="en-US" sz="3200" cap="small" dirty="0" err="1" smtClean="0">
                  <a:solidFill>
                    <a:schemeClr val="bg1"/>
                  </a:solidFill>
                </a:rPr>
                <a:t>tomasjansson</a:t>
              </a:r>
              <a:endParaRPr lang="en-US" sz="3200" cap="small" dirty="0" smtClean="0">
                <a:solidFill>
                  <a:schemeClr val="bg1"/>
                </a:solidFill>
              </a:endParaRPr>
            </a:p>
            <a:p>
              <a:endParaRPr lang="en-US" sz="3200" cap="small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15816" y="3284984"/>
            <a:ext cx="5544616" cy="2664296"/>
            <a:chOff x="2915816" y="332656"/>
            <a:chExt cx="5544616" cy="2664296"/>
          </a:xfrm>
        </p:grpSpPr>
        <p:sp>
          <p:nvSpPr>
            <p:cNvPr id="8" name="Rectangle 7"/>
            <p:cNvSpPr/>
            <p:nvPr/>
          </p:nvSpPr>
          <p:spPr>
            <a:xfrm>
              <a:off x="6156176" y="332656"/>
              <a:ext cx="2304256" cy="2664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15816" y="650885"/>
              <a:ext cx="3096344" cy="206210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endParaRPr lang="en-US" sz="3200" cap="small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3200" cap="small" dirty="0" smtClean="0">
                  <a:solidFill>
                    <a:schemeClr val="bg1"/>
                  </a:solidFill>
                </a:rPr>
                <a:t>Tore Lervik</a:t>
              </a:r>
            </a:p>
            <a:p>
              <a:pPr algn="r"/>
              <a:r>
                <a:rPr lang="en-US" sz="3200" cap="small" dirty="0" smtClean="0">
                  <a:solidFill>
                    <a:schemeClr val="bg1"/>
                  </a:solidFill>
                </a:rPr>
                <a:t>@</a:t>
              </a:r>
              <a:r>
                <a:rPr lang="en-US" sz="3200" cap="small" dirty="0" err="1" smtClean="0">
                  <a:solidFill>
                    <a:schemeClr val="bg1"/>
                  </a:solidFill>
                </a:rPr>
                <a:t>toreler</a:t>
              </a:r>
              <a:endParaRPr lang="en-US" sz="3200" cap="small" dirty="0" smtClean="0">
                <a:solidFill>
                  <a:schemeClr val="bg1"/>
                </a:solidFill>
              </a:endParaRPr>
            </a:p>
            <a:p>
              <a:endParaRPr lang="en-US" sz="3200" cap="small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 descr="Tore Lervik svarthvit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16" y="3370514"/>
            <a:ext cx="2155552" cy="2516208"/>
          </a:xfrm>
          <a:prstGeom prst="rect">
            <a:avLst/>
          </a:prstGeom>
        </p:spPr>
      </p:pic>
      <p:pic>
        <p:nvPicPr>
          <p:cNvPr id="1026" name="Picture 2" descr="C:\Users\tore lervik\Dropbox\Microsoft Techdays\Tomas_Jansso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55" t="-396" r="30394" b="396"/>
          <a:stretch/>
        </p:blipFill>
        <p:spPr bwMode="auto">
          <a:xfrm>
            <a:off x="613904" y="622218"/>
            <a:ext cx="2155552" cy="253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38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15616" y="3428680"/>
            <a:ext cx="3384696" cy="3240680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77800"/>
            <a:r>
              <a:rPr lang="nb-NO" sz="2400" cap="small" dirty="0" smtClean="0">
                <a:solidFill>
                  <a:schemeClr val="bg1"/>
                </a:solidFill>
                <a:cs typeface="FedraSerifB Book"/>
              </a:rPr>
              <a:t>What is MVC</a:t>
            </a:r>
            <a:endParaRPr lang="nb-NO" sz="2400" cap="small" dirty="0">
              <a:solidFill>
                <a:schemeClr val="bg1"/>
              </a:solidFill>
              <a:cs typeface="FedraSerifB Book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3568" y="1340768"/>
            <a:ext cx="7704856" cy="504056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9912" y="260648"/>
            <a:ext cx="5040560" cy="79208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332656"/>
            <a:ext cx="50405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cap="small" dirty="0" smtClean="0">
                <a:solidFill>
                  <a:schemeClr val="bg1"/>
                </a:solidFill>
              </a:rPr>
              <a:t>Model View Controller</a:t>
            </a:r>
            <a:endParaRPr lang="en-US" sz="3200" cap="small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69263" y="4365104"/>
            <a:ext cx="259228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Controller</a:t>
            </a:r>
            <a:endParaRPr lang="nb-NO" dirty="0"/>
          </a:p>
        </p:txBody>
      </p:sp>
      <p:sp>
        <p:nvSpPr>
          <p:cNvPr id="8" name="Rounded Rectangle 7"/>
          <p:cNvSpPr/>
          <p:nvPr/>
        </p:nvSpPr>
        <p:spPr>
          <a:xfrm>
            <a:off x="5355637" y="1797022"/>
            <a:ext cx="259228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Model</a:t>
            </a:r>
            <a:endParaRPr lang="nb-NO" dirty="0"/>
          </a:p>
        </p:txBody>
      </p:sp>
      <p:sp>
        <p:nvSpPr>
          <p:cNvPr id="9" name="Rounded Rectangle 8"/>
          <p:cNvSpPr/>
          <p:nvPr/>
        </p:nvSpPr>
        <p:spPr>
          <a:xfrm>
            <a:off x="1115616" y="1772816"/>
            <a:ext cx="259228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View</a:t>
            </a:r>
            <a:endParaRPr lang="nb-NO" dirty="0"/>
          </a:p>
        </p:txBody>
      </p:sp>
      <p:cxnSp>
        <p:nvCxnSpPr>
          <p:cNvPr id="11" name="Straight Arrow Connector 10"/>
          <p:cNvCxnSpPr>
            <a:stCxn id="3" idx="1"/>
          </p:cNvCxnSpPr>
          <p:nvPr/>
        </p:nvCxnSpPr>
        <p:spPr>
          <a:xfrm flipH="1" flipV="1">
            <a:off x="2411760" y="3093166"/>
            <a:ext cx="857503" cy="1920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40511" y="3093166"/>
            <a:ext cx="507353" cy="1271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</p:cNvCxnSpPr>
          <p:nvPr/>
        </p:nvCxnSpPr>
        <p:spPr>
          <a:xfrm flipV="1">
            <a:off x="5861551" y="3093166"/>
            <a:ext cx="790230" cy="1920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727426" y="3093166"/>
            <a:ext cx="572766" cy="1271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268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15616" y="3428680"/>
            <a:ext cx="3384696" cy="3240680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77800"/>
            <a:r>
              <a:rPr lang="nb-NO" sz="2400" cap="small" dirty="0" smtClean="0">
                <a:solidFill>
                  <a:schemeClr val="bg1"/>
                </a:solidFill>
                <a:cs typeface="FedraSerifB Book"/>
              </a:rPr>
              <a:t>What is new in</a:t>
            </a:r>
            <a:endParaRPr lang="nb-NO" sz="2400" cap="small" dirty="0">
              <a:solidFill>
                <a:schemeClr val="bg1"/>
              </a:solidFill>
              <a:cs typeface="FedraSerifB Book"/>
            </a:endParaRPr>
          </a:p>
        </p:txBody>
      </p:sp>
      <p:sp>
        <p:nvSpPr>
          <p:cNvPr id="4" name="Oval 3"/>
          <p:cNvSpPr/>
          <p:nvPr/>
        </p:nvSpPr>
        <p:spPr>
          <a:xfrm>
            <a:off x="1691680" y="4293096"/>
            <a:ext cx="2961032" cy="2528664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77800"/>
            <a:r>
              <a:rPr lang="nb-NO" sz="3200" cap="small" dirty="0" smtClean="0">
                <a:solidFill>
                  <a:schemeClr val="bg1"/>
                </a:solidFill>
                <a:cs typeface="FedraSerifB Book"/>
              </a:rPr>
              <a:t>MVC 3</a:t>
            </a:r>
            <a:endParaRPr lang="nb-NO" sz="3200" cap="small" dirty="0">
              <a:solidFill>
                <a:schemeClr val="bg1"/>
              </a:solidFill>
              <a:cs typeface="FedraSerifB Book"/>
            </a:endParaRPr>
          </a:p>
        </p:txBody>
      </p:sp>
    </p:spTree>
    <p:extLst>
      <p:ext uri="{BB962C8B-B14F-4D97-AF65-F5344CB8AC3E}">
        <p14:creationId xmlns:p14="http://schemas.microsoft.com/office/powerpoint/2010/main" val="26835357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8596" y="260648"/>
            <a:ext cx="8247860" cy="108012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>
              <a:latin typeface="Georgia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1560" y="413696"/>
            <a:ext cx="7715304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4000" cap="small" dirty="0" smtClean="0">
                <a:solidFill>
                  <a:schemeClr val="bg1"/>
                </a:solidFill>
                <a:latin typeface="Georgia" pitchFamily="18" charset="0"/>
              </a:rPr>
              <a:t>Razor</a:t>
            </a:r>
            <a:endParaRPr lang="en-US" sz="4000" cap="small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576" y="1556792"/>
            <a:ext cx="7632848" cy="475252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cap="small" dirty="0"/>
          </a:p>
        </p:txBody>
      </p:sp>
      <p:sp>
        <p:nvSpPr>
          <p:cNvPr id="2" name="TextBox 1"/>
          <p:cNvSpPr txBox="1"/>
          <p:nvPr/>
        </p:nvSpPr>
        <p:spPr>
          <a:xfrm>
            <a:off x="840187" y="3471391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Mvc 2</a:t>
            </a:r>
            <a:endParaRPr lang="nb-NO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34290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Mvc 3</a:t>
            </a:r>
            <a:endParaRPr lang="nb-NO" sz="2400" dirty="0"/>
          </a:p>
        </p:txBody>
      </p:sp>
      <p:sp>
        <p:nvSpPr>
          <p:cNvPr id="9" name="TextBox 1"/>
          <p:cNvSpPr txBox="1"/>
          <p:nvPr/>
        </p:nvSpPr>
        <p:spPr>
          <a:xfrm>
            <a:off x="2047207" y="2075182"/>
            <a:ext cx="4844010" cy="65024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2400" dirty="0" smtClean="0">
                <a:latin typeface="Consolas" pitchFamily="49" charset="0"/>
                <a:cs typeface="Consolas" pitchFamily="49" charset="0"/>
              </a:rPr>
              <a:t>&lt;% SomeCode %&gt; </a:t>
            </a:r>
            <a:r>
              <a:rPr lang="nb-NO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@SomeCode</a:t>
            </a:r>
            <a:r>
              <a:rPr lang="nb-NO" sz="2400" dirty="0" smtClean="0">
                <a:latin typeface="Consolas" pitchFamily="49" charset="0"/>
                <a:cs typeface="Consolas" pitchFamily="49" charset="0"/>
              </a:rPr>
              <a:t> </a:t>
            </a:r>
            <a:endParaRPr lang="nb-NO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7" y="3933056"/>
            <a:ext cx="36290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eblogs.asp.net/blogs/scottgu/image_2EE4DDA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3056"/>
            <a:ext cx="302895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2924944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Example: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9904012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8596" y="260648"/>
            <a:ext cx="8247860" cy="108012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>
              <a:latin typeface="Georgia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1560" y="413696"/>
            <a:ext cx="7715304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4000" cap="small" dirty="0" smtClean="0">
                <a:solidFill>
                  <a:schemeClr val="bg1"/>
                </a:solidFill>
                <a:latin typeface="Georgia" pitchFamily="18" charset="0"/>
              </a:rPr>
              <a:t>Scaffolding</a:t>
            </a:r>
            <a:endParaRPr lang="en-US" sz="4000" cap="small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576" y="1556792"/>
            <a:ext cx="7632848" cy="475252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cap="smal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08" y="1772816"/>
            <a:ext cx="6514184" cy="126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1314908" y="2400888"/>
            <a:ext cx="2636676" cy="504056"/>
          </a:xfrm>
          <a:prstGeom prst="ellipse">
            <a:avLst/>
          </a:prstGeom>
          <a:noFill/>
          <a:ln>
            <a:solidFill>
              <a:srgbClr val="EF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51" y="3190530"/>
            <a:ext cx="4685322" cy="305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143701" y="4137640"/>
            <a:ext cx="4392488" cy="1008112"/>
          </a:xfrm>
          <a:prstGeom prst="ellipse">
            <a:avLst/>
          </a:prstGeom>
          <a:noFill/>
          <a:ln>
            <a:solidFill>
              <a:srgbClr val="EF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64024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8596" y="260648"/>
            <a:ext cx="8247860" cy="108012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>
              <a:latin typeface="Georgia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1560" y="413696"/>
            <a:ext cx="7715304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4000" cap="small" dirty="0" smtClean="0">
                <a:solidFill>
                  <a:schemeClr val="bg1"/>
                </a:solidFill>
                <a:latin typeface="Georgia" pitchFamily="18" charset="0"/>
              </a:rPr>
              <a:t>Improved validation</a:t>
            </a:r>
            <a:endParaRPr lang="en-US" sz="4000" cap="small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576" y="1556792"/>
            <a:ext cx="7632848" cy="475252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Unbotrusive</a:t>
            </a:r>
            <a:r>
              <a:rPr lang="en-US" sz="2400" dirty="0" smtClean="0">
                <a:solidFill>
                  <a:schemeClr val="tx1"/>
                </a:solidFill>
              </a:rPr>
              <a:t> client side validation as default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Remote attribute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[Remote(“Action, controller”)]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IValidatableObjects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cs typeface="Consolas" pitchFamily="49" charset="0"/>
              </a:rPr>
              <a:t>Model level validation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IClientValidatable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Easier client validation integration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852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8596" y="260648"/>
            <a:ext cx="8247860" cy="108012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dirty="0">
              <a:latin typeface="Georgia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1560" y="413696"/>
            <a:ext cx="7715304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4000" cap="small" dirty="0" smtClean="0">
                <a:solidFill>
                  <a:schemeClr val="bg1"/>
                </a:solidFill>
                <a:latin typeface="Georgia" pitchFamily="18" charset="0"/>
              </a:rPr>
              <a:t>Global action filters</a:t>
            </a:r>
            <a:endParaRPr lang="en-US" sz="4000" cap="small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576" y="1556792"/>
            <a:ext cx="7632848" cy="475252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Filtering on a global level instead of action/controller level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im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553" y="2780928"/>
            <a:ext cx="37528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eblogs.asp.net/blogs/scottgu/image_3A1D96A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08" y="3947944"/>
            <a:ext cx="48577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43330" y="3012057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Mvc 2</a:t>
            </a:r>
            <a:endParaRPr lang="nb-NO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37927" y="481724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Mvc 3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983987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Presentation1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57362"/>
      </a:accent1>
      <a:accent2>
        <a:srgbClr val="CBC0B7"/>
      </a:accent2>
      <a:accent3>
        <a:srgbClr val="DAD6CB"/>
      </a:accent3>
      <a:accent4>
        <a:srgbClr val="106470"/>
      </a:accent4>
      <a:accent5>
        <a:srgbClr val="82AEB6"/>
      </a:accent5>
      <a:accent6>
        <a:srgbClr val="A2C7CA"/>
      </a:accent6>
      <a:hlink>
        <a:srgbClr val="847363"/>
      </a:hlink>
      <a:folHlink>
        <a:srgbClr val="C9BFB5"/>
      </a:folHlink>
    </a:clrScheme>
    <a:fontScheme name="BEKK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resentation1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57362"/>
      </a:accent1>
      <a:accent2>
        <a:srgbClr val="CBC0B7"/>
      </a:accent2>
      <a:accent3>
        <a:srgbClr val="DAD6CB"/>
      </a:accent3>
      <a:accent4>
        <a:srgbClr val="106470"/>
      </a:accent4>
      <a:accent5>
        <a:srgbClr val="82AEB6"/>
      </a:accent5>
      <a:accent6>
        <a:srgbClr val="A2C7CA"/>
      </a:accent6>
      <a:hlink>
        <a:srgbClr val="847363"/>
      </a:hlink>
      <a:folHlink>
        <a:srgbClr val="C9BFB5"/>
      </a:folHlink>
    </a:clrScheme>
    <a:fontScheme name="BEKK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Presentation1.potx</Template>
  <TotalTime>19916</TotalTime>
  <Words>530</Words>
  <Application>Microsoft Office PowerPoint</Application>
  <PresentationFormat>On-screen Show (4:3)</PresentationFormat>
  <Paragraphs>111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Presentation1</vt:lpstr>
      <vt:lpstr>1_Presentation1</vt:lpstr>
      <vt:lpstr>Smidig utvikling med ASP.NET MVC 3 og Razor view engine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Vidar Kongsli</dc:creator>
  <cp:lastModifiedBy>Tomas Jansson</cp:lastModifiedBy>
  <cp:revision>277</cp:revision>
  <dcterms:created xsi:type="dcterms:W3CDTF">2010-10-12T08:27:42Z</dcterms:created>
  <dcterms:modified xsi:type="dcterms:W3CDTF">2011-09-05T20:45:45Z</dcterms:modified>
</cp:coreProperties>
</file>