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1" r:id="rId5"/>
    <p:sldId id="262" r:id="rId6"/>
    <p:sldId id="264" r:id="rId7"/>
    <p:sldId id="281" r:id="rId8"/>
    <p:sldId id="263" r:id="rId9"/>
    <p:sldId id="265" r:id="rId10"/>
    <p:sldId id="266" r:id="rId11"/>
    <p:sldId id="272" r:id="rId12"/>
    <p:sldId id="267" r:id="rId13"/>
    <p:sldId id="270" r:id="rId14"/>
    <p:sldId id="271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orient="horz" pos="2136">
          <p15:clr>
            <a:srgbClr val="A4A3A4"/>
          </p15:clr>
        </p15:guide>
        <p15:guide id="3" orient="horz" pos="860">
          <p15:clr>
            <a:srgbClr val="A4A3A4"/>
          </p15:clr>
        </p15:guide>
        <p15:guide id="4" pos="2879">
          <p15:clr>
            <a:srgbClr val="A4A3A4"/>
          </p15:clr>
        </p15:guide>
        <p15:guide id="5" pos="301">
          <p15:clr>
            <a:srgbClr val="A4A3A4"/>
          </p15:clr>
        </p15:guide>
        <p15:guide id="6" pos="54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0"/>
    <a:srgbClr val="000000"/>
    <a:srgbClr val="FFFFFF"/>
    <a:srgbClr val="C9C0B5"/>
    <a:srgbClr val="D2C0B5"/>
    <a:srgbClr val="BBB0A3"/>
    <a:srgbClr val="FD5151"/>
    <a:srgbClr val="887E6F"/>
    <a:srgbClr val="FD5158"/>
    <a:srgbClr val="F04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0" autoAdjust="0"/>
    <p:restoredTop sz="83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52" y="62"/>
      </p:cViewPr>
      <p:guideLst>
        <p:guide orient="horz" pos="4201"/>
        <p:guide orient="horz" pos="2136"/>
        <p:guide orient="horz" pos="860"/>
        <p:guide pos="2879"/>
        <p:guide pos="301"/>
        <p:guide pos="54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42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2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433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309695"/>
            <a:ext cx="4396995" cy="307777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68906"/>
            <a:ext cx="504000" cy="1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043721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2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254566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4699004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386688"/>
            <a:ext cx="2674752" cy="1584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3232977"/>
            <a:ext cx="2674752" cy="1584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5079267"/>
            <a:ext cx="2674752" cy="1584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386687"/>
            <a:ext cx="5190932" cy="527658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386690"/>
            <a:ext cx="5372567" cy="5276575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388197"/>
            <a:ext cx="2561276" cy="5275071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386689"/>
            <a:ext cx="5400675" cy="5276576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86689"/>
            <a:ext cx="2649674" cy="5276576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5805159"/>
            <a:ext cx="2519362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5422488"/>
            <a:ext cx="2519362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5109475"/>
            <a:ext cx="1152000" cy="1536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3917103"/>
            <a:ext cx="2519362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3534432"/>
            <a:ext cx="2519362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3221419"/>
            <a:ext cx="1152000" cy="1536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967723"/>
            <a:ext cx="2520000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588577"/>
            <a:ext cx="2520000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1322899"/>
            <a:ext cx="1131618" cy="1508824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5805159"/>
            <a:ext cx="2519362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3917103"/>
            <a:ext cx="2519362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5422488"/>
            <a:ext cx="2519362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3534432"/>
            <a:ext cx="2519362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5109475"/>
            <a:ext cx="1152000" cy="1536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3221419"/>
            <a:ext cx="1152000" cy="1536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967723"/>
            <a:ext cx="2520000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588577"/>
            <a:ext cx="2520000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1322899"/>
            <a:ext cx="1131618" cy="1508824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2" y="392323"/>
            <a:ext cx="821101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2" y="392323"/>
            <a:ext cx="8211017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33715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2522485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001920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3818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7870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1943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68906"/>
            <a:ext cx="504000" cy="1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1387449"/>
            <a:ext cx="8354007" cy="5275817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309695"/>
            <a:ext cx="4396995" cy="307777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60" y="282196"/>
            <a:ext cx="503999" cy="1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1387449"/>
            <a:ext cx="8354007" cy="5275817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6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1387449"/>
            <a:ext cx="8354007" cy="5275817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6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88326"/>
            <a:ext cx="3995996" cy="527494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388326"/>
            <a:ext cx="3995996" cy="5274941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574869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574869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6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862667"/>
            <a:ext cx="3995996" cy="4790868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862667"/>
            <a:ext cx="3996000" cy="4790868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384365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384365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6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86689"/>
            <a:ext cx="2556000" cy="527657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86689"/>
            <a:ext cx="2556000" cy="527657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86689"/>
            <a:ext cx="2556000" cy="527657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6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574869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384365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574869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384365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574869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384365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862667"/>
            <a:ext cx="2556000" cy="4806949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862667"/>
            <a:ext cx="2556000" cy="4806949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862667"/>
            <a:ext cx="2556000" cy="4806949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4288043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4288043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4288043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4559050"/>
            <a:ext cx="2551694" cy="210421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5" y="4559050"/>
            <a:ext cx="2555363" cy="210421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4097973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4097973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4559050"/>
            <a:ext cx="2568732" cy="210421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4097973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369250"/>
            <a:ext cx="1799998" cy="2399997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369250"/>
            <a:ext cx="1799998" cy="2399997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369250"/>
            <a:ext cx="1799998" cy="2399997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693315"/>
            <a:ext cx="2988000" cy="3984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043721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1387449"/>
            <a:ext cx="8354007" cy="5275817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2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254566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4699004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386688"/>
            <a:ext cx="2674752" cy="1584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3232977"/>
            <a:ext cx="2674752" cy="1584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5079267"/>
            <a:ext cx="2674752" cy="1584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386687"/>
            <a:ext cx="5190932" cy="527658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386690"/>
            <a:ext cx="5372567" cy="5276575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388197"/>
            <a:ext cx="2561276" cy="5275071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386689"/>
            <a:ext cx="5400675" cy="5276576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393031"/>
            <a:ext cx="2664512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86689"/>
            <a:ext cx="2649674" cy="5276576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5805159"/>
            <a:ext cx="2519362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5422488"/>
            <a:ext cx="2519362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5109475"/>
            <a:ext cx="1152000" cy="1536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3917103"/>
            <a:ext cx="2519362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3534432"/>
            <a:ext cx="2519362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3221419"/>
            <a:ext cx="1152000" cy="1536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967723"/>
            <a:ext cx="2520000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588577"/>
            <a:ext cx="2520000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1322899"/>
            <a:ext cx="1131618" cy="1508824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5805159"/>
            <a:ext cx="2519362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3917103"/>
            <a:ext cx="2519362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5422488"/>
            <a:ext cx="2519362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3534432"/>
            <a:ext cx="2519362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5109475"/>
            <a:ext cx="1152000" cy="1536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3221419"/>
            <a:ext cx="1152000" cy="1536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967723"/>
            <a:ext cx="2520000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588577"/>
            <a:ext cx="2520000" cy="28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1322899"/>
            <a:ext cx="1131618" cy="1508824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6" y="393031"/>
            <a:ext cx="27263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2" y="392323"/>
            <a:ext cx="821101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2" y="392323"/>
            <a:ext cx="8211017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33715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2522485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60" y="282196"/>
            <a:ext cx="503999" cy="15663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001920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3818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7870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1943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88326"/>
            <a:ext cx="3995996" cy="527494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388326"/>
            <a:ext cx="3995996" cy="5274941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574869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574869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930400"/>
            <a:ext cx="3995996" cy="4723136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930400"/>
            <a:ext cx="3996000" cy="4723136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384365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384365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86689"/>
            <a:ext cx="2556000" cy="527657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86689"/>
            <a:ext cx="2556000" cy="527657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86689"/>
            <a:ext cx="2556000" cy="527657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626177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435673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626177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435673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626177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435673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930400"/>
            <a:ext cx="2556000" cy="473921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930400"/>
            <a:ext cx="2556000" cy="473921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930400"/>
            <a:ext cx="2556000" cy="473921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4288043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4288043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4288043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4559050"/>
            <a:ext cx="2551694" cy="210421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5" y="4559050"/>
            <a:ext cx="2555363" cy="210421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4097973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4097973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4559050"/>
            <a:ext cx="2568732" cy="2104217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4097973"/>
            <a:ext cx="1983927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369250"/>
            <a:ext cx="1799998" cy="2399997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369250"/>
            <a:ext cx="1799998" cy="2399997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369250"/>
            <a:ext cx="1799998" cy="2399997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693315"/>
            <a:ext cx="2988000" cy="3984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387449"/>
            <a:ext cx="8229600" cy="527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593312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393248"/>
            <a:ext cx="2664512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ge.puppetlabs.com/opentable/iis" TargetMode="Externa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Puppet</a:t>
            </a:r>
            <a:r>
              <a:rPr lang="nb-NO" dirty="0" smtClean="0"/>
              <a:t> &amp; Windows</a:t>
            </a:r>
            <a:endParaRPr lang="nb-NO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and </a:t>
            </a:r>
            <a:r>
              <a:rPr lang="nb-NO" dirty="0" err="1" smtClean="0"/>
              <a:t>Vagrant</a:t>
            </a:r>
            <a:r>
              <a:rPr lang="nb-NO" dirty="0" smtClean="0"/>
              <a:t>, </a:t>
            </a:r>
            <a:r>
              <a:rPr lang="nb-NO" dirty="0" err="1" smtClean="0"/>
              <a:t>Chocolatey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Oslo/Fagdag</a:t>
            </a:r>
            <a:endParaRPr lang="nb-NO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Thomas </a:t>
            </a:r>
            <a:r>
              <a:rPr lang="nb-NO" dirty="0" err="1" smtClean="0"/>
              <a:t>Dufourd</a:t>
            </a:r>
            <a:r>
              <a:rPr lang="nb-NO" dirty="0" smtClean="0"/>
              <a:t> &amp; Tomas Jansson</a:t>
            </a:r>
            <a:endParaRPr lang="nb-NO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31/10/2014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08986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2206053" cy="261610"/>
          </a:xfrm>
        </p:spPr>
        <p:txBody>
          <a:bodyPr/>
          <a:lstStyle/>
          <a:p>
            <a:r>
              <a:rPr lang="sv-SE" dirty="0" smtClean="0"/>
              <a:t>Applying Puppet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puppet apply .\manifests\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site.pp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=./modules --verbose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10336" y="3586818"/>
            <a:ext cx="2332653" cy="2332653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sv-SE" sz="1600" dirty="0" smtClean="0">
                <a:solidFill>
                  <a:schemeClr val="tx1"/>
                </a:solidFill>
              </a:rPr>
              <a:t>Pro tip: create ps1/bat/sh script to execute apply</a:t>
            </a:r>
            <a:endParaRPr lang="nb-NO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09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393031"/>
            <a:ext cx="3771866" cy="261610"/>
          </a:xfrm>
        </p:spPr>
        <p:txBody>
          <a:bodyPr/>
          <a:lstStyle/>
          <a:p>
            <a:r>
              <a:rPr lang="sv-SE" dirty="0" smtClean="0"/>
              <a:t>Exercises 1: Getting started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site.pp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Notify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Execute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module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73414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3151504" cy="261610"/>
          </a:xfrm>
        </p:spPr>
        <p:txBody>
          <a:bodyPr/>
          <a:lstStyle/>
          <a:p>
            <a:r>
              <a:rPr lang="nb-NO" dirty="0" err="1" smtClean="0"/>
              <a:t>Chocolatey</a:t>
            </a:r>
            <a:r>
              <a:rPr lang="nb-NO" dirty="0" smtClean="0"/>
              <a:t>: </a:t>
            </a:r>
            <a:r>
              <a:rPr lang="nb-NO" dirty="0" err="1" smtClean="0"/>
              <a:t>What</a:t>
            </a:r>
            <a:r>
              <a:rPr lang="nb-NO" dirty="0" smtClean="0"/>
              <a:t> is it?</a:t>
            </a:r>
            <a:endParaRPr lang="nb-NO" dirty="0"/>
          </a:p>
        </p:txBody>
      </p:sp>
      <p:sp>
        <p:nvSpPr>
          <p:cNvPr id="4" name="Oval 3"/>
          <p:cNvSpPr/>
          <p:nvPr/>
        </p:nvSpPr>
        <p:spPr>
          <a:xfrm>
            <a:off x="653142" y="2139820"/>
            <a:ext cx="2062065" cy="2062065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err="1" smtClean="0">
                <a:solidFill>
                  <a:schemeClr val="tx1"/>
                </a:solidFill>
              </a:rPr>
              <a:t>Package</a:t>
            </a:r>
            <a:r>
              <a:rPr lang="nb-NO" sz="1400" dirty="0" smtClean="0">
                <a:solidFill>
                  <a:schemeClr val="tx1"/>
                </a:solidFill>
              </a:rPr>
              <a:t> manager for Windows</a:t>
            </a:r>
          </a:p>
        </p:txBody>
      </p:sp>
      <p:sp>
        <p:nvSpPr>
          <p:cNvPr id="5" name="Oval 4"/>
          <p:cNvSpPr/>
          <p:nvPr/>
        </p:nvSpPr>
        <p:spPr>
          <a:xfrm>
            <a:off x="3527950" y="2139819"/>
            <a:ext cx="2062065" cy="206206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tx1"/>
                </a:solidFill>
              </a:rPr>
              <a:t>Like apt-</a:t>
            </a:r>
            <a:r>
              <a:rPr lang="nb-NO" sz="1400" dirty="0" err="1" smtClean="0">
                <a:solidFill>
                  <a:schemeClr val="tx1"/>
                </a:solidFill>
              </a:rPr>
              <a:t>get</a:t>
            </a:r>
            <a:endParaRPr lang="nb-NO" sz="1400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02758" y="2139818"/>
            <a:ext cx="2062065" cy="20620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err="1" smtClean="0">
                <a:solidFill>
                  <a:schemeClr val="tx1"/>
                </a:solidFill>
              </a:rPr>
              <a:t>Based</a:t>
            </a:r>
            <a:r>
              <a:rPr lang="nb-NO" sz="1400" dirty="0" smtClean="0">
                <a:solidFill>
                  <a:schemeClr val="tx1"/>
                </a:solidFill>
              </a:rPr>
              <a:t> </a:t>
            </a:r>
            <a:r>
              <a:rPr lang="nb-NO" sz="1400" dirty="0" err="1" smtClean="0">
                <a:solidFill>
                  <a:schemeClr val="tx1"/>
                </a:solidFill>
              </a:rPr>
              <a:t>on</a:t>
            </a:r>
            <a:r>
              <a:rPr lang="nb-NO" sz="1400" dirty="0" smtClean="0">
                <a:solidFill>
                  <a:schemeClr val="tx1"/>
                </a:solidFill>
              </a:rPr>
              <a:t> </a:t>
            </a:r>
            <a:r>
              <a:rPr lang="nb-NO" sz="1400" dirty="0" err="1" smtClean="0">
                <a:solidFill>
                  <a:schemeClr val="tx1"/>
                </a:solidFill>
              </a:rPr>
              <a:t>nuget</a:t>
            </a:r>
            <a:r>
              <a:rPr lang="nb-NO" sz="1400" dirty="0" smtClean="0">
                <a:solidFill>
                  <a:schemeClr val="tx1"/>
                </a:solidFill>
              </a:rPr>
              <a:t> for </a:t>
            </a:r>
            <a:r>
              <a:rPr lang="nb-NO" sz="1400" dirty="0" err="1" smtClean="0">
                <a:solidFill>
                  <a:schemeClr val="tx1"/>
                </a:solidFill>
              </a:rPr>
              <a:t>distribution</a:t>
            </a:r>
            <a:r>
              <a:rPr lang="nb-NO" sz="1400" dirty="0" smtClean="0">
                <a:solidFill>
                  <a:schemeClr val="tx1"/>
                </a:solidFill>
              </a:rPr>
              <a:t> and format</a:t>
            </a:r>
          </a:p>
        </p:txBody>
      </p:sp>
    </p:spTree>
    <p:extLst>
      <p:ext uri="{BB962C8B-B14F-4D97-AF65-F5344CB8AC3E}">
        <p14:creationId xmlns:p14="http://schemas.microsoft.com/office/powerpoint/2010/main" val="15101252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3168175" cy="261610"/>
          </a:xfrm>
        </p:spPr>
        <p:txBody>
          <a:bodyPr/>
          <a:lstStyle/>
          <a:p>
            <a:r>
              <a:rPr lang="nb-NO" dirty="0" err="1" smtClean="0"/>
              <a:t>Chocolatey</a:t>
            </a:r>
            <a:r>
              <a:rPr lang="nb-NO" dirty="0" smtClean="0"/>
              <a:t>: </a:t>
            </a:r>
            <a:r>
              <a:rPr lang="nb-NO" dirty="0" err="1" smtClean="0"/>
              <a:t>Installing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from </a:t>
            </a:r>
            <a:r>
              <a:rPr lang="nb-NO" dirty="0" err="1" smtClean="0"/>
              <a:t>cmd</a:t>
            </a:r>
            <a:r>
              <a:rPr lang="nb-NO" dirty="0" smtClean="0"/>
              <a:t>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dirty="0" smtClean="0"/>
          </a:p>
          <a:p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/>
              <a:t>chocolatey</a:t>
            </a:r>
            <a:r>
              <a:rPr lang="nb-NO" dirty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</a:t>
            </a:r>
            <a:endParaRPr lang="nb-NO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 err="1"/>
              <a:t>Installing</a:t>
            </a:r>
            <a:r>
              <a:rPr lang="nb-NO" dirty="0"/>
              <a:t> 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choco install 7zip &lt;-Source url/folder&gt; &lt;-Version x.y.z&gt;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446" y="1908025"/>
            <a:ext cx="8077089" cy="129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powershell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unrestricted -Command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((new-object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net.webclient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('https://chocolatey.org/install.ps1'))" &amp;&amp; SET PATH=%PATH%;%ALLUSERSPROFILE%\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chocolatey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\bin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6445" y="3726392"/>
            <a:ext cx="8077089" cy="86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((new-object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net.webclient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('https://chocolatey.org/install.ps1'))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17555306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6641562" cy="261610"/>
          </a:xfrm>
        </p:spPr>
        <p:txBody>
          <a:bodyPr/>
          <a:lstStyle/>
          <a:p>
            <a:r>
              <a:rPr lang="nb-NO" dirty="0" err="1" smtClean="0"/>
              <a:t>Chocolatey</a:t>
            </a:r>
            <a:r>
              <a:rPr lang="nb-NO" dirty="0" smtClean="0"/>
              <a:t>: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, </a:t>
            </a:r>
            <a:r>
              <a:rPr lang="nb-NO" dirty="0" err="1" smtClean="0"/>
              <a:t>step</a:t>
            </a:r>
            <a:r>
              <a:rPr lang="nb-NO" dirty="0" smtClean="0"/>
              <a:t> 1 –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xml version="1.0" encoding="utf-8"?&gt;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Do not remove this test for UTF-8: if ??? doesn?t appear as greek uppercase omega letter enclosed in quotation marks, you should use an editor that supports UTF-8, not this one. --&gt;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&lt;package xmlns="http://schemas.microsoft.com/packaging/2010/07/nuspec.xsd"&gt;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&lt;metadata&gt;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&lt;!-- Read this before publishing packages to chocolatey.org: https://github.com/chocolatey/chocolatey/wiki/CreatePackages --&gt;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&lt;id&gt;elasticsearch&lt;/id&gt;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&lt;title&gt;Elasticsearch&lt;/title&gt;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&lt;version&gt;1.3.4&lt;/version&gt;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&lt;authors&gt;Tomas Jansson&lt;/authors&gt;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&lt;owners&gt;elasticsearch&lt;/owners&gt;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&lt;summary&gt;Elasticsearch&lt;/summary&gt;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&lt;description&gt;Installs elasticsearch in the program files folder, it doesn't not setup a service.&lt;/description&gt;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&lt;projectUrl&gt;https://github.com/elasticsearch/elasticsearch/&lt;/projectUrl&gt;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&lt;tags&gt;elasticsearch&lt;/tags&gt;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&lt;copyright&gt;&lt;/copyright&gt;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&lt;licenseUrl&gt;https://github.com/elasticsearch/elasticsearch/blob/master/LICENSE.txt&lt;/licenseUrl&gt;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&lt;requireLicenseAcceptance&gt;false&lt;/requireLicenseAcceptance&gt;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&lt;releaseNotes&gt;&lt;/releaseNotes&gt;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&lt;/metadata&gt;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&lt;files&gt;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&lt;file src="tools\**" target="tools"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&lt;/files&gt;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&lt;/package&gt;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nb-NO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63952" y="5840964"/>
            <a:ext cx="232788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sv-SE" sz="1400" dirty="0" smtClean="0"/>
              <a:t>Pro tip: 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nuget.exe spec</a:t>
            </a:r>
            <a:endParaRPr lang="nb-N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676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7529305" cy="261610"/>
          </a:xfrm>
        </p:spPr>
        <p:txBody>
          <a:bodyPr/>
          <a:lstStyle/>
          <a:p>
            <a:r>
              <a:rPr lang="nb-NO" dirty="0" err="1"/>
              <a:t>Chocolatey</a:t>
            </a:r>
            <a:r>
              <a:rPr lang="nb-NO" dirty="0"/>
              <a:t>: </a:t>
            </a:r>
            <a:r>
              <a:rPr lang="nb-NO" dirty="0" err="1"/>
              <a:t>Creating</a:t>
            </a:r>
            <a:r>
              <a:rPr lang="nb-NO" dirty="0"/>
              <a:t> </a:t>
            </a:r>
            <a:r>
              <a:rPr lang="nb-NO" dirty="0" err="1"/>
              <a:t>packages</a:t>
            </a:r>
            <a:r>
              <a:rPr lang="nb-NO" dirty="0"/>
              <a:t>, 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smtClean="0"/>
              <a:t>2 </a:t>
            </a:r>
            <a:r>
              <a:rPr lang="nb-NO" dirty="0"/>
              <a:t>–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script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sv-SE" dirty="0" smtClean="0"/>
              <a:t>Must be in tools/chocolateyInstall.ps1:</a:t>
            </a:r>
          </a:p>
          <a:p>
            <a:endParaRPr lang="sv-SE" dirty="0" smtClean="0"/>
          </a:p>
          <a:p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148099" y="2539317"/>
            <a:ext cx="8592676" cy="232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$url = 'https://download.elasticsearch.org/elasticsearch/elasticsearch/elasticsearch-1.3.4.zip'</a:t>
            </a:r>
          </a:p>
          <a:p>
            <a:endParaRPr lang="nb-N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programData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env:ProgramData</a:t>
            </a:r>
            <a:endParaRPr lang="nb-N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installFolder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"$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programData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nb-N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Install-ChocolateyZipPackage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"$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"$url" "$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installFolder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686328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6263574" cy="261610"/>
          </a:xfrm>
        </p:spPr>
        <p:txBody>
          <a:bodyPr/>
          <a:lstStyle/>
          <a:p>
            <a:r>
              <a:rPr lang="nb-NO" dirty="0" err="1"/>
              <a:t>Chocolatey</a:t>
            </a:r>
            <a:r>
              <a:rPr lang="nb-NO" dirty="0"/>
              <a:t>: </a:t>
            </a:r>
            <a:r>
              <a:rPr lang="nb-NO" dirty="0" err="1"/>
              <a:t>Creating</a:t>
            </a:r>
            <a:r>
              <a:rPr lang="nb-NO" dirty="0"/>
              <a:t> </a:t>
            </a:r>
            <a:r>
              <a:rPr lang="nb-NO" dirty="0" err="1"/>
              <a:t>packages</a:t>
            </a:r>
            <a:r>
              <a:rPr lang="nb-NO" dirty="0"/>
              <a:t>, 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smtClean="0"/>
              <a:t>3 </a:t>
            </a:r>
            <a:r>
              <a:rPr lang="nb-NO" dirty="0"/>
              <a:t>– </a:t>
            </a:r>
            <a:r>
              <a:rPr lang="nb-NO" dirty="0" err="1" smtClean="0"/>
              <a:t>Packing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2211354" y="2989908"/>
            <a:ext cx="475861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nuget pack yourpackage.nuspec</a:t>
            </a:r>
            <a:endParaRPr lang="nb-N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86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393031"/>
            <a:ext cx="5716950" cy="261610"/>
          </a:xfrm>
        </p:spPr>
        <p:txBody>
          <a:bodyPr/>
          <a:lstStyle/>
          <a:p>
            <a:r>
              <a:rPr lang="sv-SE" dirty="0" smtClean="0"/>
              <a:t>Exercises 2: Creating a chocolatey package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 1: Create a package java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 2: Create a package of SQL Server Express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38173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3429785" cy="261610"/>
          </a:xfrm>
        </p:spPr>
        <p:txBody>
          <a:bodyPr/>
          <a:lstStyle/>
          <a:p>
            <a:r>
              <a:rPr lang="sv-SE" dirty="0" smtClean="0"/>
              <a:t>Puppet concepts: </a:t>
            </a:r>
            <a:r>
              <a:rPr lang="sv-SE" dirty="0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ChocolateyPackageName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=&gt; ‘2.0.0’,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=&gt; ‘http://chocofeed/’,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install_options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=&gt; [‘-arg1’, ‘-arg2’],</a:t>
            </a:r>
          </a:p>
          <a:p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provider 		=&gt;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chocolatey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smtClean="0">
                <a:cs typeface="Courier New" panose="02070309020205020404" pitchFamily="49" charset="0"/>
              </a:rPr>
              <a:t>is a type for controlling a package resource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rovider</a:t>
            </a:r>
            <a:r>
              <a:rPr lang="sv-SE" dirty="0" smtClean="0"/>
              <a:t> defines that chocolatey will be used to install package (module must be added)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sv-SE" dirty="0" smtClean="0"/>
              <a:t> can be an url or local folder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938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393031"/>
            <a:ext cx="3961341" cy="261610"/>
          </a:xfrm>
        </p:spPr>
        <p:txBody>
          <a:bodyPr/>
          <a:lstStyle/>
          <a:p>
            <a:r>
              <a:rPr lang="sv-SE" dirty="0" smtClean="0"/>
              <a:t>Exercises 3: Install a package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the </a:t>
            </a:r>
            <a:r>
              <a:rPr lang="en-US" dirty="0" err="1" smtClean="0"/>
              <a:t>chocolatey</a:t>
            </a:r>
            <a:r>
              <a:rPr lang="en-US" dirty="0" smtClean="0"/>
              <a:t> package created in the previous exercise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45459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6445" y="393031"/>
            <a:ext cx="2153154" cy="261610"/>
          </a:xfrm>
        </p:spPr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</a:t>
            </a:r>
            <a:r>
              <a:rPr lang="nb-NO" dirty="0" err="1" smtClean="0"/>
              <a:t>puppet</a:t>
            </a:r>
            <a:r>
              <a:rPr lang="sv-SE" dirty="0"/>
              <a:t>?</a:t>
            </a:r>
            <a:endParaRPr lang="nb-NO" dirty="0"/>
          </a:p>
        </p:txBody>
      </p:sp>
      <p:sp>
        <p:nvSpPr>
          <p:cNvPr id="12" name="TextBox 11"/>
          <p:cNvSpPr txBox="1"/>
          <p:nvPr/>
        </p:nvSpPr>
        <p:spPr>
          <a:xfrm>
            <a:off x="1577788" y="3248201"/>
            <a:ext cx="6098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/>
              <a:t>Puppet is a declarative programming language for configuring system state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674270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3343223" cy="261610"/>
          </a:xfrm>
        </p:spPr>
        <p:txBody>
          <a:bodyPr/>
          <a:lstStyle/>
          <a:p>
            <a:r>
              <a:rPr lang="sv-SE" dirty="0" smtClean="0"/>
              <a:t>Puppet concepts</a:t>
            </a:r>
            <a:r>
              <a:rPr lang="sv-SE" smtClean="0"/>
              <a:t>: </a:t>
            </a:r>
            <a:r>
              <a:rPr lang="sv-SE" smtClean="0"/>
              <a:t>Service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ensure		=&gt;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'running',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enable		=&gt;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subscribe	=&gt; File[‘file resource name’],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smtClean="0">
                <a:cs typeface="Courier New" panose="02070309020205020404" pitchFamily="49" charset="0"/>
              </a:rPr>
              <a:t>controls a service resource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subcribe</a:t>
            </a:r>
            <a:r>
              <a:rPr lang="sv-SE" dirty="0" smtClean="0"/>
              <a:t> makes the service restart on file changes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49050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393031"/>
            <a:ext cx="4553491" cy="261610"/>
          </a:xfrm>
        </p:spPr>
        <p:txBody>
          <a:bodyPr/>
          <a:lstStyle/>
          <a:p>
            <a:r>
              <a:rPr lang="sv-SE" dirty="0" smtClean="0"/>
              <a:t>Exercises 4: Controlling a service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Alt 1: Install a service manually and then control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Alt 2: Use ’NirvanaService’ to control a service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12472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393031"/>
            <a:ext cx="2702984" cy="261610"/>
          </a:xfrm>
        </p:spPr>
        <p:txBody>
          <a:bodyPr/>
          <a:lstStyle/>
          <a:p>
            <a:r>
              <a:rPr lang="sv-SE" dirty="0" smtClean="0"/>
              <a:t>Exercises 5: Go nuts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IIS configuration, </a:t>
            </a:r>
            <a:r>
              <a:rPr lang="sv-SE" dirty="0">
                <a:hlinkClick r:id="rId2"/>
              </a:rPr>
              <a:t>https://</a:t>
            </a:r>
            <a:r>
              <a:rPr lang="sv-SE" dirty="0" smtClean="0">
                <a:hlinkClick r:id="rId2"/>
              </a:rPr>
              <a:t>forge.puppetlabs.com/opentable/iis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Set up a complete workflow, package, file and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mtClean="0"/>
              <a:t>Experiment with the ’User’ type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78477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2254143" cy="261610"/>
          </a:xfrm>
        </p:spPr>
        <p:txBody>
          <a:bodyPr/>
          <a:lstStyle/>
          <a:p>
            <a:r>
              <a:rPr lang="sv-SE" dirty="0" smtClean="0"/>
              <a:t>Puppet Concepts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Node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Exec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File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User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Notify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...</a:t>
            </a:r>
          </a:p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7942" y="1384365"/>
            <a:ext cx="1924616" cy="246221"/>
          </a:xfrm>
        </p:spPr>
        <p:txBody>
          <a:bodyPr/>
          <a:lstStyle/>
          <a:p>
            <a:r>
              <a:rPr lang="sv-SE" dirty="0" smtClean="0"/>
              <a:t>Language concepts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725392" y="1384365"/>
            <a:ext cx="2068887" cy="246221"/>
          </a:xfrm>
        </p:spPr>
        <p:txBody>
          <a:bodyPr/>
          <a:lstStyle/>
          <a:p>
            <a:r>
              <a:rPr lang="sv-SE" dirty="0" smtClean="0"/>
              <a:t>Language constructs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72545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6446" y="393031"/>
            <a:ext cx="2894703" cy="261610"/>
          </a:xfrm>
        </p:spPr>
        <p:txBody>
          <a:bodyPr/>
          <a:lstStyle/>
          <a:p>
            <a:r>
              <a:rPr lang="sv-SE" dirty="0"/>
              <a:t>Puppet </a:t>
            </a:r>
            <a:r>
              <a:rPr lang="sv-SE" dirty="0" smtClean="0"/>
              <a:t>Concepts: </a:t>
            </a:r>
            <a:r>
              <a:rPr lang="sv-SE" dirty="0" smtClean="0"/>
              <a:t>file</a:t>
            </a:r>
            <a:endParaRPr lang="nb-N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{ 'C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:/something/conf/neo4j-server.properties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            =&gt;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"puppet:///modules/neo4j/neo4j-server.properties",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               =&gt;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'0774',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           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Package['neo4j'],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   notify            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Service['neo4j'],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   source_permissions =&gt; ignore,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v-SE" dirty="0" smtClean="0">
                <a:latin typeface="+mn-lt"/>
                <a:cs typeface="Courier New" panose="02070309020205020404" pitchFamily="49" charset="0"/>
              </a:rPr>
              <a:t> is 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+mn-lt"/>
                <a:cs typeface="Courier New" panose="02070309020205020404" pitchFamily="49" charset="0"/>
              </a:rPr>
              <a:t>You can define a resource with most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+mn-lt"/>
                <a:cs typeface="Courier New" panose="02070309020205020404" pitchFamily="49" charset="0"/>
              </a:rPr>
              <a:t>Capital first letter request a resource instead of defining it</a:t>
            </a:r>
            <a:endParaRPr lang="nb-NO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1435" y="2653553"/>
            <a:ext cx="1739340" cy="762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sv-SE" sz="1400" dirty="0" smtClean="0">
                <a:solidFill>
                  <a:schemeClr val="tx1"/>
                </a:solidFill>
              </a:rPr>
              <a:t>EVERY ROWS ENDS WITH A ’,’</a:t>
            </a:r>
            <a:endParaRPr lang="nb-NO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575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6446" y="393031"/>
            <a:ext cx="2986074" cy="261610"/>
          </a:xfrm>
        </p:spPr>
        <p:txBody>
          <a:bodyPr/>
          <a:lstStyle/>
          <a:p>
            <a:r>
              <a:rPr lang="sv-SE" dirty="0"/>
              <a:t>Puppet </a:t>
            </a:r>
            <a:r>
              <a:rPr lang="sv-SE" dirty="0" smtClean="0"/>
              <a:t>Concepts: </a:t>
            </a:r>
            <a:r>
              <a:rPr lang="sv-SE" dirty="0" smtClean="0"/>
              <a:t>exec</a:t>
            </a:r>
            <a:endParaRPr lang="nb-N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{ ’add_ports':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  =&gt;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"c:/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powershell_scripts/somescript.ps1 –param1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name", 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logoutput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=&gt; true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provider  =&gt; powershell,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   =&gt; File[’c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:/powershell_scripts/somescript.ps1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’],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sv-SE" dirty="0" smtClean="0">
                <a:latin typeface="+mn-lt"/>
                <a:cs typeface="Courier New" panose="02070309020205020404" pitchFamily="49" charset="0"/>
              </a:rPr>
              <a:t> is 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owershell</a:t>
            </a:r>
            <a:r>
              <a:rPr lang="sv-SE" dirty="0" smtClean="0">
                <a:latin typeface="+mn-lt"/>
                <a:cs typeface="Courier New" panose="02070309020205020404" pitchFamily="49" charset="0"/>
              </a:rPr>
              <a:t> is a provider for the </a:t>
            </a: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sv-SE" dirty="0" smtClean="0">
                <a:latin typeface="+mn-lt"/>
                <a:cs typeface="Courier New" panose="02070309020205020404" pitchFamily="49" charset="0"/>
              </a:rPr>
              <a:t> type, but it is a module that you add to your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+mn-lt"/>
                <a:cs typeface="Courier New" panose="02070309020205020404" pitchFamily="49" charset="0"/>
              </a:rPr>
              <a:t>Controlling flow by using </a:t>
            </a:r>
            <a:r>
              <a:rPr lang="sv-SE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endParaRPr lang="nb-NO" u="sng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2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3161763" cy="261610"/>
          </a:xfrm>
        </p:spPr>
        <p:txBody>
          <a:bodyPr/>
          <a:lstStyle/>
          <a:p>
            <a:r>
              <a:rPr lang="sv-SE" dirty="0"/>
              <a:t>Puppet Concepts: </a:t>
            </a:r>
            <a:r>
              <a:rPr lang="sv-SE" dirty="0" smtClean="0"/>
              <a:t>nodes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{ 'YOLO': }</a:t>
            </a: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node 'winpuppet1', 'server1' {</a:t>
            </a: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windowsfunctions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nirvanaservice</a:t>
            </a: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eventstore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javaserverjre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v-SE" dirty="0" smtClean="0"/>
              <a:t> defines nodes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Name can be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Inheritance has been removed in favor for composition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348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4509248" cy="261610"/>
          </a:xfrm>
        </p:spPr>
        <p:txBody>
          <a:bodyPr/>
          <a:lstStyle/>
          <a:p>
            <a:r>
              <a:rPr lang="sv-SE" dirty="0"/>
              <a:t>Puppet Concepts: </a:t>
            </a:r>
            <a:r>
              <a:rPr lang="sv-SE" dirty="0" smtClean="0"/>
              <a:t>Class </a:t>
            </a:r>
            <a:r>
              <a:rPr lang="sv-SE" dirty="0" smtClean="0"/>
              <a:t>and define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{ 'YOLO':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withdefault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yolo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"$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withdefault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nb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‘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‘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 type’,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dirty="0" smtClean="0"/>
              <a:t> defines a reusable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v-SE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efine</a:t>
            </a:r>
            <a:r>
              <a:rPr lang="sv-SE" dirty="0" smtClean="0"/>
              <a:t> defines a new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After you include the class you can use the new type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0069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2070439" cy="261610"/>
          </a:xfrm>
        </p:spPr>
        <p:txBody>
          <a:bodyPr/>
          <a:lstStyle/>
          <a:p>
            <a:r>
              <a:rPr lang="sv-SE" dirty="0" smtClean="0"/>
              <a:t>File structure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puppet (or what your root is called)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manifests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site.pp (initiall script)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nodes.pp (node definitions)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&lt;module name&gt;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manifests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init.pp (definition of module)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files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&lt;files you want to include&gt;</a:t>
            </a:r>
          </a:p>
          <a:p>
            <a:endParaRPr lang="nb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lvl="3" indent="-285750">
              <a:buFont typeface="Arial" panose="020B0604020202020204" pitchFamily="34" charset="0"/>
              <a:buChar char="•"/>
            </a:pPr>
            <a:endParaRPr lang="sv-S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35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6" y="393031"/>
            <a:ext cx="3490699" cy="261610"/>
          </a:xfrm>
        </p:spPr>
        <p:txBody>
          <a:bodyPr/>
          <a:lstStyle/>
          <a:p>
            <a:r>
              <a:rPr lang="sv-SE" dirty="0" smtClean="0"/>
              <a:t>Modules: Install example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Powershell is a must have module for Puppet and Windows</a:t>
            </a:r>
          </a:p>
          <a:p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927198" y="3284376"/>
            <a:ext cx="727314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puppet module install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./modules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puppetlabs-powershell</a:t>
            </a:r>
            <a:endParaRPr lang="nb-N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530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51931</TotalTime>
  <Words>721</Words>
  <Application>Microsoft Office PowerPoint</Application>
  <PresentationFormat>On-screen Show (4:3)</PresentationFormat>
  <Paragraphs>192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Georgia</vt:lpstr>
      <vt:lpstr>Wingdings</vt:lpstr>
      <vt:lpstr>BEKK Rekruttering 16-9</vt:lpstr>
      <vt:lpstr>Puppet &amp; Windows</vt:lpstr>
      <vt:lpstr>What is puppet?</vt:lpstr>
      <vt:lpstr>Puppet Concepts</vt:lpstr>
      <vt:lpstr>Puppet Concepts: file</vt:lpstr>
      <vt:lpstr>Puppet Concepts: exec</vt:lpstr>
      <vt:lpstr>Puppet Concepts: nodes</vt:lpstr>
      <vt:lpstr>Puppet Concepts: Class and define</vt:lpstr>
      <vt:lpstr>File structure</vt:lpstr>
      <vt:lpstr>Modules: Install example</vt:lpstr>
      <vt:lpstr>Applying Puppet</vt:lpstr>
      <vt:lpstr>Exercises 1: Getting started</vt:lpstr>
      <vt:lpstr>Chocolatey: What is it?</vt:lpstr>
      <vt:lpstr>Chocolatey: Installing</vt:lpstr>
      <vt:lpstr>Chocolatey: Creating packages, step 1 – the nuspec</vt:lpstr>
      <vt:lpstr>Chocolatey: Creating packages, step 2 – the install script</vt:lpstr>
      <vt:lpstr>Chocolatey: Creating packages, step 3 – Packing</vt:lpstr>
      <vt:lpstr>Exercises 2: Creating a chocolatey package</vt:lpstr>
      <vt:lpstr>Puppet concepts: Package</vt:lpstr>
      <vt:lpstr>Exercises 3: Install a package</vt:lpstr>
      <vt:lpstr>Puppet concepts: Service</vt:lpstr>
      <vt:lpstr>Exercises 4: Controlling a service</vt:lpstr>
      <vt:lpstr>Exercises 5: Go nuts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Tomas Jansson</cp:lastModifiedBy>
  <cp:revision>1072</cp:revision>
  <dcterms:created xsi:type="dcterms:W3CDTF">2011-08-04T16:58:46Z</dcterms:created>
  <dcterms:modified xsi:type="dcterms:W3CDTF">2014-10-30T19:36:59Z</dcterms:modified>
</cp:coreProperties>
</file>