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  <p:embeddedFont>
      <p:font typeface="Roboto Mon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5AA2B0-F0B2-4ABD-82AB-6EEA208C6CA5}">
  <a:tblStyle styleId="{F25AA2B0-F0B2-4ABD-82AB-6EEA208C6C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7.xml"/><Relationship Id="rId56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acolyer.org/2016/02/24/a-critique-of-ansi-sql-isolation-levels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91%D0%B0%D0%B7%D0%B0_%D0%B4%D0%B0%D0%BD%D0%BD%D1%8B%D1%85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A2%D1%80%D0%B0%D0%BD%D0%B7%D0%B0%D0%BA%D1%86%D0%B8%D1%8F_(%D0%B8%D0%BD%D1%84%D0%BE%D1%80%D0%BC%D0%B0%D1%82%D0%B8%D0%BA%D0%B0)" TargetMode="External"/><Relationship Id="rId3" Type="http://schemas.openxmlformats.org/officeDocument/2006/relationships/hyperlink" Target="https://ru.wikipedia.org/wiki/%D0%A2%D1%80%D0%B0%D0%BD%D0%B7%D0%B0%D0%BA%D1%86%D0%B8%D1%8F_(%D0%B8%D0%BD%D1%84%D0%BE%D1%80%D0%BC%D0%B0%D1%82%D0%B8%D0%BA%D0%B0)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дворе 2019, облачные решения, микросервисы, event-driven design и всевозможные nosql решения уже прочно вошли в нащу жизнь и стали дефакто стандартом при проектировании новых сервисв. И тут то у нас и начинаются проблемы. Многие разработчики все еще мыслят в терминах ACID транзакций, полностью консистентных данных, с гарантиями порядка, еще и без аномалий.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Реальность такова, что данные почти  никогда не бывают в консистентном состоянии и об этом мы сегодня и поговорим.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7e6ac306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7e6ac306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 когда мы говорим про реализации ACID транзакций есть нюанс.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e6ac306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e6ac306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9878af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9878af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Тут хочется упоминуть про закон дырявых абстракций.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нетривиальные транзакции дырявы. Ну понятно что модель транзакции это тоже абстракция.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давайте посмотрим что же в ней дырявого.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9878af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49878af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в свойстве изолированности транзакций друг от друга.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9878af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9878af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Тут на картинке представлены разные уровни изоляции транзакций.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 самого слабого сверху до самого сильного снизу. Только последний уровень изоляции - это честно изолированные друг от друга транзакции, а все что выше - допускают те или иные аномалии.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83ad080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83ad080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в свойстве изолированности транзакций друг от друга.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9878af1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49878af1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Возможные аномалии при различных уровнях изоляции. Рассказывать про них я конечно же не буду. Прочитаете сами, если не знали.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Тут на картинке видно, что только Serializable уровень изоляции не подвержен аномалиям, тоесть транзакции запущенные с этим уровнем изоляции по настоящему ACID, а в остальных случаях нет.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https://blog.acolyer.org/2016/02/24/a-critique-of-ansi-sql-isolation-levels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63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384fb34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d384fb34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Большинство баз по умолчанию не используют serializable уровень изоляции. Потому что это </a:t>
            </a:r>
            <a:r>
              <a:rPr lang="ru"/>
              <a:t>катастрофически</a:t>
            </a:r>
            <a:r>
              <a:rPr lang="ru"/>
              <a:t> влияет на производительность. </a:t>
            </a:r>
            <a:br>
              <a:rPr lang="ru"/>
            </a:br>
            <a:r>
              <a:rPr lang="ru"/>
              <a:t>Так помимо этого еще и </a:t>
            </a:r>
            <a:r>
              <a:rPr lang="ru"/>
              <a:t>реализованные</a:t>
            </a:r>
            <a:r>
              <a:rPr lang="ru"/>
              <a:t> уровни изоляции в реализации может иметь “особенности”. Например Oracle вас обманывает и не умеет в Serializable.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d384fb34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d384fb34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этого </a:t>
            </a:r>
            <a:r>
              <a:rPr lang="ru"/>
              <a:t>следует</a:t>
            </a:r>
            <a:r>
              <a:rPr lang="ru"/>
              <a:t>, что в реальной жизни вы крайне редко работаете с честными ACID транзакциями.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62cb71fa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62cb71fa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это совершенно нормально.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Реальный</a:t>
            </a:r>
            <a:r>
              <a:rPr lang="ru"/>
              <a:t> мир ничего не знает про ACID транзакции. Просто данные иногда должны быть в консистентном состоянии и нужно подбирать уровень изоляции исходя из ещсценария.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8f06e40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8f06e40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верхам пробежимся по теории и сравним ее с практикой.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Никакого рокет сайенса тут не будет, я как и большинство из вас просто пишу бизнес лапшу, так что все буду стараться рассказывать на пальцах.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62cb71fa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62cb71fa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49878af1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49878af1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Окей, но на дворе же 2019 и для нас часто намного важнее иметь доступ к нашему фэйсбуку с котиками, пусть даже устаревшими, чем не иметь совсем.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2cb71fa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62cb71fa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Тут приведен список возможных характеристик которые вам в вашем приложении внезапно очень нужны и важны.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todo: Вопрос в аудиторию про характеристики хранилища.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62cb71fa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62cb71fa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8099c3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8099c3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749d8e8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0749d8e8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распределенных систем в 2000 году отлично описал Эрик Брюэр и наверняка эти две аббревеатуры вам знакомы.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// todo: описать возникновение этих акронимов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21984373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21984373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BASE - это тоже акроним. Расшифровывается как базовая доступность, софт-стэйт и eventual consistency. </a:t>
            </a:r>
            <a:endParaRPr/>
          </a:p>
          <a:p>
            <a:pPr indent="-301625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Char char="●"/>
            </a:pPr>
            <a:r>
              <a:rPr b="1" lang="ru" sz="1150">
                <a:solidFill>
                  <a:srgbClr val="242729"/>
                </a:solidFill>
              </a:rPr>
              <a:t>Basically available</a:t>
            </a:r>
            <a:r>
              <a:rPr lang="ru" sz="1150">
                <a:solidFill>
                  <a:srgbClr val="242729"/>
                </a:solidFill>
              </a:rPr>
              <a:t> - означет доступность в терминах CAP теоремы. </a:t>
            </a:r>
            <a:r>
              <a:rPr b="1" lang="ru" sz="1150">
                <a:solidFill>
                  <a:srgbClr val="242729"/>
                </a:solidFill>
              </a:rPr>
              <a:t>Каждый </a:t>
            </a:r>
            <a:r>
              <a:rPr lang="ru" sz="1150">
                <a:solidFill>
                  <a:srgbClr val="242729"/>
                </a:solidFill>
              </a:rPr>
              <a:t>запрос полученный не-упавшим узлом обязан ответить без ошибок. Не какой-нибудь из, а каждый из рабочих узлов, это важно.</a:t>
            </a:r>
            <a:endParaRPr sz="1150">
              <a:solidFill>
                <a:srgbClr val="242729"/>
              </a:solidFill>
            </a:endParaRPr>
          </a:p>
          <a:p>
            <a:pPr indent="-301625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Char char="●"/>
            </a:pPr>
            <a:r>
              <a:rPr b="1" lang="ru" sz="1150">
                <a:solidFill>
                  <a:srgbClr val="242729"/>
                </a:solidFill>
              </a:rPr>
              <a:t>Soft state</a:t>
            </a:r>
            <a:r>
              <a:rPr lang="ru" sz="1150">
                <a:solidFill>
                  <a:srgbClr val="242729"/>
                </a:solidFill>
              </a:rPr>
              <a:t> - говорит о том, что состояние системы может меняться, даже в отсутсвии действий извне. И это все из-за Eventual Consistency.</a:t>
            </a:r>
            <a:endParaRPr sz="1150">
              <a:solidFill>
                <a:srgbClr val="242729"/>
              </a:solidFill>
            </a:endParaRPr>
          </a:p>
          <a:p>
            <a:pPr indent="-301625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Char char="●"/>
            </a:pPr>
            <a:r>
              <a:rPr b="1" lang="ru" sz="1150">
                <a:solidFill>
                  <a:srgbClr val="242729"/>
                </a:solidFill>
              </a:rPr>
              <a:t>Eventual consistency</a:t>
            </a:r>
            <a:r>
              <a:rPr lang="ru" sz="1150">
                <a:solidFill>
                  <a:srgbClr val="242729"/>
                </a:solidFill>
              </a:rPr>
              <a:t> - говорит нам о том, что система станет консистентной с течением времени, при условии отсутствия изменений извне.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 модель была представлена как алтернатива ACID’у. Если первая - это трэйдофф в пользу консистентности, тогда как BASE - это полный трэйдофф в пользу доступности. При этом мы считаем нормальным что данные могут быть неактуальными. При этом между двумя этими моделями у нас целый спектр возможностей, описываемый CAP теоремой.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7e6ac306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7e6ac306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Звучит она так - вы можете выбрать 2 из 3.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68f06e40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68f06e40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 идеальном мире нам конечно же хочется иметь все 3, но теорема запрещает.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Окей, тогда давайте нам CA - консистентные и доступные данные - это как раз то что нам всем нужно!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Но не требовать partition tolerance для распределённой системы означает работу в сети, гарантирующей никогда не терять (или даже задерживать) сообщения, и чьи узлы гарантированно никогда не падают. Вы и я не работаем с такими системами, потому что их не существует.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остается выбор - либо жертвовать доступностью либо консистентностью. Звучит это так себе, я вот не хочу идти на такие жертвы))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Но к счестью CAP теорема не имеет ничего общего с реальной жизнью.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Consistency </a:t>
            </a:r>
            <a:r>
              <a:rPr lang="ru" sz="1200"/>
              <a:t>- это не тоже самое что консистентность в ACID. На самом деле означает линеаризуемость. Если в ACID - это консистентность на уровне транзакции, то тут это консистентность некоторой последовательности операций. И более того, тут имеется ввиду конкретная модель консистентность которая именуется линеарезуемость данных. Она очень специфическая для распределенных систем и очень сильная гарантия консистентности данных.И по сути означает наличие некоторого глобального порядка.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Availability </a:t>
            </a:r>
            <a:r>
              <a:rPr lang="ru" sz="1200"/>
              <a:t>- свойство, которое говорит, что любая живая нода должна отвечать корректно.</a:t>
            </a:r>
            <a:endParaRPr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68f06e40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68f06e40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примере рассказать про доступность в терминах CAP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2175e7b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2175e7b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Наченм с определения.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Термин плохо переводится на русский еще и сильно перегружен.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Консистентность базы данных означает соответствие имеющейся в </a:t>
            </a:r>
            <a:r>
              <a:rPr lang="ru" sz="1200">
                <a:uFill>
                  <a:noFill/>
                </a:uFill>
                <a:hlinkClick r:id="rId2"/>
              </a:rPr>
              <a:t>базе данных</a:t>
            </a:r>
            <a:r>
              <a:rPr lang="ru" sz="1200"/>
              <a:t> информации её внутренней логике, структуре и всем явно заданным правилам.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Но помимо этого может применяться в контексте БД, Транзакции или последоватлеьности операций - об этом чуть позже. </a:t>
            </a:r>
            <a:endParaRPr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0749d8e8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0749d8e8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так что пользоваться CAP теоремой при проектировании и описании реальной распределенной системы не стоит. Она лишь описывает проблематику.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Про то, что безболезнено отказаться от доступности в терминах CAP теоремы можно я уже </a:t>
            </a:r>
            <a:r>
              <a:rPr lang="ru" sz="1200"/>
              <a:t>рассказал</a:t>
            </a:r>
            <a:r>
              <a:rPr lang="ru" sz="1200"/>
              <a:t>, а теперь расскажу про то, что будет если отказаться от консистентности.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d384fb34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d384fb34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понять как такого можно добиться, обратимся к более расширеной классификации моделей консистентности.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Все что лежит ниже Linerizable - это уже не C в терминах CAP теоремы, но эти модели все еще дают некоторые гарантии, и часто достаточно сильные.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5444725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5444725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Давайте рассмотрим самые популярные и полезные из этих моделей на примере некоторого Key-Value хранилища, которе предоставляет нам две операции Read и Write.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в ней реплицируются по нескольким серверам, при этом как именно реплицируются мы не знаем.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Чтение возвращает один или несколько объектов которые мы когда-то записали, но не обязательно последние версии этих данных.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Посмотрим какие гарантии чтения дают нам разные модели.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Реально система может предоставлять больше чем одну из описанных гарантий. Это ничему не противоречит.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5e4b6837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5e4b683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качестве примера давайте попробуем представить обыкновенный хокейный матч. Все знакомы с правилами?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берем самый простой случай без овертайма и булитов, просто 2 команды 60 минут игры.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Тут в табилце записаны очки каждой из </a:t>
            </a:r>
            <a:r>
              <a:rPr lang="ru"/>
              <a:t>команд и время в которое они их забили.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Представим что мы храним эти данные в Key-Value хранилище, где ключ - это команда (Хозяева или Гости), а значение - это текущее значение очков этой команды.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5e4b6837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5e4b6837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5e4b6837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5e4b6837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Представим себе табло на стадионе как некоторое прилоежние, оно читает данные из некоторого хранилища и допусти это же приложение записывает измненение количества очков когда шайба пересекла линию ворот.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Оно должно отображать актуальное текущее количество очков, то есть предоставлять Strong Consistency гарантии для своих пользователей - фанатов в зале.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Какая гарантии </a:t>
            </a:r>
            <a:r>
              <a:rPr lang="ru"/>
              <a:t>консистентности нам нужны от хранилища</a:t>
            </a:r>
            <a:r>
              <a:rPr lang="ru"/>
              <a:t>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Очевидным - является требования Strong Consistency чтений от нашего хранилища. Но интересным является то, что </a:t>
            </a:r>
            <a:r>
              <a:rPr lang="ru"/>
              <a:t>таблу </a:t>
            </a:r>
            <a:r>
              <a:rPr lang="ru"/>
              <a:t>не нужны Strong concictency чтения. Поскольку само табло пишет и читает данные, и это один единственный пользователь - то Read-After-Writes более чем достаточно для данного сценария.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 есть используя некоторые application specific знания, мы можем существенно ослабить требования к нашему хранилищу и все равно наше приложение будет работать абсолютно корректно и предоставлять те гарантии, что мы для него определили, а бонусом может получить дополнительные гарантии доступности например.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7e6ac3064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7e6ac3064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Важный вывод которые следуюет из этого примера, что приложение не обязано наследовать те гарантии что предоставляет хранилище. </a:t>
            </a:r>
            <a:r>
              <a:rPr lang="ru"/>
              <a:t>Для того, чтобы получить бОльшие гарантии, вам нужно использовать некоторое application specific знание о вашем приложении и о конкретных сценариях.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чтобы получить надежное приложение в мире неконсистентных данных вам придется втащить часть низкоуровневой логики в вашу бизнес логику. Умные дяди про это написали в свое время много научных статей, где все это описано - вот почитайте.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Окей, звучит круто - а где и как это применить?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самом деле вы ежедневно работаете с сервисами, которые это применяют на практике.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676bc88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676bc88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Облачные файловые хранилища часто построены на такой модели кониситентности, ну просто потому, что обычно туда пишет и читает один и тот же человек или сервис. Так что это резонно ослабить требования к консистентности и получить более доступный и масштабируемый сервис.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Еще примеры из реальной жизни - любой интернет магазин. Пользователи изолированы друг от друга и работают со своей корзиной только сами, так что любые сценарии покупок - могут делаеться с гарантией Read-arfer-writes и никто не заметит подвоха, а ваш магазин будет такой же масштабируемый как амазон ХА-ХА.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5e4b6837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5e4b6837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Вернемся к нашему хокейному матчу.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Бригада рефери. Им важно знать одинаковый счет максимально быстро, чтобы свистнусть в свой свисток и объявить новый вброс шайбы.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Они ничего не пишут в хранилище, они только читают и как только значение счета любой из команд изменилось они объявляют новый вброс шайбы.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Тут на самом деле не отвертеться и для рефери действительно нужно Strong Consistent чтение. И это нормально.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реальной жизни часто есть ситуации когда один конкретный сценарий в вашем приложении требует более сильных гарантий, а остальные - нет.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этим тоже можно жить, например DynamoDB или та же Cassandra позволяет читать и с гарантией Eventual consistent и со Strong Consistent не изменяя настроек БД..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8099c3c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8099c3c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9878af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9878af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начала оглянемся немного в прошлое.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5eca550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5eca550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Тут приведен псевдокод типичного спортивного обозревателя.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Естественно ему нужна гарантия, что в статье будет отображен финальный счет корректно. То есть нужен эффект Strong Consistency чтения.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 на самом деле реально ему не нужно читать с такой сильной гарантией. Если он знает что потратит как минимум час на ужин после матча, то гарантии bounded stalness с границей в час уже достаточно чтобы прочитать самые актуальные данные. На практике хватит даже eventual consistency.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практие только раз встречал, что Evetual Consistency было действительно Eventual. Ребята разносили на несколько датацентров MongoDb в которую летели все метрики большого числа высоконагруженых приложений. Туда влетали десятки тысяч RPS и отставание реплик от мастера доходило до пяти минут. А аггрегаторы метрик работали именно с репликами, чтобы разгрузить и без того перегруженые мастера. 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68f06e40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68f06e40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5eca550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5eca550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Еще одним пользователем хранилища очков будет радио.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Типичная ситуация когда новости читают раз в 30 минут, при этом все знают что новости иногда устаревшие, и это нормально.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 при этом если выбираем гарантию eventual consistency чтений - мы можем получить такую комбинацию очков, которой никогда не было. например 1-1, это наверное не то поведение которое хочет радио. Их просто перестанут слушать.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Кажется дикиктору будет норм, если он будет читать с гарантией Consistent Prefix, тогда он будет читать реально существовавшие в какой-то момент комбинации очков. Но этого не достаточно. Может так случиться, что на 40 минуте он прочитает счет 2-2, а на шестидесятой 2-0. Такое может случиться если первое чтение произошло с мастера, а второе - с какой-то отставшей реплики.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Пользуясь свойством правил хоккея, что количество очков строго возрастающее - радиодиктор может потребовать соблюдения гарантий Monotonic Reads в дополнение к Consistent Prefix. При этом ни одна из двух гарантий сама по себе не достаточна.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альтернатива - радиодиктор может попросить гарантию monotonic read и bounded stalness с границей меньше чем 20 минут. Или например 5 минут, и если новости будут читаться через 5 минут после окончания матча - будут прочитаны самые актуальные данные.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7e6ac306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7e6ac306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Важным ваводом из всего вышесказанного будет то, что не существует и не будет существовать one-size-fit -all</a:t>
            </a:r>
            <a:r>
              <a:rPr lang="ru"/>
              <a:t> хранилищ. В распределенных системах нет и не будет решений, которые закрывают все сценарии.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ждите что кто-то наконец-то выпустит надежную распределеенную отказоустойчивую базу с ACID транзакциями и Strong Consistency гарантией, отличной производительностью и еще и бесплатную.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к сожалению многие поступают, хватаясь за каждую новую технологию: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“А давайте использовать MongoDB - она круче чем наша реляционная база данных! Там даже есть транзакции!!”.... ммм, ну да, транзакции, а консистентности как правило нет.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Или давайте использовать кассандру - она позволяет практически бесконечно масштабироваться…. А оно вам вообще надо? Изучите вопрос конкуретной работы по одному ключу в кассандре, чтобы навсегда расхотеть ей пользоваться.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Потом многие говорили про Tarantool, сейчас хайп вокруг PostgreSQlL.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Мой поинт в том, что любое хранилище - это узкоспециализированное решение. И выбирать его нужно осознанно, исходя из требований вашего приложения. А не хватать все самое новое/модное - потому что вы современная компания использующая современные технологии, это все буллшит.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поддерживаемые модели консистентности в этом случае - один из важных пааметров при выборе хранилища, который к сожалению иногда игнорируется. 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5eca5508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5eca550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68f06e40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68f06e40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e6ac306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7e6ac306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Первое что приходит на ум, когда мы начинаем говорит про консистентность данных - это ACID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знают как расшифровывается?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384fb3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384fb3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Ага, отлично все знают как расшифровывается, и описывает свойства транзакции.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Атомарность гарантирует, что никакая</a:t>
            </a:r>
            <a:r>
              <a:rPr lang="ru">
                <a:uFill>
                  <a:noFill/>
                </a:uFill>
                <a:hlinkClick r:id="rId2"/>
              </a:rPr>
              <a:t> </a:t>
            </a:r>
            <a:r>
              <a:rPr lang="ru" u="sng">
                <a:solidFill>
                  <a:schemeClr val="accent5"/>
                </a:solidFill>
                <a:hlinkClick r:id="rId3"/>
              </a:rPr>
              <a:t>транзакция</a:t>
            </a:r>
            <a:r>
              <a:rPr lang="ru"/>
              <a:t> не будет зафиксирована в системе частично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Консистентность говорит нам о том, что транзакция по определению фиксирует только допустимые результаты. При этом ничего не говорит о согласованости дпнных внутри самой транззакции.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Изолированность - Во время выполнения транзакции параллельные транзакции не должны влиять на её результат.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Durability - Независимо от проблем на нижних уровнях изменения, сделанные успешно завершённой транзакцией, должны остаться сохранёнными после возвращения системы в работу.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свойства, которым должна удовлетворять некоторая транзакция, чтобы обеспечить наиболее надежную и предсказуемую работу СУБД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Принципы сформулированы еще в конце 70х годов.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ACID - отличная модель транзакции. Проектировать в терминах ACID транзакций очень просто, данные всегда консистентны, никаких аномалий. За пределами транзакции никто не видит твоих изменений, ты что-то там поделал, закомитил или откатил. Супер.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Не удивительно что этим пользуются до сих пор.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2cb71fa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2cb71fa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Говоря про ACID нельзя пройти мимо наших любимых реляционных баз данных в которых якобы эти самые acid транзакции реализованы.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6ac306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6ac306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принципы на которых строятся реляционные базы были разработаны когда сеть была медленная, ЦПУ дорогие, память дорогая, диски дорогие, бэкапы дорогие, лицензии дорогие, операции дорогие. Все дорогое.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749d8e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749d8e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Поэтому one database to rule them all - вполне логичный подход.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плюсов Реляционные базы предоставляли очень удобный механизм для работы с данными - всеми любимый sql. Действительно очень мощный инструмент.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 есть сложности с горизонтальным масштабированием и бекапами, но с этим научились жить.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bit.ly/2GxT5K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bit.ly/2XwcT70" TargetMode="External"/><Relationship Id="rId4" Type="http://schemas.openxmlformats.org/officeDocument/2006/relationships/hyperlink" Target="http://bit.ly/2GqTFsN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bit.ly/2UMUNAN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bit.ly/2ZyTYu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bit.ly/2Xuv1y8" TargetMode="External"/><Relationship Id="rId4" Type="http://schemas.openxmlformats.org/officeDocument/2006/relationships/hyperlink" Target="http://bit.ly/2VSnyZr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hyperlink" Target="http://t.me/mastrakov" TargetMode="External"/><Relationship Id="rId5" Type="http://schemas.openxmlformats.org/officeDocument/2006/relationships/hyperlink" Target="https://www.linkedin.com/in/mastrakov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Консистентность данных в реальном мире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Антон Мастраков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Но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Не все транзакции ACID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Закон дырявых абстраций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Все нетривиальные абстракции дырявы.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(с) Джоэл Спольски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Уровни изоляции транзакций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145" name="Google Shape;145;p26"/>
          <p:cNvGrpSpPr/>
          <p:nvPr/>
        </p:nvGrpSpPr>
        <p:grpSpPr>
          <a:xfrm>
            <a:off x="954750" y="198475"/>
            <a:ext cx="7324500" cy="4511800"/>
            <a:chOff x="954750" y="198475"/>
            <a:chExt cx="7324500" cy="4511800"/>
          </a:xfrm>
        </p:grpSpPr>
        <p:sp>
          <p:nvSpPr>
            <p:cNvPr id="146" name="Google Shape;146;p26"/>
            <p:cNvSpPr txBox="1"/>
            <p:nvPr/>
          </p:nvSpPr>
          <p:spPr>
            <a:xfrm>
              <a:off x="3440775" y="198475"/>
              <a:ext cx="2104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Read Uncommited</a:t>
              </a:r>
              <a:endPara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26"/>
            <p:cNvSpPr txBox="1"/>
            <p:nvPr/>
          </p:nvSpPr>
          <p:spPr>
            <a:xfrm>
              <a:off x="3491125" y="1242825"/>
              <a:ext cx="1817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Read Commited</a:t>
              </a:r>
              <a:endParaRPr sz="16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26"/>
            <p:cNvSpPr txBox="1"/>
            <p:nvPr/>
          </p:nvSpPr>
          <p:spPr>
            <a:xfrm>
              <a:off x="3491125" y="2287175"/>
              <a:ext cx="1817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Cursor Stability</a:t>
              </a:r>
              <a:endParaRPr sz="16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3491125" y="3203975"/>
              <a:ext cx="1817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Repeatable Read</a:t>
              </a:r>
              <a:endPara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1C00"/>
                </a:solidFill>
              </a:endParaRPr>
            </a:p>
          </p:txBody>
        </p:sp>
        <p:sp>
          <p:nvSpPr>
            <p:cNvPr id="150" name="Google Shape;150;p26"/>
            <p:cNvSpPr txBox="1"/>
            <p:nvPr/>
          </p:nvSpPr>
          <p:spPr>
            <a:xfrm>
              <a:off x="3669375" y="4316675"/>
              <a:ext cx="1588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Serializable</a:t>
              </a:r>
              <a:endPara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1C00"/>
                </a:solidFill>
              </a:endParaRPr>
            </a:p>
          </p:txBody>
        </p:sp>
        <p:cxnSp>
          <p:nvCxnSpPr>
            <p:cNvPr id="151" name="Google Shape;151;p26"/>
            <p:cNvCxnSpPr/>
            <p:nvPr/>
          </p:nvCxnSpPr>
          <p:spPr>
            <a:xfrm rot="10800000">
              <a:off x="4235175" y="3646775"/>
              <a:ext cx="0" cy="669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52" name="Google Shape;152;p26"/>
            <p:cNvCxnSpPr/>
            <p:nvPr/>
          </p:nvCxnSpPr>
          <p:spPr>
            <a:xfrm rot="10800000">
              <a:off x="4249450" y="2635750"/>
              <a:ext cx="0" cy="669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53" name="Google Shape;153;p26"/>
            <p:cNvCxnSpPr/>
            <p:nvPr/>
          </p:nvCxnSpPr>
          <p:spPr>
            <a:xfrm rot="10800000">
              <a:off x="4249450" y="1617275"/>
              <a:ext cx="0" cy="669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54" name="Google Shape;154;p26"/>
            <p:cNvCxnSpPr/>
            <p:nvPr/>
          </p:nvCxnSpPr>
          <p:spPr>
            <a:xfrm rot="10800000">
              <a:off x="4249450" y="632125"/>
              <a:ext cx="0" cy="669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55" name="Google Shape;155;p26"/>
            <p:cNvSpPr txBox="1"/>
            <p:nvPr/>
          </p:nvSpPr>
          <p:spPr>
            <a:xfrm>
              <a:off x="954750" y="2293950"/>
              <a:ext cx="1935900" cy="5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Oracle Consistent Reads</a:t>
              </a:r>
              <a:endPara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1C00"/>
                </a:solidFill>
              </a:endParaRPr>
            </a:p>
          </p:txBody>
        </p:sp>
        <p:cxnSp>
          <p:nvCxnSpPr>
            <p:cNvPr id="156" name="Google Shape;156;p26"/>
            <p:cNvCxnSpPr/>
            <p:nvPr/>
          </p:nvCxnSpPr>
          <p:spPr>
            <a:xfrm flipH="1" rot="10800000">
              <a:off x="2571975" y="1631800"/>
              <a:ext cx="1114800" cy="643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57" name="Google Shape;157;p26"/>
            <p:cNvCxnSpPr/>
            <p:nvPr/>
          </p:nvCxnSpPr>
          <p:spPr>
            <a:xfrm>
              <a:off x="2814450" y="2571750"/>
              <a:ext cx="719100" cy="36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58" name="Google Shape;158;p26"/>
            <p:cNvSpPr txBox="1"/>
            <p:nvPr/>
          </p:nvSpPr>
          <p:spPr>
            <a:xfrm>
              <a:off x="6174450" y="3203975"/>
              <a:ext cx="2104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Shapshot Isolation</a:t>
              </a:r>
              <a:endParaRPr sz="16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9" name="Google Shape;159;p26"/>
            <p:cNvCxnSpPr/>
            <p:nvPr/>
          </p:nvCxnSpPr>
          <p:spPr>
            <a:xfrm rot="10800000">
              <a:off x="5198425" y="1592575"/>
              <a:ext cx="2052300" cy="15597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60" name="Google Shape;160;p26"/>
            <p:cNvCxnSpPr/>
            <p:nvPr/>
          </p:nvCxnSpPr>
          <p:spPr>
            <a:xfrm flipH="1" rot="10800000">
              <a:off x="4920625" y="3635075"/>
              <a:ext cx="1426200" cy="823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61" name="Google Shape;161;p26"/>
            <p:cNvSpPr txBox="1"/>
            <p:nvPr/>
          </p:nvSpPr>
          <p:spPr>
            <a:xfrm>
              <a:off x="4260225" y="679500"/>
              <a:ext cx="1817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Forbid Dirty Reads</a:t>
              </a:r>
              <a:endPara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6"/>
            <p:cNvSpPr txBox="1"/>
            <p:nvPr/>
          </p:nvSpPr>
          <p:spPr>
            <a:xfrm>
              <a:off x="4240875" y="1625025"/>
              <a:ext cx="1426200" cy="5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Forbid Cursor Lost Updates</a:t>
              </a:r>
              <a:endPara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6"/>
            <p:cNvSpPr txBox="1"/>
            <p:nvPr/>
          </p:nvSpPr>
          <p:spPr>
            <a:xfrm>
              <a:off x="6158125" y="1662150"/>
              <a:ext cx="1588800" cy="8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Forbid Lost Updates, Read Skew, Phantoms</a:t>
              </a:r>
              <a:endPara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6"/>
            <p:cNvSpPr txBox="1"/>
            <p:nvPr/>
          </p:nvSpPr>
          <p:spPr>
            <a:xfrm>
              <a:off x="5728800" y="3889175"/>
              <a:ext cx="1521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Forbid Write Skew</a:t>
              </a:r>
              <a:endPara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6"/>
            <p:cNvSpPr txBox="1"/>
            <p:nvPr/>
          </p:nvSpPr>
          <p:spPr>
            <a:xfrm>
              <a:off x="2803750" y="3665925"/>
              <a:ext cx="1521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Forbid Phantoms</a:t>
              </a:r>
              <a:endPara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6"/>
            <p:cNvSpPr txBox="1"/>
            <p:nvPr/>
          </p:nvSpPr>
          <p:spPr>
            <a:xfrm>
              <a:off x="4221375" y="2669375"/>
              <a:ext cx="1521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Forbid Fuzzy Reads</a:t>
              </a:r>
              <a:endPara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5180750" y="3187225"/>
              <a:ext cx="1015093" cy="163700"/>
            </a:xfrm>
            <a:custGeom>
              <a:rect b="b" l="l" r="r" t="t"/>
              <a:pathLst>
                <a:path extrusionOk="0" h="6548" w="39189">
                  <a:moveTo>
                    <a:pt x="0" y="6548"/>
                  </a:moveTo>
                  <a:cubicBezTo>
                    <a:pt x="3538" y="5460"/>
                    <a:pt x="14696" y="85"/>
                    <a:pt x="21227" y="17"/>
                  </a:cubicBezTo>
                  <a:cubicBezTo>
                    <a:pt x="27759" y="-51"/>
                    <a:pt x="36195" y="5120"/>
                    <a:pt x="39189" y="614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68" name="Google Shape;168;p26"/>
            <p:cNvSpPr/>
            <p:nvPr/>
          </p:nvSpPr>
          <p:spPr>
            <a:xfrm rot="10800000">
              <a:off x="5180757" y="3538200"/>
              <a:ext cx="1015093" cy="163700"/>
            </a:xfrm>
            <a:custGeom>
              <a:rect b="b" l="l" r="r" t="t"/>
              <a:pathLst>
                <a:path extrusionOk="0" h="6548" w="39189">
                  <a:moveTo>
                    <a:pt x="0" y="6548"/>
                  </a:moveTo>
                  <a:cubicBezTo>
                    <a:pt x="3538" y="5460"/>
                    <a:pt x="14696" y="85"/>
                    <a:pt x="21227" y="17"/>
                  </a:cubicBezTo>
                  <a:cubicBezTo>
                    <a:pt x="27759" y="-51"/>
                    <a:pt x="36195" y="5120"/>
                    <a:pt x="39189" y="614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69" name="Google Shape;169;p26"/>
            <p:cNvSpPr txBox="1"/>
            <p:nvPr/>
          </p:nvSpPr>
          <p:spPr>
            <a:xfrm>
              <a:off x="4793900" y="3607325"/>
              <a:ext cx="12378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Forbid </a:t>
              </a:r>
              <a:r>
                <a:rPr lang="ru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Write Skew</a:t>
              </a:r>
              <a:endPara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6"/>
            <p:cNvSpPr txBox="1"/>
            <p:nvPr/>
          </p:nvSpPr>
          <p:spPr>
            <a:xfrm>
              <a:off x="5427025" y="2953625"/>
              <a:ext cx="12378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Forbid Phantoms</a:t>
              </a:r>
              <a:endPara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1" name="Google Shape;171;p26"/>
          <p:cNvSpPr txBox="1"/>
          <p:nvPr/>
        </p:nvSpPr>
        <p:spPr>
          <a:xfrm>
            <a:off x="109075" y="4713175"/>
            <a:ext cx="63267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http://bit.ly/2GxT5KM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6"/>
          <p:cNvCxnSpPr/>
          <p:nvPr/>
        </p:nvCxnSpPr>
        <p:spPr>
          <a:xfrm>
            <a:off x="450050" y="407200"/>
            <a:ext cx="0" cy="7395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6"/>
          <p:cNvSpPr txBox="1"/>
          <p:nvPr/>
        </p:nvSpPr>
        <p:spPr>
          <a:xfrm>
            <a:off x="544275" y="380675"/>
            <a:ext cx="8808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Stronger Isolation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Жестокий реальный мир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201" cy="416472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505800" y="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{F25AA2B0-F0B2-4ABD-82AB-6EEA208C6CA5}</a:tableStyleId>
              </a:tblPr>
              <a:tblGrid>
                <a:gridCol w="2143125"/>
                <a:gridCol w="3196625"/>
                <a:gridCol w="2669875"/>
              </a:tblGrid>
              <a:tr h="27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DBMS</a:t>
                      </a:r>
                      <a:endParaRPr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Isolation level</a:t>
                      </a:r>
                      <a:endParaRPr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Actual Isolation Level</a:t>
                      </a:r>
                      <a:endParaRPr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76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 commited *</a:t>
                      </a:r>
                      <a:endParaRPr b="1" sz="10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monotonic atomic view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57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repeatable read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snapshot isolation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757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serializable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serializable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725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MySql/InnoDB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 uncommited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 </a:t>
                      </a: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uncommited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57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 commited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monotonic atomic view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757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repeatable read *</a:t>
                      </a:r>
                      <a:endParaRPr b="1" sz="10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monotonic atomic view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757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serealizable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serializable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7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Oracle DB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 commited *</a:t>
                      </a:r>
                      <a:endParaRPr b="1" sz="10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monotonic atomic view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57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serializable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snapshot isolation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725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MS SQL Server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 uncommited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 uncommited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57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 commited (locking) *</a:t>
                      </a:r>
                      <a:endParaRPr b="1" sz="10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monotonic atomic view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757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snapshot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snapshot isolation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serializable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serializable</a:t>
                      </a:r>
                      <a:endParaRPr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реальной жизни ACID транзакции практически не встречаются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 это нормально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 чем доклад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Поговорим про различные модели консистентности данных и про их основные реализации. Теория vs Практика.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Никакого rocket science.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Часть 1. Итоги.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ACID делает нашу жизнь проще.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Транзакции не всегда означают Serializable уровень изоляции.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Реляционные базы данных это хороший trade-off в пользу консистентности данных.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 что если нам важнее другие характеристики?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sz="2000">
                <a:latin typeface="Roboto"/>
                <a:ea typeface="Roboto"/>
                <a:cs typeface="Roboto"/>
                <a:sym typeface="Roboto"/>
              </a:rPr>
              <a:t>calability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ru" sz="2000">
                <a:latin typeface="Roboto"/>
                <a:ea typeface="Roboto"/>
                <a:cs typeface="Roboto"/>
                <a:sym typeface="Roboto"/>
              </a:rPr>
              <a:t>ault tolerance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Availability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Throughput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Latency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SLA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Характеристики хранилища</a:t>
            </a:r>
            <a:endParaRPr/>
          </a:p>
        </p:txBody>
      </p:sp>
      <p:sp>
        <p:nvSpPr>
          <p:cNvPr id="224" name="Google Shape;22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Придется пожертвовать консистентностью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Почему?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BASE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и CAP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61225" y="4485250"/>
            <a:ext cx="4561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http://bit.ly/2XwcT70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http://bit.ly/2GqTFsN</a:t>
            </a:r>
            <a:r>
              <a:rPr lang="ru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Basic Availability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Soft-state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Eventual consistency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949" y="1132275"/>
            <a:ext cx="4729351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CAP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Consistency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Availability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Partition Tolerance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858" y="1093925"/>
            <a:ext cx="4856591" cy="36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265" name="Google Shape;265;p40"/>
          <p:cNvGrpSpPr/>
          <p:nvPr/>
        </p:nvGrpSpPr>
        <p:grpSpPr>
          <a:xfrm>
            <a:off x="3051225" y="1864350"/>
            <a:ext cx="2930400" cy="1366000"/>
            <a:chOff x="3051225" y="1864350"/>
            <a:chExt cx="2930400" cy="1366000"/>
          </a:xfrm>
        </p:grpSpPr>
        <p:sp>
          <p:nvSpPr>
            <p:cNvPr id="266" name="Google Shape;266;p40"/>
            <p:cNvSpPr txBox="1"/>
            <p:nvPr/>
          </p:nvSpPr>
          <p:spPr>
            <a:xfrm>
              <a:off x="3051225" y="1864350"/>
              <a:ext cx="11622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ru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onsistency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40"/>
            <p:cNvSpPr txBox="1"/>
            <p:nvPr/>
          </p:nvSpPr>
          <p:spPr>
            <a:xfrm>
              <a:off x="3875575" y="2685250"/>
              <a:ext cx="13386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Partition tolerance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40"/>
            <p:cNvSpPr txBox="1"/>
            <p:nvPr/>
          </p:nvSpPr>
          <p:spPr>
            <a:xfrm>
              <a:off x="4876125" y="1864350"/>
              <a:ext cx="11055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Availability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9" name="Google Shape;269;p40"/>
            <p:cNvCxnSpPr/>
            <p:nvPr/>
          </p:nvCxnSpPr>
          <p:spPr>
            <a:xfrm>
              <a:off x="3751325" y="2257100"/>
              <a:ext cx="520500" cy="4362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40"/>
            <p:cNvCxnSpPr>
              <a:stCxn id="268" idx="1"/>
            </p:cNvCxnSpPr>
            <p:nvPr/>
          </p:nvCxnSpPr>
          <p:spPr>
            <a:xfrm rot="10800000">
              <a:off x="4213425" y="2088900"/>
              <a:ext cx="662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40"/>
            <p:cNvCxnSpPr/>
            <p:nvPr/>
          </p:nvCxnSpPr>
          <p:spPr>
            <a:xfrm flipH="1">
              <a:off x="4775700" y="2265500"/>
              <a:ext cx="511800" cy="4530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2" name="Google Shape;272;p40"/>
          <p:cNvGrpSpPr/>
          <p:nvPr/>
        </p:nvGrpSpPr>
        <p:grpSpPr>
          <a:xfrm>
            <a:off x="893975" y="2498338"/>
            <a:ext cx="1338600" cy="1442100"/>
            <a:chOff x="893975" y="2498338"/>
            <a:chExt cx="1338600" cy="1442100"/>
          </a:xfrm>
        </p:grpSpPr>
        <p:sp>
          <p:nvSpPr>
            <p:cNvPr id="273" name="Google Shape;273;p40"/>
            <p:cNvSpPr txBox="1"/>
            <p:nvPr/>
          </p:nvSpPr>
          <p:spPr>
            <a:xfrm>
              <a:off x="982175" y="2498338"/>
              <a:ext cx="11622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Consistency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Google Shape;274;p40"/>
            <p:cNvSpPr txBox="1"/>
            <p:nvPr/>
          </p:nvSpPr>
          <p:spPr>
            <a:xfrm>
              <a:off x="893975" y="3395338"/>
              <a:ext cx="13386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Partition tolerance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5" name="Google Shape;275;p40"/>
            <p:cNvCxnSpPr>
              <a:stCxn id="273" idx="2"/>
              <a:endCxn id="274" idx="0"/>
            </p:cNvCxnSpPr>
            <p:nvPr/>
          </p:nvCxnSpPr>
          <p:spPr>
            <a:xfrm>
              <a:off x="1563275" y="2947438"/>
              <a:ext cx="0" cy="4479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6" name="Google Shape;276;p40"/>
          <p:cNvGrpSpPr/>
          <p:nvPr/>
        </p:nvGrpSpPr>
        <p:grpSpPr>
          <a:xfrm>
            <a:off x="3051225" y="853175"/>
            <a:ext cx="2930400" cy="449100"/>
            <a:chOff x="3051225" y="853175"/>
            <a:chExt cx="2930400" cy="449100"/>
          </a:xfrm>
        </p:grpSpPr>
        <p:sp>
          <p:nvSpPr>
            <p:cNvPr id="277" name="Google Shape;277;p40"/>
            <p:cNvSpPr txBox="1"/>
            <p:nvPr/>
          </p:nvSpPr>
          <p:spPr>
            <a:xfrm>
              <a:off x="3051225" y="853175"/>
              <a:ext cx="11622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Consistency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40"/>
            <p:cNvSpPr txBox="1"/>
            <p:nvPr/>
          </p:nvSpPr>
          <p:spPr>
            <a:xfrm>
              <a:off x="4876125" y="853175"/>
              <a:ext cx="11055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Availability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9" name="Google Shape;279;p40"/>
            <p:cNvCxnSpPr>
              <a:stCxn id="278" idx="1"/>
            </p:cNvCxnSpPr>
            <p:nvPr/>
          </p:nvCxnSpPr>
          <p:spPr>
            <a:xfrm rot="10800000">
              <a:off x="4213425" y="1077725"/>
              <a:ext cx="662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0" name="Google Shape;280;p40"/>
          <p:cNvGrpSpPr/>
          <p:nvPr/>
        </p:nvGrpSpPr>
        <p:grpSpPr>
          <a:xfrm>
            <a:off x="6945375" y="2498350"/>
            <a:ext cx="1338600" cy="1442100"/>
            <a:chOff x="6581375" y="2498350"/>
            <a:chExt cx="1338600" cy="1442100"/>
          </a:xfrm>
        </p:grpSpPr>
        <p:sp>
          <p:nvSpPr>
            <p:cNvPr id="281" name="Google Shape;281;p40"/>
            <p:cNvSpPr txBox="1"/>
            <p:nvPr/>
          </p:nvSpPr>
          <p:spPr>
            <a:xfrm>
              <a:off x="6581375" y="3395350"/>
              <a:ext cx="13386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Partition tolerance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" name="Google Shape;282;p40"/>
            <p:cNvSpPr txBox="1"/>
            <p:nvPr/>
          </p:nvSpPr>
          <p:spPr>
            <a:xfrm>
              <a:off x="6697925" y="2498350"/>
              <a:ext cx="11055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Availability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3" name="Google Shape;283;p40"/>
            <p:cNvCxnSpPr>
              <a:stCxn id="282" idx="2"/>
              <a:endCxn id="281" idx="0"/>
            </p:cNvCxnSpPr>
            <p:nvPr/>
          </p:nvCxnSpPr>
          <p:spPr>
            <a:xfrm>
              <a:off x="7250675" y="2947450"/>
              <a:ext cx="0" cy="4479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4" name="Google Shape;284;p40"/>
          <p:cNvGrpSpPr/>
          <p:nvPr/>
        </p:nvGrpSpPr>
        <p:grpSpPr>
          <a:xfrm>
            <a:off x="3526166" y="1749562"/>
            <a:ext cx="1988622" cy="1550280"/>
            <a:chOff x="894000" y="746775"/>
            <a:chExt cx="1539300" cy="1200000"/>
          </a:xfrm>
        </p:grpSpPr>
        <p:cxnSp>
          <p:nvCxnSpPr>
            <p:cNvPr id="285" name="Google Shape;285;p40"/>
            <p:cNvCxnSpPr/>
            <p:nvPr/>
          </p:nvCxnSpPr>
          <p:spPr>
            <a:xfrm>
              <a:off x="922975" y="763550"/>
              <a:ext cx="1485300" cy="1183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40"/>
            <p:cNvCxnSpPr/>
            <p:nvPr/>
          </p:nvCxnSpPr>
          <p:spPr>
            <a:xfrm flipH="1">
              <a:off x="894000" y="746775"/>
              <a:ext cx="1539300" cy="12000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" name="Google Shape;287;p40"/>
          <p:cNvGrpSpPr/>
          <p:nvPr/>
        </p:nvGrpSpPr>
        <p:grpSpPr>
          <a:xfrm>
            <a:off x="3587308" y="585034"/>
            <a:ext cx="2009402" cy="953160"/>
            <a:chOff x="894000" y="746775"/>
            <a:chExt cx="1539300" cy="1200000"/>
          </a:xfrm>
        </p:grpSpPr>
        <p:cxnSp>
          <p:nvCxnSpPr>
            <p:cNvPr id="288" name="Google Shape;288;p40"/>
            <p:cNvCxnSpPr/>
            <p:nvPr/>
          </p:nvCxnSpPr>
          <p:spPr>
            <a:xfrm>
              <a:off x="922975" y="763550"/>
              <a:ext cx="1485300" cy="1183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40"/>
            <p:cNvCxnSpPr/>
            <p:nvPr/>
          </p:nvCxnSpPr>
          <p:spPr>
            <a:xfrm flipH="1">
              <a:off x="894000" y="746775"/>
              <a:ext cx="1539300" cy="12000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0" name="Google Shape;290;p40"/>
          <p:cNvGrpSpPr/>
          <p:nvPr/>
        </p:nvGrpSpPr>
        <p:grpSpPr>
          <a:xfrm rot="5400000">
            <a:off x="560333" y="2733034"/>
            <a:ext cx="2009402" cy="953160"/>
            <a:chOff x="894000" y="746775"/>
            <a:chExt cx="1539300" cy="1200000"/>
          </a:xfrm>
        </p:grpSpPr>
        <p:cxnSp>
          <p:nvCxnSpPr>
            <p:cNvPr id="291" name="Google Shape;291;p40"/>
            <p:cNvCxnSpPr/>
            <p:nvPr/>
          </p:nvCxnSpPr>
          <p:spPr>
            <a:xfrm>
              <a:off x="922975" y="763550"/>
              <a:ext cx="1485300" cy="1183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40"/>
            <p:cNvCxnSpPr/>
            <p:nvPr/>
          </p:nvCxnSpPr>
          <p:spPr>
            <a:xfrm flipH="1">
              <a:off x="894000" y="746775"/>
              <a:ext cx="1539300" cy="12000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3" name="Google Shape;293;p40"/>
          <p:cNvGrpSpPr/>
          <p:nvPr/>
        </p:nvGrpSpPr>
        <p:grpSpPr>
          <a:xfrm rot="5400000">
            <a:off x="6609970" y="2733034"/>
            <a:ext cx="2009402" cy="953160"/>
            <a:chOff x="894000" y="746775"/>
            <a:chExt cx="1539300" cy="1200000"/>
          </a:xfrm>
        </p:grpSpPr>
        <p:cxnSp>
          <p:nvCxnSpPr>
            <p:cNvPr id="294" name="Google Shape;294;p40"/>
            <p:cNvCxnSpPr/>
            <p:nvPr/>
          </p:nvCxnSpPr>
          <p:spPr>
            <a:xfrm>
              <a:off x="922975" y="763550"/>
              <a:ext cx="1485300" cy="1183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40"/>
            <p:cNvCxnSpPr/>
            <p:nvPr/>
          </p:nvCxnSpPr>
          <p:spPr>
            <a:xfrm flipH="1">
              <a:off x="894000" y="746775"/>
              <a:ext cx="1539300" cy="12000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6" name="Google Shape;296;p40"/>
          <p:cNvSpPr txBox="1"/>
          <p:nvPr/>
        </p:nvSpPr>
        <p:spPr>
          <a:xfrm>
            <a:off x="76288" y="4607725"/>
            <a:ext cx="29775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http://bit.ly/2UMUNAN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/>
          <p:nvPr/>
        </p:nvSpPr>
        <p:spPr>
          <a:xfrm>
            <a:off x="5102425" y="835050"/>
            <a:ext cx="3945300" cy="20091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/>
          <p:nvPr/>
        </p:nvSpPr>
        <p:spPr>
          <a:xfrm>
            <a:off x="219175" y="835050"/>
            <a:ext cx="3945300" cy="20091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04" name="Google Shape;304;p41"/>
          <p:cNvSpPr/>
          <p:nvPr/>
        </p:nvSpPr>
        <p:spPr>
          <a:xfrm>
            <a:off x="2944700" y="1343325"/>
            <a:ext cx="907675" cy="992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DB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1"/>
          <p:cNvSpPr/>
          <p:nvPr/>
        </p:nvSpPr>
        <p:spPr>
          <a:xfrm>
            <a:off x="469750" y="1355475"/>
            <a:ext cx="1767000" cy="968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6" name="Google Shape;306;p41"/>
          <p:cNvCxnSpPr>
            <a:stCxn id="305" idx="3"/>
            <a:endCxn id="304" idx="2"/>
          </p:cNvCxnSpPr>
          <p:nvPr/>
        </p:nvCxnSpPr>
        <p:spPr>
          <a:xfrm>
            <a:off x="2236750" y="1839525"/>
            <a:ext cx="708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41"/>
          <p:cNvSpPr/>
          <p:nvPr/>
        </p:nvSpPr>
        <p:spPr>
          <a:xfrm>
            <a:off x="5334225" y="1355475"/>
            <a:ext cx="907675" cy="992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DB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41"/>
          <p:cNvSpPr/>
          <p:nvPr/>
        </p:nvSpPr>
        <p:spPr>
          <a:xfrm>
            <a:off x="6953450" y="1355475"/>
            <a:ext cx="1767000" cy="968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9" name="Google Shape;309;p41"/>
          <p:cNvCxnSpPr>
            <a:stCxn id="308" idx="1"/>
            <a:endCxn id="307" idx="4"/>
          </p:cNvCxnSpPr>
          <p:nvPr/>
        </p:nvCxnSpPr>
        <p:spPr>
          <a:xfrm flipH="1">
            <a:off x="6241850" y="1839525"/>
            <a:ext cx="711600" cy="123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41"/>
          <p:cNvSpPr/>
          <p:nvPr/>
        </p:nvSpPr>
        <p:spPr>
          <a:xfrm>
            <a:off x="3852375" y="1770525"/>
            <a:ext cx="1519500" cy="242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"/>
          <p:cNvSpPr txBox="1"/>
          <p:nvPr/>
        </p:nvSpPr>
        <p:spPr>
          <a:xfrm>
            <a:off x="219175" y="835050"/>
            <a:ext cx="108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DC1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41"/>
          <p:cNvSpPr txBox="1"/>
          <p:nvPr/>
        </p:nvSpPr>
        <p:spPr>
          <a:xfrm>
            <a:off x="5102425" y="835050"/>
            <a:ext cx="108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DC2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3" name="Google Shape;313;p41"/>
          <p:cNvGrpSpPr/>
          <p:nvPr/>
        </p:nvGrpSpPr>
        <p:grpSpPr>
          <a:xfrm>
            <a:off x="4279022" y="1623795"/>
            <a:ext cx="708848" cy="552600"/>
            <a:chOff x="894000" y="746775"/>
            <a:chExt cx="1539300" cy="1200000"/>
          </a:xfrm>
        </p:grpSpPr>
        <p:cxnSp>
          <p:nvCxnSpPr>
            <p:cNvPr id="314" name="Google Shape;314;p41"/>
            <p:cNvCxnSpPr/>
            <p:nvPr/>
          </p:nvCxnSpPr>
          <p:spPr>
            <a:xfrm>
              <a:off x="922975" y="763550"/>
              <a:ext cx="1485300" cy="1183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41"/>
            <p:cNvCxnSpPr/>
            <p:nvPr/>
          </p:nvCxnSpPr>
          <p:spPr>
            <a:xfrm flipH="1">
              <a:off x="894000" y="746775"/>
              <a:ext cx="1539300" cy="12000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6" name="Google Shape;316;p41"/>
          <p:cNvSpPr/>
          <p:nvPr/>
        </p:nvSpPr>
        <p:spPr>
          <a:xfrm>
            <a:off x="5406813" y="3747025"/>
            <a:ext cx="254100" cy="28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41"/>
          <p:cNvCxnSpPr/>
          <p:nvPr/>
        </p:nvCxnSpPr>
        <p:spPr>
          <a:xfrm>
            <a:off x="5517113" y="3956425"/>
            <a:ext cx="0" cy="5289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41"/>
          <p:cNvCxnSpPr/>
          <p:nvPr/>
        </p:nvCxnSpPr>
        <p:spPr>
          <a:xfrm>
            <a:off x="5334213" y="4094575"/>
            <a:ext cx="146400" cy="501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41"/>
          <p:cNvCxnSpPr/>
          <p:nvPr/>
        </p:nvCxnSpPr>
        <p:spPr>
          <a:xfrm flipH="1" rot="10800000">
            <a:off x="5553600" y="4095325"/>
            <a:ext cx="181800" cy="486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1"/>
          <p:cNvCxnSpPr/>
          <p:nvPr/>
        </p:nvCxnSpPr>
        <p:spPr>
          <a:xfrm flipH="1">
            <a:off x="5364538" y="4473325"/>
            <a:ext cx="151200" cy="1512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41"/>
          <p:cNvCxnSpPr/>
          <p:nvPr/>
        </p:nvCxnSpPr>
        <p:spPr>
          <a:xfrm>
            <a:off x="5527838" y="4485425"/>
            <a:ext cx="145200" cy="1452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41"/>
          <p:cNvSpPr/>
          <p:nvPr/>
        </p:nvSpPr>
        <p:spPr>
          <a:xfrm>
            <a:off x="6349775" y="3779075"/>
            <a:ext cx="254100" cy="28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41"/>
          <p:cNvCxnSpPr/>
          <p:nvPr/>
        </p:nvCxnSpPr>
        <p:spPr>
          <a:xfrm>
            <a:off x="6460075" y="3988475"/>
            <a:ext cx="0" cy="5289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1"/>
          <p:cNvCxnSpPr/>
          <p:nvPr/>
        </p:nvCxnSpPr>
        <p:spPr>
          <a:xfrm>
            <a:off x="6277175" y="4126625"/>
            <a:ext cx="146400" cy="501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41"/>
          <p:cNvCxnSpPr/>
          <p:nvPr/>
        </p:nvCxnSpPr>
        <p:spPr>
          <a:xfrm flipH="1" rot="10800000">
            <a:off x="6496563" y="4127375"/>
            <a:ext cx="181800" cy="486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1"/>
          <p:cNvCxnSpPr/>
          <p:nvPr/>
        </p:nvCxnSpPr>
        <p:spPr>
          <a:xfrm flipH="1">
            <a:off x="6307500" y="4505375"/>
            <a:ext cx="151200" cy="1512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1"/>
          <p:cNvCxnSpPr/>
          <p:nvPr/>
        </p:nvCxnSpPr>
        <p:spPr>
          <a:xfrm>
            <a:off x="6470800" y="4517475"/>
            <a:ext cx="145200" cy="1452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41"/>
          <p:cNvSpPr/>
          <p:nvPr/>
        </p:nvSpPr>
        <p:spPr>
          <a:xfrm>
            <a:off x="7275400" y="3779075"/>
            <a:ext cx="254100" cy="28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41"/>
          <p:cNvCxnSpPr/>
          <p:nvPr/>
        </p:nvCxnSpPr>
        <p:spPr>
          <a:xfrm>
            <a:off x="7385700" y="3988475"/>
            <a:ext cx="0" cy="5289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41"/>
          <p:cNvCxnSpPr/>
          <p:nvPr/>
        </p:nvCxnSpPr>
        <p:spPr>
          <a:xfrm>
            <a:off x="7202800" y="4126625"/>
            <a:ext cx="146400" cy="501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41"/>
          <p:cNvCxnSpPr/>
          <p:nvPr/>
        </p:nvCxnSpPr>
        <p:spPr>
          <a:xfrm flipH="1" rot="10800000">
            <a:off x="7422188" y="4127375"/>
            <a:ext cx="181800" cy="486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1"/>
          <p:cNvCxnSpPr/>
          <p:nvPr/>
        </p:nvCxnSpPr>
        <p:spPr>
          <a:xfrm flipH="1">
            <a:off x="7233125" y="4505375"/>
            <a:ext cx="151200" cy="1512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1"/>
          <p:cNvCxnSpPr/>
          <p:nvPr/>
        </p:nvCxnSpPr>
        <p:spPr>
          <a:xfrm>
            <a:off x="7396425" y="4517475"/>
            <a:ext cx="145200" cy="1452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41"/>
          <p:cNvSpPr/>
          <p:nvPr/>
        </p:nvSpPr>
        <p:spPr>
          <a:xfrm>
            <a:off x="747513" y="3678025"/>
            <a:ext cx="254100" cy="28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41"/>
          <p:cNvCxnSpPr/>
          <p:nvPr/>
        </p:nvCxnSpPr>
        <p:spPr>
          <a:xfrm>
            <a:off x="857813" y="3887425"/>
            <a:ext cx="0" cy="5289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>
            <a:off x="674913" y="4025575"/>
            <a:ext cx="146400" cy="501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 rot="10800000">
            <a:off x="894300" y="4026325"/>
            <a:ext cx="181800" cy="486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41"/>
          <p:cNvCxnSpPr/>
          <p:nvPr/>
        </p:nvCxnSpPr>
        <p:spPr>
          <a:xfrm flipH="1">
            <a:off x="705238" y="4404325"/>
            <a:ext cx="151200" cy="1512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1"/>
          <p:cNvCxnSpPr/>
          <p:nvPr/>
        </p:nvCxnSpPr>
        <p:spPr>
          <a:xfrm>
            <a:off x="868538" y="4416425"/>
            <a:ext cx="145200" cy="1452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41"/>
          <p:cNvSpPr/>
          <p:nvPr/>
        </p:nvSpPr>
        <p:spPr>
          <a:xfrm>
            <a:off x="1690475" y="3710075"/>
            <a:ext cx="254100" cy="28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41"/>
          <p:cNvCxnSpPr/>
          <p:nvPr/>
        </p:nvCxnSpPr>
        <p:spPr>
          <a:xfrm>
            <a:off x="1800775" y="3919475"/>
            <a:ext cx="0" cy="5289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41"/>
          <p:cNvCxnSpPr/>
          <p:nvPr/>
        </p:nvCxnSpPr>
        <p:spPr>
          <a:xfrm>
            <a:off x="1617875" y="4057625"/>
            <a:ext cx="146400" cy="501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1"/>
          <p:cNvCxnSpPr/>
          <p:nvPr/>
        </p:nvCxnSpPr>
        <p:spPr>
          <a:xfrm flipH="1" rot="10800000">
            <a:off x="1837263" y="4058375"/>
            <a:ext cx="181800" cy="486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1"/>
          <p:cNvCxnSpPr/>
          <p:nvPr/>
        </p:nvCxnSpPr>
        <p:spPr>
          <a:xfrm flipH="1">
            <a:off x="1648200" y="4436375"/>
            <a:ext cx="151200" cy="1512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1"/>
          <p:cNvCxnSpPr/>
          <p:nvPr/>
        </p:nvCxnSpPr>
        <p:spPr>
          <a:xfrm>
            <a:off x="1811500" y="4448475"/>
            <a:ext cx="145200" cy="1452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41"/>
          <p:cNvSpPr/>
          <p:nvPr/>
        </p:nvSpPr>
        <p:spPr>
          <a:xfrm>
            <a:off x="2616100" y="3710075"/>
            <a:ext cx="254100" cy="28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41"/>
          <p:cNvCxnSpPr/>
          <p:nvPr/>
        </p:nvCxnSpPr>
        <p:spPr>
          <a:xfrm>
            <a:off x="2726400" y="3919475"/>
            <a:ext cx="0" cy="5289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1"/>
          <p:cNvCxnSpPr/>
          <p:nvPr/>
        </p:nvCxnSpPr>
        <p:spPr>
          <a:xfrm>
            <a:off x="2543500" y="4057625"/>
            <a:ext cx="146400" cy="501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1"/>
          <p:cNvCxnSpPr/>
          <p:nvPr/>
        </p:nvCxnSpPr>
        <p:spPr>
          <a:xfrm flipH="1" rot="10800000">
            <a:off x="2762888" y="4058375"/>
            <a:ext cx="181800" cy="486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1"/>
          <p:cNvCxnSpPr/>
          <p:nvPr/>
        </p:nvCxnSpPr>
        <p:spPr>
          <a:xfrm flipH="1">
            <a:off x="2573825" y="4436375"/>
            <a:ext cx="151200" cy="1512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1"/>
          <p:cNvCxnSpPr/>
          <p:nvPr/>
        </p:nvCxnSpPr>
        <p:spPr>
          <a:xfrm>
            <a:off x="2737125" y="4448475"/>
            <a:ext cx="145200" cy="1452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41"/>
          <p:cNvCxnSpPr/>
          <p:nvPr/>
        </p:nvCxnSpPr>
        <p:spPr>
          <a:xfrm flipH="1" rot="10800000">
            <a:off x="895600" y="2450300"/>
            <a:ext cx="86400" cy="1099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41"/>
          <p:cNvCxnSpPr/>
          <p:nvPr/>
        </p:nvCxnSpPr>
        <p:spPr>
          <a:xfrm rot="10800000">
            <a:off x="1216025" y="2456725"/>
            <a:ext cx="558300" cy="1138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41"/>
          <p:cNvCxnSpPr/>
          <p:nvPr/>
        </p:nvCxnSpPr>
        <p:spPr>
          <a:xfrm rot="10800000">
            <a:off x="1643350" y="2497925"/>
            <a:ext cx="1044900" cy="1150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55" name="Google Shape;355;p41"/>
          <p:cNvGrpSpPr/>
          <p:nvPr/>
        </p:nvGrpSpPr>
        <p:grpSpPr>
          <a:xfrm>
            <a:off x="5557250" y="2405275"/>
            <a:ext cx="2721300" cy="1292100"/>
            <a:chOff x="5557250" y="2405275"/>
            <a:chExt cx="2721300" cy="1292100"/>
          </a:xfrm>
        </p:grpSpPr>
        <p:cxnSp>
          <p:nvCxnSpPr>
            <p:cNvPr id="356" name="Google Shape;356;p41"/>
            <p:cNvCxnSpPr/>
            <p:nvPr/>
          </p:nvCxnSpPr>
          <p:spPr>
            <a:xfrm flipH="1" rot="10800000">
              <a:off x="5557250" y="2415625"/>
              <a:ext cx="1854000" cy="12687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7" name="Google Shape;357;p41"/>
            <p:cNvCxnSpPr/>
            <p:nvPr/>
          </p:nvCxnSpPr>
          <p:spPr>
            <a:xfrm flipH="1" rot="10800000">
              <a:off x="6484475" y="2473225"/>
              <a:ext cx="1337700" cy="1216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8" name="Google Shape;358;p41"/>
            <p:cNvCxnSpPr/>
            <p:nvPr/>
          </p:nvCxnSpPr>
          <p:spPr>
            <a:xfrm flipH="1" rot="10800000">
              <a:off x="7395350" y="2405275"/>
              <a:ext cx="883200" cy="12921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59" name="Google Shape;359;p41"/>
          <p:cNvGrpSpPr/>
          <p:nvPr/>
        </p:nvGrpSpPr>
        <p:grpSpPr>
          <a:xfrm>
            <a:off x="1889750" y="2332975"/>
            <a:ext cx="5343375" cy="1454400"/>
            <a:chOff x="1889750" y="2332975"/>
            <a:chExt cx="5343375" cy="1454400"/>
          </a:xfrm>
        </p:grpSpPr>
        <p:cxnSp>
          <p:nvCxnSpPr>
            <p:cNvPr id="360" name="Google Shape;360;p41"/>
            <p:cNvCxnSpPr/>
            <p:nvPr/>
          </p:nvCxnSpPr>
          <p:spPr>
            <a:xfrm rot="10800000">
              <a:off x="1889750" y="2530550"/>
              <a:ext cx="3667500" cy="11967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1" name="Google Shape;361;p41"/>
            <p:cNvCxnSpPr/>
            <p:nvPr/>
          </p:nvCxnSpPr>
          <p:spPr>
            <a:xfrm rot="10800000">
              <a:off x="2300550" y="2506025"/>
              <a:ext cx="4105200" cy="12384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2" name="Google Shape;362;p41"/>
            <p:cNvCxnSpPr/>
            <p:nvPr/>
          </p:nvCxnSpPr>
          <p:spPr>
            <a:xfrm rot="10800000">
              <a:off x="2399225" y="2332975"/>
              <a:ext cx="4833900" cy="14544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Что такое консистентность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...она же согласованность, непротиворечивость или целостность.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Но термин консистентность очень перегружен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Консистентность базы данных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Консистентность транзакции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Консистентность последовательности операций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Пользоваться CAP теоремой не стоит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42"/>
          <p:cNvSpPr txBox="1"/>
          <p:nvPr>
            <p:ph idx="4294967295" type="body"/>
          </p:nvPr>
        </p:nvSpPr>
        <p:spPr>
          <a:xfrm>
            <a:off x="83100" y="463255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http://bit.ly/2ZyTYum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Классификация моделей консистентности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3"/>
          <p:cNvSpPr txBox="1"/>
          <p:nvPr>
            <p:ph idx="12" type="sldNum"/>
          </p:nvPr>
        </p:nvSpPr>
        <p:spPr>
          <a:xfrm>
            <a:off x="82438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76" name="Google Shape;376;p43"/>
          <p:cNvSpPr txBox="1"/>
          <p:nvPr/>
        </p:nvSpPr>
        <p:spPr>
          <a:xfrm>
            <a:off x="2517825" y="949950"/>
            <a:ext cx="19083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27BA0"/>
                </a:solidFill>
                <a:latin typeface="Roboto"/>
                <a:ea typeface="Roboto"/>
                <a:cs typeface="Roboto"/>
                <a:sym typeface="Roboto"/>
              </a:rPr>
              <a:t>Strong Consistency</a:t>
            </a:r>
            <a:endParaRPr>
              <a:solidFill>
                <a:srgbClr val="C27B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992475" y="1392875"/>
            <a:ext cx="19083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27BA0"/>
                </a:solidFill>
                <a:latin typeface="Roboto"/>
                <a:ea typeface="Roboto"/>
                <a:cs typeface="Roboto"/>
                <a:sym typeface="Roboto"/>
              </a:rPr>
              <a:t>Strong Consistency</a:t>
            </a:r>
            <a:endParaRPr>
              <a:solidFill>
                <a:srgbClr val="C27B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3"/>
          <p:cNvSpPr txBox="1"/>
          <p:nvPr/>
        </p:nvSpPr>
        <p:spPr>
          <a:xfrm>
            <a:off x="536650" y="1890000"/>
            <a:ext cx="11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27BA0"/>
                </a:solidFill>
                <a:latin typeface="Roboto"/>
                <a:ea typeface="Roboto"/>
                <a:cs typeface="Roboto"/>
                <a:sym typeface="Roboto"/>
              </a:rPr>
              <a:t>Repeatable Read</a:t>
            </a:r>
            <a:endParaRPr>
              <a:solidFill>
                <a:srgbClr val="C27B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3"/>
          <p:cNvSpPr txBox="1"/>
          <p:nvPr/>
        </p:nvSpPr>
        <p:spPr>
          <a:xfrm>
            <a:off x="1925275" y="1940875"/>
            <a:ext cx="109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27BA0"/>
                </a:solidFill>
                <a:latin typeface="Roboto"/>
                <a:ea typeface="Roboto"/>
                <a:cs typeface="Roboto"/>
                <a:sym typeface="Roboto"/>
              </a:rPr>
              <a:t>Snapshot Isolation</a:t>
            </a:r>
            <a:endParaRPr>
              <a:solidFill>
                <a:srgbClr val="C27B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3"/>
          <p:cNvSpPr txBox="1"/>
          <p:nvPr/>
        </p:nvSpPr>
        <p:spPr>
          <a:xfrm>
            <a:off x="499250" y="2554025"/>
            <a:ext cx="104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27BA0"/>
                </a:solidFill>
                <a:latin typeface="Roboto"/>
                <a:ea typeface="Roboto"/>
                <a:cs typeface="Roboto"/>
                <a:sym typeface="Roboto"/>
              </a:rPr>
              <a:t>Cursor Stability</a:t>
            </a:r>
            <a:endParaRPr>
              <a:solidFill>
                <a:srgbClr val="C27B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43"/>
          <p:cNvSpPr txBox="1"/>
          <p:nvPr/>
        </p:nvSpPr>
        <p:spPr>
          <a:xfrm>
            <a:off x="1642250" y="2554025"/>
            <a:ext cx="133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Monotonic Atomic View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43"/>
          <p:cNvSpPr txBox="1"/>
          <p:nvPr/>
        </p:nvSpPr>
        <p:spPr>
          <a:xfrm>
            <a:off x="575450" y="3294250"/>
            <a:ext cx="133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Read Commited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43"/>
          <p:cNvSpPr txBox="1"/>
          <p:nvPr/>
        </p:nvSpPr>
        <p:spPr>
          <a:xfrm>
            <a:off x="758450" y="4020775"/>
            <a:ext cx="133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Read Uncommited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4" name="Google Shape;384;p43"/>
          <p:cNvCxnSpPr/>
          <p:nvPr/>
        </p:nvCxnSpPr>
        <p:spPr>
          <a:xfrm flipH="1" rot="10800000">
            <a:off x="1140800" y="1759525"/>
            <a:ext cx="234600" cy="244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43"/>
          <p:cNvCxnSpPr/>
          <p:nvPr/>
        </p:nvCxnSpPr>
        <p:spPr>
          <a:xfrm rot="10800000">
            <a:off x="2201325" y="1739075"/>
            <a:ext cx="219900" cy="265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43"/>
          <p:cNvCxnSpPr/>
          <p:nvPr/>
        </p:nvCxnSpPr>
        <p:spPr>
          <a:xfrm flipH="1" rot="10800000">
            <a:off x="902475" y="2462700"/>
            <a:ext cx="33600" cy="207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43"/>
          <p:cNvCxnSpPr/>
          <p:nvPr/>
        </p:nvCxnSpPr>
        <p:spPr>
          <a:xfrm flipH="1" rot="10800000">
            <a:off x="865250" y="3050625"/>
            <a:ext cx="3300" cy="36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43"/>
          <p:cNvCxnSpPr/>
          <p:nvPr/>
        </p:nvCxnSpPr>
        <p:spPr>
          <a:xfrm rot="10800000">
            <a:off x="1068725" y="3892425"/>
            <a:ext cx="91800" cy="193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43"/>
          <p:cNvCxnSpPr/>
          <p:nvPr/>
        </p:nvCxnSpPr>
        <p:spPr>
          <a:xfrm rot="10800000">
            <a:off x="1306750" y="2357100"/>
            <a:ext cx="473100" cy="307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43"/>
          <p:cNvCxnSpPr/>
          <p:nvPr/>
        </p:nvCxnSpPr>
        <p:spPr>
          <a:xfrm flipH="1" rot="10800000">
            <a:off x="2217050" y="2437375"/>
            <a:ext cx="33600" cy="207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43"/>
          <p:cNvCxnSpPr/>
          <p:nvPr/>
        </p:nvCxnSpPr>
        <p:spPr>
          <a:xfrm flipH="1" rot="10800000">
            <a:off x="1325050" y="3141850"/>
            <a:ext cx="436500" cy="397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43"/>
          <p:cNvCxnSpPr/>
          <p:nvPr/>
        </p:nvCxnSpPr>
        <p:spPr>
          <a:xfrm flipH="1" rot="10800000">
            <a:off x="1897425" y="1250700"/>
            <a:ext cx="696600" cy="22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43"/>
          <p:cNvCxnSpPr/>
          <p:nvPr/>
        </p:nvCxnSpPr>
        <p:spPr>
          <a:xfrm rot="10800000">
            <a:off x="4182225" y="1258050"/>
            <a:ext cx="878400" cy="212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43"/>
          <p:cNvSpPr txBox="1"/>
          <p:nvPr/>
        </p:nvSpPr>
        <p:spPr>
          <a:xfrm>
            <a:off x="4807125" y="1418400"/>
            <a:ext cx="12504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27BA0"/>
                </a:solidFill>
                <a:latin typeface="Roboto"/>
                <a:ea typeface="Roboto"/>
                <a:cs typeface="Roboto"/>
                <a:sym typeface="Roboto"/>
              </a:rPr>
              <a:t>Linearizable</a:t>
            </a:r>
            <a:endParaRPr>
              <a:solidFill>
                <a:srgbClr val="C27B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43"/>
          <p:cNvSpPr txBox="1"/>
          <p:nvPr/>
        </p:nvSpPr>
        <p:spPr>
          <a:xfrm>
            <a:off x="5396525" y="1902900"/>
            <a:ext cx="12504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27BA0"/>
                </a:solidFill>
                <a:latin typeface="Roboto"/>
                <a:ea typeface="Roboto"/>
                <a:cs typeface="Roboto"/>
                <a:sym typeface="Roboto"/>
              </a:rPr>
              <a:t>Sequential</a:t>
            </a:r>
            <a:endParaRPr>
              <a:solidFill>
                <a:srgbClr val="C27B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5905125" y="2400225"/>
            <a:ext cx="12504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Casual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6001350" y="2962075"/>
            <a:ext cx="12504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PRAM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2772300" y="3549175"/>
            <a:ext cx="125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Writes Follow Reads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43"/>
          <p:cNvSpPr txBox="1"/>
          <p:nvPr/>
        </p:nvSpPr>
        <p:spPr>
          <a:xfrm>
            <a:off x="4223650" y="3532375"/>
            <a:ext cx="1250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Monotonic Reads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43"/>
          <p:cNvSpPr txBox="1"/>
          <p:nvPr/>
        </p:nvSpPr>
        <p:spPr>
          <a:xfrm>
            <a:off x="5366650" y="3532375"/>
            <a:ext cx="1250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Monotonic Writes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43"/>
          <p:cNvSpPr txBox="1"/>
          <p:nvPr/>
        </p:nvSpPr>
        <p:spPr>
          <a:xfrm>
            <a:off x="6585850" y="3532375"/>
            <a:ext cx="1250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Read After Writes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2" name="Google Shape;402;p43"/>
          <p:cNvCxnSpPr/>
          <p:nvPr/>
        </p:nvCxnSpPr>
        <p:spPr>
          <a:xfrm rot="10800000">
            <a:off x="5531100" y="1759900"/>
            <a:ext cx="192900" cy="248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43"/>
          <p:cNvCxnSpPr/>
          <p:nvPr/>
        </p:nvCxnSpPr>
        <p:spPr>
          <a:xfrm rot="10800000">
            <a:off x="5951225" y="2260025"/>
            <a:ext cx="217500" cy="268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43"/>
          <p:cNvCxnSpPr/>
          <p:nvPr/>
        </p:nvCxnSpPr>
        <p:spPr>
          <a:xfrm flipH="1" rot="10800000">
            <a:off x="5939025" y="3250050"/>
            <a:ext cx="246600" cy="344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43"/>
          <p:cNvCxnSpPr/>
          <p:nvPr/>
        </p:nvCxnSpPr>
        <p:spPr>
          <a:xfrm rot="10800000">
            <a:off x="6284200" y="2738525"/>
            <a:ext cx="46200" cy="203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43"/>
          <p:cNvCxnSpPr/>
          <p:nvPr/>
        </p:nvCxnSpPr>
        <p:spPr>
          <a:xfrm rot="10800000">
            <a:off x="6630150" y="3233275"/>
            <a:ext cx="416100" cy="328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43"/>
          <p:cNvCxnSpPr>
            <a:stCxn id="399" idx="0"/>
            <a:endCxn id="397" idx="1"/>
          </p:cNvCxnSpPr>
          <p:nvPr/>
        </p:nvCxnSpPr>
        <p:spPr>
          <a:xfrm flipH="1" rot="10800000">
            <a:off x="4848850" y="3186775"/>
            <a:ext cx="1152600" cy="345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43"/>
          <p:cNvCxnSpPr>
            <a:stCxn id="398" idx="0"/>
          </p:cNvCxnSpPr>
          <p:nvPr/>
        </p:nvCxnSpPr>
        <p:spPr>
          <a:xfrm flipH="1" rot="10800000">
            <a:off x="3397500" y="2763475"/>
            <a:ext cx="2620200" cy="785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43"/>
          <p:cNvSpPr txBox="1"/>
          <p:nvPr/>
        </p:nvSpPr>
        <p:spPr>
          <a:xfrm>
            <a:off x="125850" y="4629925"/>
            <a:ext cx="373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http://bit.ly/2IHONlA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0" name="Google Shape;410;p43"/>
          <p:cNvCxnSpPr/>
          <p:nvPr/>
        </p:nvCxnSpPr>
        <p:spPr>
          <a:xfrm>
            <a:off x="6971300" y="1333450"/>
            <a:ext cx="2685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3"/>
          <p:cNvCxnSpPr/>
          <p:nvPr/>
        </p:nvCxnSpPr>
        <p:spPr>
          <a:xfrm>
            <a:off x="6971300" y="1638250"/>
            <a:ext cx="268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3"/>
          <p:cNvCxnSpPr/>
          <p:nvPr/>
        </p:nvCxnSpPr>
        <p:spPr>
          <a:xfrm>
            <a:off x="6971300" y="1943050"/>
            <a:ext cx="2685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43"/>
          <p:cNvSpPr txBox="1"/>
          <p:nvPr/>
        </p:nvSpPr>
        <p:spPr>
          <a:xfrm>
            <a:off x="7314650" y="1104150"/>
            <a:ext cx="1335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Unavailable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43"/>
          <p:cNvSpPr txBox="1"/>
          <p:nvPr/>
        </p:nvSpPr>
        <p:spPr>
          <a:xfrm>
            <a:off x="7326375" y="1408950"/>
            <a:ext cx="1660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Sticky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available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43"/>
          <p:cNvSpPr txBox="1"/>
          <p:nvPr/>
        </p:nvSpPr>
        <p:spPr>
          <a:xfrm>
            <a:off x="7326375" y="1713750"/>
            <a:ext cx="1660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Total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available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" name="Google Shape;420;p44"/>
          <p:cNvGraphicFramePr/>
          <p:nvPr/>
        </p:nvGraphicFramePr>
        <p:xfrm>
          <a:off x="550113" y="41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{F25AA2B0-F0B2-4ABD-82AB-6EEA208C6CA5}</a:tableStyleId>
              </a:tblPr>
              <a:tblGrid>
                <a:gridCol w="2826375"/>
                <a:gridCol w="5217400"/>
              </a:tblGrid>
              <a:tr h="43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Strong Consistency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Видим все записи.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Eventual Consistency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Видим какую-то часть записанных данных.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Consistent Prefix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Видим упорядоченную последовательность записей. (Snapshot мастера)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Bounded Staleness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Видим старые (но не очень) данные.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Monotonic Reads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каждым чтением видим все более новые данные.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Read-After-Writes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Видим все записи произведенные клиентом.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1" name="Google Shape;421;p44"/>
          <p:cNvSpPr txBox="1"/>
          <p:nvPr>
            <p:ph idx="12" type="sldNum"/>
          </p:nvPr>
        </p:nvSpPr>
        <p:spPr>
          <a:xfrm>
            <a:off x="8472458" y="4587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Пример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27" name="Google Shape;427;p45"/>
          <p:cNvGraphicFramePr/>
          <p:nvPr/>
        </p:nvGraphicFramePr>
        <p:xfrm>
          <a:off x="4889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{F25AA2B0-F0B2-4ABD-82AB-6EEA208C6CA5}</a:tableStyleId>
              </a:tblPr>
              <a:tblGrid>
                <a:gridCol w="1171600"/>
                <a:gridCol w="1171600"/>
                <a:gridCol w="1171600"/>
                <a:gridCol w="1171600"/>
                <a:gridCol w="1171600"/>
                <a:gridCol w="1171600"/>
                <a:gridCol w="1171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мин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 мин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 мин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37 мин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43 мин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57 мин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Хозяева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Гости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8" name="Google Shape;42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" name="Google Shape;433;p46"/>
          <p:cNvGraphicFramePr/>
          <p:nvPr/>
        </p:nvGraphicFramePr>
        <p:xfrm>
          <a:off x="952500" y="19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{F25AA2B0-F0B2-4ABD-82AB-6EEA208C6CA5}</a:tableStyleId>
              </a:tblPr>
              <a:tblGrid>
                <a:gridCol w="2709750"/>
                <a:gridCol w="4529250"/>
              </a:tblGrid>
              <a:tr h="47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Strong Consistency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2-4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Eventual Consistency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0-0, 0-1, 0-2, 0-3, 0-4, 1-0, 1-1, 1-2, 1-3, 1-4, 2-0, 2-1, 2-2, 2-3, 2-4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Consistent Prefix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0-0, 1-0, 2-0, 2-1, 2-2, 2-3, 2-4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Bounded Staleness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 минимум данные 3 тайма: 2-2, 2-3, 2-4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Monotonic Reads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после чтения 2-0: 2-1, 2-2, 2-3, 2-4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 My Writes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записавшего: 2-4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остальных:</a:t>
                      </a: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0-0, 0-1, 0-2, 0-3, 0-4, 1-0, 1-1, 1-2, 1-3, 1-4, 2-0, 2-1, 2-2, 2-3, 2-4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4" name="Google Shape;43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Табло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score = Read (“visitors”); 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Write (“visitors”, score + 1); 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1" name="Google Shape;44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42" name="Google Shape;442;p47"/>
          <p:cNvGraphicFramePr/>
          <p:nvPr/>
        </p:nvGraphicFramePr>
        <p:xfrm>
          <a:off x="952500" y="331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{F25AA2B0-F0B2-4ABD-82AB-6EEA208C6CA5}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Гарантии приложения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Гарантии хранилища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Strong Consistency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Read-After-Writes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"/>
          <p:cNvSpPr txBox="1"/>
          <p:nvPr>
            <p:ph type="title"/>
          </p:nvPr>
        </p:nvSpPr>
        <p:spPr>
          <a:xfrm>
            <a:off x="311700" y="1378225"/>
            <a:ext cx="8520600" cy="22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Консистентность данных в приложении != консистентность данных в хранилище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48"/>
          <p:cNvSpPr txBox="1"/>
          <p:nvPr/>
        </p:nvSpPr>
        <p:spPr>
          <a:xfrm>
            <a:off x="119900" y="4499425"/>
            <a:ext cx="4225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http://bit.ly/2Xuv1y8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http://bit.ly/2VSnyZr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Облачные файловые хранилища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56" name="Google Shape;456;p49"/>
          <p:cNvGraphicFramePr/>
          <p:nvPr/>
        </p:nvGraphicFramePr>
        <p:xfrm>
          <a:off x="300325" y="112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{F25AA2B0-F0B2-4ABD-82AB-6EEA208C6CA5}</a:tableStyleId>
              </a:tblPr>
              <a:tblGrid>
                <a:gridCol w="2319600"/>
                <a:gridCol w="2184300"/>
                <a:gridCol w="4016700"/>
              </a:tblGrid>
              <a:tr h="41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Service Name</a:t>
                      </a:r>
                      <a:endParaRPr b="1" sz="20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Consistency</a:t>
                      </a:r>
                      <a:endParaRPr b="1" sz="20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Remarks</a:t>
                      </a:r>
                      <a:endParaRPr b="1" sz="20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Dropbox</a:t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Read-after-write</a:t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Drive</a:t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Read-after-write</a:t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OneDrive</a:t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Eventual</a:t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61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Amazon S3</a:t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Eventual</a:t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Read-after-write consistency for a few special cases</a:t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Azure</a:t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Read-after-write</a:t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81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Cloud</a:t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Mixed</a:t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operations for objects and buckets are eventually consistent, the rest is read-after-write consistent</a:t>
                      </a:r>
                      <a:endParaRPr sz="180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Рефери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while(!time.IsOver()){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vS</a:t>
            </a: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core = Read (“visitors”); 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	hScore = Read (“home);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	if(vScore.IsChanged() or hScore.IsChanged()){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	FaceOff();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64" name="Google Shape;464;p50"/>
          <p:cNvGraphicFramePr/>
          <p:nvPr/>
        </p:nvGraphicFramePr>
        <p:xfrm>
          <a:off x="952500" y="352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{F25AA2B0-F0B2-4ABD-82AB-6EEA208C6CA5}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Гарантии приложения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Гарантии хранилища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Strong Consistency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Strong Consistency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51"/>
          <p:cNvGrpSpPr/>
          <p:nvPr/>
        </p:nvGrpSpPr>
        <p:grpSpPr>
          <a:xfrm>
            <a:off x="1835625" y="1793250"/>
            <a:ext cx="5684025" cy="795000"/>
            <a:chOff x="1835625" y="2174250"/>
            <a:chExt cx="5684025" cy="795000"/>
          </a:xfrm>
        </p:grpSpPr>
        <p:sp>
          <p:nvSpPr>
            <p:cNvPr id="470" name="Google Shape;470;p51"/>
            <p:cNvSpPr/>
            <p:nvPr/>
          </p:nvSpPr>
          <p:spPr>
            <a:xfrm>
              <a:off x="1835625" y="2174250"/>
              <a:ext cx="779400" cy="7950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6740250" y="2174250"/>
              <a:ext cx="779400" cy="7950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51"/>
          <p:cNvGrpSpPr/>
          <p:nvPr/>
        </p:nvGrpSpPr>
        <p:grpSpPr>
          <a:xfrm>
            <a:off x="2615025" y="3060125"/>
            <a:ext cx="3913950" cy="1222100"/>
            <a:chOff x="2615025" y="3441125"/>
            <a:chExt cx="3913950" cy="1222100"/>
          </a:xfrm>
        </p:grpSpPr>
        <p:sp>
          <p:nvSpPr>
            <p:cNvPr id="473" name="Google Shape;473;p51"/>
            <p:cNvSpPr/>
            <p:nvPr/>
          </p:nvSpPr>
          <p:spPr>
            <a:xfrm>
              <a:off x="2615025" y="3441125"/>
              <a:ext cx="779400" cy="7950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4182300" y="3868225"/>
              <a:ext cx="779400" cy="7950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5749575" y="3441125"/>
              <a:ext cx="779400" cy="7950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51"/>
          <p:cNvSpPr/>
          <p:nvPr/>
        </p:nvSpPr>
        <p:spPr>
          <a:xfrm>
            <a:off x="3682650" y="1205675"/>
            <a:ext cx="1778700" cy="795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 sz="20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7" name="Google Shape;477;p51"/>
          <p:cNvGrpSpPr/>
          <p:nvPr/>
        </p:nvGrpSpPr>
        <p:grpSpPr>
          <a:xfrm>
            <a:off x="3225524" y="2069125"/>
            <a:ext cx="2645428" cy="1318850"/>
            <a:chOff x="3225524" y="2450125"/>
            <a:chExt cx="2645428" cy="1318850"/>
          </a:xfrm>
        </p:grpSpPr>
        <p:sp>
          <p:nvSpPr>
            <p:cNvPr id="478" name="Google Shape;478;p51"/>
            <p:cNvSpPr/>
            <p:nvPr/>
          </p:nvSpPr>
          <p:spPr>
            <a:xfrm rot="5400000">
              <a:off x="3941850" y="3018225"/>
              <a:ext cx="1221600" cy="279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 rot="3838180">
              <a:off x="5052299" y="2804437"/>
              <a:ext cx="963206" cy="27987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 rot="7602759">
              <a:off x="3126702" y="2833896"/>
              <a:ext cx="1049344" cy="27996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51"/>
          <p:cNvGrpSpPr/>
          <p:nvPr/>
        </p:nvGrpSpPr>
        <p:grpSpPr>
          <a:xfrm>
            <a:off x="2387914" y="2588252"/>
            <a:ext cx="4579442" cy="499380"/>
            <a:chOff x="2369926" y="2969202"/>
            <a:chExt cx="4579442" cy="499380"/>
          </a:xfrm>
        </p:grpSpPr>
        <p:sp>
          <p:nvSpPr>
            <p:cNvPr id="482" name="Google Shape;482;p51"/>
            <p:cNvSpPr/>
            <p:nvPr/>
          </p:nvSpPr>
          <p:spPr>
            <a:xfrm rot="-7400699">
              <a:off x="2351838" y="3109926"/>
              <a:ext cx="442076" cy="19495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 rot="-2878338">
              <a:off x="6508254" y="3141842"/>
              <a:ext cx="441829" cy="19478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51"/>
          <p:cNvSpPr/>
          <p:nvPr/>
        </p:nvSpPr>
        <p:spPr>
          <a:xfrm rot="-1557708">
            <a:off x="2626982" y="1800541"/>
            <a:ext cx="1006689" cy="3264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51"/>
          <p:cNvGrpSpPr/>
          <p:nvPr/>
        </p:nvGrpSpPr>
        <p:grpSpPr>
          <a:xfrm>
            <a:off x="5146345" y="1524295"/>
            <a:ext cx="1477640" cy="1507875"/>
            <a:chOff x="5146345" y="1905295"/>
            <a:chExt cx="1477640" cy="1507875"/>
          </a:xfrm>
        </p:grpSpPr>
        <p:sp>
          <p:nvSpPr>
            <p:cNvPr id="486" name="Google Shape;486;p51"/>
            <p:cNvSpPr/>
            <p:nvPr/>
          </p:nvSpPr>
          <p:spPr>
            <a:xfrm rot="-9611952">
              <a:off x="5591619" y="2066227"/>
              <a:ext cx="1006934" cy="32643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 rot="-7591914">
              <a:off x="5073677" y="2748217"/>
              <a:ext cx="1006938" cy="3264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 чего все начиналось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Спортивный обозреватель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52"/>
          <p:cNvSpPr txBox="1"/>
          <p:nvPr>
            <p:ph idx="1" type="body"/>
          </p:nvPr>
        </p:nvSpPr>
        <p:spPr>
          <a:xfrm>
            <a:off x="311700" y="1152475"/>
            <a:ext cx="8520600" cy="27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while(!time.IsOver()){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drinkBeer();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goOutToDinner();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vScore = Read (“visitors”);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hScore = Read (“home”);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writeArticle();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4" name="Google Shape;49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495" name="Google Shape;495;p52"/>
          <p:cNvGraphicFramePr/>
          <p:nvPr/>
        </p:nvGraphicFramePr>
        <p:xfrm>
          <a:off x="585650" y="368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{F25AA2B0-F0B2-4ABD-82AB-6EEA208C6CA5}</a:tableStyleId>
              </a:tblPr>
              <a:tblGrid>
                <a:gridCol w="3284375"/>
                <a:gridCol w="484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Гарантии приложения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Гарантии хранилища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Strong Consistency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Bounded staleness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практике - Eventual Consistency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реальной жизни</a:t>
            </a:r>
            <a:endParaRPr/>
          </a:p>
        </p:txBody>
      </p:sp>
      <p:sp>
        <p:nvSpPr>
          <p:cNvPr id="501" name="Google Shape;50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02" name="Google Shape;502;p53"/>
          <p:cNvSpPr txBox="1"/>
          <p:nvPr>
            <p:ph idx="1" type="body"/>
          </p:nvPr>
        </p:nvSpPr>
        <p:spPr>
          <a:xfrm>
            <a:off x="311700" y="1152475"/>
            <a:ext cx="39999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Microservices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53"/>
          <p:cNvSpPr txBox="1"/>
          <p:nvPr>
            <p:ph idx="1" type="body"/>
          </p:nvPr>
        </p:nvSpPr>
        <p:spPr>
          <a:xfrm>
            <a:off x="311700" y="1533475"/>
            <a:ext cx="39999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Event Driven design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53"/>
          <p:cNvSpPr txBox="1"/>
          <p:nvPr>
            <p:ph idx="1" type="body"/>
          </p:nvPr>
        </p:nvSpPr>
        <p:spPr>
          <a:xfrm>
            <a:off x="311700" y="1914475"/>
            <a:ext cx="39999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Caching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Новости по радио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54"/>
          <p:cNvSpPr txBox="1"/>
          <p:nvPr>
            <p:ph idx="1" type="body"/>
          </p:nvPr>
        </p:nvSpPr>
        <p:spPr>
          <a:xfrm>
            <a:off x="311700" y="1152475"/>
            <a:ext cx="8520600" cy="25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do {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vScore = Read (“visitors”);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hScore = Read (“home”);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report</a:t>
            </a: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vScore,hScore);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sleep(20 minutes); 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1" name="Google Shape;51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512" name="Google Shape;512;p54"/>
          <p:cNvGraphicFramePr/>
          <p:nvPr/>
        </p:nvGraphicFramePr>
        <p:xfrm>
          <a:off x="723900" y="352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{F25AA2B0-F0B2-4ABD-82AB-6EEA208C6CA5}</a:tableStyleId>
              </a:tblPr>
              <a:tblGrid>
                <a:gridCol w="3319300"/>
                <a:gridCol w="4548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Гарантии приложения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Гарантии хранилища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Strong Consistency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Consistent Prefix + Monotonic Read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Monotonic Read + Bounded Staleness</a:t>
                      </a:r>
                      <a:endParaRPr sz="2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Не существует one-size-fits-all решений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ACID - это круто. Но помните, что не все транзакции Serializable.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Не используйте распределенные хранилища без необходимости.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Гарантии консистентности - часть контракта вашего приложения.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Явно определяйте необходимые вам параметры хранилища.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Не существует хранилищ one-size-fits-all и не будет.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31" name="Google Shape;53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26" y="523099"/>
            <a:ext cx="4097300" cy="40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7"/>
          <p:cNvSpPr txBox="1"/>
          <p:nvPr/>
        </p:nvSpPr>
        <p:spPr>
          <a:xfrm>
            <a:off x="5435925" y="523625"/>
            <a:ext cx="33441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http://t.me/mastrakov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https://www.linkedin.com/in/mastrakov</a:t>
            </a:r>
            <a:r>
              <a:rPr lang="ru"/>
              <a:t> </a:t>
            </a:r>
            <a:endParaRPr/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1150" y="1051725"/>
            <a:ext cx="243226" cy="243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egram Icon" id="534" name="Google Shape;534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2700" y="616575"/>
            <a:ext cx="243225" cy="2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ACID</a:t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Atomicy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Consistency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Isolation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Durability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ACID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Простая модель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Никаких аномалий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Данные всегда консистентны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RDBMS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Сеть медленная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RDBMS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325" y="1507375"/>
            <a:ext cx="39999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Железо дорогое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325" y="1888375"/>
            <a:ext cx="39999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Операции дорогие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325" y="2269375"/>
            <a:ext cx="39999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Бэкапы дорогие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325" y="2622900"/>
            <a:ext cx="39999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Лицензии дорогие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Богатая модель данных (cхемы, ключи, ограничения и т.д.)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Гибкий доступ к данным 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Легкость интеграции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Отличный компромисс в сторону консистентности данных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One database to rule them all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“Вертикальное” масштабирование.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Сложно бэкапить.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Сложно реплицировать.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Сложно шардировать.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