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4" r:id="rId10"/>
    <p:sldId id="274" r:id="rId11"/>
    <p:sldId id="278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65" r:id="rId20"/>
    <p:sldId id="289" r:id="rId21"/>
    <p:sldId id="290" r:id="rId22"/>
    <p:sldId id="291" r:id="rId23"/>
    <p:sldId id="283" r:id="rId24"/>
    <p:sldId id="292" r:id="rId25"/>
    <p:sldId id="284" r:id="rId26"/>
    <p:sldId id="266" r:id="rId27"/>
    <p:sldId id="267" r:id="rId28"/>
    <p:sldId id="287" r:id="rId29"/>
    <p:sldId id="268" r:id="rId30"/>
    <p:sldId id="269" r:id="rId31"/>
    <p:sldId id="270" r:id="rId32"/>
    <p:sldId id="271" r:id="rId33"/>
    <p:sldId id="288" r:id="rId34"/>
  </p:sldIdLst>
  <p:sldSz cx="9144000" cy="5143500" type="screen16x9"/>
  <p:notesSz cx="6858000" cy="9144000"/>
  <p:embeddedFontLst>
    <p:embeddedFont>
      <p:font typeface="Helvetica Neue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85" autoAdjust="0"/>
  </p:normalViewPr>
  <p:slideViewPr>
    <p:cSldViewPr snapToGrid="0">
      <p:cViewPr varScale="1">
        <p:scale>
          <a:sx n="94" d="100"/>
          <a:sy n="94" d="100"/>
        </p:scale>
        <p:origin x="211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815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aae3cd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aae3cd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Всем</a:t>
            </a:r>
            <a:r>
              <a:rPr lang="ru-RU" baseline="0" dirty="0" smtClean="0"/>
              <a:t> привет!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Давайте поговорим </a:t>
            </a:r>
            <a:r>
              <a:rPr lang="ru-RU" baseline="0" dirty="0" smtClean="0"/>
              <a:t>с вами о том, как </a:t>
            </a:r>
            <a:r>
              <a:rPr lang="ru-RU" baseline="0" dirty="0" smtClean="0"/>
              <a:t>что такое код, готовый промышленной </a:t>
            </a:r>
            <a:r>
              <a:rPr lang="ru-RU" baseline="0" dirty="0" smtClean="0"/>
              <a:t>эксплуатации.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07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качестве примера расскажу вам историю.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baseline="0" dirty="0" smtClean="0"/>
              <a:t>Как-то м</a:t>
            </a:r>
            <a:r>
              <a:rPr lang="ru-RU" dirty="0" smtClean="0"/>
              <a:t>ы </a:t>
            </a:r>
            <a:r>
              <a:rPr lang="ru-RU" dirty="0" smtClean="0"/>
              <a:t>отправляли некоторые запрос через клиент, который</a:t>
            </a:r>
            <a:r>
              <a:rPr lang="ru-RU" baseline="0" dirty="0" smtClean="0"/>
              <a:t> предоставляет чужая команда. Логика простая, если ответ успешный – выполняем некоторую бизнес логику, если не успешный – </a:t>
            </a:r>
            <a:r>
              <a:rPr lang="ru-RU" baseline="0" dirty="0" err="1" smtClean="0"/>
              <a:t>сериализуем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ru-RU" baseline="0" dirty="0" smtClean="0"/>
              <a:t>вот этот объект и сохраняем в </a:t>
            </a:r>
            <a:r>
              <a:rPr lang="ru-RU" baseline="0" dirty="0" smtClean="0"/>
              <a:t>базу для дальнейшего анализа.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dirty="0" smtClean="0"/>
              <a:t>Внезапно,</a:t>
            </a:r>
            <a:r>
              <a:rPr lang="ru-RU" baseline="0" dirty="0" smtClean="0"/>
              <a:t> оказалось, что обращение к полю </a:t>
            </a:r>
            <a:r>
              <a:rPr lang="en-US" baseline="0" dirty="0" smtClean="0"/>
              <a:t>Response </a:t>
            </a:r>
            <a:r>
              <a:rPr lang="ru-RU" baseline="0" dirty="0" smtClean="0"/>
              <a:t>выбрасывает исключение, в случаях когда код ответа не 2</a:t>
            </a:r>
            <a:r>
              <a:rPr lang="en-US" baseline="0" dirty="0" smtClean="0"/>
              <a:t>xx</a:t>
            </a:r>
            <a:r>
              <a:rPr lang="ru-RU" baseline="0" dirty="0" smtClean="0"/>
              <a:t>.  А поскольку </a:t>
            </a:r>
            <a:r>
              <a:rPr lang="ru-RU" baseline="0" dirty="0" err="1" smtClean="0"/>
              <a:t>сериализатор</a:t>
            </a:r>
            <a:r>
              <a:rPr lang="ru-RU" baseline="0" dirty="0" smtClean="0"/>
              <a:t> пробегает по всем полям и свойствам, мы ловили это исключение, никак его не обрабатывали и </a:t>
            </a:r>
            <a:r>
              <a:rPr lang="ru-RU" baseline="0" dirty="0" err="1" smtClean="0"/>
              <a:t>пятисотили</a:t>
            </a:r>
            <a:r>
              <a:rPr lang="ru-RU" baseline="0" dirty="0" smtClean="0"/>
              <a:t> со страшным </a:t>
            </a:r>
            <a:r>
              <a:rPr lang="ru-RU" baseline="0" dirty="0" err="1" smtClean="0"/>
              <a:t>стэктрэйсом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К счастью отловили на тестовой.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2547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Следующий</a:t>
            </a:r>
            <a:r>
              <a:rPr lang="ru-RU" baseline="0" dirty="0" smtClean="0"/>
              <a:t> пункт про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Речь конечно же не про</a:t>
            </a:r>
            <a:r>
              <a:rPr lang="en-US" baseline="0" dirty="0" smtClean="0"/>
              <a:t> UI. </a:t>
            </a:r>
            <a:r>
              <a:rPr lang="ru-RU" baseline="0" dirty="0" smtClean="0"/>
              <a:t>Речь про то, что на этапе проектирования обсудить архитектуру чрезвычайно полезно. Помимо того, что это эффективный способ обнаружить недостатки системы на этапе проектирования и девшего их исправить, так это еще и чрезвычайно эффективный способ обучения сотрудников.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можно проводить и постфактум, даже спустя годы после написания системы, но понятно, что возможностей для исправления там существенно меньше. </a:t>
            </a:r>
          </a:p>
          <a:p>
            <a:pPr marL="158750" indent="0">
              <a:buNone/>
            </a:pPr>
            <a:r>
              <a:rPr lang="ru-RU" baseline="0" dirty="0" smtClean="0"/>
              <a:t>Поэтому пользуйтесь этим инструментом как можно раньше.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По </a:t>
            </a:r>
            <a:r>
              <a:rPr lang="ru-RU" baseline="0" dirty="0" smtClean="0"/>
              <a:t>увеличению дороговизны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– от бумажки, до формального собрания. </a:t>
            </a:r>
            <a:r>
              <a:rPr lang="ru-RU" baseline="0" dirty="0" smtClean="0"/>
              <a:t>Конечно в последнем случае не стоит обсуждать как спроектировать 1,2,3 класса.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Например у нас есть процедура формального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Конечно тут речь не про классы, а про системы в целом. Но если команда хочет услышать компетентное мнение от других команд или экспертов в области, то может поучаствовать. </a:t>
            </a:r>
            <a:endParaRPr lang="en-US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Например, у нас есть процедура формального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dirty="0" smtClean="0"/>
              <a:t>Процесс</a:t>
            </a:r>
            <a:r>
              <a:rPr lang="ru-RU" baseline="0" dirty="0" smtClean="0"/>
              <a:t> построен таким образом</a:t>
            </a:r>
            <a:r>
              <a:rPr lang="en-US" baseline="0" dirty="0" smtClean="0"/>
              <a:t>: </a:t>
            </a:r>
            <a:r>
              <a:rPr lang="ru-RU" baseline="0" dirty="0" smtClean="0"/>
              <a:t>за пару недель до самого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чуваки закидывают тему и на внутреннем портале народ может записываться в </a:t>
            </a:r>
            <a:r>
              <a:rPr lang="ru-RU" baseline="0" dirty="0" err="1" smtClean="0"/>
              <a:t>ревьюеры</a:t>
            </a:r>
            <a:r>
              <a:rPr lang="ru-RU" baseline="0" dirty="0" smtClean="0"/>
              <a:t>. Это строго по желанию. Также выбирается человек, который сделает отчет. + записывается видео.</a:t>
            </a:r>
          </a:p>
          <a:p>
            <a:pPr marL="158750" indent="0">
              <a:buNone/>
            </a:pPr>
            <a:r>
              <a:rPr lang="ru-RU" baseline="0" dirty="0" smtClean="0"/>
              <a:t>На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могут прийти с идеей, могут прийти с готовым решением, тут никаких ограничений.</a:t>
            </a:r>
          </a:p>
          <a:p>
            <a:pPr marL="158750" indent="0">
              <a:buNone/>
            </a:pP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272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baseline="0" dirty="0" smtClean="0"/>
              <a:t>Тут </a:t>
            </a:r>
            <a:r>
              <a:rPr lang="ru-RU" baseline="0" dirty="0" smtClean="0"/>
              <a:t>приведен пример отчета. </a:t>
            </a:r>
          </a:p>
          <a:p>
            <a:pPr marL="158750" indent="0">
              <a:buNone/>
            </a:pPr>
            <a:r>
              <a:rPr lang="ru-RU" baseline="0" dirty="0" smtClean="0"/>
              <a:t>На первый странице какая-то вводная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В данном случае, парни пришли с проблемой в давно существующем сервисе. Тут приведены какие-то цифры.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2595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Тут продолжается вводная,</a:t>
            </a:r>
            <a:r>
              <a:rPr lang="ru-RU" baseline="0" dirty="0" smtClean="0"/>
              <a:t> описаны некоторые особенности текущей архитектуры </a:t>
            </a:r>
            <a:r>
              <a:rPr lang="ru-RU" baseline="0" dirty="0" smtClean="0"/>
              <a:t>и </a:t>
            </a:r>
            <a:r>
              <a:rPr lang="ru-RU" b="1" baseline="0" dirty="0" smtClean="0"/>
              <a:t>описана </a:t>
            </a:r>
            <a:r>
              <a:rPr lang="ru-RU" b="1" baseline="0" dirty="0" smtClean="0"/>
              <a:t>проблема.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776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Тут собраны рекомендации, которые ребята получили.</a:t>
            </a:r>
          </a:p>
          <a:p>
            <a:pPr marL="158750" indent="0">
              <a:buNone/>
            </a:pPr>
            <a:r>
              <a:rPr lang="ru-RU" dirty="0" smtClean="0"/>
              <a:t>В силу того, что они принесли</a:t>
            </a:r>
            <a:r>
              <a:rPr lang="ru-RU" baseline="0" dirty="0" smtClean="0"/>
              <a:t> давно работающее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решение, переписать все с нуля никто не предлагает.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06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Переходим</a:t>
            </a:r>
            <a:r>
              <a:rPr lang="ru-RU" baseline="0" dirty="0" smtClean="0"/>
              <a:t> к шагам которые позволят повысить качество кода на этапе разработки.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Если вы делаете что-то сложнее интернет магазина, то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обязателен. Это дешевый способ повысить качество кода и увеличить </a:t>
            </a:r>
            <a:r>
              <a:rPr lang="en-US" baseline="0" dirty="0" smtClean="0"/>
              <a:t>bus-factor.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Чем раньше обнаружите </a:t>
            </a:r>
            <a:r>
              <a:rPr lang="ru-RU" baseline="0" dirty="0" err="1" smtClean="0"/>
              <a:t>пробему</a:t>
            </a:r>
            <a:r>
              <a:rPr lang="ru-RU" baseline="0" dirty="0" smtClean="0"/>
              <a:t>, тем дешевле ее поправить</a:t>
            </a:r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r>
              <a:rPr lang="ru-RU" dirty="0" err="1" smtClean="0"/>
              <a:t>Ревью</a:t>
            </a:r>
            <a:r>
              <a:rPr lang="ru-RU" dirty="0" smtClean="0"/>
              <a:t> нужно всем. И </a:t>
            </a:r>
            <a:r>
              <a:rPr lang="ru-RU" dirty="0" err="1" smtClean="0"/>
              <a:t>джунам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тимлидам</a:t>
            </a:r>
            <a:r>
              <a:rPr lang="ru-RU" baseline="0" dirty="0" smtClean="0"/>
              <a:t>. 1 лишняя пара глаз код просмотреть должна.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3815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Тут тоже вроде бы все очевидно. Тесты </a:t>
            </a:r>
            <a:r>
              <a:rPr lang="ru-RU" baseline="0" dirty="0" smtClean="0"/>
              <a:t>помогают отлавливать ошибки, улучшают архитектуру системы, служат хорошей документацией и много чего еще.  Про пользу тестов написано много книг.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    Используете внешний сервис - будьте добры писать интеграционные тесты.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Во первых документации доверять нельзя, во вторых могут внести несовместимые изменения или просто сломать свой сервис, и об этом нужно узнавать как можно раньше, желательно до появления косяков в </a:t>
            </a:r>
            <a:r>
              <a:rPr lang="ru-RU" dirty="0" err="1" smtClean="0"/>
              <a:t>продакшене</a:t>
            </a:r>
            <a:r>
              <a:rPr lang="ru-RU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Если </a:t>
            </a:r>
            <a:r>
              <a:rPr lang="ru-RU" baseline="0" dirty="0" smtClean="0"/>
              <a:t>вы примите за правило следующий тезис, то вы кратно повысите качество кода.</a:t>
            </a:r>
            <a:r>
              <a:rPr lang="en-US" baseline="0" dirty="0" smtClean="0"/>
              <a:t> </a:t>
            </a:r>
            <a:r>
              <a:rPr lang="en-US" b="1" baseline="0" dirty="0" smtClean="0"/>
              <a:t>“</a:t>
            </a:r>
            <a:r>
              <a:rPr lang="ru-RU" b="1" dirty="0" smtClean="0"/>
              <a:t>Код не покрытый тестами не должен идти в </a:t>
            </a:r>
            <a:r>
              <a:rPr lang="ru-RU" b="1" dirty="0" err="1" smtClean="0"/>
              <a:t>продакшен</a:t>
            </a:r>
            <a:r>
              <a:rPr lang="ru-RU" b="1" dirty="0" smtClean="0"/>
              <a:t>. Точка.</a:t>
            </a:r>
            <a:r>
              <a:rPr lang="en-US" b="1" dirty="0" smtClean="0"/>
              <a:t>”</a:t>
            </a:r>
            <a:endParaRPr lang="ru-RU" b="1" dirty="0" smtClean="0"/>
          </a:p>
          <a:p>
            <a:pPr marL="158750" indent="0">
              <a:buNone/>
            </a:pPr>
            <a:endParaRPr lang="ru-RU" b="1" dirty="0" smtClean="0"/>
          </a:p>
          <a:p>
            <a:pPr marL="158750" indent="0">
              <a:buNone/>
            </a:pPr>
            <a:r>
              <a:rPr lang="ru-RU" dirty="0" smtClean="0"/>
              <a:t>Если у вас </a:t>
            </a:r>
            <a:r>
              <a:rPr lang="ru-RU" dirty="0" err="1" smtClean="0"/>
              <a:t>легаси</a:t>
            </a:r>
            <a:r>
              <a:rPr lang="ru-RU" dirty="0" smtClean="0"/>
              <a:t> код</a:t>
            </a:r>
            <a:r>
              <a:rPr lang="ru-RU" baseline="0" dirty="0" smtClean="0"/>
              <a:t>, и у вас не получается написать юнит тесты – </a:t>
            </a:r>
            <a:r>
              <a:rPr lang="ru-RU" baseline="0" dirty="0" err="1" smtClean="0"/>
              <a:t>отрефактори</a:t>
            </a:r>
            <a:r>
              <a:rPr lang="ru-RU" baseline="0" dirty="0" smtClean="0"/>
              <a:t> и напиши. </a:t>
            </a:r>
            <a:r>
              <a:rPr lang="ru-RU" baseline="0" dirty="0" smtClean="0"/>
              <a:t>Нет возможности </a:t>
            </a:r>
            <a:r>
              <a:rPr lang="ru-RU" baseline="0" dirty="0" err="1" smtClean="0"/>
              <a:t>рефакторить</a:t>
            </a:r>
            <a:r>
              <a:rPr lang="ru-RU" baseline="0" dirty="0" smtClean="0"/>
              <a:t> – </a:t>
            </a:r>
            <a:r>
              <a:rPr lang="ru-RU" baseline="0" dirty="0" smtClean="0"/>
              <a:t>напиши функциональные тесты. Да хоть тесты на </a:t>
            </a:r>
            <a:r>
              <a:rPr lang="en-US" baseline="0" dirty="0" err="1" smtClean="0"/>
              <a:t>ui</a:t>
            </a:r>
            <a:r>
              <a:rPr lang="ru-RU" baseline="0" dirty="0" smtClean="0"/>
              <a:t>.</a:t>
            </a:r>
          </a:p>
          <a:p>
            <a:pPr marL="158750" indent="0">
              <a:buNone/>
            </a:pPr>
            <a:r>
              <a:rPr lang="ru-RU" baseline="0" dirty="0" smtClean="0"/>
              <a:t>Не </a:t>
            </a:r>
            <a:r>
              <a:rPr lang="ru-RU" baseline="0" dirty="0" smtClean="0"/>
              <a:t>умеете писать тесты – наймите того, кто умеет. Отправьте команду на тренинг, или </a:t>
            </a:r>
            <a:r>
              <a:rPr lang="en-US" baseline="0" dirty="0" smtClean="0"/>
              <a:t>whatever you want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Это самое ценное вложение времени и </a:t>
            </a:r>
            <a:r>
              <a:rPr lang="ru-RU" baseline="0" dirty="0" smtClean="0"/>
              <a:t>денег.</a:t>
            </a:r>
          </a:p>
          <a:p>
            <a:pPr marL="158750" indent="0">
              <a:buNone/>
            </a:pPr>
            <a:r>
              <a:rPr lang="ru-RU" baseline="0" dirty="0" smtClean="0"/>
              <a:t>А </a:t>
            </a:r>
            <a:r>
              <a:rPr lang="ru-RU" baseline="0" dirty="0" smtClean="0"/>
              <a:t>если вам не дают время на написание тестов – ну, просто не спрашивайте, пишите.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</a:t>
            </a:r>
            <a:r>
              <a:rPr lang="ru-RU" baseline="0" dirty="0" smtClean="0"/>
              <a:t> важно, я ни в коем случае не топлю за</a:t>
            </a:r>
            <a:r>
              <a:rPr lang="en-US" baseline="0" dirty="0" smtClean="0"/>
              <a:t> </a:t>
            </a:r>
            <a:r>
              <a:rPr lang="ru-RU" baseline="0" dirty="0" smtClean="0"/>
              <a:t>100% покрытие кода тестами и сам этого конечно не делаю, это чаще вредит, чем помогает. Я говорю, про достаточное количество полезных тесов.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647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Переходим</a:t>
            </a:r>
            <a:r>
              <a:rPr lang="ru-RU" baseline="0" dirty="0" smtClean="0"/>
              <a:t> к самому неочевидному </a:t>
            </a:r>
            <a:r>
              <a:rPr lang="ru-RU" baseline="0" dirty="0" smtClean="0"/>
              <a:t>пункту.</a:t>
            </a:r>
          </a:p>
          <a:p>
            <a:pPr marL="457200" indent="-298450">
              <a:buFontTx/>
              <a:buChar char="-"/>
            </a:pPr>
            <a:r>
              <a:rPr lang="ru-RU" baseline="0" dirty="0" smtClean="0"/>
              <a:t>Написание документации позволяет взглянуть на систему под разными углами, в зависимости от того какую документацию пишите и обнаружить слабые места и </a:t>
            </a:r>
            <a:r>
              <a:rPr lang="ru-RU" dirty="0" smtClean="0"/>
              <a:t>найти пищу для размышлений - "а что если клиент сделает вот так..."</a:t>
            </a:r>
            <a:endParaRPr lang="ru-RU" baseline="0" dirty="0" smtClean="0"/>
          </a:p>
          <a:p>
            <a:pPr marL="457200" indent="-298450">
              <a:buFontTx/>
              <a:buChar char="-"/>
            </a:pPr>
            <a:r>
              <a:rPr lang="ru-RU" baseline="0" dirty="0" smtClean="0"/>
              <a:t>Сокращает </a:t>
            </a:r>
            <a:r>
              <a:rPr lang="ru-RU" baseline="0" dirty="0" smtClean="0"/>
              <a:t>время на интеграции, потому что вы не 20 раз письмом отвечаете как встроить ваш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 в чужой сервис, а ссылку кидаете. </a:t>
            </a:r>
          </a:p>
          <a:p>
            <a:pPr marL="457200" indent="-298450">
              <a:buFontTx/>
              <a:buChar char="-"/>
            </a:pPr>
            <a:r>
              <a:rPr lang="ru-RU" baseline="0" dirty="0" smtClean="0"/>
              <a:t>Обучение новичков – ну банально, погрузиться в предметную область, разобраться с функциональными возможностями. Кто говорит что код лучший источник знаний тот либо идиот, либо больших проектов в своей жизни не видел. </a:t>
            </a:r>
            <a:r>
              <a:rPr lang="en-US" baseline="0" dirty="0" smtClean="0"/>
              <a:t>(</a:t>
            </a:r>
            <a:r>
              <a:rPr lang="ru-RU" baseline="0" dirty="0" smtClean="0"/>
              <a:t>Из примеров – нужна была интеграция с одним проектом – я поехал в </a:t>
            </a:r>
            <a:r>
              <a:rPr lang="ru-RU" baseline="0" dirty="0" err="1" smtClean="0"/>
              <a:t>Екб</a:t>
            </a:r>
            <a:r>
              <a:rPr lang="ru-RU" baseline="0" dirty="0" smtClean="0"/>
              <a:t> на 3 недели работать с парнями в одном кабинете, это плохой пример.</a:t>
            </a:r>
            <a:r>
              <a:rPr lang="en-US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400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стремительно движемся вперед. Уже написали наш идеальный сервис, и он развернут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Что делать дальше</a:t>
            </a:r>
            <a:r>
              <a:rPr lang="en-US" baseline="0" dirty="0" smtClean="0"/>
              <a:t>?</a:t>
            </a:r>
            <a:r>
              <a:rPr lang="ru-RU" baseline="0" dirty="0" smtClean="0"/>
              <a:t> </a:t>
            </a:r>
          </a:p>
          <a:p>
            <a:pPr marL="158750" indent="0">
              <a:buNone/>
            </a:pPr>
            <a:r>
              <a:rPr lang="ru-RU" baseline="0" dirty="0" smtClean="0"/>
              <a:t>Как понять а работает ли</a:t>
            </a:r>
            <a:r>
              <a:rPr lang="en-US" baseline="0" dirty="0" smtClean="0"/>
              <a:t>?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А если работает, то как</a:t>
            </a:r>
            <a:r>
              <a:rPr lang="en-US" baseline="0" dirty="0" smtClean="0"/>
              <a:t>?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А если не работает, то почему</a:t>
            </a:r>
            <a:r>
              <a:rPr lang="en-US" baseline="0" dirty="0" smtClean="0"/>
              <a:t>?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Ваши предположения</a:t>
            </a:r>
            <a:r>
              <a:rPr lang="en-US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255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aae3cde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aae3cde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момент когда вы выкатываете свой код в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, он превращается в своего рода черный ящик. Вы знаете конечно что он должен делать, но что он реально делает – вы не знаете. Ладно еще можете </a:t>
            </a:r>
            <a:r>
              <a:rPr lang="en-US" baseline="0" dirty="0" smtClean="0"/>
              <a:t>GET </a:t>
            </a:r>
            <a:r>
              <a:rPr lang="ru-RU" baseline="0" dirty="0" smtClean="0"/>
              <a:t>запросы проверить, а что делать с </a:t>
            </a:r>
            <a:r>
              <a:rPr lang="en-US" baseline="0" dirty="0" smtClean="0"/>
              <a:t>POST/UPDATE/DELETE?</a:t>
            </a: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Поэтому вот список, если этого у вас нет, вы по сути слепы. Вы не знаете как у вас работает сервис.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Давайте быстренько пробежимся по нему. 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478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f41bfe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f41bfe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</a:t>
            </a:r>
            <a:r>
              <a:rPr lang="ru" dirty="0" smtClean="0"/>
              <a:t>ару</a:t>
            </a:r>
            <a:r>
              <a:rPr lang="ru" baseline="0" dirty="0" smtClean="0"/>
              <a:t> слов обо мне. Я</a:t>
            </a:r>
            <a:r>
              <a:rPr lang="ru" dirty="0" smtClean="0"/>
              <a:t> </a:t>
            </a:r>
            <a:r>
              <a:rPr lang="ru" dirty="0"/>
              <a:t>фигачу энтерпрайз уже </a:t>
            </a:r>
            <a:r>
              <a:rPr lang="ru" dirty="0" smtClean="0"/>
              <a:t>больше</a:t>
            </a:r>
            <a:r>
              <a:rPr lang="ru" baseline="0" dirty="0" smtClean="0"/>
              <a:t> </a:t>
            </a:r>
            <a:r>
              <a:rPr lang="ru" dirty="0" smtClean="0"/>
              <a:t>5 лет,</a:t>
            </a:r>
            <a:r>
              <a:rPr lang="ru" baseline="0" dirty="0" smtClean="0"/>
              <a:t> за это время я</a:t>
            </a:r>
            <a:r>
              <a:rPr lang="ru-RU" baseline="0" dirty="0" smtClean="0"/>
              <a:t> повидал всякого. И какими-то выжимками из своего опыта я с вами поделюсь.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4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Что такое метрика</a:t>
            </a:r>
            <a:r>
              <a:rPr lang="en-US" dirty="0" smtClean="0"/>
              <a:t>?</a:t>
            </a: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абстрагируемся от конкретных решений и технологий, просто посмотрим что они из себя представляют. </a:t>
            </a:r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Я не смог придумать формальное</a:t>
            </a:r>
            <a:r>
              <a:rPr lang="ru-RU" baseline="0" dirty="0" smtClean="0"/>
              <a:t> определение для метрики, поэтому покажу вам на примере.</a:t>
            </a: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На</a:t>
            </a:r>
            <a:r>
              <a:rPr lang="ru-RU" baseline="0" dirty="0" smtClean="0"/>
              <a:t> слайде вы видите пример </a:t>
            </a:r>
            <a:r>
              <a:rPr lang="ru-RU" baseline="0" dirty="0" err="1" smtClean="0"/>
              <a:t>мертик</a:t>
            </a:r>
            <a:r>
              <a:rPr lang="ru-RU" baseline="0" dirty="0" smtClean="0"/>
              <a:t> с нашей шины событий. </a:t>
            </a:r>
          </a:p>
          <a:p>
            <a:pPr marL="158750" indent="0">
              <a:buNone/>
            </a:pPr>
            <a:r>
              <a:rPr lang="ru-RU" baseline="0" dirty="0" smtClean="0"/>
              <a:t>Давайте разберемся что это такое и что это значит.</a:t>
            </a:r>
          </a:p>
          <a:p>
            <a:pPr marL="158750" indent="0">
              <a:buNone/>
            </a:pPr>
            <a:r>
              <a:rPr lang="ru-RU" b="1" baseline="0" dirty="0" smtClean="0"/>
              <a:t>Метрика состоит из 3 частей. Имени, времени и значения.</a:t>
            </a:r>
          </a:p>
          <a:p>
            <a:pPr marL="158750" indent="0">
              <a:buNone/>
            </a:pPr>
            <a:r>
              <a:rPr lang="ru-RU" baseline="0" dirty="0" smtClean="0"/>
              <a:t>Разберем по подробнее. </a:t>
            </a:r>
          </a:p>
          <a:p>
            <a:pPr marL="158750" indent="0">
              <a:buNone/>
            </a:pPr>
            <a:r>
              <a:rPr lang="ru-RU" baseline="0" dirty="0" smtClean="0"/>
              <a:t>Имя состоит из некоторого префикса группы проектов. Тут например группа </a:t>
            </a:r>
            <a:r>
              <a:rPr lang="en-US" baseline="0" dirty="0" smtClean="0"/>
              <a:t>Notifications</a:t>
            </a:r>
            <a:r>
              <a:rPr lang="ru-RU" baseline="0" dirty="0" smtClean="0"/>
              <a:t>. Я тут заменил звездочкой, там еще имя самого сервиса и имя машины еще обычно идет. </a:t>
            </a:r>
          </a:p>
          <a:p>
            <a:pPr marL="158750" indent="0">
              <a:buNone/>
            </a:pPr>
            <a:r>
              <a:rPr lang="ru-RU" baseline="0" dirty="0" smtClean="0"/>
              <a:t>Дальше идет название самой метрики. В данном случае – количество входящих в шину событий. Вроде понятно. </a:t>
            </a:r>
          </a:p>
          <a:p>
            <a:pPr marL="158750" indent="0">
              <a:buNone/>
            </a:pPr>
            <a:r>
              <a:rPr lang="ru-RU" baseline="0" dirty="0" smtClean="0"/>
              <a:t>И </a:t>
            </a:r>
            <a:r>
              <a:rPr lang="ru-RU" baseline="0" dirty="0" smtClean="0"/>
              <a:t>в конце имя сервиса, который это событие отправил. Ну нам на самом деле нас просто интересует распределение по клиентам, а не общий поток. Поэтому оно тут есть.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Дальше </a:t>
            </a:r>
            <a:r>
              <a:rPr lang="ru-RU" baseline="0" dirty="0" smtClean="0"/>
              <a:t>у нас идет время, когда она была отправлена. Мы обычно раз в минуту отправляем, поэтому вы видите цифры за предыдущую минуту. </a:t>
            </a:r>
          </a:p>
          <a:p>
            <a:pPr marL="158750" indent="0">
              <a:buNone/>
            </a:pPr>
            <a:r>
              <a:rPr lang="ru-RU" baseline="0" dirty="0" smtClean="0"/>
              <a:t>Ну и последний столбец – это значение.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Как это работает. Сервис в течение минуты собирает некоторую информацию у себя и раз в минуту отправляет пачку данных в сервис для сбора метрик. </a:t>
            </a:r>
            <a:r>
              <a:rPr lang="ru-RU" baseline="0" dirty="0" smtClean="0"/>
              <a:t>Это может быть графит или </a:t>
            </a:r>
            <a:r>
              <a:rPr lang="en-US" baseline="0" dirty="0" err="1" smtClean="0"/>
              <a:t>zabbix</a:t>
            </a:r>
            <a:r>
              <a:rPr lang="ru-RU" baseline="0" dirty="0" smtClean="0"/>
              <a:t>, или любой другой.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Но метрики как вещь в себе имеют мало смысла. Они нужны для того, чтобы настроить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 и графики на них.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8894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После</a:t>
            </a:r>
            <a:r>
              <a:rPr lang="ru-RU" baseline="0" dirty="0" smtClean="0"/>
              <a:t> </a:t>
            </a:r>
            <a:r>
              <a:rPr lang="ru-RU" baseline="0" dirty="0" smtClean="0"/>
              <a:t>того как вы сложили метрики в какую-то банку</a:t>
            </a:r>
            <a:r>
              <a:rPr lang="en-US" baseline="0" dirty="0" smtClean="0"/>
              <a:t>. </a:t>
            </a:r>
            <a:r>
              <a:rPr lang="ru-RU" baseline="0" dirty="0" smtClean="0"/>
              <a:t>Нужно научиться как-то оповещать причастных, что та или иная метрика приняла опасное значение. </a:t>
            </a:r>
          </a:p>
          <a:p>
            <a:pPr marL="158750" indent="0">
              <a:buNone/>
            </a:pPr>
            <a:r>
              <a:rPr lang="ru-RU" baseline="0" dirty="0" smtClean="0"/>
              <a:t>Например </a:t>
            </a:r>
            <a:r>
              <a:rPr lang="ru-RU" baseline="0" dirty="0" smtClean="0"/>
              <a:t>время </a:t>
            </a:r>
            <a:r>
              <a:rPr lang="ru-RU" baseline="0" dirty="0" smtClean="0"/>
              <a:t>ответа сервера стало больше 1 секунды. Или метрика по количеству ответов сервера в течение 10 минут равно 0, это подозрительно.</a:t>
            </a:r>
          </a:p>
          <a:p>
            <a:pPr marL="158750" indent="0">
              <a:buNone/>
            </a:pPr>
            <a:r>
              <a:rPr lang="ru-RU" baseline="0" dirty="0" smtClean="0"/>
              <a:t>Это и есть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. Вы прикручиваете </a:t>
            </a:r>
            <a:r>
              <a:rPr lang="ru-RU" baseline="0" dirty="0" err="1" smtClean="0"/>
              <a:t>отправлялку</a:t>
            </a:r>
            <a:r>
              <a:rPr lang="ru-RU" baseline="0" dirty="0" smtClean="0"/>
              <a:t> по почте</a:t>
            </a:r>
            <a:r>
              <a:rPr lang="en-US" baseline="0" dirty="0" smtClean="0"/>
              <a:t>/</a:t>
            </a:r>
            <a:r>
              <a:rPr lang="ru-RU" baseline="0" dirty="0" smtClean="0"/>
              <a:t>телеге</a:t>
            </a:r>
            <a:r>
              <a:rPr lang="en-US" baseline="0" dirty="0" smtClean="0"/>
              <a:t>/</a:t>
            </a:r>
            <a:r>
              <a:rPr lang="ru-RU" baseline="0" dirty="0" smtClean="0"/>
              <a:t>смс или еще куда-то на пороговые значения метрик.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Например вот. </a:t>
            </a:r>
            <a:r>
              <a:rPr lang="ru-RU" baseline="0" dirty="0" err="1" smtClean="0"/>
              <a:t>Алерт</a:t>
            </a:r>
            <a:r>
              <a:rPr lang="ru-RU" baseline="0" dirty="0" smtClean="0"/>
              <a:t>, что мы получили 6 </a:t>
            </a:r>
            <a:r>
              <a:rPr lang="ru-RU" baseline="0" dirty="0" err="1" smtClean="0"/>
              <a:t>пятисоток</a:t>
            </a:r>
            <a:r>
              <a:rPr lang="ru-RU" baseline="0" dirty="0" smtClean="0"/>
              <a:t>, при загрузке карточек в </a:t>
            </a:r>
            <a:r>
              <a:rPr lang="en-US" baseline="0" dirty="0" smtClean="0"/>
              <a:t>CRM</a:t>
            </a:r>
            <a:r>
              <a:rPr lang="ru-RU" baseline="0" dirty="0" smtClean="0"/>
              <a:t>. Я об этом узнаю в ту же минуту, и что-то делаю дальше.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8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На основе все тех же метрик, можно построить</a:t>
            </a:r>
            <a:r>
              <a:rPr lang="ru-RU" baseline="0" dirty="0" smtClean="0"/>
              <a:t> и графики. Это удобный способ визуализировать работу вашего сервиса. </a:t>
            </a:r>
          </a:p>
          <a:p>
            <a:pPr marL="158750" indent="0">
              <a:buNone/>
            </a:pPr>
            <a:r>
              <a:rPr lang="ru-RU" dirty="0" smtClean="0"/>
              <a:t>Вот например</a:t>
            </a:r>
            <a:r>
              <a:rPr lang="ru-RU" baseline="0" dirty="0" smtClean="0"/>
              <a:t> интерфейс Графита, как настраивается график. Внизу вы видите как этот график настраивается. Все те же знакомые имена метрик. Указываются какие-то </a:t>
            </a:r>
            <a:r>
              <a:rPr lang="ru-RU" baseline="0" dirty="0" err="1" smtClean="0"/>
              <a:t>аггрегирующие</a:t>
            </a:r>
            <a:r>
              <a:rPr lang="ru-RU" baseline="0" dirty="0" smtClean="0"/>
              <a:t> функции. И таким образом строится график. </a:t>
            </a:r>
          </a:p>
          <a:p>
            <a:pPr marL="158750" indent="0">
              <a:buNone/>
            </a:pPr>
            <a:r>
              <a:rPr lang="ru-RU" baseline="0" dirty="0" smtClean="0"/>
              <a:t>Понятно, что польза графика напрямую определяется качеством тех метрик, которые вы собираете.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ОЧЕНЬ важно, что метрики и графики– это тоже часть вашей системы, их нужно держать в актуальном состоянии по мере развития системы.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baseline="0" dirty="0" smtClean="0"/>
              <a:t>Например</a:t>
            </a:r>
            <a:r>
              <a:rPr lang="ru-RU" baseline="0" dirty="0" smtClean="0"/>
              <a:t> мы настроили метрики в одном сервисе по рассылке почты, нарисовали красивые графики, настроили какие-то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. Развернули сервис и оставили его жить своей жизнью на 2 года, он успешно справлялся с задачей, есть пить не просил. Что случилось дальше, вы узнаете через несколько слайдов.</a:t>
            </a:r>
          </a:p>
          <a:p>
            <a:pPr marL="158750" indent="0">
              <a:buNone/>
            </a:pP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470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baseline="0" dirty="0" smtClean="0"/>
              <a:t>Как-то раз разделили мы несколько баз </a:t>
            </a:r>
            <a:r>
              <a:rPr lang="en-US" baseline="0" dirty="0" err="1" smtClean="0"/>
              <a:t>MongoD</a:t>
            </a:r>
            <a:r>
              <a:rPr lang="ru-RU" baseline="0" dirty="0" smtClean="0"/>
              <a:t>В</a:t>
            </a:r>
            <a:r>
              <a:rPr lang="en-US" baseline="0" dirty="0" smtClean="0"/>
              <a:t> </a:t>
            </a:r>
            <a:r>
              <a:rPr lang="ru-RU" baseline="0" dirty="0" smtClean="0"/>
              <a:t>на разные сервера. Обе довольно нагруженные. </a:t>
            </a:r>
          </a:p>
          <a:p>
            <a:pPr marL="158750" indent="0">
              <a:buNone/>
            </a:pPr>
            <a:r>
              <a:rPr lang="ru-RU" baseline="0" dirty="0" smtClean="0"/>
              <a:t>У тех баз, что мы переносим на новое железо индексы весят 10+ </a:t>
            </a:r>
            <a:r>
              <a:rPr lang="ru-RU" baseline="0" dirty="0" err="1" smtClean="0"/>
              <a:t>гигов</a:t>
            </a:r>
            <a:r>
              <a:rPr lang="ru-RU" baseline="0" dirty="0" smtClean="0"/>
              <a:t>. Мы же умные, мы читаем документацию – индексы должны влезать в память. Ок, договариваемся с админами - дайте нам тачки с 64Гб оперативки. Разворачиваем – картина следующая, по системным метрикам база жрет 2 </a:t>
            </a:r>
            <a:r>
              <a:rPr lang="ru-RU" baseline="0" dirty="0" err="1" smtClean="0"/>
              <a:t>гб</a:t>
            </a:r>
            <a:r>
              <a:rPr lang="ru-RU" baseline="0" dirty="0" smtClean="0"/>
              <a:t> оперативки. Думаем. Ну ладно со временем выжрет.</a:t>
            </a:r>
          </a:p>
          <a:p>
            <a:pPr marL="158750" indent="0">
              <a:buNone/>
            </a:pPr>
            <a:r>
              <a:rPr lang="ru-RU" baseline="0" dirty="0" smtClean="0"/>
              <a:t>Проходит неделя – не выжирает. И </a:t>
            </a:r>
            <a:r>
              <a:rPr lang="ru-RU" baseline="0" dirty="0" err="1" smtClean="0"/>
              <a:t>переодически</a:t>
            </a:r>
            <a:r>
              <a:rPr lang="ru-RU" baseline="0" dirty="0" smtClean="0"/>
              <a:t> база </a:t>
            </a:r>
            <a:r>
              <a:rPr lang="ru-RU" baseline="0" dirty="0" err="1" smtClean="0"/>
              <a:t>подтупливает</a:t>
            </a:r>
            <a:r>
              <a:rPr lang="ru-RU" baseline="0" dirty="0" smtClean="0"/>
              <a:t>. На графиках видим высокие </a:t>
            </a:r>
            <a:r>
              <a:rPr lang="en-US" baseline="0" dirty="0" smtClean="0"/>
              <a:t>IOPS</a:t>
            </a:r>
            <a:r>
              <a:rPr lang="ru-RU" baseline="0" dirty="0" smtClean="0"/>
              <a:t>, что сигнализирует о </a:t>
            </a:r>
            <a:r>
              <a:rPr lang="ru-RU" baseline="0" dirty="0" err="1" smtClean="0"/>
              <a:t>преодических</a:t>
            </a:r>
            <a:r>
              <a:rPr lang="ru-RU" baseline="0" dirty="0" smtClean="0"/>
              <a:t> чтениях с диска и сбросе кэша на диск. Мы чешим репу, админы крутят у виска и отрезают нам память до 8 </a:t>
            </a:r>
            <a:r>
              <a:rPr lang="ru-RU" baseline="0" dirty="0" err="1" smtClean="0"/>
              <a:t>гигов</a:t>
            </a:r>
            <a:r>
              <a:rPr lang="ru-RU" baseline="0" dirty="0" smtClean="0"/>
              <a:t>, ибо нафиг нам столько. </a:t>
            </a:r>
          </a:p>
          <a:p>
            <a:pPr marL="158750" indent="0">
              <a:buNone/>
            </a:pPr>
            <a:r>
              <a:rPr lang="ru-RU" baseline="0" dirty="0" smtClean="0"/>
              <a:t>В это время у нас появляется волшебный новый </a:t>
            </a:r>
            <a:r>
              <a:rPr lang="ru-RU" baseline="0" dirty="0" err="1" smtClean="0"/>
              <a:t>дэшборд</a:t>
            </a:r>
            <a:r>
              <a:rPr lang="ru-RU" baseline="0" dirty="0" smtClean="0"/>
              <a:t>, который </a:t>
            </a:r>
            <a:r>
              <a:rPr lang="ru-RU" baseline="0" dirty="0" err="1" smtClean="0"/>
              <a:t>отрисовывает</a:t>
            </a:r>
            <a:r>
              <a:rPr lang="ru-RU" baseline="0" dirty="0" smtClean="0"/>
              <a:t> метрики движка БД. И по обведенному графику я вижу, ограничение на размер кэша в базе сконфигурировано в 1 гигабайт, хотя по умолчанию цифра должна быть в 50% ОЗУ, как так получилось никто не знает( </a:t>
            </a:r>
          </a:p>
          <a:p>
            <a:pPr marL="158750" indent="0">
              <a:buNone/>
            </a:pPr>
            <a:r>
              <a:rPr lang="en-US" baseline="0" dirty="0" smtClean="0"/>
              <a:t>Face palm and fix.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То есть часто, вы можете обнаружить аномальные или подозрительные ситуации, которые вы не учли в </a:t>
            </a:r>
            <a:r>
              <a:rPr lang="ru-RU" baseline="0" dirty="0" err="1" smtClean="0"/>
              <a:t>алертах</a:t>
            </a:r>
            <a:r>
              <a:rPr lang="ru-RU" baseline="0" dirty="0" smtClean="0"/>
              <a:t> просто взглянув на график. </a:t>
            </a:r>
          </a:p>
        </p:txBody>
      </p:sp>
    </p:spTree>
    <p:extLst>
      <p:ext uri="{BB962C8B-B14F-4D97-AF65-F5344CB8AC3E}">
        <p14:creationId xmlns:p14="http://schemas.microsoft.com/office/powerpoint/2010/main" val="226003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хочу сказать, что это лишь последняя линия обороны. Их просмотр – самое дорого из всего вышеперечисленного. Если вы по логам определяете были ли у вас в сервисе ошибки за последние </a:t>
            </a:r>
            <a:r>
              <a:rPr lang="en-US" baseline="0" dirty="0" smtClean="0"/>
              <a:t>N </a:t>
            </a:r>
            <a:r>
              <a:rPr lang="ru-RU" baseline="0" dirty="0" smtClean="0"/>
              <a:t>часов</a:t>
            </a:r>
            <a:r>
              <a:rPr lang="en-US" baseline="0" dirty="0" smtClean="0"/>
              <a:t>/</a:t>
            </a:r>
            <a:r>
              <a:rPr lang="ru-RU" baseline="0" dirty="0" smtClean="0"/>
              <a:t>дней</a:t>
            </a:r>
            <a:r>
              <a:rPr lang="en-US" baseline="0" dirty="0" smtClean="0"/>
              <a:t>/</a:t>
            </a:r>
            <a:r>
              <a:rPr lang="ru-RU" baseline="0" dirty="0" smtClean="0"/>
              <a:t>месяцев – то вы не очень эффективно работаете.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нужны, чтобы разобраться с непонятной проблемой, когда ты </a:t>
            </a:r>
            <a:r>
              <a:rPr lang="ru-RU" baseline="0" dirty="0" smtClean="0"/>
              <a:t>знаешь </a:t>
            </a:r>
            <a:r>
              <a:rPr lang="ru-RU" baseline="0" dirty="0" smtClean="0"/>
              <a:t>конкретное время и место куда смотреть. И даже зная время и место, ходить на боевую площадку и смотреть в текстовые файлики – это как-то не оч.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Для эффективной эксплуатации нужны инструменты по доставке логов.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Если вы активно пользуетесь облачными сервисами, эта проблема там за вас решена. Если же нет, и </a:t>
            </a:r>
            <a:r>
              <a:rPr lang="ru-RU" baseline="0" dirty="0" err="1" smtClean="0"/>
              <a:t>хоститесь</a:t>
            </a:r>
            <a:r>
              <a:rPr lang="ru-RU" baseline="0" dirty="0" smtClean="0"/>
              <a:t> на своих </a:t>
            </a:r>
            <a:r>
              <a:rPr lang="ru-RU" baseline="0" dirty="0" err="1" smtClean="0"/>
              <a:t>виртуалках</a:t>
            </a:r>
            <a:r>
              <a:rPr lang="ru-RU" baseline="0" dirty="0" smtClean="0"/>
              <a:t> – ну тут надо самим запариться. Если их не много – индексируйте в эластик и прикрутите </a:t>
            </a:r>
            <a:r>
              <a:rPr lang="ru-RU" baseline="0" dirty="0" err="1" smtClean="0"/>
              <a:t>кибану</a:t>
            </a:r>
            <a:r>
              <a:rPr lang="ru-RU" baseline="0" dirty="0" smtClean="0"/>
              <a:t>, если много – скорее всего нужны будут велосипеды, или много </a:t>
            </a:r>
            <a:r>
              <a:rPr lang="ru-RU" baseline="0" dirty="0" err="1" smtClean="0"/>
              <a:t>бабла</a:t>
            </a:r>
            <a:r>
              <a:rPr lang="ru-RU" baseline="0" dirty="0" smtClean="0"/>
              <a:t> на железо.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15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И вот мы дошли до</a:t>
            </a:r>
            <a:r>
              <a:rPr lang="ru-RU" baseline="0" dirty="0" smtClean="0"/>
              <a:t> неизбежного </a:t>
            </a:r>
            <a:r>
              <a:rPr lang="ru-RU" baseline="0" dirty="0" err="1" smtClean="0"/>
              <a:t>факапа</a:t>
            </a:r>
            <a:r>
              <a:rPr lang="ru-RU" baseline="0" dirty="0" smtClean="0"/>
              <a:t>. Как я и говорил, возникновение ошибок это инвариант любой хоть сколько-нибудь сложной системы.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 </a:t>
            </a:r>
            <a:r>
              <a:rPr lang="ru-RU" dirty="0" smtClean="0"/>
              <a:t>Вообще </a:t>
            </a:r>
            <a:r>
              <a:rPr lang="ru-RU" b="1" dirty="0" err="1" smtClean="0"/>
              <a:t>факап</a:t>
            </a:r>
            <a:r>
              <a:rPr lang="ru-RU" dirty="0" smtClean="0"/>
              <a:t> — это проблема, которую заметили пользователи вашего сервиса. Сервер был недоступен или тормозил, потерялись или попортились данные, пользователи звонили в техподдержку, в UI было логически неверное поведение. Помните, что пользователи бывают и внутренними</a:t>
            </a:r>
            <a:r>
              <a:rPr lang="ru-RU" dirty="0" smtClean="0"/>
              <a:t>. </a:t>
            </a:r>
            <a:r>
              <a:rPr lang="ru-RU" dirty="0" smtClean="0"/>
              <a:t>В </a:t>
            </a:r>
            <a:r>
              <a:rPr lang="ru-RU" dirty="0" smtClean="0"/>
              <a:t>общем случае работает </a:t>
            </a:r>
            <a:r>
              <a:rPr lang="ru-RU" dirty="0" smtClean="0"/>
              <a:t>простое правило: если ваш коллега уверен, что произошедшее достойно называться </a:t>
            </a:r>
            <a:r>
              <a:rPr lang="ru-RU" dirty="0" err="1" smtClean="0"/>
              <a:t>факапом</a:t>
            </a:r>
            <a:r>
              <a:rPr lang="ru-RU" dirty="0" smtClean="0"/>
              <a:t>, значит это действительно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540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aae3cde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aae3cde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После того как вы поняли, что баг на вашей стороне, нужно максимально быстро выпустить фикс.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Чтобы это сделать, нужно написать код, протестировать и выложить в продакшен.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 написание кода я опущу, разберем только тестирование и деплой в продакшен. 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 dirty="0"/>
              <a:t>Как я уже говорил - написание тестов это must have, без этого нельзя выпускать код в продакшен. Если у вас хорошие тесты, выпускать хотфикс в пятницу вечером не страшно. 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 dirty="0"/>
              <a:t>Деплой тоже должен быть автоматизирован. на дворе 2018, руками надеюсь уже никто не продакшен код не выкладывает. 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Есть </a:t>
            </a:r>
            <a:r>
              <a:rPr lang="ru" dirty="0" smtClean="0"/>
              <a:t>разные инструменты. </a:t>
            </a:r>
            <a:r>
              <a:rPr lang="ru" dirty="0"/>
              <a:t>Естественно деплой должен выполняться без простоя сервиса. Реплики обновлять поочереди. И нужно иметь возможность быстро откатиться.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</a:t>
            </a:r>
            <a:r>
              <a:rPr lang="ru" baseline="0" dirty="0" smtClean="0"/>
              <a:t> контексте деплоя хочется упоминуть такие штуки как так называемый </a:t>
            </a:r>
            <a:r>
              <a:rPr lang="en-US" baseline="0" dirty="0" smtClean="0"/>
              <a:t>“</a:t>
            </a:r>
            <a:r>
              <a:rPr lang="ru-RU" baseline="0" dirty="0" smtClean="0"/>
              <a:t>канареечный </a:t>
            </a:r>
            <a:r>
              <a:rPr lang="ru-RU" baseline="0" dirty="0" err="1" smtClean="0"/>
              <a:t>деплой</a:t>
            </a:r>
            <a:r>
              <a:rPr lang="en-US" baseline="0" dirty="0" smtClean="0"/>
              <a:t>”</a:t>
            </a:r>
            <a:r>
              <a:rPr lang="ru-RU" baseline="0" dirty="0" smtClean="0"/>
              <a:t> – когда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обновляется только одна реплика из нескольких, и в течение какого-то времени собираются метрики и оценивается, а жизнеспособен ли релиз. 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Вторая штука – это </a:t>
            </a:r>
            <a:r>
              <a:rPr lang="ru-RU" baseline="0" dirty="0" err="1" smtClean="0"/>
              <a:t>фича</a:t>
            </a:r>
            <a:r>
              <a:rPr lang="ru-RU" baseline="0" dirty="0" smtClean="0"/>
              <a:t> флаг. Когда</a:t>
            </a:r>
            <a:r>
              <a:rPr lang="en-US" baseline="0" dirty="0" smtClean="0"/>
              <a:t> by default </a:t>
            </a:r>
            <a:r>
              <a:rPr lang="ru-RU" baseline="0" dirty="0" smtClean="0"/>
              <a:t>вы не включаете новую </a:t>
            </a:r>
            <a:r>
              <a:rPr lang="ru-RU" baseline="0" dirty="0" err="1" smtClean="0"/>
              <a:t>фичу</a:t>
            </a:r>
            <a:r>
              <a:rPr lang="ru-RU" baseline="0" dirty="0" smtClean="0"/>
              <a:t>. А открываете ее постепенно пользователям с этим </a:t>
            </a:r>
            <a:r>
              <a:rPr lang="ru-RU" baseline="0" dirty="0" err="1" smtClean="0"/>
              <a:t>фича</a:t>
            </a:r>
            <a:r>
              <a:rPr lang="ru-RU" baseline="0" dirty="0" smtClean="0"/>
              <a:t> флагом, выбирая пользователей по регионам или иным показателям.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681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ae3cde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ae3cde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Отдельно хочется поговорить про устранение проблем, вызванных ошибками. Понятно, что тут тоже нет универсального рецепта, но хочется поговорить про принципы на уровне дизайна системы позволяют минимизировать разрушительный эффект ошибок. </a:t>
            </a: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Пойдем от простого к сложному.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 </a:t>
            </a:r>
            <a:r>
              <a:rPr lang="ru" dirty="0" smtClean="0"/>
              <a:t>Почистить</a:t>
            </a:r>
            <a:r>
              <a:rPr lang="ru" baseline="0" dirty="0" smtClean="0"/>
              <a:t> данные</a:t>
            </a: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Если мы внезапно поняли, что сделали какую-то фигню, и</a:t>
            </a:r>
            <a:r>
              <a:rPr lang="ru" baseline="0" dirty="0" smtClean="0"/>
              <a:t> можно</a:t>
            </a:r>
            <a:r>
              <a:rPr lang="en-US" baseline="0" dirty="0" smtClean="0"/>
              <a:t>/</a:t>
            </a:r>
            <a:r>
              <a:rPr lang="ru" baseline="0" dirty="0" smtClean="0"/>
              <a:t>нужно просто грохнуть лишние или побитые данные.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aseline="0" dirty="0" smtClean="0"/>
              <a:t>Тут просто нужен инструмент для разработчиков</a:t>
            </a:r>
            <a:r>
              <a:rPr lang="en-US" baseline="0" dirty="0" smtClean="0"/>
              <a:t>/</a:t>
            </a:r>
            <a:r>
              <a:rPr lang="ru-RU" baseline="0" dirty="0" smtClean="0"/>
              <a:t>техподдержки. Этим инструментом может быть как утилиты, так и специальные методы в вашем </a:t>
            </a:r>
            <a:r>
              <a:rPr lang="en-US" baseline="0" dirty="0" smtClean="0"/>
              <a:t>API.</a:t>
            </a: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Часто </a:t>
            </a:r>
            <a:r>
              <a:rPr lang="ru-RU" dirty="0" err="1" smtClean="0"/>
              <a:t>api</a:t>
            </a:r>
            <a:r>
              <a:rPr lang="ru-RU" dirty="0" smtClean="0"/>
              <a:t> проектируется только для сторонних сервисов. То есть вашим</a:t>
            </a:r>
            <a:r>
              <a:rPr lang="ru-RU" baseline="0" dirty="0" smtClean="0"/>
              <a:t> клиентам </a:t>
            </a:r>
            <a:r>
              <a:rPr lang="ru-RU" dirty="0" smtClean="0"/>
              <a:t>нужен только </a:t>
            </a:r>
            <a:r>
              <a:rPr lang="ru-RU" dirty="0" err="1" smtClean="0"/>
              <a:t>Create</a:t>
            </a:r>
            <a:r>
              <a:rPr lang="ru-RU" dirty="0" smtClean="0"/>
              <a:t> и </a:t>
            </a:r>
            <a:r>
              <a:rPr lang="ru-RU" dirty="0" err="1" smtClean="0"/>
              <a:t>Read</a:t>
            </a:r>
            <a:r>
              <a:rPr lang="ru-RU" dirty="0" smtClean="0"/>
              <a:t>, я советую сразу добавлять </a:t>
            </a:r>
            <a:r>
              <a:rPr lang="ru-RU" dirty="0" err="1" smtClean="0"/>
              <a:t>Update</a:t>
            </a:r>
            <a:r>
              <a:rPr lang="ru-RU" dirty="0" smtClean="0"/>
              <a:t> и </a:t>
            </a:r>
            <a:r>
              <a:rPr lang="ru-RU" dirty="0" err="1" smtClean="0"/>
              <a:t>Delete</a:t>
            </a:r>
            <a:r>
              <a:rPr lang="ru-RU" dirty="0" smtClean="0"/>
              <a:t>, потому что это всяко дешевле, чем лезть в базу и править данные там. Плюс вы сэкономите время </a:t>
            </a:r>
            <a:r>
              <a:rPr lang="ru-RU" dirty="0" err="1" smtClean="0"/>
              <a:t>тестировщиков</a:t>
            </a:r>
            <a:r>
              <a:rPr lang="ru-RU" dirty="0" smtClean="0"/>
              <a:t>, предоставим им удобные инструменты.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        Если вам часто приходится лезть руками в базу, советую как-то это автоматизировать и добавить в ваш сервис методы, которые автоматизируют ваши действия и пусть этим занимается аналитик. Чем вы существенно сэкономите свое время.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Востановить</a:t>
            </a:r>
            <a:r>
              <a:rPr lang="ru-RU" baseline="0" dirty="0" smtClean="0"/>
              <a:t> состояние с контрольной точки. 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 smtClean="0"/>
              <a:t>Тут</a:t>
            </a:r>
            <a:r>
              <a:rPr lang="ru-RU" baseline="0" dirty="0" smtClean="0"/>
              <a:t> два простых рецепта – это </a:t>
            </a:r>
            <a:r>
              <a:rPr lang="ru-RU" baseline="0" dirty="0" err="1" smtClean="0"/>
              <a:t>бэкапы</a:t>
            </a:r>
            <a:r>
              <a:rPr lang="ru-RU" baseline="0" dirty="0" smtClean="0"/>
              <a:t> или </a:t>
            </a:r>
            <a:r>
              <a:rPr lang="en-US" baseline="0" dirty="0" smtClean="0"/>
              <a:t>operation log. </a:t>
            </a:r>
            <a:r>
              <a:rPr lang="ru-RU" baseline="0" dirty="0" smtClean="0"/>
              <a:t>Польза </a:t>
            </a:r>
            <a:r>
              <a:rPr lang="ru-RU" baseline="0" dirty="0" err="1" smtClean="0"/>
              <a:t>бэкапов</a:t>
            </a:r>
            <a:r>
              <a:rPr lang="ru-RU" baseline="0" dirty="0" smtClean="0"/>
              <a:t> думаю всем понятна. Если пока не понятна, ваше время еще придет.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Operation</a:t>
            </a:r>
            <a:r>
              <a:rPr lang="en-US" baseline="0" dirty="0" smtClean="0"/>
              <a:t> log </a:t>
            </a:r>
            <a:r>
              <a:rPr lang="ru-RU" baseline="0" dirty="0" smtClean="0"/>
              <a:t>чуть более сложная концепция, она используется большинством баз данных, когда вы все операции записываете в ленту, и пройдя по этой ленте восстанавливаете состояние системы на любой момент времени.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baseline="0" dirty="0" smtClean="0"/>
              <a:t>Такая штука часто используется для подсчета статистики. Регистрируются некоторые события во </a:t>
            </a:r>
            <a:r>
              <a:rPr lang="en-US" baseline="0" dirty="0" smtClean="0"/>
              <a:t>write only </a:t>
            </a:r>
            <a:r>
              <a:rPr lang="ru-RU" baseline="0" dirty="0" smtClean="0"/>
              <a:t>хранилище. И в любой момент времени можно пересчитать статистику за любой период. Будь причиной обнаружение бага или необходимость в какой-то новой </a:t>
            </a:r>
            <a:r>
              <a:rPr lang="ru-RU" baseline="0" dirty="0" err="1" smtClean="0"/>
              <a:t>аггрегации</a:t>
            </a:r>
            <a:r>
              <a:rPr lang="ru-RU" baseline="0" dirty="0" smtClean="0"/>
              <a:t> этих событий. У нас используется повсеместно, сэкономило мне человеко-месяцы работы. </a:t>
            </a: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Перевыполнить часть работ.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 smtClean="0"/>
              <a:t>Самая</a:t>
            </a:r>
            <a:r>
              <a:rPr lang="ru-RU" baseline="0" dirty="0" smtClean="0"/>
              <a:t> сложна вещь которая бывает – это когда у вас данные оказываются в не консистентном состоянии.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baseline="0" dirty="0" smtClean="0"/>
              <a:t>Тут могут помочь идемпотентные запросы. То есть те, которые можно выполнить снова и вы получите аналогичное состояние. Например перезапускаете какого-нибудь демона с состоянием от вчерашнего дня, и он просто перевыполнит всю работу за день, и вы получаете консистентное состояние.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" dirty="0" smtClean="0"/>
              <a:t>Из</a:t>
            </a:r>
            <a:r>
              <a:rPr lang="ru" baseline="0" dirty="0" smtClean="0"/>
              <a:t> того что помню – как-то в</a:t>
            </a:r>
            <a:r>
              <a:rPr lang="ru" dirty="0" smtClean="0"/>
              <a:t>ыкачались не все счета из апи новостей биллинга, мы докинули прав и просто перезапускаем демона с нулевым состоянием. Дубликатов счетов не было, потому что </a:t>
            </a:r>
            <a:r>
              <a:rPr lang="ru-RU" dirty="0" smtClean="0"/>
              <a:t>метода </a:t>
            </a:r>
            <a:r>
              <a:rPr lang="en-US" dirty="0" smtClean="0"/>
              <a:t>Post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работал как </a:t>
            </a:r>
            <a:r>
              <a:rPr lang="en-US" baseline="0" dirty="0" err="1" smtClean="0"/>
              <a:t>AddOrUpdate</a:t>
            </a:r>
            <a:r>
              <a:rPr lang="ru-RU" baseline="0" dirty="0" smtClean="0"/>
              <a:t>.</a:t>
            </a: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" baseline="0" dirty="0" smtClean="0"/>
              <a:t>Тут хотчется отметить, что разбор последствий факапа, да и любые обращения пользователей – вещь крайне трудозатратная</a:t>
            </a:r>
            <a:r>
              <a:rPr lang="ru-RU" baseline="0" dirty="0" smtClean="0"/>
              <a:t> для разработчика</a:t>
            </a:r>
            <a:r>
              <a:rPr lang="ru" baseline="0" dirty="0" smtClean="0"/>
              <a:t>. Это время нужно считать, если оно занимает десятки процентов в вашей работе, нужно автоматизировать. </a:t>
            </a:r>
          </a:p>
        </p:txBody>
      </p:sp>
    </p:spTree>
    <p:extLst>
      <p:ext uri="{BB962C8B-B14F-4D97-AF65-F5344CB8AC3E}">
        <p14:creationId xmlns:p14="http://schemas.microsoft.com/office/powerpoint/2010/main" val="988228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Мы дошли до секретного пункта в докладе.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что же у нас в конце. На самом деле </a:t>
            </a:r>
            <a:r>
              <a:rPr lang="en-US" dirty="0" smtClean="0"/>
              <a:t>it depends. </a:t>
            </a:r>
            <a:r>
              <a:rPr lang="ru-RU" dirty="0" smtClean="0"/>
              <a:t>Есть команды, где за </a:t>
            </a:r>
            <a:r>
              <a:rPr lang="ru-RU" dirty="0" err="1" smtClean="0"/>
              <a:t>факапо</a:t>
            </a:r>
            <a:r>
              <a:rPr lang="ru-RU" dirty="0" smtClean="0"/>
              <a:t> следует снова разработка, снова эксплуатация и разумеется снова </a:t>
            </a:r>
            <a:r>
              <a:rPr lang="ru-RU" dirty="0" err="1" smtClean="0"/>
              <a:t>факап</a:t>
            </a:r>
            <a:r>
              <a:rPr lang="ru-RU" dirty="0" smtClean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 мы хотим быть умнее, поэтому после </a:t>
            </a:r>
            <a:r>
              <a:rPr lang="ru-RU" dirty="0" err="1" smtClean="0"/>
              <a:t>факапа</a:t>
            </a:r>
            <a:r>
              <a:rPr lang="ru-RU" dirty="0" smtClean="0"/>
              <a:t> мы пишем </a:t>
            </a:r>
            <a:r>
              <a:rPr lang="ru-RU" dirty="0" err="1" smtClean="0"/>
              <a:t>постмортем</a:t>
            </a:r>
            <a:r>
              <a:rPr lang="ru-RU" dirty="0" smtClean="0"/>
              <a:t>. Дословно – </a:t>
            </a:r>
            <a:r>
              <a:rPr lang="en-US" dirty="0" smtClean="0"/>
              <a:t>“</a:t>
            </a:r>
            <a:r>
              <a:rPr lang="ru-RU" dirty="0" smtClean="0"/>
              <a:t>После смерти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 err="1" smtClean="0">
                <a:solidFill>
                  <a:schemeClr val="bg1"/>
                </a:solidFill>
              </a:rPr>
              <a:t>Постмортем</a:t>
            </a:r>
            <a:r>
              <a:rPr lang="ru-RU" sz="1100" dirty="0" smtClean="0">
                <a:solidFill>
                  <a:schemeClr val="bg1"/>
                </a:solidFill>
              </a:rPr>
              <a:t> — документ, в котором зафиксирована вся информация о случившемся, проведен анализ причин произошедшего, поставлены задачи на будущее.</a:t>
            </a:r>
            <a:endParaRPr lang="ru-RU" sz="1100" dirty="0" smtClean="0">
              <a:solidFill>
                <a:schemeClr val="bg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bg1"/>
                </a:solidFill>
              </a:rPr>
              <a:t>Основная цель постфактум-анализа — сделать так, чтобы подобный пожар больше не повторился. Конечно, иногда добиться этого невозможно: например, если корень проблемы находится вне зоны нашего контроля, снаружи компании. В этом случае нужно сокращать ущерб и работать над временем реакции</a:t>
            </a:r>
            <a:endParaRPr lang="ru-RU" sz="1100" dirty="0" smtClean="0">
              <a:solidFill>
                <a:schemeClr val="bg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ru-RU" sz="1600" dirty="0" smtClean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100" b="1" dirty="0" err="1" smtClean="0">
                <a:solidFill>
                  <a:schemeClr val="bg1"/>
                </a:solidFill>
              </a:rPr>
              <a:t>Постмортемы</a:t>
            </a:r>
            <a:r>
              <a:rPr lang="ru-RU" sz="1100" b="1" dirty="0" smtClean="0">
                <a:solidFill>
                  <a:schemeClr val="bg1"/>
                </a:solidFill>
              </a:rPr>
              <a:t> всегда концентрируются на технических решениях.</a:t>
            </a:r>
            <a:r>
              <a:rPr lang="ru-RU" sz="1100" dirty="0" smtClean="0">
                <a:solidFill>
                  <a:schemeClr val="bg1"/>
                </a:solidFill>
              </a:rPr>
              <a:t> Нельзя заставить разработчиков писать код без багов, а </a:t>
            </a:r>
            <a:r>
              <a:rPr lang="ru-RU" sz="1100" dirty="0" err="1" smtClean="0">
                <a:solidFill>
                  <a:schemeClr val="bg1"/>
                </a:solidFill>
              </a:rPr>
              <a:t>тестировщиков</a:t>
            </a:r>
            <a:r>
              <a:rPr lang="ru-RU" sz="1100" dirty="0" smtClean="0">
                <a:solidFill>
                  <a:schemeClr val="bg1"/>
                </a:solidFill>
              </a:rPr>
              <a:t> лучше тестировать. Зато покрыть код функциональными тестами или настроить систему </a:t>
            </a:r>
            <a:r>
              <a:rPr lang="ru-RU" sz="1100" dirty="0" err="1" smtClean="0">
                <a:solidFill>
                  <a:schemeClr val="bg1"/>
                </a:solidFill>
              </a:rPr>
              <a:t>деплоя</a:t>
            </a:r>
            <a:r>
              <a:rPr lang="ru-RU" sz="1100" dirty="0" smtClean="0">
                <a:solidFill>
                  <a:schemeClr val="bg1"/>
                </a:solidFill>
              </a:rPr>
              <a:t> с возможностью быстрого отката вполне возможно. Именно хорошо оформленные и зафиксированные в </a:t>
            </a:r>
            <a:r>
              <a:rPr lang="ru-RU" sz="1100" dirty="0" err="1" smtClean="0">
                <a:solidFill>
                  <a:schemeClr val="bg1"/>
                </a:solidFill>
              </a:rPr>
              <a:t>трекере</a:t>
            </a:r>
            <a:r>
              <a:rPr lang="ru-RU" sz="1100" dirty="0" smtClean="0">
                <a:solidFill>
                  <a:schemeClr val="bg1"/>
                </a:solidFill>
              </a:rPr>
              <a:t> технические задачи составляют основной “выхлоп” </a:t>
            </a:r>
            <a:r>
              <a:rPr lang="ru-RU" sz="1100" dirty="0" err="1" smtClean="0">
                <a:solidFill>
                  <a:schemeClr val="bg1"/>
                </a:solidFill>
              </a:rPr>
              <a:t>постмортема</a:t>
            </a:r>
            <a:r>
              <a:rPr lang="ru-RU" sz="1100" dirty="0" smtClean="0">
                <a:solidFill>
                  <a:schemeClr val="bg1"/>
                </a:solidFill>
              </a:rPr>
              <a:t>. Автоматизация процессов, улучшение технического качества решений — все это позволит подобной проблеме не повториться в будущем.</a:t>
            </a:r>
          </a:p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ru-RU" sz="1100" dirty="0" smtClean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chemeClr val="bg1"/>
                </a:solidFill>
              </a:rPr>
              <a:t>В культуре </a:t>
            </a:r>
            <a:r>
              <a:rPr lang="ru-RU" sz="1100" b="1" dirty="0" err="1" smtClean="0">
                <a:solidFill>
                  <a:schemeClr val="bg1"/>
                </a:solidFill>
              </a:rPr>
              <a:t>постмортемов</a:t>
            </a:r>
            <a:r>
              <a:rPr lang="ru-RU" sz="1100" b="1" dirty="0" smtClean="0">
                <a:solidFill>
                  <a:schemeClr val="bg1"/>
                </a:solidFill>
              </a:rPr>
              <a:t> не наказывают виновных</a:t>
            </a:r>
            <a:r>
              <a:rPr lang="ru-RU" sz="1100" dirty="0" smtClean="0">
                <a:solidFill>
                  <a:schemeClr val="bg1"/>
                </a:solidFill>
              </a:rPr>
              <a:t>. Практика показывает, что это приводит лишь к замалчиванию проблем и еще большим </a:t>
            </a:r>
            <a:r>
              <a:rPr lang="ru-RU" sz="1100" dirty="0" err="1" smtClean="0">
                <a:solidFill>
                  <a:schemeClr val="bg1"/>
                </a:solidFill>
              </a:rPr>
              <a:t>факапам</a:t>
            </a:r>
            <a:r>
              <a:rPr lang="ru-RU" sz="1100" dirty="0" smtClean="0">
                <a:solidFill>
                  <a:schemeClr val="bg1"/>
                </a:solidFill>
              </a:rPr>
              <a:t>. По этой же причине в </a:t>
            </a:r>
            <a:r>
              <a:rPr lang="ru-RU" sz="1100" dirty="0" err="1" smtClean="0">
                <a:solidFill>
                  <a:schemeClr val="bg1"/>
                </a:solidFill>
              </a:rPr>
              <a:t>постмортеме</a:t>
            </a:r>
            <a:r>
              <a:rPr lang="ru-RU" sz="1100" dirty="0" smtClean="0">
                <a:solidFill>
                  <a:schemeClr val="bg1"/>
                </a:solidFill>
              </a:rPr>
              <a:t> нет места оправданиям. Продуктивнее </a:t>
            </a:r>
            <a:r>
              <a:rPr lang="ru-RU" sz="1100" dirty="0" smtClean="0">
                <a:solidFill>
                  <a:schemeClr val="bg1"/>
                </a:solidFill>
              </a:rPr>
              <a:t>понять,</a:t>
            </a:r>
            <a:r>
              <a:rPr lang="ru-RU" sz="1100" baseline="0" dirty="0" smtClean="0">
                <a:solidFill>
                  <a:schemeClr val="bg1"/>
                </a:solidFill>
              </a:rPr>
              <a:t> чего вам не хватило, чем обвинять себя и окружающих. </a:t>
            </a:r>
            <a:r>
              <a:rPr lang="ru-RU" sz="1100" dirty="0" smtClean="0">
                <a:solidFill>
                  <a:schemeClr val="bg1"/>
                </a:solidFill>
              </a:rPr>
              <a:t>В </a:t>
            </a:r>
            <a:r>
              <a:rPr lang="ru-RU" sz="1100" dirty="0" smtClean="0">
                <a:solidFill>
                  <a:schemeClr val="bg1"/>
                </a:solidFill>
              </a:rPr>
              <a:t>отсутствии обвинительного тона есть и другой плюс: человек не стыдится своей ошибки, не боится рассказывать о ней коллегам и со временем становится специалистом по решению похожих проблем.</a:t>
            </a: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chemeClr val="bg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 smtClean="0"/>
              <a:t>Постмортем</a:t>
            </a:r>
            <a:r>
              <a:rPr lang="ru-RU" dirty="0" smtClean="0"/>
              <a:t>, является по сути такой петлей обратной связи для вашего сервиса. Когда вы смотрите на сервис снова, оцениваете его недостатки и можете вернуться к проектирования и разработке с новой информацией на руках.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0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ae3cde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ae3cde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пропускаем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189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f41bfe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f41bfe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Часто так случается, что со временем поддержка системы становится очень дорогой. И тут речь не про внесение изменений, а про разбор ошибок, их фиксы и работу с их последствиями. Вплоть до того, что вы можете ежедневно тратить на разборы ошибок кучу</a:t>
            </a:r>
            <a:r>
              <a:rPr lang="ru-RU" baseline="0" dirty="0" smtClean="0"/>
              <a:t> </a:t>
            </a:r>
            <a:r>
              <a:rPr lang="ru-RU" dirty="0" smtClean="0"/>
              <a:t>своего времени.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Эти</a:t>
            </a:r>
            <a:r>
              <a:rPr lang="ru-RU" baseline="0" dirty="0" smtClean="0"/>
              <a:t> проблемы можно решить разными способами, или просто ныть</a:t>
            </a:r>
            <a:r>
              <a:rPr lang="ru-RU" dirty="0" smtClean="0"/>
              <a:t>, </a:t>
            </a:r>
            <a:r>
              <a:rPr lang="ru-RU" dirty="0" smtClean="0"/>
              <a:t>что ему достался </a:t>
            </a:r>
            <a:r>
              <a:rPr lang="ru-RU" dirty="0" err="1" smtClean="0"/>
              <a:t>легаси</a:t>
            </a:r>
            <a:r>
              <a:rPr lang="ru-RU" dirty="0" smtClean="0"/>
              <a:t> проект, и нужно переписывать все с нуля. Это плохая идея, в любом случае.</a:t>
            </a:r>
            <a:r>
              <a:rPr lang="ru-RU" baseline="0" dirty="0" smtClean="0"/>
              <a:t> </a:t>
            </a: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Я сторонник эффективных подходов, и мой доклад будет про то, как минимизировать время на работу с ошибками в системе.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Пару </a:t>
            </a:r>
            <a:r>
              <a:rPr lang="ru" dirty="0"/>
              <a:t>слов про содержание. </a:t>
            </a:r>
            <a:endParaRPr lang="en-US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Доклад</a:t>
            </a:r>
            <a:r>
              <a:rPr lang="ru-RU" baseline="0" dirty="0" smtClean="0"/>
              <a:t> будет про общие принципы применимые для любой системы, от какого-нибудь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монолита, до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Мы НЕ будем говорить про конкретные инструменты. Я</a:t>
            </a:r>
            <a:r>
              <a:rPr lang="ru-RU" baseline="0" dirty="0" smtClean="0"/>
              <a:t> буду давать ссылки на них, но заострять внимание на них мы не будем.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Телефоны можете не расчехлять, презентацию мы вам скинем.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Конечно речь будет про </a:t>
            </a:r>
            <a:r>
              <a:rPr lang="ru-RU" dirty="0" err="1" smtClean="0"/>
              <a:t>энтерпрайз</a:t>
            </a:r>
            <a:r>
              <a:rPr lang="ru-RU" dirty="0" smtClean="0"/>
              <a:t> системы.</a:t>
            </a:r>
            <a:r>
              <a:rPr lang="ru-RU" baseline="0" dirty="0" smtClean="0"/>
              <a:t> Поговорим про самые базовые вещи, без которых эксплуатация сервисов вообще говоря невозможна, или очень дорога. Так что если ваши сервисы уже пару лет и больше крутятся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вы скорее всего сталкивались с большинством того, о чем я буду говорить, но может и почерпнете что-то новое. И если вам этого покажется мало, в конце будут полезные ссылки куда копать дальше.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baseline="0" dirty="0" smtClean="0"/>
              <a:t>Мы поговорим про все этапы жизни сервиса, от проектирования до возникновения ошибок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И в конце будет секретный пункт, который еще больше повысит качество ваших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50097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4daff0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4daff01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Как</a:t>
            </a:r>
            <a:r>
              <a:rPr lang="ru-RU" baseline="0" dirty="0" smtClean="0">
                <a:solidFill>
                  <a:schemeClr val="bg1"/>
                </a:solidFill>
              </a:rPr>
              <a:t> я обещал в середине доклада, мы вернемся к нашему сервису, который жил не тужил на боевой два года.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>
                <a:solidFill>
                  <a:schemeClr val="bg1"/>
                </a:solidFill>
              </a:rPr>
              <a:t>У него были метрики, у него были графики, и даже были </a:t>
            </a:r>
            <a:r>
              <a:rPr lang="ru-RU" baseline="0" dirty="0" err="1" smtClean="0">
                <a:solidFill>
                  <a:schemeClr val="bg1"/>
                </a:solidFill>
              </a:rPr>
              <a:t>алерты</a:t>
            </a:r>
            <a:r>
              <a:rPr lang="ru-RU" baseline="0" dirty="0" smtClean="0">
                <a:solidFill>
                  <a:schemeClr val="bg1"/>
                </a:solidFill>
              </a:rPr>
              <a:t>. Но вот он </a:t>
            </a:r>
            <a:r>
              <a:rPr lang="ru-RU" baseline="0" dirty="0" err="1" smtClean="0">
                <a:solidFill>
                  <a:schemeClr val="bg1"/>
                </a:solidFill>
              </a:rPr>
              <a:t>факап</a:t>
            </a:r>
            <a:r>
              <a:rPr lang="ru-RU" baseline="0" dirty="0" smtClean="0">
                <a:solidFill>
                  <a:schemeClr val="bg1"/>
                </a:solidFill>
              </a:rPr>
              <a:t> 480.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>
                <a:solidFill>
                  <a:schemeClr val="bg1"/>
                </a:solidFill>
              </a:rPr>
              <a:t>Так случается, что даже в коде, который эксплуатируется пару лет находятся баги. В данном случае, баг вызвал остановку отправки почты. </a:t>
            </a:r>
            <a:r>
              <a:rPr lang="ru-RU" baseline="0" dirty="0" err="1" smtClean="0">
                <a:solidFill>
                  <a:schemeClr val="bg1"/>
                </a:solidFill>
              </a:rPr>
              <a:t>Алертов</a:t>
            </a:r>
            <a:r>
              <a:rPr lang="ru-RU" baseline="0" dirty="0" smtClean="0">
                <a:solidFill>
                  <a:schemeClr val="bg1"/>
                </a:solidFill>
              </a:rPr>
              <a:t> на это дело не нашлось, поэтому среагировали не сразу. После быстрого, к слову, фикса. Посыпались другие проблемы.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96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4daff0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4daff0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634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4daff0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4daff0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Какая</a:t>
            </a:r>
            <a:r>
              <a:rPr lang="ru-RU" baseline="0" dirty="0" smtClean="0">
                <a:solidFill>
                  <a:schemeClr val="bg1"/>
                </a:solidFill>
              </a:rPr>
              <a:t> тут мораль. Мы хоть и использовали все те инструменты, что я озвучивал выше, но метрики и графики протухли. Да и сервис тоже. Мы сделали соответствующие выводы и все исправили. За счет этого выросло качество сервиса.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Как вы видите тут</a:t>
            </a:r>
            <a:r>
              <a:rPr lang="ru-RU" baseline="0" dirty="0" smtClean="0">
                <a:solidFill>
                  <a:schemeClr val="bg1"/>
                </a:solidFill>
              </a:rPr>
              <a:t> в выводах нет – </a:t>
            </a:r>
            <a:r>
              <a:rPr lang="en-US" baseline="0" dirty="0" smtClean="0">
                <a:solidFill>
                  <a:schemeClr val="bg1"/>
                </a:solidFill>
              </a:rPr>
              <a:t>“</a:t>
            </a:r>
            <a:r>
              <a:rPr lang="ru-RU" baseline="0" dirty="0" smtClean="0">
                <a:solidFill>
                  <a:schemeClr val="bg1"/>
                </a:solidFill>
              </a:rPr>
              <a:t>Сделан строгий выговор и лишен премии</a:t>
            </a:r>
            <a:r>
              <a:rPr lang="en-US" baseline="0" dirty="0" smtClean="0">
                <a:solidFill>
                  <a:schemeClr val="bg1"/>
                </a:solidFill>
              </a:rPr>
              <a:t>”</a:t>
            </a:r>
            <a:r>
              <a:rPr lang="ru-RU" baseline="0" dirty="0" smtClean="0">
                <a:solidFill>
                  <a:schemeClr val="bg1"/>
                </a:solidFill>
              </a:rPr>
              <a:t> и тому подобного.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18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Первая ссылка</a:t>
            </a:r>
            <a:r>
              <a:rPr lang="ru-RU" baseline="0" dirty="0" smtClean="0"/>
              <a:t> – это небольшой </a:t>
            </a:r>
            <a:r>
              <a:rPr lang="ru-RU" baseline="0" dirty="0" err="1" smtClean="0"/>
              <a:t>докладик</a:t>
            </a:r>
            <a:r>
              <a:rPr lang="ru-RU" baseline="0" dirty="0" smtClean="0"/>
              <a:t> про особенности мониторинга наших сервисов на боевой. Там про </a:t>
            </a:r>
            <a:r>
              <a:rPr lang="ru-RU" baseline="0" dirty="0" err="1" smtClean="0"/>
              <a:t>микросервисное</a:t>
            </a:r>
            <a:r>
              <a:rPr lang="ru-RU" baseline="0" dirty="0" smtClean="0"/>
              <a:t> взаимодействие, инструменты и всякий </a:t>
            </a:r>
            <a:r>
              <a:rPr lang="ru-RU" baseline="0" dirty="0" err="1" smtClean="0"/>
              <a:t>хардкор</a:t>
            </a:r>
            <a:r>
              <a:rPr lang="ru-RU" baseline="0" dirty="0" smtClean="0"/>
              <a:t>. Я осознанно все это опустил, потому что иначе рассказывал бы до ночи.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dirty="0" smtClean="0"/>
              <a:t>Если</a:t>
            </a:r>
            <a:r>
              <a:rPr lang="ru-RU" baseline="0" dirty="0" smtClean="0"/>
              <a:t> вдруг вы внедрите что-нибудь из того, о чем я говорил, и вам понравится. 2 книги по второй ссылке должны стать вашей настольной книгой. Вторая кстати до 23 доступна для бесплатного скачивания. Первую можно найти в магазинах на русском.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98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aae3cde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aae3cde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 в чем собственно проблема</a:t>
            </a:r>
            <a:r>
              <a:rPr lang="en-US" dirty="0" smtClean="0"/>
              <a:t>?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Написал</a:t>
            </a:r>
            <a:r>
              <a:rPr lang="ru-RU" baseline="0" dirty="0" smtClean="0"/>
              <a:t> код, протестировали, отловили все ошибки и все зашибись работает</a:t>
            </a:r>
            <a:r>
              <a:rPr lang="en-US" baseline="0" dirty="0" smtClean="0"/>
              <a:t>, </a:t>
            </a:r>
            <a:r>
              <a:rPr lang="ru-RU" baseline="0" dirty="0" smtClean="0"/>
              <a:t>разве нет</a:t>
            </a:r>
            <a:r>
              <a:rPr lang="en-US" baseline="0" dirty="0" smtClean="0"/>
              <a:t>?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Наверное всем очевидно, что нет.</a:t>
            </a:r>
            <a:r>
              <a:rPr lang="ru" baseline="0" dirty="0" smtClean="0"/>
              <a:t> </a:t>
            </a:r>
            <a:r>
              <a:rPr lang="ru" dirty="0" smtClean="0"/>
              <a:t>Возникновение </a:t>
            </a:r>
            <a:r>
              <a:rPr lang="ru" dirty="0"/>
              <a:t>ошибок это инвариант любой хоть сколько нибудь сложной системы, рано или поздно они будут появляться(на самом деле рано).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Но хочется немножко разобраться с терминологией.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Ошибка и Аномалия.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Ошибка - это некорретное поведение.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Аномалия же, это неожиданное поведение.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Эти термины часто смешивают, но на самом деле это не совсем верно. Конечно зависит от контекста, </a:t>
            </a:r>
            <a:r>
              <a:rPr lang="ru" dirty="0" smtClean="0"/>
              <a:t>для </a:t>
            </a:r>
            <a:r>
              <a:rPr lang="ru" dirty="0"/>
              <a:t>админов отказ балансера это ошибка, но я говорю с точки зрения вашего сервиса.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0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aae3cde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aae3cde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качестве примера рассмотрим следующие д</a:t>
            </a:r>
            <a:r>
              <a:rPr lang="ru" dirty="0" smtClean="0"/>
              <a:t>ве </a:t>
            </a:r>
            <a:r>
              <a:rPr lang="ru" dirty="0"/>
              <a:t>строчки кода, понятные всякому - устанавливаем переменную и читаем ее значение</a:t>
            </a:r>
            <a:r>
              <a:rPr lang="ru" dirty="0" smtClean="0"/>
              <a:t>. Результат вполне предсказуемый. Никаких проблем.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5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aae3cde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aae3cde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Теперь мы решили, что нужно вынести этот функционал в отдельный сервис.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Упс, не получилось установить переменную. Окей, давайте прочитаем ее значение…. блин, тож не работает….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Вероятность подобных </a:t>
            </a:r>
            <a:r>
              <a:rPr lang="ru" dirty="0" smtClean="0"/>
              <a:t>проблем возрастает </a:t>
            </a:r>
            <a:r>
              <a:rPr lang="ru" dirty="0"/>
              <a:t>экспоненциально с ростом количества интеграций.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 это только один небольшой пример сетевого взаимодействия. Вариантов ошибок и аномалий на самом деле масса.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 в этом мире нам приходится жить и эффективно работать. Давайте поговорим что можно сделать, чтобы это не было такой занозой в заднице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0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Как жить в таком мире и что с этим делать?</a:t>
            </a:r>
            <a:endParaRPr lang="ru-RU" b="0" dirty="0" smtClean="0">
              <a:effectLst/>
            </a:endParaRPr>
          </a:p>
          <a:p>
            <a:pPr marL="158750" indent="0" rtl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Тут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нам на помощь спешит капитан очевидность, и говорит, что нужно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минимизировать количество ошибок и уметь работать с аномалиями. </a:t>
            </a:r>
            <a:endParaRPr lang="ru-RU" b="0" dirty="0" smtClean="0">
              <a:effectLst/>
            </a:endParaRPr>
          </a:p>
          <a:p>
            <a:pPr marL="158750" indent="0">
              <a:buNone/>
            </a:pPr>
            <a:r>
              <a:rPr lang="ru-RU" dirty="0" smtClean="0"/>
              <a:t>Что это значит и</a:t>
            </a:r>
            <a:r>
              <a:rPr lang="ru-RU" baseline="0" dirty="0" smtClean="0"/>
              <a:t> как это делать</a:t>
            </a:r>
            <a:r>
              <a:rPr lang="en-US" baseline="0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23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Простого ответа на этот вопрос нет.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Я </a:t>
            </a:r>
            <a:r>
              <a:rPr lang="ru-RU" baseline="0" dirty="0" smtClean="0"/>
              <a:t>обещал что доклад для базового уровня, поэтому рассмотрим банальный комплекс мер, который поможет кратно повысить качество вашего ПО на примере </a:t>
            </a:r>
            <a:r>
              <a:rPr lang="ru-RU" baseline="0" dirty="0" err="1" smtClean="0"/>
              <a:t>энтерпрайз</a:t>
            </a:r>
            <a:r>
              <a:rPr lang="ru-RU" baseline="0" dirty="0" smtClean="0"/>
              <a:t> систем.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Начнем мы с этапов проектирования и разработки.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143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9767d3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9767d3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Читать </a:t>
            </a:r>
            <a:r>
              <a:rPr lang="ru" b="1" dirty="0"/>
              <a:t>документацию на используемые сервисы и библиотеки. 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Кажется </a:t>
            </a:r>
            <a:r>
              <a:rPr lang="ru" dirty="0"/>
              <a:t>это очевидный пункт, но многие его игнорируют и просто пишут try-catch на любой вызов и думают, что этого достаточно. Совершенно точно нет.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 Сергей рассказывал про то, как нужно ретраить запросы, и что нужно это делать с умом.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Аналогично </a:t>
            </a:r>
            <a:r>
              <a:rPr lang="ru" dirty="0"/>
              <a:t>при использовании библиотек, разные ошибки нужно обрабатывать по разному. Где-то просто ошибку залоггировать, а где-то отправить алерт, что у вас в системе баг</a:t>
            </a:r>
            <a:r>
              <a:rPr lang="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2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1050;&#1072;&#1082;%20&#1089;&#1086;&#1073;&#1080;&#1088;&#1072;&#1090;&#1100;%20&#1084;&#1077;&#1090;&#1088;&#1080;&#1082;&#1080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&#1053;&#1072;&#1096;%20&#1080;&#1085;&#1089;&#1090;&#1088;&#1091;&#1084;&#1077;&#1085;&#1090;%20&#1076;&#1083;&#1103;%20&#1072;&#1083;&#1077;&#1088;&#1090;&#1086;&#1074;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&#1054;&#1073;&#1079;&#1086;&#1088;%20&#1089;&#1080;&#1089;&#1090;&#1077;&#1084;%20&#1084;&#1086;&#1085;&#1080;&#1090;&#1086;&#1088;&#1080;&#1085;&#1075;&#1072;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picgames.com/fortnite/en-US/news/postmortem-of-service-outage-at-3-4m-ccu" TargetMode="External"/><Relationship Id="rId5" Type="http://schemas.openxmlformats.org/officeDocument/2006/relationships/hyperlink" Target="https://www.epicgames.com/fortnite/en-US/news/postmortem-of-service-outage-4-12" TargetMode="External"/><Relationship Id="rId4" Type="http://schemas.openxmlformats.org/officeDocument/2006/relationships/hyperlink" Target="https://landing.google.com/sre/book/chapters/postmortem-cult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nding.google.com/sre/book.html" TargetMode="External"/><Relationship Id="rId4" Type="http://schemas.openxmlformats.org/officeDocument/2006/relationships/hyperlink" Target="https://www.youtube.com/watch?v=Cw2C9yG_nZE&amp;index=1&amp;list=PLc82OEDeni8Ts3ldKIKKFlNHTKT7a_1j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1125" y="3404100"/>
            <a:ext cx="79968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Код, готовый к промышленной эксплуатации</a:t>
            </a:r>
            <a:endParaRPr sz="4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Пример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98857"/>
            <a:ext cx="9144000" cy="336640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00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Дизайн </a:t>
            </a:r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ревью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Отдельно взятый класс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набор классов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Отдельно взятый функциональный блок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микросервис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сервис</a:t>
            </a:r>
            <a:endParaRPr lang="en-US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Система в целом</a:t>
            </a:r>
            <a:endParaRPr lang="en-US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Как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?</a:t>
            </a: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На бумажке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У доски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Формальное дизайн </a:t>
            </a: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ревью</a:t>
            </a: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1925322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010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587957"/>
            <a:ext cx="5942674" cy="40114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17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04962"/>
            <a:ext cx="8382000" cy="19335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669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76" y="157734"/>
            <a:ext cx="6456338" cy="480288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62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Код </a:t>
            </a:r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ревью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311700" y="1728215"/>
            <a:ext cx="8520600" cy="284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Ревью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 нужно всем.</a:t>
            </a: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68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Тесты (юнит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/</a:t>
            </a:r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функциональные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/</a:t>
            </a:r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интеграционные)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728215"/>
            <a:ext cx="8520600" cy="2840659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Без тестов код в </a:t>
            </a: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продакшен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 не идет</a:t>
            </a:r>
            <a:r>
              <a:rPr lang="en-US" dirty="0">
                <a:solidFill>
                  <a:schemeClr val="accent2"/>
                </a:solidFill>
                <a:latin typeface="Helvetica Neue" panose="020B0604020202020204" charset="0"/>
              </a:rPr>
              <a:t>.</a:t>
            </a: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59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Пишите документацию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Дополнительный аудит системы.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Сокращает время на интеграции.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Обучение новичков.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326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вправо 4"/>
          <p:cNvSpPr/>
          <p:nvPr/>
        </p:nvSpPr>
        <p:spPr>
          <a:xfrm>
            <a:off x="886968" y="248716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99032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584704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70376" y="2487168"/>
            <a:ext cx="228600" cy="246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56048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662382" y="295883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025879" y="194626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3254148" y="300314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6141720" y="295883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41720" y="247611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5" name="Google Shape;102;p21"/>
          <p:cNvSpPr txBox="1"/>
          <p:nvPr/>
        </p:nvSpPr>
        <p:spPr>
          <a:xfrm>
            <a:off x="4856988" y="209866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339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1700" y="1017725"/>
            <a:ext cx="8008500" cy="27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Метрики </a:t>
            </a:r>
            <a:endParaRPr lang="ru"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Алерты 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Графики</a:t>
            </a:r>
            <a:endParaRPr lang="ru"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Логи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работает ваш сервис</a:t>
            </a:r>
            <a:r>
              <a:rPr lang="en-US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4516578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Обо мне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Ведущий инженер-программист</a:t>
            </a:r>
            <a:endParaRPr dirty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5+ лет опыта в энтерпрайзе</a:t>
            </a:r>
            <a:endParaRPr dirty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Немножк </a:t>
            </a:r>
            <a:r>
              <a:rPr lang="ru" dirty="0" smtClean="0">
                <a:solidFill>
                  <a:schemeClr val="accent2"/>
                </a:solidFill>
                <a:latin typeface="Helvetica Neue" panose="020B0604020202020204" charset="0"/>
              </a:rPr>
              <a:t>преподаю</a:t>
            </a:r>
            <a:endParaRPr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49" y="1152475"/>
            <a:ext cx="3174700" cy="17857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latin typeface="Helvetica Neue" panose="020B0604020202020204" charset="0"/>
              </a:rPr>
              <a:t>Метрики</a:t>
            </a:r>
            <a:endParaRPr lang="ru-RU" sz="3000" dirty="0"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280159"/>
            <a:ext cx="8520600" cy="3288715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Notifications.*.Events.Incoming.agent;2018-08-10T14:46:00;27526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Notifications.*.Events.Incoming.change-organization;2018-08-10T14:46:00;35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Notifications.*.Events.Incoming.change-organization-result;2018-08-10T14:46:00;18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Notifications.*.Events.Incoming.diadoc-prod-counteragents;2018-08-10T14:46:00;9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Notifications.*.Events.Incoming.diadoc-prod-documents;2018-08-10T14:46:00;1659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Notifications.*.Events.Incoming.diadoc-prod-organizations;2018-08-10T14:46:00;0</a:t>
            </a:r>
            <a:endParaRPr lang="ru-RU" sz="1600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1064" y="1280159"/>
            <a:ext cx="1430767" cy="19041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71831" y="1280159"/>
            <a:ext cx="1506070" cy="1904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77901" y="1376979"/>
            <a:ext cx="591671" cy="322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69572" y="1376979"/>
            <a:ext cx="2033195" cy="322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002767" y="1376979"/>
            <a:ext cx="753035" cy="322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6440829" y="4414985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action="ppaction://hlinkfile"/>
              </a:rPr>
              <a:t>Как собирать метрики</a:t>
            </a:r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8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err="1" smtClean="0">
                <a:latin typeface="Helvetica Neue" panose="020B0604020202020204" charset="0"/>
              </a:rPr>
              <a:t>Алерты</a:t>
            </a:r>
            <a:endParaRPr lang="ru-RU" sz="3000" dirty="0">
              <a:latin typeface="Helvetica Neue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15" y="1883988"/>
            <a:ext cx="4895850" cy="15906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  <p:sp>
        <p:nvSpPr>
          <p:cNvPr id="3" name="Прямоугольник 2"/>
          <p:cNvSpPr/>
          <p:nvPr/>
        </p:nvSpPr>
        <p:spPr>
          <a:xfrm>
            <a:off x="5971083" y="4355440"/>
            <a:ext cx="2656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Наш инструмент для </a:t>
            </a:r>
            <a:r>
              <a:rPr lang="ru-RU" u="sng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алертов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8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latin typeface="Helvetica Neue" panose="020B0604020202020204" charset="0"/>
              </a:rPr>
              <a:t>Графики</a:t>
            </a:r>
            <a:endParaRPr lang="ru-RU" sz="3000" dirty="0">
              <a:latin typeface="Helvetica Neue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63"/>
            <a:ext cx="9144000" cy="28293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399416"/>
            <a:ext cx="5948979" cy="5870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3" name="Прямоугольник 2"/>
          <p:cNvSpPr/>
          <p:nvPr/>
        </p:nvSpPr>
        <p:spPr>
          <a:xfrm>
            <a:off x="6035776" y="4355440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Обзор систем мониторинга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4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Байка о пользе графиков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50" y="1178814"/>
            <a:ext cx="7814462" cy="325602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79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0" y="1179090"/>
            <a:ext cx="8167340" cy="341442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55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Факап</a:t>
            </a:r>
            <a:endParaRPr lang="ru-RU" dirty="0"/>
          </a:p>
        </p:txBody>
      </p:sp>
      <p:sp>
        <p:nvSpPr>
          <p:cNvPr id="31" name="Стрелка вправо 30"/>
          <p:cNvSpPr/>
          <p:nvPr/>
        </p:nvSpPr>
        <p:spPr>
          <a:xfrm>
            <a:off x="868680" y="244144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1380744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566416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752088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937760" y="2441448"/>
            <a:ext cx="228600" cy="246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6" name="Google Shape;102;p21"/>
          <p:cNvSpPr txBox="1"/>
          <p:nvPr/>
        </p:nvSpPr>
        <p:spPr>
          <a:xfrm>
            <a:off x="644094" y="291311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102;p21"/>
          <p:cNvSpPr txBox="1"/>
          <p:nvPr/>
        </p:nvSpPr>
        <p:spPr>
          <a:xfrm>
            <a:off x="2007591" y="190054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102;p21"/>
          <p:cNvSpPr txBox="1"/>
          <p:nvPr/>
        </p:nvSpPr>
        <p:spPr>
          <a:xfrm>
            <a:off x="3235860" y="295742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102;p21"/>
          <p:cNvSpPr txBox="1"/>
          <p:nvPr/>
        </p:nvSpPr>
        <p:spPr>
          <a:xfrm>
            <a:off x="6123432" y="291311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123432" y="243039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41" name="Google Shape;102;p21"/>
          <p:cNvSpPr txBox="1"/>
          <p:nvPr/>
        </p:nvSpPr>
        <p:spPr>
          <a:xfrm>
            <a:off x="4732020" y="195844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7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11700" y="1354140"/>
            <a:ext cx="80085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Написать код</a:t>
            </a:r>
            <a:endParaRPr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Проверить</a:t>
            </a:r>
            <a:endParaRPr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Выложить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Быстрый фикс проблемы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5945833" y="4099267"/>
            <a:ext cx="107104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311700" y="1348168"/>
            <a:ext cx="80085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Почистить данные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57200" lvl="0" indent="-317500">
              <a:lnSpc>
                <a:spcPct val="20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Восстановить состояние с контрольной точки.</a:t>
            </a:r>
          </a:p>
          <a:p>
            <a:pPr marL="457200" lvl="0" indent="-317500">
              <a:lnSpc>
                <a:spcPct val="20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Перевыполнить часть работы.</a:t>
            </a:r>
          </a:p>
          <a:p>
            <a:pPr marL="139700" lvl="0">
              <a:lnSpc>
                <a:spcPct val="200000"/>
              </a:lnSpc>
              <a:buClr>
                <a:srgbClr val="FFFFFF"/>
              </a:buClr>
              <a:buSzPts val="1400"/>
            </a:pPr>
            <a:endParaRPr lang="ru-RU"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Работа с последствиями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5945833" y="4099267"/>
            <a:ext cx="107104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Постмортем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868680" y="244144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80744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566416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52088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37760" y="2441448"/>
            <a:ext cx="228600" cy="24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644094" y="291311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007591" y="190054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3235860" y="295742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23432" y="243039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5" name="Google Shape;102;p21"/>
          <p:cNvSpPr txBox="1"/>
          <p:nvPr/>
        </p:nvSpPr>
        <p:spPr>
          <a:xfrm>
            <a:off x="4732020" y="195844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02;p21"/>
          <p:cNvSpPr txBox="1"/>
          <p:nvPr/>
        </p:nvSpPr>
        <p:spPr>
          <a:xfrm>
            <a:off x="5750131" y="2957426"/>
            <a:ext cx="1790979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Постмортем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Выгнутая вниз стрелка 18"/>
          <p:cNvSpPr/>
          <p:nvPr/>
        </p:nvSpPr>
        <p:spPr>
          <a:xfrm flipH="1">
            <a:off x="1215338" y="3382526"/>
            <a:ext cx="5136693" cy="10112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926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11700" y="1215614"/>
            <a:ext cx="8184600" cy="330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Postmortem </a:t>
            </a:r>
            <a:r>
              <a:rPr lang="ru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Culture от Google</a:t>
            </a:r>
            <a:endParaRPr lang="ru"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u="sng" dirty="0" smtClean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5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Постмортем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от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Epic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Games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раз</a:t>
            </a:r>
            <a:endParaRPr lang="ru-RU" sz="1800" u="sng" dirty="0" smtClean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Постмортем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от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Epic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Games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два</a:t>
            </a: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</a:t>
            </a:r>
            <a:r>
              <a:rPr lang="ru-RU" dirty="0" err="1" smtClean="0"/>
              <a:t>постмортемам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 чем доклад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97865"/>
            <a:ext cx="8520600" cy="11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Поговорим про подходы, не про инструменты.</a:t>
            </a:r>
            <a:endParaRPr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Базовый уровень</a:t>
            </a:r>
            <a:endParaRPr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603504" y="344728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115568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1240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86912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672584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378918" y="391895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1742415" y="290638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2970684" y="396326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5858256" y="391895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858256" y="343623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7" name="Google Shape;102;p21"/>
          <p:cNvSpPr txBox="1"/>
          <p:nvPr/>
        </p:nvSpPr>
        <p:spPr>
          <a:xfrm>
            <a:off x="4573524" y="305878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2588"/>
            <a:ext cx="9144001" cy="47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30</a:t>
            </a:fld>
            <a:endParaRPr lang="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96240" y="1761744"/>
            <a:ext cx="4431792" cy="6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96240" y="3171405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6240" y="412847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96240" y="4347933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325" y="152400"/>
            <a:ext cx="556941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31</a:t>
            </a:fld>
            <a:endParaRPr lang="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816608" y="2500845"/>
            <a:ext cx="19933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75" y="152400"/>
            <a:ext cx="684144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32</a:t>
            </a:fld>
            <a:endParaRPr lang="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95400" y="146147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1295400" y="106523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295400" y="64613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Helvetica Neue" panose="020B0604020202020204" charset="0"/>
                <a:hlinkClick r:id="rId4"/>
              </a:rPr>
              <a:t>Наш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докладик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про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мониториг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в условиях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микросервисной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архитектуры</a:t>
            </a:r>
            <a:endParaRPr lang="ru-RU" dirty="0">
              <a:latin typeface="Helvetica Neu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Neue" panose="020B0604020202020204" charset="0"/>
                <a:hlinkClick r:id="rId5"/>
              </a:rPr>
              <a:t>Site Reliability Engineering</a:t>
            </a:r>
            <a:endParaRPr lang="ru-RU" dirty="0" smtClean="0">
              <a:latin typeface="Helvetica Neue" panose="020B0604020202020204" charset="0"/>
            </a:endParaRPr>
          </a:p>
          <a:p>
            <a:pPr marL="114300" indent="0">
              <a:buNone/>
            </a:pPr>
            <a:endParaRPr lang="ru-RU" dirty="0">
              <a:latin typeface="Helvetica Neue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30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11700" y="1166522"/>
            <a:ext cx="3693372" cy="6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Ошибки</a:t>
            </a:r>
            <a:endParaRPr sz="20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2915591"/>
            <a:ext cx="3510492" cy="71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Аномалии</a:t>
            </a:r>
            <a:endParaRPr sz="20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1700" y="1629999"/>
            <a:ext cx="4386577" cy="10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баг в вашем сервисе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баг в библиотеках/внешних сервисах</a:t>
            </a:r>
          </a:p>
          <a:p>
            <a:pPr marL="457200" lvl="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 т.д.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1700" y="3361520"/>
            <a:ext cx="4572000" cy="1353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429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503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отказ железа и/или балансеров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 т.д.</a:t>
            </a:r>
          </a:p>
        </p:txBody>
      </p:sp>
      <p:sp>
        <p:nvSpPr>
          <p:cNvPr id="6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в чем собственно проблема</a:t>
            </a:r>
            <a:r>
              <a:rPr lang="en-US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4AF6FBA7-FCF4-4595-9462-A57BB9AE575C}" type="slidenum">
              <a:rPr lang="ru" smtClean="0"/>
              <a:t>4</a:t>
            </a:fld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1400" y="1381665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= 42;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1400" y="1904885"/>
            <a:ext cx="898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1400" y="2428105"/>
            <a:ext cx="441146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3590" y="1119414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n-NO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curl -i -X POST -d '42'  'http://service.kontur.ru/var/x'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3590" y="1594902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502 Bad Gateway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3590" y="2559611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curl -</a:t>
            </a:r>
            <a:r>
              <a:rPr lang="en-US" sz="1800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-X GET 'http://service.kontur.ru/</a:t>
            </a:r>
            <a:r>
              <a:rPr lang="en-US" sz="1800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/x'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3590" y="303509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503 Service Unavailable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Что делать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?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pic>
        <p:nvPicPr>
          <p:cNvPr id="5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309" y="1017725"/>
            <a:ext cx="2624336" cy="35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7;p19"/>
          <p:cNvSpPr txBox="1"/>
          <p:nvPr/>
        </p:nvSpPr>
        <p:spPr>
          <a:xfrm>
            <a:off x="311700" y="1292300"/>
            <a:ext cx="4987525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Минимизировать количество ошибок и уметь работать с аномалиями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7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</a:t>
            </a:r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ru-RU" sz="3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1207008" y="2487168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719072" y="2487168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904744" y="2487168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90416" y="2487168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276088" y="2487168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1065786" y="2051011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461760" y="2476111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478024" y="2741301"/>
            <a:ext cx="1475334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77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1925322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Читать документацию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20" name="Google Shape;87;p19"/>
          <p:cNvSpPr txBox="1"/>
          <p:nvPr/>
        </p:nvSpPr>
        <p:spPr>
          <a:xfrm>
            <a:off x="311700" y="1116989"/>
            <a:ext cx="8356812" cy="340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исключения кидает эта библиотека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ограничения на входные данные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</a:p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коды ответа возможны от этого сервиса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есть ограничения на входные данные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</a:p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Ограничения языка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платформы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железа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4089</Words>
  <Application>Microsoft Office PowerPoint</Application>
  <PresentationFormat>Экран (16:9)</PresentationFormat>
  <Paragraphs>359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Helvetica Neue</vt:lpstr>
      <vt:lpstr>Arial</vt:lpstr>
      <vt:lpstr>Simple Dark</vt:lpstr>
      <vt:lpstr>Презентация PowerPoint</vt:lpstr>
      <vt:lpstr>Обо мне</vt:lpstr>
      <vt:lpstr>О чем доклад</vt:lpstr>
      <vt:lpstr>А в чем собственно проблема?</vt:lpstr>
      <vt:lpstr>Презентация PowerPoint</vt:lpstr>
      <vt:lpstr>Презентация PowerPoint</vt:lpstr>
      <vt:lpstr>Что делать?</vt:lpstr>
      <vt:lpstr>Как?</vt:lpstr>
      <vt:lpstr>Читать документацию</vt:lpstr>
      <vt:lpstr>Пример</vt:lpstr>
      <vt:lpstr>Дизайн ревью</vt:lpstr>
      <vt:lpstr>Презентация PowerPoint</vt:lpstr>
      <vt:lpstr>Презентация PowerPoint</vt:lpstr>
      <vt:lpstr>Презентация PowerPoint</vt:lpstr>
      <vt:lpstr>Код ревью</vt:lpstr>
      <vt:lpstr>Тесты (юнит/функциональные/интеграционные)</vt:lpstr>
      <vt:lpstr>Пишите документацию</vt:lpstr>
      <vt:lpstr>Презентация PowerPoint</vt:lpstr>
      <vt:lpstr>Как работает ваш сервис?</vt:lpstr>
      <vt:lpstr>Метрики</vt:lpstr>
      <vt:lpstr>Алерты</vt:lpstr>
      <vt:lpstr>Графики</vt:lpstr>
      <vt:lpstr>Байка о пользе графиков</vt:lpstr>
      <vt:lpstr>Логи</vt:lpstr>
      <vt:lpstr>Факап</vt:lpstr>
      <vt:lpstr>Быстрый фикс проблемы</vt:lpstr>
      <vt:lpstr>Работа с последствиями</vt:lpstr>
      <vt:lpstr>Постмортем</vt:lpstr>
      <vt:lpstr>Ссылки по постмортемам</vt:lpstr>
      <vt:lpstr>Презентация PowerPoint</vt:lpstr>
      <vt:lpstr>Презентация PowerPoint</vt:lpstr>
      <vt:lpstr>Презентация PowerPoint</vt:lpstr>
      <vt:lpstr>Что дальше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Мастраков Антон Владиславович</cp:lastModifiedBy>
  <cp:revision>59</cp:revision>
  <dcterms:modified xsi:type="dcterms:W3CDTF">2018-08-15T08:55:37Z</dcterms:modified>
</cp:coreProperties>
</file>