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64" r:id="rId10"/>
    <p:sldId id="278" r:id="rId11"/>
    <p:sldId id="275" r:id="rId12"/>
    <p:sldId id="276" r:id="rId13"/>
    <p:sldId id="277" r:id="rId14"/>
    <p:sldId id="293" r:id="rId15"/>
    <p:sldId id="279" r:id="rId16"/>
    <p:sldId id="280" r:id="rId17"/>
    <p:sldId id="281" r:id="rId18"/>
    <p:sldId id="282" r:id="rId19"/>
    <p:sldId id="265" r:id="rId20"/>
    <p:sldId id="289" r:id="rId21"/>
    <p:sldId id="290" r:id="rId22"/>
    <p:sldId id="291" r:id="rId23"/>
    <p:sldId id="283" r:id="rId24"/>
    <p:sldId id="292" r:id="rId25"/>
    <p:sldId id="284" r:id="rId26"/>
    <p:sldId id="266" r:id="rId27"/>
    <p:sldId id="267" r:id="rId28"/>
    <p:sldId id="287" r:id="rId29"/>
    <p:sldId id="268" r:id="rId30"/>
    <p:sldId id="269" r:id="rId31"/>
    <p:sldId id="270" r:id="rId32"/>
    <p:sldId id="271" r:id="rId33"/>
    <p:sldId id="288" r:id="rId34"/>
  </p:sldIdLst>
  <p:sldSz cx="9144000" cy="5143500" type="screen16x9"/>
  <p:notesSz cx="6858000" cy="9144000"/>
  <p:embeddedFontLst>
    <p:embeddedFont>
      <p:font typeface="Helvetica Neue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73576" autoAdjust="0"/>
  </p:normalViewPr>
  <p:slideViewPr>
    <p:cSldViewPr snapToGrid="0">
      <p:cViewPr varScale="1">
        <p:scale>
          <a:sx n="86" d="100"/>
          <a:sy n="86" d="100"/>
        </p:scale>
        <p:origin x="1200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28158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aae3cd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aae3cd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Всем</a:t>
            </a:r>
            <a:r>
              <a:rPr lang="ru-RU" baseline="0" dirty="0" smtClean="0"/>
              <a:t> привет!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Давайте поговорим с вами о том, как что такое код, готовый промышленной эксплуатации.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1075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Следующий</a:t>
            </a:r>
            <a:r>
              <a:rPr lang="ru-RU" baseline="0" dirty="0" smtClean="0"/>
              <a:t> пункт про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. </a:t>
            </a:r>
          </a:p>
          <a:p>
            <a:pPr marL="158750" indent="0">
              <a:buNone/>
            </a:pPr>
            <a:r>
              <a:rPr lang="ru-RU" baseline="0" dirty="0" smtClean="0"/>
              <a:t>Речь конечно же не про</a:t>
            </a:r>
            <a:r>
              <a:rPr lang="en-US" baseline="0" dirty="0" smtClean="0"/>
              <a:t> UI. </a:t>
            </a:r>
            <a:r>
              <a:rPr lang="ru-RU" baseline="0" dirty="0" smtClean="0"/>
              <a:t>Речь про то, что на этапе проектирования обсудить архитектуру чрезвычайно полезно. Помимо того, что это эффективный способ обнаружить недостатки системы на этапе проектирования и девшего их исправить, так это еще и чрезвычайно эффективный способ обучения сотрудников.</a:t>
            </a:r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Дизайн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 можно проводить и постфактум, даже спустя годы после написания системы, но понятно, что возможностей для исправления там существенно меньше. </a:t>
            </a:r>
          </a:p>
          <a:p>
            <a:pPr marL="158750" indent="0">
              <a:buNone/>
            </a:pPr>
            <a:r>
              <a:rPr lang="ru-RU" baseline="0" dirty="0" smtClean="0"/>
              <a:t>Поэтому пользуйтесь этим инструментом как можно раньше. </a:t>
            </a:r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По увеличению дороговизны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 – от бумажки, до формального собрания. Конечно в последнем случае не стоит обсуждать как спроектировать 1,2,3 класса.</a:t>
            </a:r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Например у нас есть процедура формального дизайн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. Конечно тут речь не про классы, а про системы в целом. Но если команда хочет услышать компетентное мнение от других команд или экспертов в области, то может поучаствовать. </a:t>
            </a:r>
            <a:endParaRPr lang="en-US" baseline="0" dirty="0" smtClean="0"/>
          </a:p>
          <a:p>
            <a:pPr marL="158750" indent="0">
              <a:buNone/>
            </a:pPr>
            <a:r>
              <a:rPr lang="ru-RU" dirty="0" smtClean="0"/>
              <a:t>Процесс</a:t>
            </a:r>
            <a:r>
              <a:rPr lang="ru-RU" baseline="0" dirty="0" smtClean="0"/>
              <a:t> построен таким образом</a:t>
            </a:r>
            <a:r>
              <a:rPr lang="en-US" baseline="0" dirty="0" smtClean="0"/>
              <a:t>: </a:t>
            </a:r>
            <a:r>
              <a:rPr lang="ru-RU" baseline="0" dirty="0" smtClean="0"/>
              <a:t>за пару недель до самого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 чуваки закидывают тему и на внутреннем портале народ может записываться в </a:t>
            </a:r>
            <a:r>
              <a:rPr lang="ru-RU" baseline="0" dirty="0" err="1" smtClean="0"/>
              <a:t>ревьюеры</a:t>
            </a:r>
            <a:r>
              <a:rPr lang="ru-RU" baseline="0" dirty="0" smtClean="0"/>
              <a:t>. Это строго по желанию. Также выбирается человек, который сделает отчет. + записывается видео.</a:t>
            </a:r>
          </a:p>
          <a:p>
            <a:pPr marL="158750" indent="0">
              <a:buNone/>
            </a:pPr>
            <a:r>
              <a:rPr lang="ru-RU" baseline="0" dirty="0" smtClean="0"/>
              <a:t>На дизайн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 могут прийти с идеей, могут прийти с готовым решением, тут никаких ограничений.</a:t>
            </a:r>
          </a:p>
          <a:p>
            <a:pPr marL="158750" indent="0">
              <a:buNone/>
            </a:pPr>
            <a:endParaRPr lang="ru-R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92725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baseline="0" dirty="0" smtClean="0"/>
              <a:t>Вот буквально на прошлой неделе прошло очередное дизайн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 от моей </a:t>
            </a:r>
            <a:r>
              <a:rPr lang="ru-RU" baseline="0" dirty="0" smtClean="0"/>
              <a:t>бывшей команды. </a:t>
            </a:r>
            <a:endParaRPr lang="ru-RU" baseline="0" dirty="0" smtClean="0"/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Перед ребятами встала проблема,</a:t>
            </a:r>
            <a:r>
              <a:rPr lang="en-US" baseline="0" dirty="0" smtClean="0"/>
              <a:t> </a:t>
            </a:r>
            <a:r>
              <a:rPr lang="ru-RU" baseline="0" dirty="0" smtClean="0"/>
              <a:t>что </a:t>
            </a:r>
            <a:r>
              <a:rPr lang="ru-RU" baseline="0" dirty="0" smtClean="0"/>
              <a:t>в их сервисе есть некоторые задачи, которые состоят из множества шагов, каждый из которых может быть весьма длительным. А сами эти задачи часто выполняются большими пачками. Просто </a:t>
            </a:r>
            <a:r>
              <a:rPr lang="ru-RU" baseline="0" dirty="0" err="1" smtClean="0"/>
              <a:t>некорретно</a:t>
            </a:r>
            <a:r>
              <a:rPr lang="ru-RU" baseline="0" dirty="0" smtClean="0"/>
              <a:t> выполнять запрос на выставление тысячи счетов пользователям в самом сервисе, потому что этот запрос займет час времени.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25950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b="0" dirty="0" smtClean="0"/>
              <a:t>Понятно, что в общем случае такая задача решается очередью задач. Но тут есть множество нюансов. </a:t>
            </a:r>
          </a:p>
          <a:p>
            <a:pPr marL="158750" indent="0">
              <a:buNone/>
            </a:pPr>
            <a:r>
              <a:rPr lang="ru-RU" b="0" dirty="0" smtClean="0"/>
              <a:t>Все</a:t>
            </a:r>
            <a:r>
              <a:rPr lang="ru-RU" b="0" baseline="0" dirty="0" smtClean="0"/>
              <a:t> требования приведены на этом слайде.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3497766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Описано,</a:t>
            </a:r>
            <a:r>
              <a:rPr lang="ru-RU" baseline="0" dirty="0" smtClean="0"/>
              <a:t> какие варианты уже рассматривали, их плюсы и минусы.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206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И</a:t>
            </a:r>
            <a:r>
              <a:rPr lang="ru-RU" baseline="0" dirty="0" smtClean="0"/>
              <a:t> в конце отчета предложения и план действий. </a:t>
            </a:r>
          </a:p>
          <a:p>
            <a:pPr marL="158750" indent="0">
              <a:buNone/>
            </a:pPr>
            <a:r>
              <a:rPr lang="ru-RU" baseline="0" dirty="0" smtClean="0"/>
              <a:t>Решили не писать свой велосипед, а взять библиотеку от другой команды и либо </a:t>
            </a:r>
            <a:r>
              <a:rPr lang="ru-RU" baseline="0" dirty="0" err="1" smtClean="0"/>
              <a:t>заиспользовать</a:t>
            </a:r>
            <a:r>
              <a:rPr lang="ru-RU" baseline="0" dirty="0" smtClean="0"/>
              <a:t> ее целиком, либо </a:t>
            </a:r>
            <a:r>
              <a:rPr lang="ru-RU" baseline="0" dirty="0" err="1" smtClean="0"/>
              <a:t>переиспользовать</a:t>
            </a:r>
            <a:r>
              <a:rPr lang="ru-RU" baseline="0" dirty="0" smtClean="0"/>
              <a:t> код.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7950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Переходим</a:t>
            </a:r>
            <a:r>
              <a:rPr lang="ru-RU" baseline="0" dirty="0" smtClean="0"/>
              <a:t> к шагам которые позволят повысить качество кода на этапе разработки.</a:t>
            </a:r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Если вы делаете что-то сложнее интернет магазина, то код </a:t>
            </a:r>
            <a:r>
              <a:rPr lang="ru-RU" baseline="0" dirty="0" err="1" smtClean="0"/>
              <a:t>ревью</a:t>
            </a:r>
            <a:r>
              <a:rPr lang="ru-RU" baseline="0" dirty="0" smtClean="0"/>
              <a:t> обязателен. Это дешевый способ повысить качество кода и увеличить </a:t>
            </a:r>
            <a:r>
              <a:rPr lang="en-US" baseline="0" dirty="0" smtClean="0"/>
              <a:t>bus-factor. </a:t>
            </a: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Чем раньше обнаружите </a:t>
            </a:r>
            <a:r>
              <a:rPr lang="ru-RU" baseline="0" dirty="0" err="1" smtClean="0"/>
              <a:t>пробему</a:t>
            </a:r>
            <a:r>
              <a:rPr lang="ru-RU" baseline="0" dirty="0" smtClean="0"/>
              <a:t>, тем дешевле ее поправить</a:t>
            </a:r>
          </a:p>
          <a:p>
            <a:pPr marL="158750" indent="0">
              <a:buNone/>
            </a:pPr>
            <a:endParaRPr lang="ru-RU" dirty="0" smtClean="0"/>
          </a:p>
          <a:p>
            <a:pPr marL="158750" indent="0">
              <a:buNone/>
            </a:pPr>
            <a:r>
              <a:rPr lang="ru-RU" dirty="0" err="1" smtClean="0"/>
              <a:t>Ревью</a:t>
            </a:r>
            <a:r>
              <a:rPr lang="ru-RU" dirty="0" smtClean="0"/>
              <a:t> нужно всем. И </a:t>
            </a:r>
            <a:r>
              <a:rPr lang="ru-RU" dirty="0" err="1" smtClean="0"/>
              <a:t>джунам</a:t>
            </a:r>
            <a:r>
              <a:rPr lang="ru-RU" baseline="0" dirty="0" smtClean="0"/>
              <a:t> и </a:t>
            </a:r>
            <a:r>
              <a:rPr lang="ru-RU" baseline="0" dirty="0" err="1" smtClean="0"/>
              <a:t>тимлидам</a:t>
            </a:r>
            <a:r>
              <a:rPr lang="ru-RU" baseline="0" dirty="0" smtClean="0"/>
              <a:t>. 1 лишняя пара глаз код просмотреть должна.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38151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Тут тоже вроде бы все очевидно. Тесты </a:t>
            </a:r>
            <a:r>
              <a:rPr lang="ru-RU" baseline="0" dirty="0" smtClean="0"/>
              <a:t>помогают отлавливать ошибки, улучшают архитектуру системы, служат хорошей документацией и много чего еще.  Про пользу тестов написано много книг.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    Используете внешний сервис - будьте добры писать интеграционные тесты.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   Во первых документации доверять нельзя, во вторых могут внести несовместимые изменения или просто сломать свой сервис, и об этом нужно узнавать как можно раньше, желательно до появления косяков в </a:t>
            </a:r>
            <a:r>
              <a:rPr lang="ru-RU" dirty="0" err="1" smtClean="0"/>
              <a:t>продакшене</a:t>
            </a:r>
            <a:r>
              <a:rPr lang="ru-RU" dirty="0" smtClean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Если вы примите за правило следующий тезис, то вы кратно повысите качество кода.</a:t>
            </a:r>
            <a:r>
              <a:rPr lang="en-US" baseline="0" dirty="0" smtClean="0"/>
              <a:t> </a:t>
            </a:r>
            <a:r>
              <a:rPr lang="ru-RU" baseline="0" dirty="0" smtClean="0"/>
              <a:t> </a:t>
            </a:r>
            <a:r>
              <a:rPr lang="en-US" baseline="0" dirty="0" smtClean="0"/>
              <a:t>“</a:t>
            </a:r>
            <a:r>
              <a:rPr lang="ru-RU" b="1" baseline="0" dirty="0" smtClean="0"/>
              <a:t>Если код не протестирован, он сломан. И такой </a:t>
            </a:r>
            <a:r>
              <a:rPr lang="ru-RU" b="1" baseline="0" dirty="0" smtClean="0"/>
              <a:t>код</a:t>
            </a:r>
            <a:r>
              <a:rPr lang="ru-RU" b="1" dirty="0" smtClean="0"/>
              <a:t> </a:t>
            </a:r>
            <a:r>
              <a:rPr lang="ru-RU" b="1" dirty="0" smtClean="0"/>
              <a:t>не должен идти в </a:t>
            </a:r>
            <a:r>
              <a:rPr lang="ru-RU" b="1" dirty="0" err="1" smtClean="0"/>
              <a:t>продакшен</a:t>
            </a:r>
            <a:r>
              <a:rPr lang="ru-RU" b="1" dirty="0" smtClean="0"/>
              <a:t>. Точка.</a:t>
            </a:r>
            <a:r>
              <a:rPr lang="en-US" b="1" dirty="0" smtClean="0"/>
              <a:t>”</a:t>
            </a:r>
            <a:endParaRPr lang="ru-RU" b="1" dirty="0" smtClean="0"/>
          </a:p>
          <a:p>
            <a:pPr marL="158750" indent="0">
              <a:buNone/>
            </a:pPr>
            <a:endParaRPr lang="ru-RU" b="1" dirty="0" smtClean="0"/>
          </a:p>
          <a:p>
            <a:pPr marL="158750" indent="0">
              <a:buNone/>
            </a:pPr>
            <a:r>
              <a:rPr lang="ru-RU" dirty="0" smtClean="0"/>
              <a:t>Если у вас </a:t>
            </a:r>
            <a:r>
              <a:rPr lang="ru-RU" dirty="0" err="1" smtClean="0"/>
              <a:t>легаси</a:t>
            </a:r>
            <a:r>
              <a:rPr lang="ru-RU" dirty="0" smtClean="0"/>
              <a:t> код</a:t>
            </a:r>
            <a:r>
              <a:rPr lang="ru-RU" baseline="0" dirty="0" smtClean="0"/>
              <a:t>, и у вас не получается написать юнит тесты – </a:t>
            </a:r>
            <a:r>
              <a:rPr lang="ru-RU" baseline="0" dirty="0" err="1" smtClean="0"/>
              <a:t>отрефактори</a:t>
            </a:r>
            <a:r>
              <a:rPr lang="ru-RU" baseline="0" dirty="0" smtClean="0"/>
              <a:t> и напиши. Нет возможности </a:t>
            </a:r>
            <a:r>
              <a:rPr lang="ru-RU" baseline="0" dirty="0" err="1" smtClean="0"/>
              <a:t>рефакторить</a:t>
            </a:r>
            <a:r>
              <a:rPr lang="ru-RU" baseline="0" dirty="0" smtClean="0"/>
              <a:t> – напиши функциональные тесты. Да хоть тесты на </a:t>
            </a:r>
            <a:r>
              <a:rPr lang="en-US" baseline="0" dirty="0" err="1" smtClean="0"/>
              <a:t>ui</a:t>
            </a:r>
            <a:r>
              <a:rPr lang="ru-RU" baseline="0" dirty="0" smtClean="0"/>
              <a:t>.</a:t>
            </a:r>
          </a:p>
          <a:p>
            <a:pPr marL="158750" indent="0">
              <a:buNone/>
            </a:pPr>
            <a:r>
              <a:rPr lang="ru-RU" baseline="0" dirty="0" smtClean="0"/>
              <a:t>Не умеете писать тесты – наймите того, кто умеет. Отправьте команду на тренинг, или </a:t>
            </a:r>
            <a:r>
              <a:rPr lang="en-US" baseline="0" dirty="0" smtClean="0"/>
              <a:t>whatever you want</a:t>
            </a:r>
            <a:r>
              <a:rPr lang="ru-RU" baseline="0" dirty="0" smtClean="0"/>
              <a:t>.</a:t>
            </a:r>
            <a:r>
              <a:rPr lang="en-US" baseline="0" dirty="0" smtClean="0"/>
              <a:t> </a:t>
            </a:r>
            <a:r>
              <a:rPr lang="ru-RU" baseline="0" dirty="0" smtClean="0"/>
              <a:t>Это самое ценное вложение времени и денег.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</a:t>
            </a:r>
            <a:r>
              <a:rPr lang="ru-RU" baseline="0" dirty="0" smtClean="0"/>
              <a:t> важно, я ни в коем случае не топлю за</a:t>
            </a:r>
            <a:r>
              <a:rPr lang="en-US" baseline="0" dirty="0" smtClean="0"/>
              <a:t> </a:t>
            </a:r>
            <a:r>
              <a:rPr lang="ru-RU" baseline="0" dirty="0" smtClean="0"/>
              <a:t>100% покрытие кода тестами и сам этого конечно не делаю, это чаще вредит, чем помогает. Я говорю, про достаточное количество полезных тесов.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56478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Переходим</a:t>
            </a:r>
            <a:r>
              <a:rPr lang="ru-RU" baseline="0" dirty="0" smtClean="0"/>
              <a:t> к самому неочевидному пункту.</a:t>
            </a:r>
          </a:p>
          <a:p>
            <a:pPr marL="457200" indent="-298450">
              <a:buFontTx/>
              <a:buChar char="-"/>
            </a:pPr>
            <a:r>
              <a:rPr lang="ru-RU" baseline="0" dirty="0" smtClean="0"/>
              <a:t>Написание документации позволяет взглянуть на систему под разными углами, в зависимости от того какую документацию пишите и обнаружить слабые места и </a:t>
            </a:r>
            <a:r>
              <a:rPr lang="ru-RU" dirty="0" smtClean="0"/>
              <a:t>найти пищу для размышлений - "а что если клиент сделает как-то вот так...«. Это еще</a:t>
            </a:r>
            <a:r>
              <a:rPr lang="ru-RU" baseline="0" dirty="0" smtClean="0"/>
              <a:t> одно </a:t>
            </a:r>
            <a:r>
              <a:rPr lang="ru-RU" dirty="0" smtClean="0"/>
              <a:t>дополнительное </a:t>
            </a:r>
            <a:r>
              <a:rPr lang="ru-RU" dirty="0" err="1" smtClean="0"/>
              <a:t>ревью</a:t>
            </a:r>
            <a:r>
              <a:rPr lang="ru-RU" dirty="0" smtClean="0"/>
              <a:t>.</a:t>
            </a:r>
            <a:endParaRPr lang="ru-RU" baseline="0" dirty="0" smtClean="0"/>
          </a:p>
          <a:p>
            <a:pPr marL="457200" indent="-298450">
              <a:buFontTx/>
              <a:buChar char="-"/>
            </a:pPr>
            <a:r>
              <a:rPr lang="ru-RU" baseline="0" dirty="0" smtClean="0"/>
              <a:t>Сокращает время на интеграции, потому что люди перед тем как приходить к вам с вопросами скорее всего прочитают документацию, и потратят существенно меньше вашего времени. </a:t>
            </a:r>
          </a:p>
          <a:p>
            <a:pPr marL="457200" indent="-298450">
              <a:buFontTx/>
              <a:buChar char="-"/>
            </a:pPr>
            <a:r>
              <a:rPr lang="ru-RU" baseline="0" dirty="0" smtClean="0"/>
              <a:t>Обучение новичков – ну банально, погрузиться в предметную область, разобраться с функциональными возможностями проще по документации чем по миллионам строк кода. 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748400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Мы</a:t>
            </a:r>
            <a:r>
              <a:rPr lang="ru-RU" baseline="0" dirty="0" smtClean="0"/>
              <a:t> стремительно движемся вперед. Уже написали наш идеальный сервис, и он развернут в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. </a:t>
            </a:r>
          </a:p>
          <a:p>
            <a:pPr marL="158750" indent="0">
              <a:buNone/>
            </a:pPr>
            <a:r>
              <a:rPr lang="ru-RU" baseline="0" dirty="0" smtClean="0"/>
              <a:t>Что делать дальше</a:t>
            </a:r>
            <a:r>
              <a:rPr lang="en-US" baseline="0" dirty="0" smtClean="0"/>
              <a:t>?</a:t>
            </a:r>
            <a:r>
              <a:rPr lang="ru-RU" baseline="0" dirty="0" smtClean="0"/>
              <a:t> </a:t>
            </a:r>
          </a:p>
          <a:p>
            <a:pPr marL="158750" indent="0">
              <a:buNone/>
            </a:pPr>
            <a:r>
              <a:rPr lang="ru-RU" baseline="0" dirty="0" smtClean="0"/>
              <a:t>Как понять а работает ли</a:t>
            </a:r>
            <a:r>
              <a:rPr lang="en-US" baseline="0" dirty="0" smtClean="0"/>
              <a:t>? </a:t>
            </a: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А если работает, то как</a:t>
            </a:r>
            <a:r>
              <a:rPr lang="en-US" baseline="0" dirty="0" smtClean="0"/>
              <a:t>? </a:t>
            </a: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А если не работает, то почему</a:t>
            </a:r>
            <a:r>
              <a:rPr lang="en-US" baseline="0" dirty="0" smtClean="0"/>
              <a:t>?</a:t>
            </a:r>
            <a:endParaRPr lang="ru-RU" baseline="0" dirty="0" smtClean="0"/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="1" baseline="0" dirty="0" smtClean="0"/>
              <a:t>Вопрос в зал</a:t>
            </a:r>
            <a:r>
              <a:rPr lang="en-US" b="1" baseline="0" dirty="0" smtClean="0"/>
              <a:t>: </a:t>
            </a:r>
            <a:r>
              <a:rPr lang="ru-RU" baseline="0" dirty="0" smtClean="0"/>
              <a:t>Ваши предположения</a:t>
            </a:r>
            <a:r>
              <a:rPr lang="en-US" baseline="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255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daae3cde6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daae3cde6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</a:t>
            </a:r>
            <a:r>
              <a:rPr lang="ru-RU" baseline="0" dirty="0" smtClean="0"/>
              <a:t> момент когда вы выкатываете свой код в </a:t>
            </a:r>
            <a:r>
              <a:rPr lang="ru-RU" baseline="0" dirty="0" err="1" smtClean="0"/>
              <a:t>продакшен</a:t>
            </a:r>
            <a:r>
              <a:rPr lang="ru-RU" baseline="0" dirty="0" smtClean="0"/>
              <a:t>, он превращается в своего рода черный ящик. Вы знаете конечно что он должен делать, но что он реально делает – вы не знаете. Ладно еще можете </a:t>
            </a:r>
            <a:r>
              <a:rPr lang="en-US" baseline="0" dirty="0" smtClean="0"/>
              <a:t>GET </a:t>
            </a:r>
            <a:r>
              <a:rPr lang="ru-RU" baseline="0" dirty="0" smtClean="0"/>
              <a:t>запросы проверить, а что делать с </a:t>
            </a:r>
            <a:r>
              <a:rPr lang="en-US" baseline="0" dirty="0" smtClean="0"/>
              <a:t>POST/UPDATE/DELETE?</a:t>
            </a:r>
            <a:endParaRPr lang="ru-RU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Поэтому вот список </a:t>
            </a:r>
            <a:r>
              <a:rPr lang="en-US" baseline="0" dirty="0" smtClean="0"/>
              <a:t>must have</a:t>
            </a:r>
            <a:r>
              <a:rPr lang="ru-RU" baseline="0" dirty="0" smtClean="0"/>
              <a:t> вещей для вашего сервиса, если этого у вас нет, вы по сути слепы. Вы не знаете как у вас работает сервис.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Давайте быстренько пробежимся по нему. </a:t>
            </a:r>
            <a:endParaRPr lang="en-US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01478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df41bfe3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df41bfe3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</a:t>
            </a:r>
            <a:r>
              <a:rPr lang="ru" dirty="0" smtClean="0"/>
              <a:t>ару</a:t>
            </a:r>
            <a:r>
              <a:rPr lang="ru" baseline="0" dirty="0" smtClean="0"/>
              <a:t> слов обо мне. Я</a:t>
            </a:r>
            <a:r>
              <a:rPr lang="ru" dirty="0" smtClean="0"/>
              <a:t> </a:t>
            </a:r>
            <a:r>
              <a:rPr lang="ru" dirty="0"/>
              <a:t>фигачу энтерпрайз уже </a:t>
            </a:r>
            <a:r>
              <a:rPr lang="ru" dirty="0" smtClean="0"/>
              <a:t>больше</a:t>
            </a:r>
            <a:r>
              <a:rPr lang="ru" baseline="0" dirty="0" smtClean="0"/>
              <a:t> </a:t>
            </a:r>
            <a:r>
              <a:rPr lang="ru" dirty="0" smtClean="0"/>
              <a:t>5 лет,</a:t>
            </a:r>
            <a:r>
              <a:rPr lang="ru" baseline="0" dirty="0" smtClean="0"/>
              <a:t> за это время я</a:t>
            </a:r>
            <a:r>
              <a:rPr lang="ru-RU" baseline="0" dirty="0" smtClean="0"/>
              <a:t> повидал всякого. И какими-то выжимками из своего опыта я с вами поделюсь.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746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Что такое метрика</a:t>
            </a:r>
            <a:r>
              <a:rPr lang="en-US" dirty="0" smtClean="0"/>
              <a:t>?</a:t>
            </a:r>
            <a:endParaRPr lang="ru-RU" dirty="0" smtClean="0"/>
          </a:p>
          <a:p>
            <a:pPr marL="158750" indent="0">
              <a:buNone/>
            </a:pPr>
            <a:r>
              <a:rPr lang="ru-RU" dirty="0" smtClean="0"/>
              <a:t>Мы</a:t>
            </a:r>
            <a:r>
              <a:rPr lang="ru-RU" baseline="0" dirty="0" smtClean="0"/>
              <a:t> абстрагируемся от конкретных решений и технологий, просто посмотрим что они из себя представляют. </a:t>
            </a:r>
          </a:p>
          <a:p>
            <a:pPr marL="158750" indent="0">
              <a:buNone/>
            </a:pPr>
            <a:endParaRPr lang="ru-RU" dirty="0" smtClean="0"/>
          </a:p>
          <a:p>
            <a:pPr marL="158750" indent="0">
              <a:buNone/>
            </a:pPr>
            <a:r>
              <a:rPr lang="ru-RU" dirty="0" smtClean="0"/>
              <a:t>Я не смог придумать формальное</a:t>
            </a:r>
            <a:r>
              <a:rPr lang="ru-RU" baseline="0" dirty="0" smtClean="0"/>
              <a:t> определение для метрики, поэтому покажу вам на примере.</a:t>
            </a:r>
            <a:endParaRPr lang="ru-RU" dirty="0" smtClean="0"/>
          </a:p>
          <a:p>
            <a:pPr marL="158750" indent="0">
              <a:buNone/>
            </a:pPr>
            <a:r>
              <a:rPr lang="ru-RU" dirty="0" smtClean="0"/>
              <a:t>На</a:t>
            </a:r>
            <a:r>
              <a:rPr lang="ru-RU" baseline="0" dirty="0" smtClean="0"/>
              <a:t> слайде вы видите пример </a:t>
            </a:r>
            <a:r>
              <a:rPr lang="ru-RU" baseline="0" dirty="0" err="1" smtClean="0"/>
              <a:t>мертики</a:t>
            </a:r>
            <a:r>
              <a:rPr lang="ru-RU" baseline="0" dirty="0" smtClean="0"/>
              <a:t> с нашей шины событий. </a:t>
            </a:r>
          </a:p>
          <a:p>
            <a:pPr marL="158750" indent="0">
              <a:buNone/>
            </a:pPr>
            <a:r>
              <a:rPr lang="ru-RU" baseline="0" dirty="0" smtClean="0"/>
              <a:t>Давайте разберемся что это такое и что это значит.</a:t>
            </a:r>
          </a:p>
          <a:p>
            <a:pPr marL="158750" indent="0">
              <a:buNone/>
            </a:pPr>
            <a:r>
              <a:rPr lang="ru-RU" b="1" baseline="0" dirty="0" smtClean="0"/>
              <a:t>Метрика состоит из 3 частей. Имени, времени и значения.</a:t>
            </a:r>
          </a:p>
          <a:p>
            <a:pPr marL="158750" indent="0">
              <a:buNone/>
            </a:pPr>
            <a:r>
              <a:rPr lang="ru-RU" baseline="0" dirty="0" smtClean="0"/>
              <a:t>Разберем по подробнее. </a:t>
            </a:r>
          </a:p>
          <a:p>
            <a:pPr marL="158750" indent="0">
              <a:buNone/>
            </a:pPr>
            <a:r>
              <a:rPr lang="ru-RU" baseline="0" dirty="0" smtClean="0"/>
              <a:t>Имя состоит из некоторого префикса группы проектов. Тут например группа </a:t>
            </a:r>
            <a:r>
              <a:rPr lang="en-US" baseline="0" dirty="0" smtClean="0"/>
              <a:t>Notifications</a:t>
            </a:r>
            <a:r>
              <a:rPr lang="ru-RU" baseline="0" dirty="0" smtClean="0"/>
              <a:t>. Имя машины. Дальше идет название самой метрики. В данном случае – количество входящих в шину событий. Вроде понятно. </a:t>
            </a:r>
          </a:p>
          <a:p>
            <a:pPr marL="158750" indent="0">
              <a:buNone/>
            </a:pPr>
            <a:r>
              <a:rPr lang="ru-RU" baseline="0" dirty="0" smtClean="0"/>
              <a:t>И в конце имя сервиса, который это событие отправил. Ну нам на самом деле нас просто интересует распределение по клиентам, а не общий поток. Поэтому оно тут есть. </a:t>
            </a:r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Дальше у нас идет время, когда она была отправлена</a:t>
            </a:r>
            <a:r>
              <a:rPr lang="en-US" baseline="0" dirty="0" smtClean="0"/>
              <a:t>.</a:t>
            </a:r>
            <a:endParaRPr lang="ru-RU" baseline="0" dirty="0" smtClean="0"/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Метрики говорят нам о каких-то событиях в вашей системе.</a:t>
            </a:r>
            <a:endParaRPr lang="en-US" baseline="0" dirty="0" smtClean="0"/>
          </a:p>
          <a:p>
            <a:pPr marL="158750" indent="0">
              <a:buNone/>
            </a:pPr>
            <a:r>
              <a:rPr lang="ru-RU" baseline="0" dirty="0" smtClean="0"/>
              <a:t>Но метрики как вещь в себе имеют мало смысла. Они нужны для того, чтобы настроить </a:t>
            </a:r>
            <a:r>
              <a:rPr lang="ru-RU" baseline="0" dirty="0" err="1" smtClean="0"/>
              <a:t>алерты</a:t>
            </a:r>
            <a:r>
              <a:rPr lang="ru-RU" baseline="0" dirty="0" smtClean="0"/>
              <a:t> и графики на них.</a:t>
            </a:r>
          </a:p>
        </p:txBody>
      </p:sp>
    </p:spTree>
    <p:extLst>
      <p:ext uri="{BB962C8B-B14F-4D97-AF65-F5344CB8AC3E}">
        <p14:creationId xmlns:p14="http://schemas.microsoft.com/office/powerpoint/2010/main" val="2588944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После</a:t>
            </a:r>
            <a:r>
              <a:rPr lang="ru-RU" baseline="0" dirty="0" smtClean="0"/>
              <a:t> того как вы сложили метрики в какую-то банку</a:t>
            </a:r>
            <a:r>
              <a:rPr lang="en-US" baseline="0" dirty="0" smtClean="0"/>
              <a:t>. </a:t>
            </a:r>
            <a:r>
              <a:rPr lang="ru-RU" baseline="0" dirty="0" smtClean="0"/>
              <a:t>Нужно научиться как-то оповещать причастных, что та или иная метрика приняла опасное значение. </a:t>
            </a:r>
          </a:p>
          <a:p>
            <a:pPr marL="158750" indent="0">
              <a:buNone/>
            </a:pPr>
            <a:r>
              <a:rPr lang="ru-RU" baseline="0" dirty="0" smtClean="0"/>
              <a:t>Например время ответа сервера стало больше 1 секунды. Или метрика по количеству ответов сервера в течение 10 минут равно 0, это подозрительно.</a:t>
            </a:r>
          </a:p>
          <a:p>
            <a:pPr marL="158750" indent="0">
              <a:buNone/>
            </a:pPr>
            <a:r>
              <a:rPr lang="ru-RU" baseline="0" dirty="0" smtClean="0"/>
              <a:t>Это и есть </a:t>
            </a:r>
            <a:r>
              <a:rPr lang="ru-RU" baseline="0" dirty="0" err="1" smtClean="0"/>
              <a:t>алерты</a:t>
            </a:r>
            <a:r>
              <a:rPr lang="ru-RU" baseline="0" dirty="0" smtClean="0"/>
              <a:t>. Вы прикручиваете </a:t>
            </a:r>
            <a:r>
              <a:rPr lang="ru-RU" baseline="0" dirty="0" err="1" smtClean="0"/>
              <a:t>отправлялку</a:t>
            </a:r>
            <a:r>
              <a:rPr lang="ru-RU" baseline="0" dirty="0" smtClean="0"/>
              <a:t> по почте</a:t>
            </a:r>
            <a:r>
              <a:rPr lang="en-US" baseline="0" dirty="0" smtClean="0"/>
              <a:t>/</a:t>
            </a:r>
            <a:r>
              <a:rPr lang="ru-RU" baseline="0" dirty="0" smtClean="0"/>
              <a:t>телеге</a:t>
            </a:r>
            <a:r>
              <a:rPr lang="en-US" baseline="0" dirty="0" smtClean="0"/>
              <a:t>/</a:t>
            </a:r>
            <a:r>
              <a:rPr lang="ru-RU" baseline="0" dirty="0" smtClean="0"/>
              <a:t>смс или еще куда-то на пороговые значения метрик. </a:t>
            </a:r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Например вот. </a:t>
            </a:r>
            <a:r>
              <a:rPr lang="ru-RU" baseline="0" dirty="0" err="1" smtClean="0"/>
              <a:t>Алерт</a:t>
            </a:r>
            <a:r>
              <a:rPr lang="ru-RU" baseline="0" dirty="0" smtClean="0"/>
              <a:t>, что мы получили 6 </a:t>
            </a:r>
            <a:r>
              <a:rPr lang="ru-RU" baseline="0" dirty="0" err="1" smtClean="0"/>
              <a:t>пятисоток</a:t>
            </a:r>
            <a:r>
              <a:rPr lang="ru-RU" baseline="0" dirty="0" smtClean="0"/>
              <a:t>, при загрузке карточек в </a:t>
            </a:r>
            <a:r>
              <a:rPr lang="en-US" baseline="0" dirty="0" smtClean="0"/>
              <a:t>CRM</a:t>
            </a:r>
            <a:r>
              <a:rPr lang="ru-RU" baseline="0" dirty="0" smtClean="0"/>
              <a:t>. Я об этом узнаю в ту же минуту, и что-то делаю дальше.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289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На основе все тех же метрик, можно построить</a:t>
            </a:r>
            <a:r>
              <a:rPr lang="ru-RU" baseline="0" dirty="0" smtClean="0"/>
              <a:t> и графики. Это удобный способ визуализировать работу вашего сервиса. </a:t>
            </a:r>
          </a:p>
          <a:p>
            <a:pPr marL="158750" indent="0">
              <a:buNone/>
            </a:pPr>
            <a:r>
              <a:rPr lang="ru-RU" dirty="0" smtClean="0"/>
              <a:t>Вот например</a:t>
            </a:r>
            <a:r>
              <a:rPr lang="ru-RU" baseline="0" dirty="0" smtClean="0"/>
              <a:t> интерфейс Графита, как настраивается график. Но все инструменты для этих целей плюс-минус одинаковые. Внизу вы видите как этот график настраивается. Выбирается метрика, на основе которой будет построен график, и какие-то </a:t>
            </a:r>
            <a:r>
              <a:rPr lang="ru-RU" baseline="0" dirty="0" err="1" smtClean="0"/>
              <a:t>аггрегирующие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функци</a:t>
            </a:r>
            <a:r>
              <a:rPr lang="ru-RU" baseline="0" dirty="0" smtClean="0"/>
              <a:t>.</a:t>
            </a:r>
          </a:p>
          <a:p>
            <a:pPr marL="158750" indent="0">
              <a:buNone/>
            </a:pPr>
            <a:r>
              <a:rPr lang="ru-RU" baseline="0" dirty="0" smtClean="0"/>
              <a:t>Понятно, что польза графика напрямую определяется качеством тех метрик, которые вы собираете.</a:t>
            </a:r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endParaRPr lang="ru-RU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ОЧЕНЬ важно, что метрики и графики– это тоже часть вашей системы, их нужно держать в актуальном состоянии по мере развития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74704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baseline="0" dirty="0" smtClean="0"/>
              <a:t>Как-то раз разделили мы несколько баз </a:t>
            </a:r>
            <a:r>
              <a:rPr lang="en-US" baseline="0" dirty="0" err="1" smtClean="0"/>
              <a:t>MongoD</a:t>
            </a:r>
            <a:r>
              <a:rPr lang="ru-RU" baseline="0" dirty="0" smtClean="0"/>
              <a:t>В</a:t>
            </a:r>
            <a:r>
              <a:rPr lang="en-US" baseline="0" dirty="0" smtClean="0"/>
              <a:t> </a:t>
            </a:r>
            <a:r>
              <a:rPr lang="ru-RU" baseline="0" dirty="0" smtClean="0"/>
              <a:t>на разные сервера. Обе довольно нагруженные. </a:t>
            </a:r>
          </a:p>
          <a:p>
            <a:pPr marL="158750" indent="0">
              <a:buNone/>
            </a:pPr>
            <a:r>
              <a:rPr lang="ru-RU" baseline="0" dirty="0" smtClean="0"/>
              <a:t>У тех баз, что мы переносим на новое железо индексы весят 10+ </a:t>
            </a:r>
            <a:r>
              <a:rPr lang="ru-RU" baseline="0" dirty="0" err="1" smtClean="0"/>
              <a:t>гигов</a:t>
            </a:r>
            <a:r>
              <a:rPr lang="ru-RU" baseline="0" dirty="0" smtClean="0"/>
              <a:t>. Мы же умные, мы читаем документацию – индексы должны влезать в память. Ок, договариваемся с админами - дайте нам тачки с 64Гб оперативки. Разворачиваем – картина следующая, по системным метрикам база жрет 2 </a:t>
            </a:r>
            <a:r>
              <a:rPr lang="ru-RU" baseline="0" dirty="0" err="1" smtClean="0"/>
              <a:t>гб</a:t>
            </a:r>
            <a:r>
              <a:rPr lang="ru-RU" baseline="0" dirty="0" smtClean="0"/>
              <a:t> оперативки. Думаем. Ну ладно со временем выжрет.</a:t>
            </a:r>
          </a:p>
          <a:p>
            <a:pPr marL="158750" indent="0">
              <a:buNone/>
            </a:pPr>
            <a:r>
              <a:rPr lang="ru-RU" baseline="0" dirty="0" smtClean="0"/>
              <a:t>Проходит неделя – не выжирает. И </a:t>
            </a:r>
            <a:r>
              <a:rPr lang="ru-RU" baseline="0" dirty="0" err="1" smtClean="0"/>
              <a:t>переодически</a:t>
            </a:r>
            <a:r>
              <a:rPr lang="ru-RU" baseline="0" dirty="0" smtClean="0"/>
              <a:t> база </a:t>
            </a:r>
            <a:r>
              <a:rPr lang="ru-RU" baseline="0" dirty="0" err="1" smtClean="0"/>
              <a:t>подтупливает</a:t>
            </a:r>
            <a:r>
              <a:rPr lang="ru-RU" baseline="0" dirty="0" smtClean="0"/>
              <a:t>. На графиках видим высокие </a:t>
            </a:r>
            <a:r>
              <a:rPr lang="en-US" baseline="0" dirty="0" smtClean="0"/>
              <a:t>IOPS</a:t>
            </a:r>
            <a:r>
              <a:rPr lang="ru-RU" baseline="0" dirty="0" smtClean="0"/>
              <a:t>, что сигнализирует о </a:t>
            </a:r>
            <a:r>
              <a:rPr lang="ru-RU" baseline="0" dirty="0" err="1" smtClean="0"/>
              <a:t>преодических</a:t>
            </a:r>
            <a:r>
              <a:rPr lang="ru-RU" baseline="0" dirty="0" smtClean="0"/>
              <a:t> чтениях с диска и сбросе кэша на диск. Мы чешим репу, админы крутят у виска и отрезают нам память до 8 </a:t>
            </a:r>
            <a:r>
              <a:rPr lang="ru-RU" baseline="0" dirty="0" err="1" smtClean="0"/>
              <a:t>гигов</a:t>
            </a:r>
            <a:r>
              <a:rPr lang="ru-RU" baseline="0" dirty="0" smtClean="0"/>
              <a:t>, ибо нафиг нам столько. </a:t>
            </a:r>
          </a:p>
          <a:p>
            <a:pPr marL="158750" indent="0">
              <a:buNone/>
            </a:pPr>
            <a:r>
              <a:rPr lang="ru-RU" baseline="0" dirty="0" smtClean="0"/>
              <a:t>В это время у нас появляется волшебный новый </a:t>
            </a:r>
            <a:r>
              <a:rPr lang="ru-RU" baseline="0" dirty="0" err="1" smtClean="0"/>
              <a:t>дэшборд</a:t>
            </a:r>
            <a:r>
              <a:rPr lang="ru-RU" baseline="0" dirty="0" smtClean="0"/>
              <a:t>, который </a:t>
            </a:r>
            <a:r>
              <a:rPr lang="ru-RU" baseline="0" dirty="0" err="1" smtClean="0"/>
              <a:t>отрисовывает</a:t>
            </a:r>
            <a:r>
              <a:rPr lang="ru-RU" baseline="0" dirty="0" smtClean="0"/>
              <a:t> метрики движка БД. И по обведенному графику я вижу, ограничение на размер кэша в базе сконфигурировано в 1 гигабайт, хотя по умолчанию цифра должна быть в 50% ОЗУ, как так получилось никто не знает( </a:t>
            </a:r>
          </a:p>
          <a:p>
            <a:pPr marL="158750" indent="0">
              <a:buNone/>
            </a:pPr>
            <a:r>
              <a:rPr lang="en-US" baseline="0" dirty="0" smtClean="0"/>
              <a:t>Face palm and fix.</a:t>
            </a:r>
            <a:endParaRPr lang="ru-RU" baseline="0" dirty="0" smtClean="0"/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baseline="0" dirty="0" smtClean="0"/>
              <a:t>То есть часто, вы можете обнаружить аномальные или подозрительные ситуации, которые вы не учли в </a:t>
            </a:r>
            <a:r>
              <a:rPr lang="ru-RU" baseline="0" dirty="0" err="1" smtClean="0"/>
              <a:t>алертах</a:t>
            </a:r>
            <a:r>
              <a:rPr lang="ru-RU" baseline="0" dirty="0" smtClean="0"/>
              <a:t> просто взглянув на график. </a:t>
            </a:r>
          </a:p>
        </p:txBody>
      </p:sp>
    </p:spTree>
    <p:extLst>
      <p:ext uri="{BB962C8B-B14F-4D97-AF65-F5344CB8AC3E}">
        <p14:creationId xmlns:p14="http://schemas.microsoft.com/office/powerpoint/2010/main" val="2260031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логи</a:t>
            </a:r>
            <a:r>
              <a:rPr lang="ru-RU" baseline="0" dirty="0" smtClean="0"/>
              <a:t> хочу сказать, что это лишь последняя линия обороны. Их просмотр – самое дорого из всего вышеперечисленного. Если вы по логам определяете были ли у вас в сервисе ошибки за последние </a:t>
            </a:r>
            <a:r>
              <a:rPr lang="en-US" baseline="0" dirty="0" smtClean="0"/>
              <a:t>N </a:t>
            </a:r>
            <a:r>
              <a:rPr lang="ru-RU" baseline="0" dirty="0" smtClean="0"/>
              <a:t>часов</a:t>
            </a:r>
            <a:r>
              <a:rPr lang="en-US" baseline="0" dirty="0" smtClean="0"/>
              <a:t>/</a:t>
            </a:r>
            <a:r>
              <a:rPr lang="ru-RU" baseline="0" dirty="0" smtClean="0"/>
              <a:t>дней</a:t>
            </a:r>
            <a:r>
              <a:rPr lang="en-US" baseline="0" dirty="0" smtClean="0"/>
              <a:t>/</a:t>
            </a:r>
            <a:r>
              <a:rPr lang="ru-RU" baseline="0" dirty="0" smtClean="0"/>
              <a:t>месяцев – то вы не очень эффективно работаете. </a:t>
            </a:r>
            <a:r>
              <a:rPr lang="ru-RU" baseline="0" dirty="0" err="1" smtClean="0"/>
              <a:t>Логи</a:t>
            </a:r>
            <a:r>
              <a:rPr lang="ru-RU" baseline="0" dirty="0" smtClean="0"/>
              <a:t> нужны, чтобы разобраться с непонятной проблемой, когда ты знаешь конкретное время и место куда смотреть. И даже зная время и место, ходить на боевую площадку и смотреть в текстовые файлики – это как-то не оч.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Для эффективной эксплуатации нужны инструменты по доставке логов.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Если вы активно пользуетесь облачными сервисами, эта проблема там за вас решена. Если же нет, и </a:t>
            </a:r>
            <a:r>
              <a:rPr lang="ru-RU" baseline="0" dirty="0" err="1" smtClean="0"/>
              <a:t>хоститесь</a:t>
            </a:r>
            <a:r>
              <a:rPr lang="ru-RU" baseline="0" dirty="0" smtClean="0"/>
              <a:t> на своих </a:t>
            </a:r>
            <a:r>
              <a:rPr lang="ru-RU" baseline="0" dirty="0" err="1" smtClean="0"/>
              <a:t>виртуалках</a:t>
            </a:r>
            <a:r>
              <a:rPr lang="ru-RU" baseline="0" dirty="0" smtClean="0"/>
              <a:t> – ну тут надо самим запариться. Если их не много – индексируйте в эластик и прикрутите </a:t>
            </a:r>
            <a:r>
              <a:rPr lang="ru-RU" baseline="0" dirty="0" err="1" smtClean="0"/>
              <a:t>кибану</a:t>
            </a:r>
            <a:r>
              <a:rPr lang="ru-RU" baseline="0" dirty="0" smtClean="0"/>
              <a:t>, если много – скорее всего нужны будут велосипеды, или много </a:t>
            </a:r>
            <a:r>
              <a:rPr lang="ru-RU" baseline="0" dirty="0" err="1" smtClean="0"/>
              <a:t>бабла</a:t>
            </a:r>
            <a:r>
              <a:rPr lang="ru-RU" baseline="0" dirty="0" smtClean="0"/>
              <a:t> на железо.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8156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 smtClean="0"/>
              <a:t>И вот мы дошли до</a:t>
            </a:r>
            <a:r>
              <a:rPr lang="ru-RU" baseline="0" dirty="0" smtClean="0"/>
              <a:t> неизбежного </a:t>
            </a:r>
            <a:r>
              <a:rPr lang="ru-RU" baseline="0" dirty="0" err="1" smtClean="0"/>
              <a:t>факапа</a:t>
            </a:r>
            <a:r>
              <a:rPr lang="ru-RU" baseline="0" dirty="0" smtClean="0"/>
              <a:t>. Как я и говорил, возникновение ошибок это инвариант любой хоть сколько-нибудь сложной системы.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ru-RU" dirty="0" smtClean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 smtClean="0"/>
              <a:t> Вообще </a:t>
            </a:r>
            <a:r>
              <a:rPr lang="ru-RU" b="1" dirty="0" err="1" smtClean="0"/>
              <a:t>факап</a:t>
            </a:r>
            <a:r>
              <a:rPr lang="ru-RU" dirty="0" smtClean="0"/>
              <a:t> — это проблема, которую заметили пользователи вашего сервиса. Сервер был недоступен или тормозил, потерялись или попортились данные, пользователи звонили в техподдержку</a:t>
            </a:r>
            <a:r>
              <a:rPr lang="ru-RU" baseline="0" dirty="0" smtClean="0"/>
              <a:t> или к вам прибежал разъяренный коллега</a:t>
            </a:r>
            <a:r>
              <a:rPr lang="ru-RU" dirty="0" smtClean="0"/>
              <a:t>. В общем случае работает простое правило: если ваш коллега уверен, что произошедшее достойно называться </a:t>
            </a:r>
            <a:r>
              <a:rPr lang="ru-RU" dirty="0" err="1" smtClean="0"/>
              <a:t>факапом</a:t>
            </a:r>
            <a:r>
              <a:rPr lang="ru-RU" dirty="0" smtClean="0"/>
              <a:t>, значит это действительно так.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75406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daae3cde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daae3cde6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После того как вы поняли, что баг на вашей стороне, нужно максимально быстро выпустить фикс.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Чтобы это сделать, нужно написать код, протестировать и выложить в продакшен.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 написание кода я опущу, разберем только тестирование и деплой в продакшен. 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u" dirty="0"/>
              <a:t>Как я уже говорил - написание тестов это must have, без этого нельзя выпускать код в продакшен. Если у вас хорошие тесты, выпускать хотфикс в пятницу вечером не страшно. </a:t>
            </a:r>
            <a:endParaRPr dirty="0"/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ru" dirty="0"/>
              <a:t>Деплой тоже должен быть автоматизирован. на дворе 2018, руками надеюсь уже никто не продакшен код не выкладывает. </a:t>
            </a:r>
            <a:endParaRPr dirty="0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Есть </a:t>
            </a:r>
            <a:r>
              <a:rPr lang="ru" dirty="0" smtClean="0"/>
              <a:t>разные инструменты. </a:t>
            </a:r>
            <a:r>
              <a:rPr lang="ru" dirty="0"/>
              <a:t>Естественно деплой должен выполняться без простоя сервиса. Реплики обновлять поочереди. И нужно иметь возможность быстро откатиться. 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</a:t>
            </a:r>
            <a:r>
              <a:rPr lang="ru" baseline="0" dirty="0" smtClean="0"/>
              <a:t> контексте деплоя хочется упоминуть такие штуки как так называемый </a:t>
            </a:r>
            <a:r>
              <a:rPr lang="en-US" baseline="0" dirty="0" smtClean="0"/>
              <a:t>“</a:t>
            </a:r>
            <a:r>
              <a:rPr lang="ru-RU" baseline="0" dirty="0" smtClean="0"/>
              <a:t>канареечный </a:t>
            </a:r>
            <a:r>
              <a:rPr lang="ru-RU" baseline="0" dirty="0" err="1" smtClean="0"/>
              <a:t>деплой</a:t>
            </a:r>
            <a:r>
              <a:rPr lang="en-US" baseline="0" dirty="0" smtClean="0"/>
              <a:t>”</a:t>
            </a:r>
            <a:r>
              <a:rPr lang="ru-RU" baseline="0" dirty="0" smtClean="0"/>
              <a:t> – когда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 обновляется только одна реплика из нескольких, и в течение какого-то времени собираются метрики и оценивается, а жизнеспособен ли релиз.  </a:t>
            </a: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Вторая штука – это </a:t>
            </a:r>
            <a:r>
              <a:rPr lang="ru-RU" baseline="0" dirty="0" err="1" smtClean="0"/>
              <a:t>фича</a:t>
            </a:r>
            <a:r>
              <a:rPr lang="ru-RU" baseline="0" dirty="0" smtClean="0"/>
              <a:t> флаг. Когда</a:t>
            </a:r>
            <a:r>
              <a:rPr lang="en-US" baseline="0" dirty="0" smtClean="0"/>
              <a:t> by default </a:t>
            </a:r>
            <a:r>
              <a:rPr lang="ru-RU" baseline="0" dirty="0" smtClean="0"/>
              <a:t>вы не включаете новую </a:t>
            </a:r>
            <a:r>
              <a:rPr lang="ru-RU" baseline="0" dirty="0" err="1" smtClean="0"/>
              <a:t>фичу</a:t>
            </a:r>
            <a:r>
              <a:rPr lang="ru-RU" baseline="0" dirty="0" smtClean="0"/>
              <a:t>. А открываете ее постепенно пользователям с этим </a:t>
            </a:r>
            <a:r>
              <a:rPr lang="ru-RU" baseline="0" dirty="0" err="1" smtClean="0"/>
              <a:t>фича</a:t>
            </a:r>
            <a:r>
              <a:rPr lang="ru-RU" baseline="0" dirty="0" smtClean="0"/>
              <a:t> флагом, выбирая пользователей по регионам или иным показателям.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76819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daae3cde6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daae3cde6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Отдельно хочется поговорить про устранение проблем, вызванных ошибками. Понятно, что тут тоже нет универсального рецепта</a:t>
            </a:r>
            <a:r>
              <a:rPr lang="ru" dirty="0" smtClean="0"/>
              <a:t>, все проблемы разные, </a:t>
            </a:r>
            <a:r>
              <a:rPr lang="ru" dirty="0"/>
              <a:t>но </a:t>
            </a:r>
            <a:r>
              <a:rPr lang="ru" dirty="0" smtClean="0"/>
              <a:t>хочется</a:t>
            </a:r>
            <a:r>
              <a:rPr lang="ru" baseline="0" dirty="0" smtClean="0"/>
              <a:t> поделиться парой рецептов.</a:t>
            </a:r>
            <a:endParaRPr lang="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Пойдем от простого к сложному.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* </a:t>
            </a:r>
            <a:r>
              <a:rPr lang="ru" b="1" dirty="0" smtClean="0"/>
              <a:t>Почистить</a:t>
            </a:r>
            <a:r>
              <a:rPr lang="ru" b="1" baseline="0" dirty="0" smtClean="0"/>
              <a:t> данные</a:t>
            </a:r>
            <a:endParaRPr lang="ru" b="1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Если мы внезапно поняли, что сделали какую-то фигню, и</a:t>
            </a:r>
            <a:r>
              <a:rPr lang="ru" baseline="0" dirty="0" smtClean="0"/>
              <a:t> можно</a:t>
            </a:r>
            <a:r>
              <a:rPr lang="en-US" baseline="0" dirty="0" smtClean="0"/>
              <a:t>/</a:t>
            </a:r>
            <a:r>
              <a:rPr lang="ru" baseline="0" dirty="0" smtClean="0"/>
              <a:t>нужно просто грохнуть лишние или побитые данные.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aseline="0" dirty="0" smtClean="0"/>
              <a:t>Тут просто нужен инструмент для разработчиков</a:t>
            </a:r>
            <a:r>
              <a:rPr lang="en-US" baseline="0" dirty="0" smtClean="0"/>
              <a:t>/</a:t>
            </a:r>
            <a:r>
              <a:rPr lang="ru-RU" baseline="0" dirty="0" smtClean="0"/>
              <a:t>техподдержки. Этим инструментом может быть как утилиты, так и специальные методы в вашем </a:t>
            </a:r>
            <a:r>
              <a:rPr lang="en-US" baseline="0" dirty="0" smtClean="0"/>
              <a:t>API.</a:t>
            </a:r>
            <a:endParaRPr lang="ru-RU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Часто </a:t>
            </a:r>
            <a:r>
              <a:rPr lang="ru-RU" dirty="0" err="1" smtClean="0"/>
              <a:t>api</a:t>
            </a:r>
            <a:r>
              <a:rPr lang="ru-RU" dirty="0" smtClean="0"/>
              <a:t> проектируется только для сторонних сервисов. То есть вашим</a:t>
            </a:r>
            <a:r>
              <a:rPr lang="ru-RU" baseline="0" dirty="0" smtClean="0"/>
              <a:t> клиентам </a:t>
            </a:r>
            <a:r>
              <a:rPr lang="ru-RU" dirty="0" smtClean="0"/>
              <a:t>нужен только </a:t>
            </a:r>
            <a:r>
              <a:rPr lang="en-US" dirty="0" smtClean="0"/>
              <a:t>POST</a:t>
            </a:r>
            <a:r>
              <a:rPr lang="en-US" baseline="0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GET</a:t>
            </a:r>
            <a:r>
              <a:rPr lang="ru-RU" dirty="0" smtClean="0"/>
              <a:t>, я советую сразу добавлять </a:t>
            </a:r>
            <a:r>
              <a:rPr lang="en-US" dirty="0" smtClean="0"/>
              <a:t>UPDATE</a:t>
            </a:r>
            <a:r>
              <a:rPr lang="en-US" baseline="0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DELETE</a:t>
            </a:r>
            <a:r>
              <a:rPr lang="ru-RU" dirty="0" smtClean="0"/>
              <a:t>, потому что это всяко дешевле, чем лезть в базу и править данные там. Плюс вы сэкономите</a:t>
            </a:r>
            <a:r>
              <a:rPr lang="ru-RU" baseline="0" dirty="0" smtClean="0"/>
              <a:t> время себе или </a:t>
            </a:r>
            <a:r>
              <a:rPr lang="ru-RU" baseline="0" dirty="0" err="1" smtClean="0"/>
              <a:t>тестировщикам</a:t>
            </a:r>
            <a:r>
              <a:rPr lang="ru-RU" dirty="0" smtClean="0"/>
              <a:t>, потому что проще будет писать тестовые сценарии.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 </a:t>
            </a:r>
            <a:r>
              <a:rPr lang="ru-RU" dirty="0" smtClean="0"/>
              <a:t>* Если </a:t>
            </a:r>
            <a:r>
              <a:rPr lang="ru-RU" dirty="0" smtClean="0"/>
              <a:t>вам часто приходится лезть руками в базу, советую как-то это автоматизировать и добавить в ваш сервис методы, которые автоматизируют ваши действия и пусть этим занимается аналитик. Чем вы существенно сэкономите свое время.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b="1" dirty="0" err="1" smtClean="0"/>
              <a:t>Востановить</a:t>
            </a:r>
            <a:r>
              <a:rPr lang="ru-RU" b="1" baseline="0" dirty="0" smtClean="0"/>
              <a:t> состояние с контрольной точки. </a:t>
            </a:r>
            <a:endParaRPr lang="en-US" b="1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dirty="0" smtClean="0"/>
              <a:t>Тут</a:t>
            </a:r>
            <a:r>
              <a:rPr lang="ru-RU" baseline="0" dirty="0" smtClean="0"/>
              <a:t> два простых рецепта – это </a:t>
            </a:r>
            <a:r>
              <a:rPr lang="ru-RU" baseline="0" dirty="0" err="1" smtClean="0"/>
              <a:t>бэкапы</a:t>
            </a:r>
            <a:r>
              <a:rPr lang="ru-RU" baseline="0" dirty="0" smtClean="0"/>
              <a:t> или </a:t>
            </a:r>
            <a:r>
              <a:rPr lang="en-US" baseline="0" dirty="0" smtClean="0"/>
              <a:t>operation log. </a:t>
            </a:r>
            <a:r>
              <a:rPr lang="ru-RU" baseline="0" dirty="0" smtClean="0"/>
              <a:t>Польза </a:t>
            </a:r>
            <a:r>
              <a:rPr lang="ru-RU" baseline="0" dirty="0" err="1" smtClean="0"/>
              <a:t>бэкапов</a:t>
            </a:r>
            <a:r>
              <a:rPr lang="ru-RU" baseline="0" dirty="0" smtClean="0"/>
              <a:t> думаю всем понятна. Если пока не понятна, ваше время еще придет.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/>
              <a:t>Operation</a:t>
            </a:r>
            <a:r>
              <a:rPr lang="en-US" baseline="0" dirty="0" smtClean="0"/>
              <a:t> log </a:t>
            </a:r>
            <a:r>
              <a:rPr lang="ru-RU" baseline="0" dirty="0" smtClean="0"/>
              <a:t>чуть более сложная концепция, она используется большинством баз данных, когда вы все операции записываете в ленту, и пройдя по этой ленте восстанавливаете состояние системы на любой момент времени.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baseline="0" dirty="0" smtClean="0"/>
              <a:t>Такая штука у нас используется для подсчета статистики. Регистрируются некоторые события во </a:t>
            </a:r>
            <a:r>
              <a:rPr lang="en-US" baseline="0" dirty="0" smtClean="0"/>
              <a:t>write only </a:t>
            </a:r>
            <a:r>
              <a:rPr lang="ru-RU" baseline="0" dirty="0" smtClean="0"/>
              <a:t>хранилище. И в любой момент времени можно пересчитать статистику за любой период. Будь причиной обнаружение бага или необходимость в какой-то новой </a:t>
            </a:r>
            <a:r>
              <a:rPr lang="ru-RU" baseline="0" dirty="0" err="1" smtClean="0"/>
              <a:t>аггрегации</a:t>
            </a:r>
            <a:r>
              <a:rPr lang="ru-RU" baseline="0" dirty="0" smtClean="0"/>
              <a:t> этих событий. У нас используется повсеместно, сэкономило мне человеко-месяцы работы. </a:t>
            </a:r>
            <a:endParaRPr lang="ru-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" baseline="0" dirty="0" smtClean="0"/>
              <a:t>Тут хотчется отметить, что разбор последствий факапа, да и любые обращения пользователей – вещь крайне трудозатратная</a:t>
            </a:r>
            <a:r>
              <a:rPr lang="ru-RU" baseline="0" dirty="0" smtClean="0"/>
              <a:t> для разработчика</a:t>
            </a:r>
            <a:r>
              <a:rPr lang="ru" baseline="0" dirty="0" smtClean="0"/>
              <a:t>. Это время нужно считать, если оно занимает десятки процентов в вашей работе, нужно автоматизировать. </a:t>
            </a:r>
          </a:p>
        </p:txBody>
      </p:sp>
    </p:spTree>
    <p:extLst>
      <p:ext uri="{BB962C8B-B14F-4D97-AF65-F5344CB8AC3E}">
        <p14:creationId xmlns:p14="http://schemas.microsoft.com/office/powerpoint/2010/main" val="9882289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Мы дошли до секретного пункта в докладе.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 что же у нас в конце.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Вопрос в зал</a:t>
            </a:r>
            <a:r>
              <a:rPr lang="en-US" b="1" dirty="0" smtClean="0"/>
              <a:t>: </a:t>
            </a:r>
            <a:r>
              <a:rPr lang="ru-RU" b="1" dirty="0" smtClean="0"/>
              <a:t>Как вы думаете</a:t>
            </a:r>
            <a:r>
              <a:rPr lang="en-US" b="1" dirty="0" smtClean="0"/>
              <a:t>?</a:t>
            </a:r>
            <a:r>
              <a:rPr lang="en-US" b="1" baseline="0" dirty="0" smtClean="0"/>
              <a:t> </a:t>
            </a:r>
            <a:endParaRPr lang="ru-RU" b="1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 самом деле </a:t>
            </a:r>
            <a:r>
              <a:rPr lang="en-US" dirty="0" smtClean="0"/>
              <a:t>it depends. </a:t>
            </a:r>
            <a:r>
              <a:rPr lang="ru-RU" dirty="0" smtClean="0"/>
              <a:t>Есть команды, где за </a:t>
            </a:r>
            <a:r>
              <a:rPr lang="ru-RU" dirty="0" err="1" smtClean="0"/>
              <a:t>факапом</a:t>
            </a:r>
            <a:r>
              <a:rPr lang="ru-RU" dirty="0" smtClean="0"/>
              <a:t> следует снова </a:t>
            </a:r>
            <a:r>
              <a:rPr lang="ru-RU" dirty="0" err="1" smtClean="0"/>
              <a:t>факап</a:t>
            </a:r>
            <a:r>
              <a:rPr lang="ru-RU" dirty="0" smtClean="0"/>
              <a:t>,</a:t>
            </a:r>
            <a:r>
              <a:rPr lang="ru-RU" baseline="0" dirty="0" smtClean="0"/>
              <a:t> потому что разработчики не делают из них выводов.</a:t>
            </a:r>
            <a:endParaRPr lang="ru-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Но мы хотим быть умнее, поэтому после </a:t>
            </a:r>
            <a:r>
              <a:rPr lang="ru-RU" dirty="0" err="1" smtClean="0"/>
              <a:t>факапа</a:t>
            </a:r>
            <a:r>
              <a:rPr lang="ru-RU" dirty="0" smtClean="0"/>
              <a:t> мы пишем </a:t>
            </a:r>
            <a:r>
              <a:rPr lang="ru-RU" dirty="0" err="1" smtClean="0"/>
              <a:t>постмортем</a:t>
            </a:r>
            <a:r>
              <a:rPr lang="ru-RU" dirty="0" smtClean="0"/>
              <a:t>. Дословно – </a:t>
            </a:r>
            <a:r>
              <a:rPr lang="en-US" dirty="0" smtClean="0"/>
              <a:t>“</a:t>
            </a:r>
            <a:r>
              <a:rPr lang="ru-RU" dirty="0" smtClean="0"/>
              <a:t>После смерти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1" dirty="0" err="1" smtClean="0">
                <a:solidFill>
                  <a:schemeClr val="bg1"/>
                </a:solidFill>
              </a:rPr>
              <a:t>Постмортем</a:t>
            </a:r>
            <a:r>
              <a:rPr lang="ru-RU" sz="1100" dirty="0" smtClean="0">
                <a:solidFill>
                  <a:schemeClr val="bg1"/>
                </a:solidFill>
              </a:rPr>
              <a:t> — это</a:t>
            </a:r>
            <a:r>
              <a:rPr lang="ru-RU" sz="1100" baseline="0" dirty="0" smtClean="0">
                <a:solidFill>
                  <a:schemeClr val="bg1"/>
                </a:solidFill>
              </a:rPr>
              <a:t> такой документ, в котором зафиксирована вся информация о случившемся. Произведен анализ причин произошедшего и поставлены задачи на будущее. </a:t>
            </a:r>
            <a:endParaRPr lang="en-US" sz="1100" dirty="0" smtClean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 smtClean="0">
                <a:solidFill>
                  <a:schemeClr val="bg1"/>
                </a:solidFill>
              </a:rPr>
              <a:t>Основная его цель – сделать так, чтобы подобное больше не повторилось</a:t>
            </a:r>
            <a:r>
              <a:rPr lang="ru-RU" sz="1100" baseline="0" dirty="0" smtClean="0">
                <a:solidFill>
                  <a:schemeClr val="bg1"/>
                </a:solidFill>
              </a:rPr>
              <a:t>. А если это невозможно, например, причина была не у нас – сделать так, чтобы в дальнейшем сокращать время реакции и минимизировать последствия подобных инцидентов.</a:t>
            </a:r>
            <a:endParaRPr lang="ru-RU" sz="1600" dirty="0" smtClean="0">
              <a:solidFill>
                <a:schemeClr val="bg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100" b="1" dirty="0" err="1" smtClean="0">
                <a:solidFill>
                  <a:schemeClr val="bg1"/>
                </a:solidFill>
              </a:rPr>
              <a:t>Постмортемы</a:t>
            </a:r>
            <a:r>
              <a:rPr lang="ru-RU" sz="1100" b="1" dirty="0" smtClean="0">
                <a:solidFill>
                  <a:schemeClr val="bg1"/>
                </a:solidFill>
              </a:rPr>
              <a:t> всегда концентрируются на технических решениях.</a:t>
            </a:r>
            <a:r>
              <a:rPr lang="ru-RU" sz="1100" dirty="0" smtClean="0">
                <a:solidFill>
                  <a:schemeClr val="bg1"/>
                </a:solidFill>
              </a:rPr>
              <a:t> Нельзя заставить разработчиков писать код без багов, а </a:t>
            </a:r>
            <a:r>
              <a:rPr lang="ru-RU" sz="1100" dirty="0" err="1" smtClean="0">
                <a:solidFill>
                  <a:schemeClr val="bg1"/>
                </a:solidFill>
              </a:rPr>
              <a:t>тестировщиков</a:t>
            </a:r>
            <a:r>
              <a:rPr lang="ru-RU" sz="1100" dirty="0" smtClean="0">
                <a:solidFill>
                  <a:schemeClr val="bg1"/>
                </a:solidFill>
              </a:rPr>
              <a:t> лучше тестировать. Зато покрыть код функциональными тестами или настроить систему </a:t>
            </a:r>
            <a:r>
              <a:rPr lang="ru-RU" sz="1100" dirty="0" err="1" smtClean="0">
                <a:solidFill>
                  <a:schemeClr val="bg1"/>
                </a:solidFill>
              </a:rPr>
              <a:t>деплоя</a:t>
            </a:r>
            <a:r>
              <a:rPr lang="ru-RU" sz="1100" dirty="0" smtClean="0">
                <a:solidFill>
                  <a:schemeClr val="bg1"/>
                </a:solidFill>
              </a:rPr>
              <a:t> с возможностью быстрого отката вполне возможно. </a:t>
            </a:r>
          </a:p>
          <a:p>
            <a:pPr marL="0" lvl="0" indent="0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100" b="1" dirty="0" smtClean="0">
                <a:solidFill>
                  <a:schemeClr val="bg1"/>
                </a:solidFill>
              </a:rPr>
              <a:t>В культуре </a:t>
            </a:r>
            <a:r>
              <a:rPr lang="ru-RU" sz="1100" b="1" dirty="0" err="1" smtClean="0">
                <a:solidFill>
                  <a:schemeClr val="bg1"/>
                </a:solidFill>
              </a:rPr>
              <a:t>постмортемов</a:t>
            </a:r>
            <a:r>
              <a:rPr lang="ru-RU" sz="1100" b="1" dirty="0" smtClean="0">
                <a:solidFill>
                  <a:schemeClr val="bg1"/>
                </a:solidFill>
              </a:rPr>
              <a:t> не наказывают виновных</a:t>
            </a:r>
            <a:r>
              <a:rPr lang="ru-RU" sz="1100" dirty="0" smtClean="0">
                <a:solidFill>
                  <a:schemeClr val="bg1"/>
                </a:solidFill>
              </a:rPr>
              <a:t>. Практика показывает, что это приводит лишь к замалчиванию проблем и еще большим </a:t>
            </a:r>
            <a:r>
              <a:rPr lang="ru-RU" sz="1100" dirty="0" err="1" smtClean="0">
                <a:solidFill>
                  <a:schemeClr val="bg1"/>
                </a:solidFill>
              </a:rPr>
              <a:t>факапам</a:t>
            </a:r>
            <a:r>
              <a:rPr lang="ru-RU" sz="1100" dirty="0" smtClean="0">
                <a:solidFill>
                  <a:schemeClr val="bg1"/>
                </a:solidFill>
              </a:rPr>
              <a:t>. В отсутствии обвинительного тона есть и другой плюс: человек не стыдится своей ошибки, не боится рассказывать о ней коллегам и со временем становится специалистом по решению похожих проблем.</a:t>
            </a:r>
          </a:p>
          <a:p>
            <a:pPr marL="0" lvl="0" indent="0" rtl="0">
              <a:spcBef>
                <a:spcPts val="1500"/>
              </a:spcBef>
              <a:spcAft>
                <a:spcPts val="0"/>
              </a:spcAft>
              <a:buNone/>
            </a:pPr>
            <a:endParaRPr lang="en-US" sz="1100" dirty="0" smtClean="0">
              <a:solidFill>
                <a:schemeClr val="bg1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 smtClean="0"/>
              <a:t>Постмортем</a:t>
            </a:r>
            <a:r>
              <a:rPr lang="ru-RU" dirty="0" smtClean="0"/>
              <a:t>, является по сути такой петлей обратной связи для вашего сервиса. Когда вы смотрите на сервис снова, оцениваете его недостатки и можете вернуться к проектирования и разработке с новой информацией на руках. 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306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daae3cde6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daae3cde6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200" dirty="0" smtClean="0">
                <a:solidFill>
                  <a:srgbClr val="333333"/>
                </a:solidFill>
                <a:highlight>
                  <a:srgbClr val="FFFFFF"/>
                </a:highlight>
              </a:rPr>
              <a:t>пропускаем</a:t>
            </a:r>
            <a:endParaRPr sz="12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8189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df41bfe3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df41bfe3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Часто так случается, что со временем поддержка системы становится очень дорогой. И тут речь не про внесение изменений, а про разбор ошибок, их фиксы и работу с их последствиями. Вплоть до того, что вы можете ежедневно тратить на разборы ошибок кучу</a:t>
            </a:r>
            <a:r>
              <a:rPr lang="ru-RU" baseline="0" dirty="0" smtClean="0"/>
              <a:t> </a:t>
            </a:r>
            <a:r>
              <a:rPr lang="ru-RU" dirty="0" smtClean="0"/>
              <a:t>своего времени.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Эти</a:t>
            </a:r>
            <a:r>
              <a:rPr lang="ru-RU" baseline="0" dirty="0" smtClean="0"/>
              <a:t> проблемы можно решить разными способами, или просто ныть</a:t>
            </a:r>
            <a:r>
              <a:rPr lang="ru-RU" dirty="0" smtClean="0"/>
              <a:t>, что вам</a:t>
            </a:r>
            <a:r>
              <a:rPr lang="ru-RU" baseline="0" dirty="0" smtClean="0"/>
              <a:t> </a:t>
            </a:r>
            <a:r>
              <a:rPr lang="ru-RU" dirty="0" smtClean="0"/>
              <a:t>достался </a:t>
            </a:r>
            <a:r>
              <a:rPr lang="ru-RU" dirty="0" err="1" smtClean="0"/>
              <a:t>легаси</a:t>
            </a:r>
            <a:r>
              <a:rPr lang="ru-RU" dirty="0" smtClean="0"/>
              <a:t> проект, и нужно переписывать все с нуля. Мы так не делаем и вам не советуем.</a:t>
            </a:r>
            <a:r>
              <a:rPr lang="ru-RU" baseline="0" dirty="0" smtClean="0"/>
              <a:t> Сегодня мы поговорим о том, как же можно упростить себе жизнь.</a:t>
            </a:r>
            <a:endParaRPr lang="ru-RU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ru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Пару </a:t>
            </a:r>
            <a:r>
              <a:rPr lang="ru" dirty="0"/>
              <a:t>слов про содержание. </a:t>
            </a:r>
            <a:endParaRPr lang="en-US" dirty="0" smtClean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Доклад</a:t>
            </a:r>
            <a:r>
              <a:rPr lang="ru-RU" baseline="0" dirty="0" smtClean="0"/>
              <a:t> будет про общие принципы применимые для любой системы, от какого-нибудь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монолита, до </a:t>
            </a:r>
            <a:r>
              <a:rPr lang="ru-RU" baseline="0" dirty="0" err="1" smtClean="0"/>
              <a:t>микросервиса</a:t>
            </a:r>
            <a:r>
              <a:rPr lang="ru-RU" baseline="0" dirty="0" smtClean="0"/>
              <a:t>.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Мы НЕ будем говорить про конкретные инструменты. Я</a:t>
            </a:r>
            <a:r>
              <a:rPr lang="ru-RU" baseline="0" dirty="0" smtClean="0"/>
              <a:t> буду давать ссылки на них, но заострять внимание на них мы не будем.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tabLst/>
              <a:defRPr/>
            </a:pPr>
            <a:r>
              <a:rPr lang="en-US" baseline="0" dirty="0" smtClean="0"/>
              <a:t>         </a:t>
            </a:r>
            <a:r>
              <a:rPr lang="ru-RU" baseline="0" dirty="0" smtClean="0"/>
              <a:t>Телефоны можете не расчехлять, презентацию мы вам скинем.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ru-RU" dirty="0" smtClean="0"/>
              <a:t>Конечно речь будет про </a:t>
            </a:r>
            <a:r>
              <a:rPr lang="ru-RU" dirty="0" err="1" smtClean="0"/>
              <a:t>энтерпрайз</a:t>
            </a:r>
            <a:r>
              <a:rPr lang="ru-RU" dirty="0" smtClean="0"/>
              <a:t> системы.</a:t>
            </a:r>
            <a:r>
              <a:rPr lang="ru-RU" baseline="0" dirty="0" smtClean="0"/>
              <a:t> Поговорим про самые базовые вещи, без которых эксплуатация сервисов вообще говоря невозможна, или очень дорога. Так что если ваши сервисы уже пару лет и больше крутятся в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, вы скорее всего сталкивались с большинством того, о чем я буду говорить, но может и почерпнете что-то новое. И если вам этого покажется мало, в конце будут полезные ссылки куда копать дальше.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baseline="0" dirty="0" smtClean="0"/>
              <a:t>Мы поговорим про все этапы жизни сервиса, от проектирования до возникновения ошибок на </a:t>
            </a:r>
            <a:r>
              <a:rPr lang="ru-RU" baseline="0" dirty="0" err="1" smtClean="0"/>
              <a:t>продакшене</a:t>
            </a:r>
            <a:r>
              <a:rPr lang="ru-RU" baseline="0" dirty="0" smtClean="0"/>
              <a:t>. И в конце будет секретный пункт, который еще больше повысит качество ваших сервисов.</a:t>
            </a:r>
          </a:p>
        </p:txBody>
      </p:sp>
    </p:spTree>
    <p:extLst>
      <p:ext uri="{BB962C8B-B14F-4D97-AF65-F5344CB8AC3E}">
        <p14:creationId xmlns:p14="http://schemas.microsoft.com/office/powerpoint/2010/main" val="1500979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e4daff01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e4daff01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bg1"/>
                </a:solidFill>
              </a:rPr>
              <a:t>Несколько лет назад</a:t>
            </a:r>
            <a:r>
              <a:rPr lang="ru-RU" baseline="0" dirty="0" smtClean="0">
                <a:solidFill>
                  <a:schemeClr val="bg1"/>
                </a:solidFill>
              </a:rPr>
              <a:t> мы написали сервис для рассылки почты. Сделали все по фен </a:t>
            </a:r>
            <a:r>
              <a:rPr lang="ru-RU" baseline="0" dirty="0" err="1" smtClean="0">
                <a:solidFill>
                  <a:schemeClr val="bg1"/>
                </a:solidFill>
              </a:rPr>
              <a:t>шую</a:t>
            </a:r>
            <a:r>
              <a:rPr lang="ru-RU" baseline="0" dirty="0" smtClean="0">
                <a:solidFill>
                  <a:schemeClr val="bg1"/>
                </a:solidFill>
              </a:rPr>
              <a:t>, покрыли код метриками, настроили </a:t>
            </a:r>
            <a:r>
              <a:rPr lang="ru-RU" baseline="0" dirty="0" err="1" smtClean="0">
                <a:solidFill>
                  <a:schemeClr val="bg1"/>
                </a:solidFill>
              </a:rPr>
              <a:t>алерты</a:t>
            </a:r>
            <a:r>
              <a:rPr lang="ru-RU" baseline="0" dirty="0" smtClean="0">
                <a:solidFill>
                  <a:schemeClr val="bg1"/>
                </a:solidFill>
              </a:rPr>
              <a:t> и все такое. После чего </a:t>
            </a:r>
            <a:r>
              <a:rPr lang="ru-RU" baseline="0" dirty="0" err="1" smtClean="0">
                <a:solidFill>
                  <a:schemeClr val="bg1"/>
                </a:solidFill>
              </a:rPr>
              <a:t>зарелизили</a:t>
            </a:r>
            <a:r>
              <a:rPr lang="ru-RU" baseline="0" dirty="0" smtClean="0">
                <a:solidFill>
                  <a:schemeClr val="bg1"/>
                </a:solidFill>
              </a:rPr>
              <a:t> сервис и забыли про него на пару лет. Делая в нем только мелкие </a:t>
            </a:r>
            <a:r>
              <a:rPr lang="ru-RU" baseline="0" dirty="0" err="1" smtClean="0">
                <a:solidFill>
                  <a:schemeClr val="bg1"/>
                </a:solidFill>
              </a:rPr>
              <a:t>багфиксы</a:t>
            </a:r>
            <a:r>
              <a:rPr lang="ru-RU" baseline="0" dirty="0" smtClean="0">
                <a:solidFill>
                  <a:schemeClr val="bg1"/>
                </a:solidFill>
              </a:rPr>
              <a:t>.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>
                <a:solidFill>
                  <a:schemeClr val="bg1"/>
                </a:solidFill>
              </a:rPr>
              <a:t>Но в какой-то момент у нас случился </a:t>
            </a:r>
            <a:r>
              <a:rPr lang="ru-RU" baseline="0" dirty="0" err="1" smtClean="0">
                <a:solidFill>
                  <a:schemeClr val="bg1"/>
                </a:solidFill>
              </a:rPr>
              <a:t>факап</a:t>
            </a:r>
            <a:r>
              <a:rPr lang="ru-RU" baseline="0" dirty="0" smtClean="0">
                <a:solidFill>
                  <a:schemeClr val="bg1"/>
                </a:solidFill>
              </a:rPr>
              <a:t> 480. </a:t>
            </a:r>
            <a:endParaRPr lang="en-US" baseline="0" dirty="0" smtClean="0">
              <a:solidFill>
                <a:schemeClr val="bg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ru-RU" baseline="0" dirty="0" smtClean="0">
              <a:solidFill>
                <a:schemeClr val="bg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>
                <a:solidFill>
                  <a:schemeClr val="bg1"/>
                </a:solidFill>
              </a:rPr>
              <a:t>Так случается, что даже в коде, который эксплуатируется пару лет находятся баги. В данном случае, баг вызвал остановку отправки почты. </a:t>
            </a:r>
            <a:r>
              <a:rPr lang="ru-RU" baseline="0" dirty="0" err="1" smtClean="0">
                <a:solidFill>
                  <a:schemeClr val="bg1"/>
                </a:solidFill>
              </a:rPr>
              <a:t>Алертов</a:t>
            </a:r>
            <a:r>
              <a:rPr lang="ru-RU" baseline="0" dirty="0" smtClean="0">
                <a:solidFill>
                  <a:schemeClr val="bg1"/>
                </a:solidFill>
              </a:rPr>
              <a:t> на это дело не нашлось, поэтому среагировали не сразу. После быстрого, к слову, фикса. Посыпались другие проблемы. 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966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4daff01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4daff01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6345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e4daff0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e4daff0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solidFill>
                  <a:schemeClr val="bg1"/>
                </a:solidFill>
              </a:rPr>
              <a:t>Какая</a:t>
            </a:r>
            <a:r>
              <a:rPr lang="ru-RU" baseline="0" dirty="0" smtClean="0">
                <a:solidFill>
                  <a:schemeClr val="bg1"/>
                </a:solidFill>
              </a:rPr>
              <a:t> тут мораль. Мы хоть и использовали все те инструменты, что я озвучивал выше, но метрики и графики протухли. Да и сервис тоже. Мы сделали соответствующие выводы и все исправили. За счет этого выросло качество сервиса. </a:t>
            </a:r>
          </a:p>
        </p:txBody>
      </p:sp>
    </p:spTree>
    <p:extLst>
      <p:ext uri="{BB962C8B-B14F-4D97-AF65-F5344CB8AC3E}">
        <p14:creationId xmlns:p14="http://schemas.microsoft.com/office/powerpoint/2010/main" val="31154185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Первая ссылка</a:t>
            </a:r>
            <a:r>
              <a:rPr lang="ru-RU" baseline="0" dirty="0" smtClean="0"/>
              <a:t> – это небольшой </a:t>
            </a:r>
            <a:r>
              <a:rPr lang="ru-RU" baseline="0" dirty="0" err="1" smtClean="0"/>
              <a:t>докладик</a:t>
            </a:r>
            <a:r>
              <a:rPr lang="ru-RU" baseline="0" dirty="0" smtClean="0"/>
              <a:t> про особенности мониторинга наших сервисов на боевой. Там про </a:t>
            </a:r>
            <a:r>
              <a:rPr lang="ru-RU" baseline="0" dirty="0" err="1" smtClean="0"/>
              <a:t>микросервисное</a:t>
            </a:r>
            <a:r>
              <a:rPr lang="ru-RU" baseline="0" dirty="0" smtClean="0"/>
              <a:t> взаимодействие, инструменты и всякий </a:t>
            </a:r>
            <a:r>
              <a:rPr lang="ru-RU" baseline="0" dirty="0" err="1" smtClean="0"/>
              <a:t>хардкор</a:t>
            </a:r>
            <a:r>
              <a:rPr lang="ru-RU" baseline="0" dirty="0" smtClean="0"/>
              <a:t>. Я осознанно все это опустил, потому что иначе рассказывал бы до ночи. </a:t>
            </a:r>
          </a:p>
          <a:p>
            <a:pPr marL="158750" indent="0">
              <a:buNone/>
            </a:pPr>
            <a:endParaRPr lang="ru-RU" baseline="0" dirty="0" smtClean="0"/>
          </a:p>
          <a:p>
            <a:pPr marL="158750" indent="0">
              <a:buNone/>
            </a:pPr>
            <a:r>
              <a:rPr lang="ru-RU" dirty="0" smtClean="0"/>
              <a:t>Если</a:t>
            </a:r>
            <a:r>
              <a:rPr lang="ru-RU" baseline="0" dirty="0" smtClean="0"/>
              <a:t> вдруг вы внедрите что-нибудь из того, о чем я говорил, и вам понравится</a:t>
            </a:r>
            <a:r>
              <a:rPr lang="en-US" baseline="0" dirty="0" smtClean="0"/>
              <a:t>? </a:t>
            </a:r>
            <a:r>
              <a:rPr lang="ru-RU" baseline="0" dirty="0" smtClean="0"/>
              <a:t>то 2 книги по второй ссылке должны стать вашими настольными книгами. Вторая кстати до 23 августа доступна для бесплатного скачивания. Первую можно найти в магазинах на русском.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986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daae3cde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daae3cde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А в чем собственно проблема</a:t>
            </a:r>
            <a:r>
              <a:rPr lang="en-US" dirty="0" smtClean="0"/>
              <a:t>?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Написал</a:t>
            </a:r>
            <a:r>
              <a:rPr lang="ru-RU" baseline="0" dirty="0" smtClean="0"/>
              <a:t> код, протестировали, отловили все ошибки и все зашибись работает</a:t>
            </a:r>
            <a:r>
              <a:rPr lang="en-US" baseline="0" dirty="0" smtClean="0"/>
              <a:t>, </a:t>
            </a:r>
            <a:r>
              <a:rPr lang="ru-RU" baseline="0" dirty="0" smtClean="0"/>
              <a:t>разве нет</a:t>
            </a:r>
            <a:r>
              <a:rPr lang="en-US" baseline="0" dirty="0" smtClean="0"/>
              <a:t>?</a:t>
            </a:r>
            <a:r>
              <a:rPr lang="ru-RU" baseline="0" dirty="0" smtClean="0"/>
              <a:t> </a:t>
            </a:r>
            <a:endParaRPr lang="en-US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smtClean="0"/>
              <a:t>Наверное </a:t>
            </a:r>
            <a:r>
              <a:rPr lang="ru" dirty="0" smtClean="0"/>
              <a:t>всем очевидно, что нет.</a:t>
            </a:r>
            <a:r>
              <a:rPr lang="ru" baseline="0" dirty="0" smtClean="0"/>
              <a:t> </a:t>
            </a:r>
            <a:r>
              <a:rPr lang="ru" dirty="0" smtClean="0"/>
              <a:t>Возникновение </a:t>
            </a:r>
            <a:r>
              <a:rPr lang="ru" dirty="0"/>
              <a:t>ошибок это инвариант любой хоть сколько нибудь сложной системы, рано или поздно они будут появляться(на самом деле рано). 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Но хочется немножко разобраться с терминологией.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Ошибка и Аномалия.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Ошибка - это некорретное поведение.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Аномалия же, это неожиданное поведение.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Эти термины часто смешивают, но на самом деле это не совсем верно. Конечно зависит от контекста, </a:t>
            </a:r>
            <a:r>
              <a:rPr lang="ru" dirty="0" smtClean="0"/>
              <a:t>для </a:t>
            </a:r>
            <a:r>
              <a:rPr lang="ru" dirty="0"/>
              <a:t>админов отказ балансера это ошибка, но я говорю с точки зрения вашего сервиса.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170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aae3cde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daae3cde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</a:t>
            </a:r>
            <a:r>
              <a:rPr lang="ru-RU" baseline="0" dirty="0" smtClean="0"/>
              <a:t> качестве примера рассмотрим следующие д</a:t>
            </a:r>
            <a:r>
              <a:rPr lang="ru" dirty="0" smtClean="0"/>
              <a:t>ве </a:t>
            </a:r>
            <a:r>
              <a:rPr lang="ru" dirty="0"/>
              <a:t>строчки кода, понятные всякому - устанавливаем переменную и читаем ее значение</a:t>
            </a:r>
            <a:r>
              <a:rPr lang="ru" dirty="0" smtClean="0"/>
              <a:t>. Результат вполне предсказуемый. Никаких проблем.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506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daae3cde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daae3cde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Теперь мы решили, что нужно вынести этот функционал в отдельный сервис.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Упс, не получилось установить переменную. Окей, давайте прочитаем ее значение…. блин, тож не работает….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Вероятность подобных </a:t>
            </a:r>
            <a:r>
              <a:rPr lang="ru" dirty="0" smtClean="0"/>
              <a:t>проблем возрастает </a:t>
            </a:r>
            <a:r>
              <a:rPr lang="ru" dirty="0"/>
              <a:t>экспоненциально с ростом количества интеграций. 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 это только один небольшой пример сетевого взаимодействия. Вариантов ошибок и аномалий на самом деле масса.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 в этом мире нам приходится жить и эффективно работать. Давайте поговорим что можно сделать, чтобы это не было такой занозой в заднице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00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rtl="0"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Как жить в таком мире и что с этим делать?</a:t>
            </a:r>
            <a:endParaRPr lang="ru-RU" b="0" dirty="0" smtClean="0">
              <a:effectLst/>
            </a:endParaRPr>
          </a:p>
          <a:p>
            <a:pPr marL="158750" indent="0" rtl="0"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Тут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нам на помощь спешит капитан очевидность, и говорит, что нужно 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минимизировать количество ошибок и уметь работать с аномалиями. </a:t>
            </a:r>
            <a:endParaRPr lang="ru-RU" b="0" dirty="0" smtClean="0">
              <a:effectLst/>
            </a:endParaRPr>
          </a:p>
          <a:p>
            <a:pPr marL="158750" indent="0">
              <a:buNone/>
            </a:pPr>
            <a:r>
              <a:rPr lang="ru-RU" dirty="0" smtClean="0"/>
              <a:t>Что это значит и</a:t>
            </a:r>
            <a:r>
              <a:rPr lang="ru-RU" baseline="0" dirty="0" smtClean="0"/>
              <a:t> как это делать</a:t>
            </a:r>
            <a:r>
              <a:rPr lang="en-US" baseline="0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233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Простого ответа на этот вопрос нет.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Я обещал что доклад для базового уровня, поэтому рассмотрим банальный комплекс мер, который поможет кратно повысить качество вашего ПО на примере </a:t>
            </a:r>
            <a:r>
              <a:rPr lang="ru-RU" baseline="0" dirty="0" err="1" smtClean="0"/>
              <a:t>энтерпрайз</a:t>
            </a:r>
            <a:r>
              <a:rPr lang="ru-RU" baseline="0" dirty="0" smtClean="0"/>
              <a:t> систем.</a:t>
            </a:r>
            <a:endParaRPr lang="en-US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Начнем мы с этапов проектирования и разработки.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91434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e9767d3f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e9767d3f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/>
              <a:t>Читать </a:t>
            </a:r>
            <a:r>
              <a:rPr lang="ru" b="1" dirty="0"/>
              <a:t>документацию на используемые сервисы и библиотеки. </a:t>
            </a:r>
            <a:endParaRPr b="1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Кажется </a:t>
            </a:r>
            <a:r>
              <a:rPr lang="ru" dirty="0"/>
              <a:t>это очевидный пункт, но многие его игнорируют и просто пишут try-catch на любой вызов и думают, что этого достаточно. Совершенно точно </a:t>
            </a:r>
            <a:r>
              <a:rPr lang="ru" dirty="0" smtClean="0"/>
              <a:t>нет. Сергей </a:t>
            </a:r>
            <a:r>
              <a:rPr lang="ru" dirty="0"/>
              <a:t>рассказывал про то, как нужно ретраить запросы, и что нужно это делать с умом. 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Аналогично </a:t>
            </a:r>
            <a:r>
              <a:rPr lang="ru" dirty="0"/>
              <a:t>при использовании библиотек, разные ошибки нужно обрабатывать по разному. Где-то просто ошибку залоггировать, а где-то отправить алерт, что у вас в системе баг</a:t>
            </a:r>
            <a:r>
              <a:rPr lang="ru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392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1050;&#1072;&#1082;%20&#1089;&#1086;&#1073;&#1080;&#1088;&#1072;&#1090;&#1100;%20&#1084;&#1077;&#1090;&#1088;&#1080;&#1082;&#1080;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&#1053;&#1072;&#1096;%20&#1080;&#1085;&#1089;&#1090;&#1088;&#1091;&#1084;&#1077;&#1085;&#1090;%20&#1076;&#1083;&#1103;%20&#1072;&#1083;&#1077;&#1088;&#1090;&#1086;&#1074;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&#1054;&#1073;&#1079;&#1086;&#1088;%20&#1089;&#1080;&#1089;&#1090;&#1077;&#1084;%20&#1084;&#1086;&#1085;&#1080;&#1090;&#1086;&#1088;&#1080;&#1085;&#1075;&#1072;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epicgames.com/fortnite/en-US/news/postmortem-of-service-outage-at-3-4m-ccu" TargetMode="External"/><Relationship Id="rId5" Type="http://schemas.openxmlformats.org/officeDocument/2006/relationships/hyperlink" Target="https://www.epicgames.com/fortnite/en-US/news/postmortem-of-service-outage-4-12" TargetMode="External"/><Relationship Id="rId4" Type="http://schemas.openxmlformats.org/officeDocument/2006/relationships/hyperlink" Target="https://landing.google.com/sre/book/chapters/postmortem-cultur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anding.google.com/sre/book.html" TargetMode="External"/><Relationship Id="rId4" Type="http://schemas.openxmlformats.org/officeDocument/2006/relationships/hyperlink" Target="https://www.youtube.com/watch?v=Cw2C9yG_nZE&amp;index=1&amp;list=PLc82OEDeni8Ts3ldKIKKFlNHTKT7a_1j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91125" y="3404100"/>
            <a:ext cx="7996800" cy="14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Код, готовый к промышленной эксплуатации</a:t>
            </a:r>
            <a:endParaRPr sz="42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  <a:latin typeface="Helvetica Neue" panose="020B0604020202020204" charset="0"/>
              </a:rPr>
              <a:t>Дизайн </a:t>
            </a:r>
            <a:r>
              <a:rPr lang="ru-RU" sz="3000" dirty="0" err="1" smtClean="0">
                <a:solidFill>
                  <a:schemeClr val="tx1"/>
                </a:solidFill>
                <a:latin typeface="Helvetica Neue" panose="020B0604020202020204" charset="0"/>
              </a:rPr>
              <a:t>ревью</a:t>
            </a:r>
            <a:endParaRPr lang="ru-RU" sz="3000" dirty="0">
              <a:solidFill>
                <a:schemeClr val="tx1"/>
              </a:solidFill>
              <a:latin typeface="Helvetica Neue" panose="020B060402020202020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Отдельно взятый класс</a:t>
            </a:r>
            <a:r>
              <a:rPr lang="en-US" dirty="0" smtClean="0">
                <a:solidFill>
                  <a:schemeClr val="accent2"/>
                </a:solidFill>
                <a:latin typeface="Helvetica Neue" panose="020B0604020202020204" charset="0"/>
              </a:rPr>
              <a:t>/</a:t>
            </a: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набор классов</a:t>
            </a:r>
          </a:p>
          <a:p>
            <a:pPr>
              <a:buClr>
                <a:schemeClr val="tx1"/>
              </a:buClr>
            </a:pP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Отдельно взятый функциональный блок</a:t>
            </a:r>
            <a:r>
              <a:rPr lang="en-US" dirty="0" smtClean="0">
                <a:solidFill>
                  <a:schemeClr val="accent2"/>
                </a:solidFill>
                <a:latin typeface="Helvetica Neue" panose="020B0604020202020204" charset="0"/>
              </a:rPr>
              <a:t>/</a:t>
            </a:r>
            <a:r>
              <a:rPr lang="ru-RU" dirty="0" err="1" smtClean="0">
                <a:solidFill>
                  <a:schemeClr val="accent2"/>
                </a:solidFill>
                <a:latin typeface="Helvetica Neue" panose="020B0604020202020204" charset="0"/>
              </a:rPr>
              <a:t>микросервис</a:t>
            </a:r>
            <a:r>
              <a:rPr lang="en-US" dirty="0" smtClean="0">
                <a:solidFill>
                  <a:schemeClr val="accent2"/>
                </a:solidFill>
                <a:latin typeface="Helvetica Neue" panose="020B0604020202020204" charset="0"/>
              </a:rPr>
              <a:t>/</a:t>
            </a: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сервис</a:t>
            </a:r>
            <a:endParaRPr lang="en-US" dirty="0" smtClean="0">
              <a:solidFill>
                <a:schemeClr val="accent2"/>
              </a:solidFill>
              <a:latin typeface="Helvetica Neue" panose="020B0604020202020204" charset="0"/>
            </a:endParaRPr>
          </a:p>
          <a:p>
            <a:pPr>
              <a:buClr>
                <a:schemeClr val="tx1"/>
              </a:buClr>
            </a:pP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Система в целом</a:t>
            </a:r>
            <a:endParaRPr lang="en-US" dirty="0" smtClean="0">
              <a:solidFill>
                <a:schemeClr val="accent2"/>
              </a:solidFill>
              <a:latin typeface="Helvetica Neue" panose="020B0604020202020204" charset="0"/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chemeClr val="accent2"/>
              </a:solidFill>
              <a:latin typeface="Helvetica Neue" panose="020B0604020202020204" charset="0"/>
            </a:endParaRPr>
          </a:p>
          <a:p>
            <a:pPr marL="114300" indent="0">
              <a:buClr>
                <a:schemeClr val="tx1"/>
              </a:buClr>
              <a:buNone/>
            </a:pP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Как</a:t>
            </a:r>
            <a:r>
              <a:rPr lang="en-US" dirty="0" smtClean="0">
                <a:solidFill>
                  <a:schemeClr val="accent2"/>
                </a:solidFill>
                <a:latin typeface="Helvetica Neue" panose="020B0604020202020204" charset="0"/>
              </a:rPr>
              <a:t>?</a:t>
            </a:r>
            <a:endParaRPr lang="ru-RU" dirty="0" smtClean="0">
              <a:solidFill>
                <a:schemeClr val="accent2"/>
              </a:solidFill>
              <a:latin typeface="Helvetica Neue" panose="020B0604020202020204" charset="0"/>
            </a:endParaRPr>
          </a:p>
          <a:p>
            <a:pPr>
              <a:buClr>
                <a:schemeClr val="tx1"/>
              </a:buClr>
            </a:pP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На бумажке</a:t>
            </a:r>
          </a:p>
          <a:p>
            <a:pPr>
              <a:buClr>
                <a:schemeClr val="tx1"/>
              </a:buClr>
            </a:pP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У доски</a:t>
            </a:r>
          </a:p>
          <a:p>
            <a:pPr>
              <a:buClr>
                <a:schemeClr val="tx1"/>
              </a:buClr>
            </a:pP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Формальное дизайн </a:t>
            </a:r>
            <a:r>
              <a:rPr lang="ru-RU" dirty="0" err="1" smtClean="0">
                <a:solidFill>
                  <a:schemeClr val="accent2"/>
                </a:solidFill>
                <a:latin typeface="Helvetica Neue" panose="020B0604020202020204" charset="0"/>
              </a:rPr>
              <a:t>ревью</a:t>
            </a:r>
            <a:endParaRPr lang="ru-RU" dirty="0">
              <a:solidFill>
                <a:schemeClr val="accent2"/>
              </a:solidFill>
              <a:latin typeface="Helvetica Neue" panose="020B0604020202020204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2066544" y="4535424"/>
            <a:ext cx="6601968" cy="17373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578608" y="4535424"/>
            <a:ext cx="197664" cy="173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764280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49952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135624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Google Shape;102;p21"/>
          <p:cNvSpPr txBox="1"/>
          <p:nvPr/>
        </p:nvSpPr>
        <p:spPr>
          <a:xfrm>
            <a:off x="1925322" y="4099267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Проектирование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321296" y="4524367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7010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981" y="147850"/>
            <a:ext cx="6213565" cy="490896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463040" y="903642"/>
            <a:ext cx="892885" cy="1936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7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62" y="661987"/>
            <a:ext cx="73056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6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" y="1576387"/>
            <a:ext cx="75914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652462"/>
            <a:ext cx="7886700" cy="383857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399416" y="1280160"/>
            <a:ext cx="796066" cy="2474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604273" y="3872753"/>
            <a:ext cx="989703" cy="2259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77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  <a:latin typeface="Helvetica Neue" panose="020B0604020202020204" charset="0"/>
              </a:rPr>
              <a:t>Код </a:t>
            </a:r>
            <a:r>
              <a:rPr lang="ru-RU" sz="3000" dirty="0" err="1" smtClean="0">
                <a:solidFill>
                  <a:schemeClr val="tx1"/>
                </a:solidFill>
                <a:latin typeface="Helvetica Neue" panose="020B0604020202020204" charset="0"/>
              </a:rPr>
              <a:t>ревью</a:t>
            </a:r>
            <a:endParaRPr lang="ru-RU" sz="3000" dirty="0">
              <a:solidFill>
                <a:schemeClr val="tx1"/>
              </a:solidFill>
              <a:latin typeface="Helvetica Neue" panose="020B0604020202020204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2066544" y="4535424"/>
            <a:ext cx="6601968" cy="17373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578608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764280" y="4535424"/>
            <a:ext cx="197664" cy="173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49952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135624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Google Shape;102;p21"/>
          <p:cNvSpPr txBox="1"/>
          <p:nvPr/>
        </p:nvSpPr>
        <p:spPr>
          <a:xfrm>
            <a:off x="3248052" y="4110324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Разработка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321296" y="4524367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 marL="114300" indent="0">
              <a:buClr>
                <a:schemeClr val="tx1"/>
              </a:buClr>
              <a:buNone/>
            </a:pPr>
            <a:endParaRPr lang="ru-RU" dirty="0" smtClean="0">
              <a:solidFill>
                <a:schemeClr val="accent2"/>
              </a:solidFill>
              <a:latin typeface="Helvetica Neue" panose="020B0604020202020204" charset="0"/>
            </a:endParaRPr>
          </a:p>
          <a:p>
            <a:pPr marL="114300" indent="0">
              <a:buClr>
                <a:schemeClr val="tx1"/>
              </a:buClr>
              <a:buNone/>
            </a:pPr>
            <a:endParaRPr lang="ru-RU" dirty="0" smtClean="0">
              <a:solidFill>
                <a:schemeClr val="accent2"/>
              </a:solidFill>
              <a:latin typeface="Helvetica Neue" panose="020B0604020202020204" charset="0"/>
            </a:endParaRPr>
          </a:p>
          <a:p>
            <a:pPr marL="114300" indent="0">
              <a:buClr>
                <a:schemeClr val="tx1"/>
              </a:buClr>
              <a:buNone/>
            </a:pPr>
            <a:endParaRPr lang="ru-RU" dirty="0">
              <a:solidFill>
                <a:schemeClr val="accent2"/>
              </a:solidFill>
              <a:latin typeface="Helvetica Neue" panose="020B0604020202020204" charset="0"/>
            </a:endParaRPr>
          </a:p>
        </p:txBody>
      </p:sp>
      <p:sp>
        <p:nvSpPr>
          <p:cNvPr id="12" name="Текст 2"/>
          <p:cNvSpPr txBox="1">
            <a:spLocks/>
          </p:cNvSpPr>
          <p:nvPr/>
        </p:nvSpPr>
        <p:spPr>
          <a:xfrm>
            <a:off x="311700" y="1728215"/>
            <a:ext cx="8520600" cy="2840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ru-RU" dirty="0" err="1" smtClean="0">
                <a:solidFill>
                  <a:schemeClr val="accent2"/>
                </a:solidFill>
                <a:latin typeface="Helvetica Neue" panose="020B0604020202020204" charset="0"/>
              </a:rPr>
              <a:t>Ревью</a:t>
            </a: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 нужно всем.</a:t>
            </a:r>
            <a:endParaRPr lang="ru-RU" dirty="0">
              <a:solidFill>
                <a:schemeClr val="accent2"/>
              </a:solidFill>
              <a:latin typeface="Helvetica Neue" panose="020B060402020202020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3686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</p:spPr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  <a:latin typeface="Helvetica Neue" panose="020B0604020202020204" charset="0"/>
              </a:rPr>
              <a:t>Тесты (юнит</a:t>
            </a:r>
            <a:r>
              <a:rPr lang="en-US" sz="3000" dirty="0" smtClean="0">
                <a:solidFill>
                  <a:schemeClr val="tx1"/>
                </a:solidFill>
                <a:latin typeface="Helvetica Neue" panose="020B0604020202020204" charset="0"/>
              </a:rPr>
              <a:t>/</a:t>
            </a:r>
            <a:r>
              <a:rPr lang="ru-RU" sz="3000" dirty="0" smtClean="0">
                <a:solidFill>
                  <a:schemeClr val="tx1"/>
                </a:solidFill>
                <a:latin typeface="Helvetica Neue" panose="020B0604020202020204" charset="0"/>
              </a:rPr>
              <a:t>функциональные</a:t>
            </a:r>
            <a:r>
              <a:rPr lang="en-US" sz="3000" dirty="0" smtClean="0">
                <a:solidFill>
                  <a:schemeClr val="tx1"/>
                </a:solidFill>
                <a:latin typeface="Helvetica Neue" panose="020B0604020202020204" charset="0"/>
              </a:rPr>
              <a:t>/</a:t>
            </a:r>
            <a:r>
              <a:rPr lang="ru-RU" sz="3000" dirty="0" smtClean="0">
                <a:solidFill>
                  <a:schemeClr val="tx1"/>
                </a:solidFill>
                <a:latin typeface="Helvetica Neue" panose="020B0604020202020204" charset="0"/>
              </a:rPr>
              <a:t>интеграционные)</a:t>
            </a:r>
            <a:endParaRPr lang="ru-RU" sz="3000" dirty="0">
              <a:solidFill>
                <a:schemeClr val="tx1"/>
              </a:solidFill>
              <a:latin typeface="Helvetica Neue" panose="020B060402020202020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728215"/>
            <a:ext cx="8520600" cy="2840659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Helvetica Neue" panose="020B0604020202020204" charset="0"/>
              </a:rPr>
              <a:t>If it isn’t tested, it’s </a:t>
            </a:r>
            <a:r>
              <a:rPr lang="en-US" dirty="0" smtClean="0">
                <a:solidFill>
                  <a:schemeClr val="tx1"/>
                </a:solidFill>
                <a:latin typeface="Helvetica Neue" panose="020B0604020202020204" charset="0"/>
              </a:rPr>
              <a:t>broken</a:t>
            </a:r>
            <a:r>
              <a:rPr lang="ru-RU" dirty="0" smtClean="0">
                <a:solidFill>
                  <a:schemeClr val="tx1"/>
                </a:solidFill>
                <a:latin typeface="Helvetica Neue" panose="020B0604020202020204" charset="0"/>
              </a:rPr>
              <a:t>.</a:t>
            </a:r>
            <a:endParaRPr lang="ru-RU" dirty="0">
              <a:solidFill>
                <a:schemeClr val="tx1"/>
              </a:solidFill>
              <a:latin typeface="Helvetica Neue" panose="020B0604020202020204" charset="0"/>
            </a:endParaRPr>
          </a:p>
        </p:txBody>
      </p:sp>
      <p:sp>
        <p:nvSpPr>
          <p:cNvPr id="4" name="Стрелка вправо 3"/>
          <p:cNvSpPr/>
          <p:nvPr/>
        </p:nvSpPr>
        <p:spPr>
          <a:xfrm>
            <a:off x="2066544" y="4535424"/>
            <a:ext cx="6601968" cy="17373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578608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764280" y="4535424"/>
            <a:ext cx="197664" cy="173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49952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135624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Google Shape;102;p21"/>
          <p:cNvSpPr txBox="1"/>
          <p:nvPr/>
        </p:nvSpPr>
        <p:spPr>
          <a:xfrm>
            <a:off x="3248052" y="4110324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Разработка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321296" y="4524367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16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5599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  <a:latin typeface="Helvetica Neue" panose="020B0604020202020204" charset="0"/>
              </a:rPr>
              <a:t>Пишите документацию</a:t>
            </a:r>
            <a:endParaRPr lang="ru-RU" sz="3000" dirty="0">
              <a:solidFill>
                <a:schemeClr val="tx1"/>
              </a:solidFill>
              <a:latin typeface="Helvetica Neue" panose="020B060402020202020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Дополнительный аудит системы.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Сокращает время на интеграции.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Обучение новичков. </a:t>
            </a:r>
          </a:p>
        </p:txBody>
      </p:sp>
      <p:sp>
        <p:nvSpPr>
          <p:cNvPr id="4" name="Стрелка вправо 3"/>
          <p:cNvSpPr/>
          <p:nvPr/>
        </p:nvSpPr>
        <p:spPr>
          <a:xfrm>
            <a:off x="2066544" y="4535424"/>
            <a:ext cx="6601968" cy="17373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2578608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764280" y="4535424"/>
            <a:ext cx="197664" cy="173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49952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135624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Google Shape;102;p21"/>
          <p:cNvSpPr txBox="1"/>
          <p:nvPr/>
        </p:nvSpPr>
        <p:spPr>
          <a:xfrm>
            <a:off x="3248052" y="4110324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Разработка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321296" y="4524367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326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трелка вправо 4"/>
          <p:cNvSpPr/>
          <p:nvPr/>
        </p:nvSpPr>
        <p:spPr>
          <a:xfrm>
            <a:off x="886968" y="2487168"/>
            <a:ext cx="7635240" cy="24688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399032" y="248716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584704" y="248716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70376" y="2487168"/>
            <a:ext cx="228600" cy="2468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956048" y="248716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0" name="Google Shape;102;p21"/>
          <p:cNvSpPr txBox="1"/>
          <p:nvPr/>
        </p:nvSpPr>
        <p:spPr>
          <a:xfrm>
            <a:off x="662382" y="2958830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Проектирование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02;p21"/>
          <p:cNvSpPr txBox="1"/>
          <p:nvPr/>
        </p:nvSpPr>
        <p:spPr>
          <a:xfrm>
            <a:off x="2025879" y="1946268"/>
            <a:ext cx="134625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Разработка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02;p21"/>
          <p:cNvSpPr txBox="1"/>
          <p:nvPr/>
        </p:nvSpPr>
        <p:spPr>
          <a:xfrm>
            <a:off x="3254148" y="3003146"/>
            <a:ext cx="1473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Эксплуатация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02;p21"/>
          <p:cNvSpPr txBox="1"/>
          <p:nvPr/>
        </p:nvSpPr>
        <p:spPr>
          <a:xfrm>
            <a:off x="6141720" y="2958830"/>
            <a:ext cx="690651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?</a:t>
            </a:r>
            <a:endParaRPr sz="2400"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141720" y="2476111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5" name="Google Shape;102;p21"/>
          <p:cNvSpPr txBox="1"/>
          <p:nvPr/>
        </p:nvSpPr>
        <p:spPr>
          <a:xfrm>
            <a:off x="4856988" y="2098668"/>
            <a:ext cx="924102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Факап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7339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311700" y="1017725"/>
            <a:ext cx="8008500" cy="27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Метрики </a:t>
            </a:r>
            <a:endParaRPr lang="ru" sz="1800" dirty="0" smtClean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Алерты </a:t>
            </a:r>
            <a:endParaRPr sz="1800" dirty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Графики</a:t>
            </a: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Логи</a:t>
            </a:r>
            <a:endParaRPr sz="1800" dirty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pPr lvl="0"/>
            <a:r>
              <a:rPr lang="ru-RU" sz="3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Как работает ваш сервис</a:t>
            </a:r>
            <a:r>
              <a:rPr lang="en-US" sz="3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lang="ru-RU" sz="3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2066544" y="4535424"/>
            <a:ext cx="6601968" cy="17373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578608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764280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949952" y="4535424"/>
            <a:ext cx="197664" cy="173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135624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0" name="Google Shape;102;p21"/>
          <p:cNvSpPr txBox="1"/>
          <p:nvPr/>
        </p:nvSpPr>
        <p:spPr>
          <a:xfrm>
            <a:off x="4516578" y="4099267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Эксплуатация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7321296" y="4524367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19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Обо мне</a:t>
            </a:r>
            <a:endParaRPr sz="3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258645"/>
            <a:ext cx="5013335" cy="3310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3F3F3"/>
              </a:buClr>
            </a:pPr>
            <a:r>
              <a:rPr lang="en-US" dirty="0" smtClean="0">
                <a:solidFill>
                  <a:schemeClr val="accent2"/>
                </a:solidFill>
                <a:latin typeface="Helvetica Neue" panose="020B0604020202020204" charset="0"/>
              </a:rPr>
              <a:t>Backend</a:t>
            </a:r>
            <a:r>
              <a:rPr lang="ru-RU" dirty="0" smtClean="0">
                <a:solidFill>
                  <a:schemeClr val="accent2"/>
                </a:solidFill>
                <a:latin typeface="Helvetica Neue" panose="020B0604020202020204" charset="0"/>
              </a:rPr>
              <a:t>-разработчик</a:t>
            </a:r>
          </a:p>
          <a:p>
            <a:pPr>
              <a:lnSpc>
                <a:spcPct val="150000"/>
              </a:lnSpc>
              <a:buClr>
                <a:srgbClr val="F3F3F3"/>
              </a:buClr>
            </a:pPr>
            <a:r>
              <a:rPr lang="ru" dirty="0" smtClean="0">
                <a:solidFill>
                  <a:schemeClr val="accent2"/>
                </a:solidFill>
                <a:latin typeface="Helvetica Neue" panose="020B0604020202020204" charset="0"/>
              </a:rPr>
              <a:t>Проект </a:t>
            </a:r>
            <a:r>
              <a:rPr lang="ru" dirty="0">
                <a:solidFill>
                  <a:schemeClr val="accent2"/>
                </a:solidFill>
                <a:latin typeface="Helvetica Neue" panose="020B0604020202020204" charset="0"/>
              </a:rPr>
              <a:t>в сфере бизнес </a:t>
            </a:r>
            <a:r>
              <a:rPr lang="ru" dirty="0" smtClean="0">
                <a:solidFill>
                  <a:schemeClr val="accent2"/>
                </a:solidFill>
                <a:latin typeface="Helvetica Neue" panose="020B0604020202020204" charset="0"/>
              </a:rPr>
              <a:t>аналитики, с кучей интеграций и источников данных</a:t>
            </a:r>
            <a:endParaRPr lang="ru-RU" dirty="0" smtClean="0">
              <a:solidFill>
                <a:schemeClr val="accent2"/>
              </a:solidFill>
              <a:latin typeface="Helvetica Neue" panose="020B0604020202020204" charset="0"/>
            </a:endParaRPr>
          </a:p>
          <a:p>
            <a:pPr>
              <a:lnSpc>
                <a:spcPct val="150000"/>
              </a:lnSpc>
              <a:buClr>
                <a:srgbClr val="F3F3F3"/>
              </a:buClr>
            </a:pPr>
            <a:r>
              <a:rPr lang="ru" dirty="0" smtClean="0">
                <a:solidFill>
                  <a:schemeClr val="accent2"/>
                </a:solidFill>
                <a:latin typeface="Helvetica Neue" panose="020B0604020202020204" charset="0"/>
              </a:rPr>
              <a:t>5</a:t>
            </a:r>
            <a:r>
              <a:rPr lang="ru" dirty="0">
                <a:solidFill>
                  <a:schemeClr val="accent2"/>
                </a:solidFill>
                <a:latin typeface="Helvetica Neue" panose="020B0604020202020204" charset="0"/>
              </a:rPr>
              <a:t>+ лет опыта в энтерпрайзе</a:t>
            </a:r>
            <a:endParaRPr dirty="0">
              <a:solidFill>
                <a:schemeClr val="accent2"/>
              </a:solidFill>
              <a:latin typeface="Helvetica Neue" panose="020B0604020202020204" charset="0"/>
            </a:endParaRPr>
          </a:p>
          <a:p>
            <a:pPr>
              <a:lnSpc>
                <a:spcPct val="150000"/>
              </a:lnSpc>
              <a:buClr>
                <a:srgbClr val="F3F3F3"/>
              </a:buClr>
            </a:pPr>
            <a:r>
              <a:rPr lang="ru" dirty="0">
                <a:solidFill>
                  <a:schemeClr val="accent2"/>
                </a:solidFill>
                <a:latin typeface="Helvetica Neue" panose="020B0604020202020204" charset="0"/>
              </a:rPr>
              <a:t>Немножк </a:t>
            </a:r>
            <a:r>
              <a:rPr lang="ru" dirty="0" smtClean="0">
                <a:solidFill>
                  <a:schemeClr val="accent2"/>
                </a:solidFill>
                <a:latin typeface="Helvetica Neue" panose="020B0604020202020204" charset="0"/>
              </a:rPr>
              <a:t>преподаю</a:t>
            </a:r>
          </a:p>
          <a:p>
            <a:pPr>
              <a:lnSpc>
                <a:spcPct val="150000"/>
              </a:lnSpc>
              <a:buClr>
                <a:srgbClr val="F3F3F3"/>
              </a:buClr>
            </a:pPr>
            <a:endParaRPr lang="ru" dirty="0" smtClean="0">
              <a:solidFill>
                <a:schemeClr val="accent2"/>
              </a:solidFill>
              <a:latin typeface="Helvetica Neue" panose="020B0604020202020204" charset="0"/>
            </a:endParaRPr>
          </a:p>
          <a:p>
            <a:pPr>
              <a:lnSpc>
                <a:spcPct val="150000"/>
              </a:lnSpc>
              <a:buClr>
                <a:srgbClr val="F3F3F3"/>
              </a:buClr>
            </a:pPr>
            <a:endParaRPr dirty="0">
              <a:solidFill>
                <a:schemeClr val="accent2"/>
              </a:solidFill>
              <a:latin typeface="Helvetica Neue" panose="020B060402020202020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449" y="1152475"/>
            <a:ext cx="3174700" cy="178576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 smtClean="0">
                <a:latin typeface="Helvetica Neue" panose="020B0604020202020204" charset="0"/>
              </a:rPr>
              <a:t>Метрики</a:t>
            </a:r>
            <a:endParaRPr lang="ru-RU" sz="3000" dirty="0">
              <a:latin typeface="Helvetica Neue" panose="020B060402020202020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253526"/>
            <a:ext cx="8520600" cy="3288715"/>
          </a:xfrm>
        </p:spPr>
        <p:txBody>
          <a:bodyPr/>
          <a:lstStyle/>
          <a:p>
            <a:pPr marL="114300" indent="0">
              <a:buNone/>
            </a:pPr>
            <a:endParaRPr lang="ru-RU" sz="1600" dirty="0" smtClean="0">
              <a:solidFill>
                <a:schemeClr val="accent2"/>
              </a:solidFill>
              <a:latin typeface="Helvetica Neue" panose="020B0604020202020204" charset="0"/>
            </a:endParaRPr>
          </a:p>
          <a:p>
            <a:pPr marL="114300" indent="0">
              <a:buNone/>
            </a:pPr>
            <a:r>
              <a:rPr lang="en-US" sz="1600" dirty="0" smtClean="0">
                <a:solidFill>
                  <a:schemeClr val="accent2"/>
                </a:solidFill>
                <a:latin typeface="Helvetica Neue" panose="020B0604020202020204" charset="0"/>
              </a:rPr>
              <a:t>Notifications.vm-events1.Events.Incoming.agent;</a:t>
            </a:r>
            <a:r>
              <a:rPr lang="ru-RU" sz="1600" dirty="0" smtClean="0">
                <a:solidFill>
                  <a:schemeClr val="accent2"/>
                </a:solidFill>
                <a:latin typeface="Helvetica Neue" panose="020B0604020202020204" charset="0"/>
              </a:rPr>
              <a:t> </a:t>
            </a:r>
            <a:r>
              <a:rPr lang="en-US" sz="1600" dirty="0" smtClean="0">
                <a:solidFill>
                  <a:schemeClr val="accent2"/>
                </a:solidFill>
                <a:latin typeface="Helvetica Neue" panose="020B0604020202020204" charset="0"/>
              </a:rPr>
              <a:t>2018-08-10T14:46:00;</a:t>
            </a:r>
            <a:r>
              <a:rPr lang="ru-RU" sz="1600" dirty="0" smtClean="0">
                <a:solidFill>
                  <a:schemeClr val="accent2"/>
                </a:solidFill>
                <a:latin typeface="Helvetica Neue" panose="020B0604020202020204" charset="0"/>
              </a:rPr>
              <a:t> </a:t>
            </a:r>
            <a:r>
              <a:rPr lang="en-US" sz="1600" dirty="0" smtClean="0">
                <a:solidFill>
                  <a:schemeClr val="accent2"/>
                </a:solidFill>
                <a:latin typeface="Helvetica Neue" panose="020B0604020202020204" charset="0"/>
              </a:rPr>
              <a:t>27526</a:t>
            </a:r>
            <a:endParaRPr lang="ru-RU" sz="1600" dirty="0">
              <a:solidFill>
                <a:schemeClr val="accent2"/>
              </a:solidFill>
              <a:latin typeface="Helvetica Neue" panose="020B0604020202020204" charset="0"/>
            </a:endParaRP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20</a:t>
            </a:fld>
            <a:endParaRPr lang="ru"/>
          </a:p>
        </p:txBody>
      </p:sp>
      <p:sp>
        <p:nvSpPr>
          <p:cNvPr id="4" name="Прямоугольник 3"/>
          <p:cNvSpPr/>
          <p:nvPr/>
        </p:nvSpPr>
        <p:spPr>
          <a:xfrm>
            <a:off x="6440829" y="4414985"/>
            <a:ext cx="21242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 action="ppaction://hlinkfile"/>
              </a:rPr>
              <a:t>Как собирать метрики</a:t>
            </a:r>
            <a:r>
              <a:rPr lang="ru-RU" u="sng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68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 err="1" smtClean="0">
                <a:latin typeface="Helvetica Neue" panose="020B0604020202020204" charset="0"/>
              </a:rPr>
              <a:t>Алерты</a:t>
            </a:r>
            <a:endParaRPr lang="ru-RU" sz="3000" dirty="0">
              <a:latin typeface="Helvetica Neue" panose="020B060402020202020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315" y="1883988"/>
            <a:ext cx="4895850" cy="1590675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21</a:t>
            </a:fld>
            <a:endParaRPr lang="ru"/>
          </a:p>
        </p:txBody>
      </p:sp>
      <p:sp>
        <p:nvSpPr>
          <p:cNvPr id="3" name="Прямоугольник 2"/>
          <p:cNvSpPr/>
          <p:nvPr/>
        </p:nvSpPr>
        <p:spPr>
          <a:xfrm>
            <a:off x="5971083" y="4355440"/>
            <a:ext cx="2656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 action="ppaction://hlinkfile"/>
              </a:rPr>
              <a:t>Наш инструмент для </a:t>
            </a:r>
            <a:r>
              <a:rPr lang="ru-RU" u="sng" dirty="0" err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 action="ppaction://hlinkfile"/>
              </a:rPr>
              <a:t>алертов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81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 smtClean="0">
                <a:latin typeface="Helvetica Neue" panose="020B0604020202020204" charset="0"/>
              </a:rPr>
              <a:t>Графики</a:t>
            </a:r>
            <a:endParaRPr lang="ru-RU" sz="3000" dirty="0">
              <a:latin typeface="Helvetica Neue" panose="020B060402020202020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7063"/>
            <a:ext cx="9144000" cy="282937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3399416"/>
            <a:ext cx="5948979" cy="5870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22</a:t>
            </a:fld>
            <a:endParaRPr lang="ru"/>
          </a:p>
        </p:txBody>
      </p:sp>
      <p:sp>
        <p:nvSpPr>
          <p:cNvPr id="3" name="Прямоугольник 2"/>
          <p:cNvSpPr/>
          <p:nvPr/>
        </p:nvSpPr>
        <p:spPr>
          <a:xfrm>
            <a:off x="6035776" y="4355440"/>
            <a:ext cx="2502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 action="ppaction://hlinkfile"/>
              </a:rPr>
              <a:t>Обзор систем мониторинга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45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Байка о пользе графиков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50" y="1178814"/>
            <a:ext cx="7814462" cy="3256026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5796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Логи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30" y="1179090"/>
            <a:ext cx="8167340" cy="341442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24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552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Факап</a:t>
            </a:r>
            <a:endParaRPr lang="ru-RU" dirty="0"/>
          </a:p>
        </p:txBody>
      </p:sp>
      <p:sp>
        <p:nvSpPr>
          <p:cNvPr id="31" name="Стрелка вправо 30"/>
          <p:cNvSpPr/>
          <p:nvPr/>
        </p:nvSpPr>
        <p:spPr>
          <a:xfrm>
            <a:off x="868680" y="2441448"/>
            <a:ext cx="7635240" cy="24688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1380744" y="244144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2566416" y="244144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3752088" y="244144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4937760" y="2441448"/>
            <a:ext cx="228600" cy="2468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36" name="Google Shape;102;p21"/>
          <p:cNvSpPr txBox="1"/>
          <p:nvPr/>
        </p:nvSpPr>
        <p:spPr>
          <a:xfrm>
            <a:off x="644094" y="2913110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Проектирование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Google Shape;102;p21"/>
          <p:cNvSpPr txBox="1"/>
          <p:nvPr/>
        </p:nvSpPr>
        <p:spPr>
          <a:xfrm>
            <a:off x="2007591" y="1900548"/>
            <a:ext cx="134625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Разработка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102;p21"/>
          <p:cNvSpPr txBox="1"/>
          <p:nvPr/>
        </p:nvSpPr>
        <p:spPr>
          <a:xfrm>
            <a:off x="3235860" y="2957426"/>
            <a:ext cx="1473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Эксплуатация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102;p21"/>
          <p:cNvSpPr txBox="1"/>
          <p:nvPr/>
        </p:nvSpPr>
        <p:spPr>
          <a:xfrm>
            <a:off x="6123432" y="2913110"/>
            <a:ext cx="690651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?</a:t>
            </a:r>
            <a:endParaRPr sz="2400"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6123432" y="2430391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41" name="Google Shape;102;p21"/>
          <p:cNvSpPr txBox="1"/>
          <p:nvPr/>
        </p:nvSpPr>
        <p:spPr>
          <a:xfrm>
            <a:off x="4732020" y="1958448"/>
            <a:ext cx="924102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Факап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074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311700" y="1354140"/>
            <a:ext cx="8008500" cy="19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Написать код</a:t>
            </a:r>
            <a:endParaRPr sz="1800" dirty="0" smtClean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Проверить</a:t>
            </a:r>
            <a:endParaRPr sz="1800" dirty="0" smtClean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Выложить</a:t>
            </a:r>
            <a:endParaRPr sz="1800" dirty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pPr lvl="0"/>
            <a:r>
              <a:rPr lang="ru-RU" sz="3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Быстрый фикс проблемы</a:t>
            </a:r>
            <a:endParaRPr lang="ru-RU" sz="3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2066544" y="4535424"/>
            <a:ext cx="6601968" cy="17373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578608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764280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949952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135624" y="4535424"/>
            <a:ext cx="197664" cy="173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0" name="Google Shape;102;p21"/>
          <p:cNvSpPr txBox="1"/>
          <p:nvPr/>
        </p:nvSpPr>
        <p:spPr>
          <a:xfrm>
            <a:off x="5945833" y="4099267"/>
            <a:ext cx="1071042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Факап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7321296" y="4524367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26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>
            <a:off x="311700" y="1348168"/>
            <a:ext cx="8008500" cy="19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lnSpc>
                <a:spcPct val="200000"/>
              </a:lnSpc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-RU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Почистить данные</a:t>
            </a:r>
            <a:r>
              <a:rPr lang="ru-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457200" lvl="0" indent="-317500">
              <a:lnSpc>
                <a:spcPct val="200000"/>
              </a:lnSpc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-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Восстановить состояние с контрольной точки.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pPr lvl="0"/>
            <a:r>
              <a:rPr lang="ru-RU" sz="3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Работа с последствиями</a:t>
            </a:r>
            <a:endParaRPr lang="ru-RU" sz="3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2066544" y="4535424"/>
            <a:ext cx="6601968" cy="17373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578608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764280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949952" y="4535424"/>
            <a:ext cx="197664" cy="173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135624" y="4535424"/>
            <a:ext cx="197664" cy="173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0" name="Google Shape;102;p21"/>
          <p:cNvSpPr txBox="1"/>
          <p:nvPr/>
        </p:nvSpPr>
        <p:spPr>
          <a:xfrm>
            <a:off x="5945833" y="4099267"/>
            <a:ext cx="1071042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Факап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7321296" y="4524367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27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 err="1" smtClean="0">
                <a:solidFill>
                  <a:schemeClr val="tx1"/>
                </a:solidFill>
                <a:latin typeface="Helvetica Neue" panose="020B0604020202020204" charset="0"/>
              </a:rPr>
              <a:t>Постмортем</a:t>
            </a:r>
            <a:endParaRPr lang="ru-RU" sz="3000" dirty="0">
              <a:solidFill>
                <a:schemeClr val="tx1"/>
              </a:solidFill>
              <a:latin typeface="Helvetica Neue" panose="020B0604020202020204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868680" y="2441448"/>
            <a:ext cx="7635240" cy="24688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380744" y="244144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566416" y="244144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752088" y="244144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937760" y="2441448"/>
            <a:ext cx="228600" cy="246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0" name="Google Shape;102;p21"/>
          <p:cNvSpPr txBox="1"/>
          <p:nvPr/>
        </p:nvSpPr>
        <p:spPr>
          <a:xfrm>
            <a:off x="644094" y="2913110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Проектирование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02;p21"/>
          <p:cNvSpPr txBox="1"/>
          <p:nvPr/>
        </p:nvSpPr>
        <p:spPr>
          <a:xfrm>
            <a:off x="2007591" y="1900548"/>
            <a:ext cx="134625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Разработка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02;p21"/>
          <p:cNvSpPr txBox="1"/>
          <p:nvPr/>
        </p:nvSpPr>
        <p:spPr>
          <a:xfrm>
            <a:off x="3235860" y="2957426"/>
            <a:ext cx="1473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Эксплуатация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123432" y="2430391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5" name="Google Shape;102;p21"/>
          <p:cNvSpPr txBox="1"/>
          <p:nvPr/>
        </p:nvSpPr>
        <p:spPr>
          <a:xfrm>
            <a:off x="4732020" y="1958448"/>
            <a:ext cx="924102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Факап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02;p21"/>
          <p:cNvSpPr txBox="1"/>
          <p:nvPr/>
        </p:nvSpPr>
        <p:spPr>
          <a:xfrm>
            <a:off x="5750131" y="2957426"/>
            <a:ext cx="1790979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Постмортем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Выгнутая вниз стрелка 18"/>
          <p:cNvSpPr/>
          <p:nvPr/>
        </p:nvSpPr>
        <p:spPr>
          <a:xfrm flipH="1">
            <a:off x="1215338" y="3382526"/>
            <a:ext cx="5136693" cy="101121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926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311700" y="1215614"/>
            <a:ext cx="8184600" cy="330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Postmortem Culture от Google</a:t>
            </a:r>
            <a:endParaRPr lang="ru"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u="sng" dirty="0" smtClean="0">
              <a:solidFill>
                <a:schemeClr val="hlink"/>
              </a:solidFill>
              <a:latin typeface="Helvetica Neue"/>
              <a:ea typeface="Helvetica Neue"/>
              <a:cs typeface="Helvetica Neue"/>
              <a:sym typeface="Helvetica Neue"/>
              <a:hlinkClick r:id="rId5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 dirty="0" err="1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Постмортем</a:t>
            </a:r>
            <a:r>
              <a:rPr lang="ru-RU" sz="1800" u="sng" dirty="0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от </a:t>
            </a:r>
            <a:r>
              <a:rPr lang="ru-RU" sz="1800" u="sng" dirty="0" err="1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Epic</a:t>
            </a:r>
            <a:r>
              <a:rPr lang="ru-RU" sz="1800" u="sng" dirty="0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</a:t>
            </a:r>
            <a:r>
              <a:rPr lang="ru-RU" sz="1800" u="sng" dirty="0" err="1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Games</a:t>
            </a:r>
            <a:r>
              <a:rPr lang="ru-RU" sz="1800" u="sng" dirty="0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 раз</a:t>
            </a:r>
            <a:endParaRPr lang="ru-RU" sz="1800" u="sng" dirty="0" smtClean="0">
              <a:solidFill>
                <a:schemeClr val="hlink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 dirty="0" err="1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Постмортем</a:t>
            </a:r>
            <a:r>
              <a:rPr lang="ru-RU" sz="1800" u="sng" dirty="0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 от </a:t>
            </a:r>
            <a:r>
              <a:rPr lang="ru-RU" sz="1800" u="sng" dirty="0" err="1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Epic</a:t>
            </a:r>
            <a:r>
              <a:rPr lang="ru-RU" sz="1800" u="sng" dirty="0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 </a:t>
            </a:r>
            <a:r>
              <a:rPr lang="ru-RU" sz="1800" u="sng" dirty="0" err="1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Games</a:t>
            </a:r>
            <a:r>
              <a:rPr lang="ru-RU" sz="1800" u="sng" dirty="0" smtClean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 два</a:t>
            </a:r>
            <a:endParaRPr sz="1800" dirty="0" smtClea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 smtClea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 smtClean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по </a:t>
            </a:r>
            <a:r>
              <a:rPr lang="ru-RU" dirty="0" err="1" smtClean="0"/>
              <a:t>постмортемам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29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 чем доклад</a:t>
            </a:r>
            <a:endParaRPr sz="3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97865"/>
            <a:ext cx="8520600" cy="116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3F3F3"/>
              </a:buClr>
            </a:pPr>
            <a:r>
              <a:rPr lang="ru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Общие принципы (от микросервиса до монолита)</a:t>
            </a:r>
          </a:p>
          <a:p>
            <a:pPr>
              <a:lnSpc>
                <a:spcPct val="150000"/>
              </a:lnSpc>
              <a:buClr>
                <a:srgbClr val="F3F3F3"/>
              </a:buClr>
            </a:pPr>
            <a:r>
              <a:rPr lang="ru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Поговорим </a:t>
            </a:r>
            <a:r>
              <a:rPr lang="ru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 подходы, не про инструменты.</a:t>
            </a:r>
            <a:endParaRPr dirty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Helvetica Neue"/>
              <a:buChar char="●"/>
            </a:pPr>
            <a:r>
              <a:rPr lang="ru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Базовый уровень</a:t>
            </a:r>
            <a:endParaRPr dirty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Стрелка вправо 1"/>
          <p:cNvSpPr/>
          <p:nvPr/>
        </p:nvSpPr>
        <p:spPr>
          <a:xfrm>
            <a:off x="603504" y="3447288"/>
            <a:ext cx="7635240" cy="24688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1115568" y="344728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301240" y="344728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486912" y="344728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672584" y="3447288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0" name="Google Shape;102;p21"/>
          <p:cNvSpPr txBox="1"/>
          <p:nvPr/>
        </p:nvSpPr>
        <p:spPr>
          <a:xfrm>
            <a:off x="378918" y="3918950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Проектирование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02;p21"/>
          <p:cNvSpPr txBox="1"/>
          <p:nvPr/>
        </p:nvSpPr>
        <p:spPr>
          <a:xfrm>
            <a:off x="1742415" y="2906388"/>
            <a:ext cx="134625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Разработка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02;p21"/>
          <p:cNvSpPr txBox="1"/>
          <p:nvPr/>
        </p:nvSpPr>
        <p:spPr>
          <a:xfrm>
            <a:off x="2970684" y="3963266"/>
            <a:ext cx="14733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Эксплуатация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02;p21"/>
          <p:cNvSpPr txBox="1"/>
          <p:nvPr/>
        </p:nvSpPr>
        <p:spPr>
          <a:xfrm>
            <a:off x="5858256" y="3918950"/>
            <a:ext cx="690651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?</a:t>
            </a:r>
            <a:endParaRPr sz="2400"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5858256" y="3436231"/>
            <a:ext cx="228600" cy="24688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7" name="Google Shape;102;p21"/>
          <p:cNvSpPr txBox="1"/>
          <p:nvPr/>
        </p:nvSpPr>
        <p:spPr>
          <a:xfrm>
            <a:off x="4573524" y="3058788"/>
            <a:ext cx="924102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Факап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</a:t>
            </a:fld>
            <a:endParaRPr lang="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8" grpId="0" animBg="1"/>
      <p:bldP spid="10" grpId="0"/>
      <p:bldP spid="11" grpId="0"/>
      <p:bldP spid="12" grpId="0"/>
      <p:bldP spid="13" grpId="0"/>
      <p:bldP spid="16" grpId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2588"/>
            <a:ext cx="9144001" cy="47783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30</a:t>
            </a:fld>
            <a:endParaRPr lang="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96240" y="1761744"/>
            <a:ext cx="4431792" cy="60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396240" y="3171405"/>
            <a:ext cx="914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96240" y="4128477"/>
            <a:ext cx="47304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96240" y="4347933"/>
            <a:ext cx="47304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1325" y="152400"/>
            <a:ext cx="556941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31</a:t>
            </a:fld>
            <a:endParaRPr lang="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816608" y="2500845"/>
            <a:ext cx="199339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975" y="152400"/>
            <a:ext cx="684144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32</a:t>
            </a:fld>
            <a:endParaRPr lang="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295400" y="1461477"/>
            <a:ext cx="47304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1295400" y="1065237"/>
            <a:ext cx="47304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295400" y="646137"/>
            <a:ext cx="473049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дальше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 smtClean="0">
                <a:latin typeface="Helvetica Neue" panose="020B0604020202020204" charset="0"/>
                <a:hlinkClick r:id="rId4"/>
              </a:rPr>
              <a:t>Наш </a:t>
            </a:r>
            <a:r>
              <a:rPr lang="ru-RU" dirty="0" err="1" smtClean="0">
                <a:latin typeface="Helvetica Neue" panose="020B0604020202020204" charset="0"/>
                <a:hlinkClick r:id="rId4"/>
              </a:rPr>
              <a:t>докладик</a:t>
            </a:r>
            <a:r>
              <a:rPr lang="ru-RU" dirty="0" smtClean="0">
                <a:latin typeface="Helvetica Neue" panose="020B0604020202020204" charset="0"/>
                <a:hlinkClick r:id="rId4"/>
              </a:rPr>
              <a:t> про </a:t>
            </a:r>
            <a:r>
              <a:rPr lang="ru-RU" dirty="0" err="1" smtClean="0">
                <a:latin typeface="Helvetica Neue" panose="020B0604020202020204" charset="0"/>
                <a:hlinkClick r:id="rId4"/>
              </a:rPr>
              <a:t>мониториг</a:t>
            </a:r>
            <a:r>
              <a:rPr lang="ru-RU" dirty="0" smtClean="0">
                <a:latin typeface="Helvetica Neue" panose="020B0604020202020204" charset="0"/>
                <a:hlinkClick r:id="rId4"/>
              </a:rPr>
              <a:t> в условиях </a:t>
            </a:r>
            <a:r>
              <a:rPr lang="ru-RU" dirty="0" err="1" smtClean="0">
                <a:latin typeface="Helvetica Neue" panose="020B0604020202020204" charset="0"/>
                <a:hlinkClick r:id="rId4"/>
              </a:rPr>
              <a:t>микросервисной</a:t>
            </a:r>
            <a:r>
              <a:rPr lang="ru-RU" dirty="0" smtClean="0">
                <a:latin typeface="Helvetica Neue" panose="020B0604020202020204" charset="0"/>
                <a:hlinkClick r:id="rId4"/>
              </a:rPr>
              <a:t> архитектуры</a:t>
            </a:r>
            <a:endParaRPr lang="ru-RU" dirty="0">
              <a:latin typeface="Helvetica Neue" panose="020B060402020202020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Helvetica Neue" panose="020B0604020202020204" charset="0"/>
                <a:hlinkClick r:id="rId5"/>
              </a:rPr>
              <a:t>Site Reliability Engineering</a:t>
            </a:r>
            <a:endParaRPr lang="ru-RU" dirty="0" smtClean="0">
              <a:latin typeface="Helvetica Neue" panose="020B0604020202020204" charset="0"/>
            </a:endParaRPr>
          </a:p>
          <a:p>
            <a:pPr marL="114300" indent="0">
              <a:buNone/>
            </a:pPr>
            <a:endParaRPr lang="ru-RU" dirty="0">
              <a:latin typeface="Helvetica Neue" panose="020B060402020202020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33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030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311700" y="1166522"/>
            <a:ext cx="3693372" cy="608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Ошибки</a:t>
            </a:r>
            <a:endParaRPr sz="2000" dirty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311700" y="2915591"/>
            <a:ext cx="3510492" cy="71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Аномалии</a:t>
            </a:r>
            <a:endParaRPr sz="2000" dirty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11700" y="1629999"/>
            <a:ext cx="4386577" cy="1030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-RU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баг в вашем сервисе</a:t>
            </a: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ru-RU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баг в библиотеках/внешних сервисах</a:t>
            </a:r>
          </a:p>
          <a:p>
            <a:pPr marL="457200" lvl="0" indent="-317500">
              <a:lnSpc>
                <a:spcPct val="150000"/>
              </a:lnSpc>
              <a:buClr>
                <a:srgbClr val="FFFFFF"/>
              </a:buClr>
              <a:buSzPts val="1400"/>
              <a:buFont typeface="Helvetica Neue"/>
              <a:buChar char="●"/>
            </a:pPr>
            <a:r>
              <a:rPr lang="ru-RU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 т.д.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11700" y="3361520"/>
            <a:ext cx="4572000" cy="13532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ru-RU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429</a:t>
            </a: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ru-RU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503</a:t>
            </a: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ru-RU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отказ железа и/или балансеров</a:t>
            </a:r>
          </a:p>
          <a:p>
            <a:pPr marL="457200" lvl="0" indent="-317500">
              <a:lnSpc>
                <a:spcPct val="150000"/>
              </a:lnSpc>
              <a:buClr>
                <a:schemeClr val="dk1"/>
              </a:buClr>
              <a:buSzPts val="1400"/>
              <a:buFont typeface="Helvetica Neue"/>
              <a:buChar char="●"/>
            </a:pPr>
            <a:r>
              <a:rPr lang="ru-RU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 т.д.</a:t>
            </a:r>
          </a:p>
        </p:txBody>
      </p:sp>
      <p:sp>
        <p:nvSpPr>
          <p:cNvPr id="6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 в чем собственно проблема</a:t>
            </a:r>
            <a:r>
              <a:rPr lang="en-US" sz="30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3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4AF6FBA7-FCF4-4595-9462-A57BB9AE575C}" type="slidenum">
              <a:rPr lang="ru" smtClean="0"/>
              <a:t>4</a:t>
            </a:fld>
            <a:endParaRPr lang="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1400" y="1381665"/>
            <a:ext cx="12715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1800" dirty="0" err="1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= 42;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21400" y="1904885"/>
            <a:ext cx="8980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print </a:t>
            </a:r>
            <a:r>
              <a:rPr lang="en-US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21400" y="2428105"/>
            <a:ext cx="441146" cy="570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200000"/>
              </a:lnSpc>
            </a:pPr>
            <a:r>
              <a:rPr lang="ru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42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3590" y="1119414"/>
            <a:ext cx="5860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n-NO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 curl -i -X POST -d '42'  'http://service.kontur.ru/var/x'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13590" y="1594902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 502 Bad Gateway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13590" y="2559611"/>
            <a:ext cx="4900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 curl -</a:t>
            </a:r>
            <a:r>
              <a:rPr lang="en-US" sz="1800" dirty="0" err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-X GET 'http://service.kontur.ru/</a:t>
            </a:r>
            <a:r>
              <a:rPr lang="en-US" sz="1800" dirty="0" err="1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</a:t>
            </a:r>
            <a:r>
              <a:rPr lang="en-US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/x'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3590" y="303509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 503 Service Unavailable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  <a:latin typeface="Helvetica Neue" panose="020B0604020202020204" charset="0"/>
              </a:rPr>
              <a:t>Что делать</a:t>
            </a:r>
            <a:r>
              <a:rPr lang="en-US" sz="3000" dirty="0" smtClean="0">
                <a:solidFill>
                  <a:schemeClr val="tx1"/>
                </a:solidFill>
                <a:latin typeface="Helvetica Neue" panose="020B0604020202020204" charset="0"/>
              </a:rPr>
              <a:t>?</a:t>
            </a:r>
            <a:endParaRPr lang="ru-RU" sz="3000" dirty="0">
              <a:solidFill>
                <a:schemeClr val="tx1"/>
              </a:solidFill>
              <a:latin typeface="Helvetica Neue" panose="020B0604020202020204" charset="0"/>
            </a:endParaRPr>
          </a:p>
        </p:txBody>
      </p:sp>
      <p:pic>
        <p:nvPicPr>
          <p:cNvPr id="5" name="Google Shape;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309" y="1017725"/>
            <a:ext cx="2624336" cy="35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7;p19"/>
          <p:cNvSpPr txBox="1"/>
          <p:nvPr/>
        </p:nvSpPr>
        <p:spPr>
          <a:xfrm>
            <a:off x="311700" y="1292300"/>
            <a:ext cx="4987525" cy="19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Минимизировать количество ошибок и уметь работать с аномалиями</a:t>
            </a:r>
            <a:endParaRPr sz="1800" dirty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876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Как</a:t>
            </a:r>
            <a:r>
              <a:rPr lang="ru-RU" sz="3000" dirty="0" smtClean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lang="ru-RU" sz="3000" dirty="0"/>
          </a:p>
        </p:txBody>
      </p:sp>
      <p:sp>
        <p:nvSpPr>
          <p:cNvPr id="4" name="Стрелка вправо 3"/>
          <p:cNvSpPr/>
          <p:nvPr/>
        </p:nvSpPr>
        <p:spPr>
          <a:xfrm>
            <a:off x="1207008" y="2487168"/>
            <a:ext cx="6601968" cy="17373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719072" y="2487168"/>
            <a:ext cx="197664" cy="173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904744" y="2487168"/>
            <a:ext cx="197664" cy="173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090416" y="2487168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5276088" y="2487168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Google Shape;102;p21"/>
          <p:cNvSpPr txBox="1"/>
          <p:nvPr/>
        </p:nvSpPr>
        <p:spPr>
          <a:xfrm>
            <a:off x="1065786" y="2051011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Проектирование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461760" y="2476111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1" name="Google Shape;102;p21"/>
          <p:cNvSpPr txBox="1"/>
          <p:nvPr/>
        </p:nvSpPr>
        <p:spPr>
          <a:xfrm>
            <a:off x="2478024" y="2741301"/>
            <a:ext cx="1475334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Разработка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14774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право 7"/>
          <p:cNvSpPr/>
          <p:nvPr/>
        </p:nvSpPr>
        <p:spPr>
          <a:xfrm>
            <a:off x="2066544" y="4535424"/>
            <a:ext cx="6601968" cy="17373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578608" y="4535424"/>
            <a:ext cx="197664" cy="1737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764280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949952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135624" y="4535424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3" name="Google Shape;102;p21"/>
          <p:cNvSpPr txBox="1"/>
          <p:nvPr/>
        </p:nvSpPr>
        <p:spPr>
          <a:xfrm>
            <a:off x="1925322" y="4099267"/>
            <a:ext cx="17019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Helvetica Neue" panose="020B0604020202020204" charset="0"/>
                <a:ea typeface="Helvetica Neue"/>
                <a:cs typeface="Helvetica Neue"/>
                <a:sym typeface="Helvetica Neue"/>
              </a:rPr>
              <a:t>Проектирование</a:t>
            </a:r>
            <a:endParaRPr dirty="0">
              <a:solidFill>
                <a:srgbClr val="FFFFFF"/>
              </a:solidFill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321296" y="4524367"/>
            <a:ext cx="197664" cy="17373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Helvetica Neue" panose="020B0604020202020204" charset="0"/>
            </a:endParaRPr>
          </a:p>
        </p:txBody>
      </p:sp>
      <p:sp>
        <p:nvSpPr>
          <p:cNvPr id="19" name="Заголовок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ru-RU" sz="3000" dirty="0" smtClean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Читать документацию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20" name="Google Shape;87;p19"/>
          <p:cNvSpPr txBox="1"/>
          <p:nvPr/>
        </p:nvSpPr>
        <p:spPr>
          <a:xfrm>
            <a:off x="311700" y="1116989"/>
            <a:ext cx="8356812" cy="3407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Clr>
                <a:srgbClr val="F3F3F3"/>
              </a:buClr>
              <a:buSzPts val="1800"/>
              <a:buFont typeface="Helvetica Neue"/>
              <a:buChar char="●"/>
            </a:pPr>
            <a:r>
              <a:rPr lang="ru-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Какие исключения кидает эта библиотека</a:t>
            </a:r>
            <a:r>
              <a:rPr lang="en-US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 </a:t>
            </a:r>
            <a:r>
              <a:rPr lang="ru-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Какие ограничения на входные данные</a:t>
            </a:r>
            <a:r>
              <a:rPr lang="en-US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 </a:t>
            </a:r>
          </a:p>
          <a:p>
            <a:pPr marL="457200" lvl="0" indent="-342900">
              <a:lnSpc>
                <a:spcPct val="150000"/>
              </a:lnSpc>
              <a:buClr>
                <a:srgbClr val="F3F3F3"/>
              </a:buClr>
              <a:buSzPts val="1800"/>
              <a:buFont typeface="Helvetica Neue"/>
              <a:buChar char="●"/>
            </a:pPr>
            <a:r>
              <a:rPr lang="ru-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Какие коды ответа возможны от этого сервиса</a:t>
            </a:r>
            <a:r>
              <a:rPr lang="en-US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 </a:t>
            </a:r>
            <a:r>
              <a:rPr lang="ru-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Какие есть ограничения на входные данные</a:t>
            </a:r>
            <a:r>
              <a:rPr lang="en-US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 </a:t>
            </a:r>
          </a:p>
          <a:p>
            <a:pPr marL="457200" lvl="0" indent="-342900">
              <a:lnSpc>
                <a:spcPct val="150000"/>
              </a:lnSpc>
              <a:buClr>
                <a:srgbClr val="F3F3F3"/>
              </a:buClr>
              <a:buSzPts val="1800"/>
              <a:buFont typeface="Helvetica Neue"/>
              <a:buChar char="●"/>
            </a:pPr>
            <a:r>
              <a:rPr lang="ru-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Ограничения языка</a:t>
            </a:r>
            <a:r>
              <a:rPr lang="en-US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ru-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платформы</a:t>
            </a:r>
            <a:r>
              <a:rPr lang="en-US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ru-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ОС</a:t>
            </a:r>
            <a:r>
              <a:rPr lang="en-US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ru-RU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железа</a:t>
            </a:r>
            <a:r>
              <a:rPr lang="en-US" sz="1800" dirty="0" smtClean="0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 dirty="0">
              <a:solidFill>
                <a:schemeClr val="accen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2983</TotalTime>
  <Words>3728</Words>
  <Application>Microsoft Office PowerPoint</Application>
  <PresentationFormat>Экран (16:9)</PresentationFormat>
  <Paragraphs>336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6" baseType="lpstr">
      <vt:lpstr>Helvetica Neue</vt:lpstr>
      <vt:lpstr>Arial</vt:lpstr>
      <vt:lpstr>Simple Dark</vt:lpstr>
      <vt:lpstr>Презентация PowerPoint</vt:lpstr>
      <vt:lpstr>Обо мне</vt:lpstr>
      <vt:lpstr>О чем доклад</vt:lpstr>
      <vt:lpstr>А в чем собственно проблема?</vt:lpstr>
      <vt:lpstr>Презентация PowerPoint</vt:lpstr>
      <vt:lpstr>Презентация PowerPoint</vt:lpstr>
      <vt:lpstr>Что делать?</vt:lpstr>
      <vt:lpstr>Как?</vt:lpstr>
      <vt:lpstr>Читать документацию</vt:lpstr>
      <vt:lpstr>Дизайн ревью</vt:lpstr>
      <vt:lpstr>Презентация PowerPoint</vt:lpstr>
      <vt:lpstr>Презентация PowerPoint</vt:lpstr>
      <vt:lpstr>Презентация PowerPoint</vt:lpstr>
      <vt:lpstr>Презентация PowerPoint</vt:lpstr>
      <vt:lpstr>Код ревью</vt:lpstr>
      <vt:lpstr>Тесты (юнит/функциональные/интеграционные)</vt:lpstr>
      <vt:lpstr>Пишите документацию</vt:lpstr>
      <vt:lpstr>Презентация PowerPoint</vt:lpstr>
      <vt:lpstr>Как работает ваш сервис?</vt:lpstr>
      <vt:lpstr>Метрики</vt:lpstr>
      <vt:lpstr>Алерты</vt:lpstr>
      <vt:lpstr>Графики</vt:lpstr>
      <vt:lpstr>Байка о пользе графиков</vt:lpstr>
      <vt:lpstr>Логи</vt:lpstr>
      <vt:lpstr>Факап</vt:lpstr>
      <vt:lpstr>Быстрый фикс проблемы</vt:lpstr>
      <vt:lpstr>Работа с последствиями</vt:lpstr>
      <vt:lpstr>Постмортем</vt:lpstr>
      <vt:lpstr>Ссылки по постмортемам</vt:lpstr>
      <vt:lpstr>Презентация PowerPoint</vt:lpstr>
      <vt:lpstr>Презентация PowerPoint</vt:lpstr>
      <vt:lpstr>Презентация PowerPoint</vt:lpstr>
      <vt:lpstr>Что дальше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Мастраков Антон Владиславович</dc:creator>
  <cp:lastModifiedBy>Мастраков Антон Владиславович</cp:lastModifiedBy>
  <cp:revision>80</cp:revision>
  <dcterms:modified xsi:type="dcterms:W3CDTF">2018-10-04T05:19:44Z</dcterms:modified>
</cp:coreProperties>
</file>