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A8AF6-31A2-F245-A248-54826CF97B50}" name="Gabriella Casalino" initials="GC" userId="S::gabriella.casalino@uniba.it::3bd5b661-65f3-48d8-8c1d-872ccd0a13c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2170"/>
  </p:normalViewPr>
  <p:slideViewPr>
    <p:cSldViewPr snapToGrid="0" snapToObjects="1">
      <p:cViewPr varScale="1">
        <p:scale>
          <a:sx n="92" d="100"/>
          <a:sy n="9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40807-A32C-4C4A-B810-D2D63ED39F74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75A64-48A5-9B4D-BE5B-298DF56DF2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9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75A64-48A5-9B4D-BE5B-298DF56DF21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26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75A64-48A5-9B4D-BE5B-298DF56DF212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82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75A64-48A5-9B4D-BE5B-298DF56DF21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26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75A64-48A5-9B4D-BE5B-298DF56DF212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82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75A64-48A5-9B4D-BE5B-298DF56DF212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51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75A64-48A5-9B4D-BE5B-298DF56DF212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71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75A64-48A5-9B4D-BE5B-298DF56DF212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013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08ED98-11EA-AE43-839C-7ECBA2BD4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A2B36-0A29-094B-8AD6-54B728E4F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AEBAA2-8309-D148-AA79-43F2D790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873D67-F742-9F47-A7D9-B9954EA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0432B6-7D20-044F-ABC1-B2057E46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44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0A0F3-F119-BB43-ABCE-C7304EDF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5B439F-B9BF-4741-8BB8-96DBE8824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66AB7A-68BE-414E-B962-8D107891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4F8DB5-D2E9-BA4E-A2A5-0E0FAC11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1F16D7-5C7E-5844-899C-E5B994A6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49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B31B8A4-F71B-FB4E-ACC8-DC0C1489A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A76662-9E6C-634C-BC6A-99FA7223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3B6C34-A57F-BE41-8A18-C04DDBA4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A1F35-D927-834E-948A-7959EB6B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A1EE90-0DFB-3942-888A-AF03F838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15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4C1A1-9C32-D64D-A522-D061E5F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919107-747A-E141-B7FB-89D38237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43668E-BDA1-8A43-803A-4EA794A2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A46213-9FB1-FC44-85A4-598613BA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85C4F-CA66-2848-B45C-5CDBB4F3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17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44B894-3310-E648-AE0D-1A418B5E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0CA494-F2FB-CC40-9C44-848744A8F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35159D-1D9D-A949-9A24-CFBE99B6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E206B-D543-8F43-B5D3-CEED4C5E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50880-2841-224A-BBAA-91CD3AB7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53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F43DAF-6162-C842-85F0-A528E3E0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CBB2F2-3C0F-6C4A-A89C-B24256B52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44A5D9-A1B0-C744-AEE2-4FE2ED576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C210A6-4E46-784B-BAB9-DDBD686B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F6AB2D-940D-1947-A673-94B509AD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97673EE-C49F-8B40-B068-8CA58E03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9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8F222-CD57-1D4F-8019-35968974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F010B1-118B-174C-B2DC-AC84CA10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7DBCB3-A11E-9E46-AACF-F77D4BB00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944ACB1-531C-3D48-B0AD-D59F82FAE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A8FAEF2-05B2-7040-88C4-576985013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EC76B83-DA35-7340-B634-725A818D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C17261-D23D-254F-9CB6-AB919E5C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44A6D3-D4DE-3342-85F8-38877DCD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56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441896-0C28-4A45-A066-486BADA8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70351D-6B89-7845-A9AB-8D4323D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BE5F9B-4461-E34C-BB07-ABFF274D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138B1C-DAE8-BB42-9581-19B0A5F7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63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EBE879-5A57-6745-A454-10B812D6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9F2A1B-B8C1-AA44-93CF-A6D19D8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F8052E-B205-1E42-B2C8-752620E1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100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9050D-149D-874E-80C3-2452236E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AC01B8-3E36-5149-B35A-377B8676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574D48-7499-CB4E-B311-DA543AEC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42F8C1-166A-4F47-B6DE-83C88D0C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7A3BD0-DC80-2D4D-ADDC-9DAE488D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0C2E62-2B85-744E-AB01-AC1DA917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626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7EE84-E965-FB4A-ADE1-01601A35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BA0E2C8-B5FC-E34C-BB72-A94EFFA38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D8277E-678F-E04D-901B-81B59EFB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7F861A-0C0B-7547-A75E-10D773EA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2EDACC-2BCB-AF43-808A-0E3CFE92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C156E7-F240-C74D-9061-04C2B87B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41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F002F87-E6CC-4643-8BBC-AE7CFB40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BFFFC3-D1D8-0A49-A490-260A64D9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69A867-0331-4245-8EC9-B01B16A04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5AB-0F1B-734D-9742-46F509976C15}" type="datetimeFigureOut">
              <a:rPr lang="it-IT" smtClean="0"/>
              <a:t>16/03/22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B526BA-B1BF-BF41-87FF-1654CAF5C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008B10-683F-A447-BBE4-8CDD4BB0C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8F43-6C18-B84D-ACB9-6CA03D509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9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77793-069C-A040-A960-1E55E489F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lang="it-IT" sz="2800" dirty="0">
                <a:cs typeface="Calibri Light"/>
              </a:rPr>
              <a:t>DIPARTIMENTO DI INFORMATICA</a:t>
            </a:r>
            <a:br>
              <a:rPr lang="it-IT" sz="2800" dirty="0">
                <a:cs typeface="Calibri Light"/>
              </a:rPr>
            </a:br>
            <a:r>
              <a:rPr lang="it-IT" sz="2000" dirty="0">
                <a:cs typeface="Calibri Light"/>
              </a:rPr>
              <a:t>CORSO DI LAUREA IN </a:t>
            </a:r>
            <a:br>
              <a:rPr lang="it-IT" sz="2800" dirty="0">
                <a:cs typeface="Calibri Light"/>
              </a:rPr>
            </a:br>
            <a:r>
              <a:rPr lang="it-IT" sz="2800" dirty="0">
                <a:cs typeface="Calibri Light"/>
              </a:rPr>
              <a:t>INFORMATICA</a:t>
            </a:r>
            <a:br>
              <a:rPr lang="it-IT" dirty="0">
                <a:cs typeface="Calibri Light"/>
              </a:rPr>
            </a:b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2988CA-C08C-A441-B573-C04562CB6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353" y="2797462"/>
            <a:ext cx="9144000" cy="1655762"/>
          </a:xfrm>
        </p:spPr>
        <p:txBody>
          <a:bodyPr>
            <a:normAutofit/>
          </a:bodyPr>
          <a:lstStyle/>
          <a:p>
            <a:r>
              <a:rPr lang="it-IT" sz="1600" dirty="0"/>
              <a:t>TESI DI LAUREA IN</a:t>
            </a:r>
          </a:p>
          <a:p>
            <a:r>
              <a:rPr lang="it-IT" sz="1600" dirty="0"/>
              <a:t>SISTEMI INTELLIGENTI PER LA COMUNICAZIONE DIGITALE</a:t>
            </a:r>
          </a:p>
          <a:p>
            <a:endParaRPr lang="it-IT" sz="1600" b="1" dirty="0"/>
          </a:p>
          <a:p>
            <a:r>
              <a:rPr lang="it-IT" sz="1600" b="1" dirty="0"/>
              <a:t>ANALISI DELLA ROBUSTEZZA DI ALGORITMI DI DATA STREAM</a:t>
            </a:r>
          </a:p>
          <a:p>
            <a:endParaRPr lang="it-IT" sz="1600" b="1" dirty="0"/>
          </a:p>
          <a:p>
            <a:endParaRPr lang="it-IT" sz="1600" b="1" dirty="0"/>
          </a:p>
          <a:p>
            <a:endParaRPr lang="it-IT" sz="1600" b="1" dirty="0"/>
          </a:p>
        </p:txBody>
      </p:sp>
      <p:pic>
        <p:nvPicPr>
          <p:cNvPr id="5" name="object 20">
            <a:extLst>
              <a:ext uri="{FF2B5EF4-FFF2-40B4-BE49-F238E27FC236}">
                <a16:creationId xmlns:a16="http://schemas.microsoft.com/office/drawing/2014/main" id="{AD5C0879-D49E-0C4E-9004-486D57C79E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595" y="-67243"/>
            <a:ext cx="3505200" cy="1088136"/>
          </a:xfrm>
          <a:prstGeom prst="rect">
            <a:avLst/>
          </a:prstGeom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BD8D0A6E-58DB-114D-84F0-EB468B7AD74B}"/>
              </a:ext>
            </a:extLst>
          </p:cNvPr>
          <p:cNvSpPr/>
          <p:nvPr/>
        </p:nvSpPr>
        <p:spPr>
          <a:xfrm>
            <a:off x="9325687" y="81128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7C5C2904-4C3C-1645-BFE0-D3D9862642C8}"/>
              </a:ext>
            </a:extLst>
          </p:cNvPr>
          <p:cNvSpPr/>
          <p:nvPr/>
        </p:nvSpPr>
        <p:spPr>
          <a:xfrm>
            <a:off x="10928647" y="626302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FD5C906B-A959-8D46-B356-1F5C547388A5}"/>
              </a:ext>
            </a:extLst>
          </p:cNvPr>
          <p:cNvSpPr/>
          <p:nvPr/>
        </p:nvSpPr>
        <p:spPr>
          <a:xfrm>
            <a:off x="10360241" y="3671672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66B923B-129E-164B-87DC-C5CD05A5D95B}"/>
              </a:ext>
            </a:extLst>
          </p:cNvPr>
          <p:cNvSpPr/>
          <p:nvPr/>
        </p:nvSpPr>
        <p:spPr>
          <a:xfrm>
            <a:off x="8920062" y="3129128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3">
            <a:extLst>
              <a:ext uri="{FF2B5EF4-FFF2-40B4-BE49-F238E27FC236}">
                <a16:creationId xmlns:a16="http://schemas.microsoft.com/office/drawing/2014/main" id="{F30165A3-AB0E-EC43-B1AB-8B51569601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3007" y="40825"/>
            <a:ext cx="2057400" cy="1052627"/>
          </a:xfrm>
          <a:prstGeom prst="rect">
            <a:avLst/>
          </a:prstGeom>
        </p:spPr>
      </p:pic>
      <p:sp>
        <p:nvSpPr>
          <p:cNvPr id="12" name="object 14">
            <a:extLst>
              <a:ext uri="{FF2B5EF4-FFF2-40B4-BE49-F238E27FC236}">
                <a16:creationId xmlns:a16="http://schemas.microsoft.com/office/drawing/2014/main" id="{95C23B9B-214D-2D41-A9A9-A51307E6D1AC}"/>
              </a:ext>
            </a:extLst>
          </p:cNvPr>
          <p:cNvSpPr/>
          <p:nvPr/>
        </p:nvSpPr>
        <p:spPr>
          <a:xfrm>
            <a:off x="14528" y="2584108"/>
            <a:ext cx="11539855" cy="1905"/>
          </a:xfrm>
          <a:custGeom>
            <a:avLst/>
            <a:gdLst/>
            <a:ahLst/>
            <a:cxnLst/>
            <a:rect l="l" t="t" r="r" b="b"/>
            <a:pathLst>
              <a:path w="11539855" h="1905">
                <a:moveTo>
                  <a:pt x="0" y="0"/>
                </a:moveTo>
                <a:lnTo>
                  <a:pt x="11539728" y="1524"/>
                </a:lnTo>
              </a:path>
            </a:pathLst>
          </a:custGeom>
          <a:ln w="15875">
            <a:solidFill>
              <a:srgbClr val="0E5E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A52BE4-68B7-4B42-9BB5-AAA42C8A4DD9}"/>
              </a:ext>
            </a:extLst>
          </p:cNvPr>
          <p:cNvSpPr txBox="1"/>
          <p:nvPr/>
        </p:nvSpPr>
        <p:spPr>
          <a:xfrm>
            <a:off x="184826" y="4849462"/>
            <a:ext cx="308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Relatore : </a:t>
            </a:r>
          </a:p>
          <a:p>
            <a:r>
              <a:rPr lang="it-IT" sz="1400" dirty="0"/>
              <a:t>Prof.ssa  Gabriella Casalino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CCBCAF-2C8B-A84A-9D68-AE6B2AEB6F20}"/>
              </a:ext>
            </a:extLst>
          </p:cNvPr>
          <p:cNvSpPr txBox="1"/>
          <p:nvPr/>
        </p:nvSpPr>
        <p:spPr>
          <a:xfrm>
            <a:off x="8077680" y="4849462"/>
            <a:ext cx="227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Laureando :</a:t>
            </a:r>
          </a:p>
          <a:p>
            <a:r>
              <a:rPr lang="it-IT" dirty="0"/>
              <a:t>Alessandro Mastrorilli</a:t>
            </a: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5C0137C1-56F1-384B-925D-605A960F0A86}"/>
              </a:ext>
            </a:extLst>
          </p:cNvPr>
          <p:cNvSpPr/>
          <p:nvPr/>
        </p:nvSpPr>
        <p:spPr>
          <a:xfrm>
            <a:off x="31458" y="6229793"/>
            <a:ext cx="11938000" cy="1905"/>
          </a:xfrm>
          <a:custGeom>
            <a:avLst/>
            <a:gdLst/>
            <a:ahLst/>
            <a:cxnLst/>
            <a:rect l="l" t="t" r="r" b="b"/>
            <a:pathLst>
              <a:path w="11938000" h="1904">
                <a:moveTo>
                  <a:pt x="0" y="0"/>
                </a:moveTo>
                <a:lnTo>
                  <a:pt x="11937492" y="1524"/>
                </a:lnTo>
              </a:path>
            </a:pathLst>
          </a:custGeom>
          <a:ln w="15875">
            <a:solidFill>
              <a:srgbClr val="0E5E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2E3C77-344B-654A-B4D5-1F5D91B1CA9A}"/>
              </a:ext>
            </a:extLst>
          </p:cNvPr>
          <p:cNvSpPr txBox="1"/>
          <p:nvPr/>
        </p:nvSpPr>
        <p:spPr>
          <a:xfrm>
            <a:off x="3599234" y="6347341"/>
            <a:ext cx="52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ANNO ACCADEMICO : 2020-2021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113D442-5FF9-1C4F-A225-0338FB826ED3}"/>
              </a:ext>
            </a:extLst>
          </p:cNvPr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35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73C687-F3D4-3642-9A62-F1EF2306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SVILUPPI FUTURI</a:t>
            </a:r>
            <a:br>
              <a:rPr lang="it-IT" b="1" dirty="0"/>
            </a:b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14B6C-2235-AC42-B7BE-8E879AE8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Utilizzo di nuovi modelli che garantiscano  un buon compromesso tra accuratezza e tempi di esecuzione</a:t>
            </a:r>
          </a:p>
          <a:p>
            <a:r>
              <a:rPr lang="it-IT" dirty="0"/>
              <a:t>Valutazione dei modelli proposti con hardware più potenti in modo tale da poter processare quantità più grandi di dati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58270CC-F88D-ED42-BBFF-25BABE811C42}"/>
              </a:ext>
            </a:extLst>
          </p:cNvPr>
          <p:cNvSpPr/>
          <p:nvPr/>
        </p:nvSpPr>
        <p:spPr>
          <a:xfrm>
            <a:off x="0" y="0"/>
            <a:ext cx="562673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B10F91FE-78FD-3D48-A3FE-CAA94EF90CCE}"/>
              </a:ext>
            </a:extLst>
          </p:cNvPr>
          <p:cNvSpPr/>
          <p:nvPr/>
        </p:nvSpPr>
        <p:spPr>
          <a:xfrm>
            <a:off x="10055785" y="2744970"/>
            <a:ext cx="2074333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61A3E0F-CEC8-9742-9095-F4FBB79FF767}"/>
              </a:ext>
            </a:extLst>
          </p:cNvPr>
          <p:cNvSpPr/>
          <p:nvPr/>
        </p:nvSpPr>
        <p:spPr>
          <a:xfrm>
            <a:off x="11108266" y="0"/>
            <a:ext cx="1038161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F59E1CE9-1DD9-8B41-B85A-DD4BA8B3795E}"/>
              </a:ext>
            </a:extLst>
          </p:cNvPr>
          <p:cNvSpPr/>
          <p:nvPr/>
        </p:nvSpPr>
        <p:spPr>
          <a:xfrm>
            <a:off x="11153839" y="33867"/>
            <a:ext cx="1038161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84ABDFE-53DD-FA43-A451-558538A987B6}"/>
              </a:ext>
            </a:extLst>
          </p:cNvPr>
          <p:cNvSpPr/>
          <p:nvPr/>
        </p:nvSpPr>
        <p:spPr>
          <a:xfrm>
            <a:off x="11092952" y="33867"/>
            <a:ext cx="1038161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4255CC-42EC-5446-ADD9-239F8310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16" y="3492646"/>
            <a:ext cx="5018567" cy="28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38CDAC-3454-D448-BA71-663187FA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BF5159-01F2-9A41-9F7F-62EA1CC9E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      </a:t>
            </a:r>
            <a:r>
              <a:rPr lang="it-IT" sz="6600" dirty="0"/>
              <a:t>GRAZIE PER L’ ATTENZIONE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485B1F9-56E0-2143-A770-D45B07188E4F}"/>
              </a:ext>
            </a:extLst>
          </p:cNvPr>
          <p:cNvSpPr/>
          <p:nvPr/>
        </p:nvSpPr>
        <p:spPr>
          <a:xfrm>
            <a:off x="0" y="0"/>
            <a:ext cx="562673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94CBDDDD-64A8-3F4B-8DD5-0A1D4B9BBC41}"/>
              </a:ext>
            </a:extLst>
          </p:cNvPr>
          <p:cNvSpPr/>
          <p:nvPr/>
        </p:nvSpPr>
        <p:spPr>
          <a:xfrm>
            <a:off x="11092952" y="33867"/>
            <a:ext cx="1038161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D9D1A2E-1BE5-354B-A6D3-BFBF77BA2FB1}"/>
              </a:ext>
            </a:extLst>
          </p:cNvPr>
          <p:cNvSpPr/>
          <p:nvPr/>
        </p:nvSpPr>
        <p:spPr>
          <a:xfrm>
            <a:off x="11153839" y="0"/>
            <a:ext cx="1038161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A7E09C5-80C0-4240-A609-78E16D216E5F}"/>
              </a:ext>
            </a:extLst>
          </p:cNvPr>
          <p:cNvSpPr/>
          <p:nvPr/>
        </p:nvSpPr>
        <p:spPr>
          <a:xfrm>
            <a:off x="9957563" y="3048000"/>
            <a:ext cx="2074333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98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45A6D3-65F6-5346-9F01-0D53AC51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687A7B-75B5-A448-B481-4EE9CC3C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154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Verificare se la dimensione del batch considerato influisce positivamente o negativamente sui risultati degli algoritmi di data </a:t>
            </a:r>
            <a:r>
              <a:rPr lang="it-IT" dirty="0" err="1"/>
              <a:t>stream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Sarà considerato il caso di studio relativo a dati di pazienti affetti da disordine bipolare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DF447FE5-5D86-9447-A8C9-709E9885F9D0}"/>
              </a:ext>
            </a:extLst>
          </p:cNvPr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42E99FD-7A02-0147-8D3C-0ED5F9E4FE3D}"/>
              </a:ext>
            </a:extLst>
          </p:cNvPr>
          <p:cNvSpPr/>
          <p:nvPr/>
        </p:nvSpPr>
        <p:spPr>
          <a:xfrm>
            <a:off x="9325272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56200AEA-33AD-8744-AFA2-7E2BDC6E7C00}"/>
              </a:ext>
            </a:extLst>
          </p:cNvPr>
          <p:cNvSpPr/>
          <p:nvPr/>
        </p:nvSpPr>
        <p:spPr>
          <a:xfrm>
            <a:off x="10928647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86CD179B-6A35-4247-8496-223FD5B15C7A}"/>
              </a:ext>
            </a:extLst>
          </p:cNvPr>
          <p:cNvSpPr/>
          <p:nvPr/>
        </p:nvSpPr>
        <p:spPr>
          <a:xfrm>
            <a:off x="8920062" y="3129128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B0B305-2F01-B042-A33B-FEC45697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930" y="4557916"/>
            <a:ext cx="4316015" cy="22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A2B7A-3B46-044C-A5F7-CD892A3E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DISORDINE BIPOLARE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7F732-F08A-8342-B960-B976789B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70" y="1825626"/>
            <a:ext cx="7816702" cy="32142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Il disturbo bipolare è una grave malattia mentale con un alto tasso di recidiva che colpisce più del 2% della popolazione mondiale.</a:t>
            </a:r>
          </a:p>
          <a:p>
            <a:pPr marL="0" indent="0">
              <a:buNone/>
            </a:pPr>
            <a:r>
              <a:rPr lang="it-IT" dirty="0"/>
              <a:t>Nel corso di questa malattia cronica , ci sono fluttuazioni tra diverse fasi dell’ umore che vanno dalla depressione a casi maniacali(o entrambi gli stati d’ animo).</a:t>
            </a:r>
          </a:p>
          <a:p>
            <a:pPr marL="0" indent="0">
              <a:buNone/>
            </a:pPr>
            <a:r>
              <a:rPr lang="it-IT" dirty="0"/>
              <a:t>Gli individui con disturbo unipolare presentano solo episodi depressivi e quelli con disturbo bipolare II o I mostrano episodi di innalzamento dell’ umore sempre più pronunciati.</a:t>
            </a:r>
          </a:p>
          <a:p>
            <a:pPr marL="0" indent="0">
              <a:buNone/>
            </a:pPr>
            <a:r>
              <a:rPr lang="it-IT" dirty="0" err="1"/>
              <a:t>É</a:t>
            </a:r>
            <a:r>
              <a:rPr lang="it-IT" dirty="0"/>
              <a:t>  una malattia episodica che dura tutta la vita  con un decorso variabile che spesso può provocare  una compromissione funzionale e cognitiva causando una riduzione della qualità della vita. 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D9C550F-0F35-454E-AEC7-14332BCFEF4A}"/>
              </a:ext>
            </a:extLst>
          </p:cNvPr>
          <p:cNvSpPr/>
          <p:nvPr/>
        </p:nvSpPr>
        <p:spPr>
          <a:xfrm>
            <a:off x="-26035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7C23747-DF67-0444-85E1-8B9953919691}"/>
              </a:ext>
            </a:extLst>
          </p:cNvPr>
          <p:cNvSpPr/>
          <p:nvPr/>
        </p:nvSpPr>
        <p:spPr>
          <a:xfrm>
            <a:off x="9325272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4791E124-EBF7-EB4C-82AC-90C4F40220F3}"/>
              </a:ext>
            </a:extLst>
          </p:cNvPr>
          <p:cNvSpPr/>
          <p:nvPr/>
        </p:nvSpPr>
        <p:spPr>
          <a:xfrm>
            <a:off x="10928647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4AC4AEB-61A4-154B-90E8-8A06C8FCE1A8}"/>
              </a:ext>
            </a:extLst>
          </p:cNvPr>
          <p:cNvSpPr/>
          <p:nvPr/>
        </p:nvSpPr>
        <p:spPr>
          <a:xfrm>
            <a:off x="8920062" y="3129128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FA0C223-D284-BF4A-B402-8C83C18D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5" y="4780255"/>
            <a:ext cx="4575963" cy="183581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1B85C87-7347-994E-80F0-1A1C95BB2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706" y="4394670"/>
            <a:ext cx="3887922" cy="24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7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929989-2891-BC4C-B9B8-98896BB7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 STREAM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D5A46-5186-4E41-9A5A-00C056E8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08" y="1339532"/>
            <a:ext cx="94388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L’analisi di data </a:t>
            </a:r>
            <a:r>
              <a:rPr lang="it-IT" dirty="0" err="1"/>
              <a:t>stream</a:t>
            </a:r>
            <a:r>
              <a:rPr lang="it-IT" dirty="0"/>
              <a:t> ha l’obiettivo di  estrarre nuova conoscenza  da grandi quantità di dati continuamente  generati.</a:t>
            </a:r>
          </a:p>
          <a:p>
            <a:pPr marL="0" indent="0">
              <a:buNone/>
            </a:pPr>
            <a:r>
              <a:rPr lang="it-IT" dirty="0"/>
              <a:t>I data </a:t>
            </a:r>
            <a:r>
              <a:rPr lang="it-IT" dirty="0" err="1"/>
              <a:t>stream</a:t>
            </a:r>
            <a:r>
              <a:rPr lang="it-IT" dirty="0"/>
              <a:t> soddisfano le seguenti caratteristiche :</a:t>
            </a:r>
          </a:p>
          <a:p>
            <a:pPr lvl="1"/>
            <a:r>
              <a:rPr lang="it-IT" sz="1800" dirty="0"/>
              <a:t>Flusso continuo di dati : elevata quantità di dati in un flusso infinito</a:t>
            </a:r>
          </a:p>
          <a:p>
            <a:pPr lvl="1"/>
            <a:r>
              <a:rPr lang="it-IT" sz="1800" dirty="0"/>
              <a:t> </a:t>
            </a:r>
            <a:r>
              <a:rPr lang="it-IT" sz="1800" dirty="0" err="1"/>
              <a:t>Concept</a:t>
            </a:r>
            <a:r>
              <a:rPr lang="it-IT" sz="1800" dirty="0"/>
              <a:t> </a:t>
            </a:r>
            <a:r>
              <a:rPr lang="it-IT" sz="1800" dirty="0" err="1"/>
              <a:t>Drifting</a:t>
            </a:r>
            <a:r>
              <a:rPr lang="it-IT" sz="1800" dirty="0"/>
              <a:t> : i dati cambiano  o si evolvono nel tempo</a:t>
            </a:r>
          </a:p>
          <a:p>
            <a:pPr lvl="1"/>
            <a:r>
              <a:rPr lang="it-IT" sz="1800" dirty="0"/>
              <a:t> Volatilità dei dati : il sistema non memorizza i dati ricevuti.</a:t>
            </a:r>
          </a:p>
          <a:p>
            <a:pPr marL="0" indent="0">
              <a:buNone/>
            </a:pPr>
            <a:r>
              <a:rPr lang="it-IT" dirty="0"/>
              <a:t>Algoritmi incrementali e online sono utili per gestire l’ arrivo continuo  di dati  variabili nel tempo in tempi rapidi.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2000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FD29C17-7C66-0945-8F04-99D1A8E6FBCE}"/>
              </a:ext>
            </a:extLst>
          </p:cNvPr>
          <p:cNvSpPr/>
          <p:nvPr/>
        </p:nvSpPr>
        <p:spPr>
          <a:xfrm>
            <a:off x="-26035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19750DB-FAD3-C343-8030-41644CE4B2E8}"/>
              </a:ext>
            </a:extLst>
          </p:cNvPr>
          <p:cNvSpPr/>
          <p:nvPr/>
        </p:nvSpPr>
        <p:spPr>
          <a:xfrm>
            <a:off x="9325272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4BD871B8-8683-6546-B7AC-B54C06B88D52}"/>
              </a:ext>
            </a:extLst>
          </p:cNvPr>
          <p:cNvSpPr/>
          <p:nvPr/>
        </p:nvSpPr>
        <p:spPr>
          <a:xfrm>
            <a:off x="10928647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B763E6A-200C-E14C-9A85-E709A5D7C8B9}"/>
              </a:ext>
            </a:extLst>
          </p:cNvPr>
          <p:cNvSpPr/>
          <p:nvPr/>
        </p:nvSpPr>
        <p:spPr>
          <a:xfrm>
            <a:off x="8920062" y="3129128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BE087A1-26FE-C542-BD1E-250610A04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659" y="4998104"/>
            <a:ext cx="3785720" cy="18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E724C-F0B1-5E45-9F8B-1D2807A5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SCIKIT - MULTIFLOW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D2E6A9-F7F9-2B45-A94C-566EB567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8483977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È un </a:t>
            </a:r>
            <a:r>
              <a:rPr lang="it-IT" dirty="0" err="1"/>
              <a:t>framework</a:t>
            </a:r>
            <a:r>
              <a:rPr lang="it-IT" dirty="0"/>
              <a:t> di apprendimento automatico open source per data </a:t>
            </a:r>
            <a:r>
              <a:rPr lang="it-IT" dirty="0" err="1"/>
              <a:t>stream</a:t>
            </a:r>
            <a:r>
              <a:rPr lang="it-IT" dirty="0"/>
              <a:t> ispirato a:</a:t>
            </a:r>
          </a:p>
          <a:p>
            <a:pPr lvl="1"/>
            <a:r>
              <a:rPr lang="it-IT" dirty="0"/>
              <a:t>MOA :  un popolare </a:t>
            </a:r>
            <a:r>
              <a:rPr lang="it-IT" dirty="0" err="1"/>
              <a:t>framework</a:t>
            </a:r>
            <a:r>
              <a:rPr lang="it-IT" dirty="0"/>
              <a:t> open source per l'apprendimento automatico per i flussi di dati.  </a:t>
            </a:r>
          </a:p>
          <a:p>
            <a:pPr lvl="1"/>
            <a:r>
              <a:rPr lang="it-IT" dirty="0" err="1"/>
              <a:t>Scikit-Learn</a:t>
            </a:r>
            <a:r>
              <a:rPr lang="it-IT" dirty="0"/>
              <a:t>, il più popolare </a:t>
            </a:r>
            <a:r>
              <a:rPr lang="it-IT" dirty="0" err="1"/>
              <a:t>framework</a:t>
            </a:r>
            <a:r>
              <a:rPr lang="it-IT" dirty="0"/>
              <a:t> per l'apprendimento automatico in </a:t>
            </a:r>
            <a:r>
              <a:rPr lang="it-IT" dirty="0" err="1"/>
              <a:t>Python</a:t>
            </a:r>
            <a:r>
              <a:rPr lang="it-IT" dirty="0"/>
              <a:t>. </a:t>
            </a:r>
          </a:p>
          <a:p>
            <a:pPr marL="0" indent="0">
              <a:buNone/>
            </a:pPr>
            <a:r>
              <a:rPr lang="it-IT" dirty="0"/>
              <a:t>Tipi di valutazione :</a:t>
            </a:r>
          </a:p>
          <a:p>
            <a:pPr lvl="1"/>
            <a:r>
              <a:rPr lang="it-IT" b="1" dirty="0"/>
              <a:t>Valutazione </a:t>
            </a:r>
            <a:r>
              <a:rPr lang="it-IT" b="1" dirty="0" err="1"/>
              <a:t>hold</a:t>
            </a:r>
            <a:r>
              <a:rPr lang="it-IT" b="1" dirty="0"/>
              <a:t>-out: </a:t>
            </a:r>
            <a:r>
              <a:rPr lang="it-IT" dirty="0"/>
              <a:t>i test vengono eseguiti utilizzando 	set di test predefiniti</a:t>
            </a:r>
          </a:p>
          <a:p>
            <a:pPr lvl="1"/>
            <a:r>
              <a:rPr lang="it-IT" b="1" dirty="0"/>
              <a:t>Valutazione </a:t>
            </a:r>
            <a:r>
              <a:rPr lang="it-IT" b="1" dirty="0" err="1"/>
              <a:t>prequenziale</a:t>
            </a:r>
            <a:r>
              <a:rPr lang="it-IT" b="1" dirty="0"/>
              <a:t> : </a:t>
            </a:r>
            <a:r>
              <a:rPr lang="it-IT" dirty="0"/>
              <a:t>i nuovi dati sono usati come set di test prima di usarli per l'addestramento del modello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36137CD-9933-A64D-A89F-9692AE646FB1}"/>
              </a:ext>
            </a:extLst>
          </p:cNvPr>
          <p:cNvSpPr/>
          <p:nvPr/>
        </p:nvSpPr>
        <p:spPr>
          <a:xfrm>
            <a:off x="-26035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4FED25EB-FE52-B949-81C7-2ECB61886054}"/>
              </a:ext>
            </a:extLst>
          </p:cNvPr>
          <p:cNvSpPr/>
          <p:nvPr/>
        </p:nvSpPr>
        <p:spPr>
          <a:xfrm>
            <a:off x="9325272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0FA013B6-B50A-F84C-A8F0-8685545314F0}"/>
              </a:ext>
            </a:extLst>
          </p:cNvPr>
          <p:cNvSpPr/>
          <p:nvPr/>
        </p:nvSpPr>
        <p:spPr>
          <a:xfrm>
            <a:off x="10928647" y="71120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4608517-AA08-FB4C-847E-25DAB2BF5BA0}"/>
              </a:ext>
            </a:extLst>
          </p:cNvPr>
          <p:cNvSpPr/>
          <p:nvPr/>
        </p:nvSpPr>
        <p:spPr>
          <a:xfrm>
            <a:off x="8920062" y="3129128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41A8FFD-1469-6540-A407-92B532C0D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055" y="113568"/>
            <a:ext cx="1836856" cy="10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4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27BFD-56A7-3945-9D39-43401E09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126391"/>
            <a:ext cx="10515600" cy="1325563"/>
          </a:xfrm>
        </p:spPr>
        <p:txBody>
          <a:bodyPr/>
          <a:lstStyle/>
          <a:p>
            <a:r>
              <a:rPr lang="it-IT" b="1" dirty="0"/>
              <a:t>SETTING SPERIMENTALE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761DF69-466F-B747-B505-370A1454E8A9}"/>
              </a:ext>
            </a:extLst>
          </p:cNvPr>
          <p:cNvSpPr/>
          <p:nvPr/>
        </p:nvSpPr>
        <p:spPr>
          <a:xfrm>
            <a:off x="-26035" y="0"/>
            <a:ext cx="562673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20B5704-A4CD-DF48-B0D6-2C7E5B850CF1}"/>
              </a:ext>
            </a:extLst>
          </p:cNvPr>
          <p:cNvSpPr/>
          <p:nvPr/>
        </p:nvSpPr>
        <p:spPr>
          <a:xfrm>
            <a:off x="9325272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7CFA46F-D106-9942-B4CB-F1A66C17AA36}"/>
              </a:ext>
            </a:extLst>
          </p:cNvPr>
          <p:cNvSpPr/>
          <p:nvPr/>
        </p:nvSpPr>
        <p:spPr>
          <a:xfrm>
            <a:off x="9325272" y="0"/>
            <a:ext cx="2821156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9CC0C792-8AF1-0145-B41F-E7C8D99BD1CF}"/>
              </a:ext>
            </a:extLst>
          </p:cNvPr>
          <p:cNvSpPr/>
          <p:nvPr/>
        </p:nvSpPr>
        <p:spPr>
          <a:xfrm>
            <a:off x="10928647" y="572294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E2ECA1E-0C4F-F543-AD1E-0AECEF51BC09}"/>
              </a:ext>
            </a:extLst>
          </p:cNvPr>
          <p:cNvSpPr/>
          <p:nvPr/>
        </p:nvSpPr>
        <p:spPr>
          <a:xfrm>
            <a:off x="8855710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3268F40-289A-1946-B23F-ADC45E2E0AF6}"/>
              </a:ext>
            </a:extLst>
          </p:cNvPr>
          <p:cNvSpPr txBox="1"/>
          <p:nvPr/>
        </p:nvSpPr>
        <p:spPr>
          <a:xfrm>
            <a:off x="7405141" y="1049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D72FDA2-6C96-BD4B-8789-13816FE6FBE3}"/>
              </a:ext>
            </a:extLst>
          </p:cNvPr>
          <p:cNvSpPr txBox="1"/>
          <p:nvPr/>
        </p:nvSpPr>
        <p:spPr>
          <a:xfrm>
            <a:off x="414132" y="1078822"/>
            <a:ext cx="4936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Algoritmi: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Hoffeding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Adaptive</a:t>
            </a:r>
            <a:r>
              <a:rPr lang="it-IT" dirty="0"/>
              <a:t> Random </a:t>
            </a:r>
            <a:r>
              <a:rPr lang="it-IT" dirty="0" err="1"/>
              <a:t>Forest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Robust</a:t>
            </a:r>
            <a:r>
              <a:rPr lang="it-IT" dirty="0"/>
              <a:t> Soft Learning </a:t>
            </a:r>
            <a:r>
              <a:rPr lang="it-IT" dirty="0" err="1"/>
              <a:t>Vector</a:t>
            </a:r>
            <a:r>
              <a:rPr lang="it-IT" dirty="0"/>
              <a:t> </a:t>
            </a:r>
            <a:r>
              <a:rPr lang="it-IT" dirty="0" err="1"/>
              <a:t>Quantization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Very</a:t>
            </a:r>
            <a:r>
              <a:rPr lang="it-IT" dirty="0"/>
              <a:t> Fast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Rules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Perceptron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6F869BA9-0BCD-5947-9BC2-F04C3416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1687" y="1078822"/>
            <a:ext cx="4576109" cy="3118652"/>
          </a:xfr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E117D0B-660A-3C40-80AA-B6F283D3A89E}"/>
              </a:ext>
            </a:extLst>
          </p:cNvPr>
          <p:cNvSpPr txBox="1"/>
          <p:nvPr/>
        </p:nvSpPr>
        <p:spPr>
          <a:xfrm>
            <a:off x="5946765" y="4558824"/>
            <a:ext cx="3260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Tipo di valutazione: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Prequential</a:t>
            </a:r>
            <a:r>
              <a:rPr lang="it-IT" dirty="0"/>
              <a:t> Train-Test</a:t>
            </a:r>
          </a:p>
          <a:p>
            <a:r>
              <a:rPr lang="it-IT" b="1" dirty="0"/>
              <a:t>Misure di valutazione: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Precision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Recall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Accuracy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F1 –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Kappa score</a:t>
            </a:r>
          </a:p>
          <a:p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E518116B-6F9B-F84E-9A52-F1A439775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52" y="5331432"/>
            <a:ext cx="5397500" cy="1511300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7DCB88E-BBA1-4244-B46E-B12608820A91}"/>
              </a:ext>
            </a:extLst>
          </p:cNvPr>
          <p:cNvSpPr txBox="1"/>
          <p:nvPr/>
        </p:nvSpPr>
        <p:spPr>
          <a:xfrm>
            <a:off x="475385" y="3422044"/>
            <a:ext cx="4936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Bipolar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KDDCUP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RLCPS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Susy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Heapmass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Higgs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026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C4B5D-CA3C-354E-8EFF-E940A75C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RISULTATI - </a:t>
            </a:r>
            <a:r>
              <a:rPr lang="it-IT" b="1" dirty="0" err="1"/>
              <a:t>Bipolar</a:t>
            </a:r>
            <a:endParaRPr lang="it-IT" b="1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579DB28-5625-A848-B150-9FDC0902AD71}"/>
              </a:ext>
            </a:extLst>
          </p:cNvPr>
          <p:cNvSpPr/>
          <p:nvPr/>
        </p:nvSpPr>
        <p:spPr>
          <a:xfrm>
            <a:off x="-26035" y="0"/>
            <a:ext cx="562673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A55A2003-CBDD-F74D-965D-A13524B130E4}"/>
              </a:ext>
            </a:extLst>
          </p:cNvPr>
          <p:cNvSpPr/>
          <p:nvPr/>
        </p:nvSpPr>
        <p:spPr>
          <a:xfrm>
            <a:off x="9325272" y="0"/>
            <a:ext cx="2821156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42C2A3E9-E99F-AF46-9F95-783000CD6670}"/>
              </a:ext>
            </a:extLst>
          </p:cNvPr>
          <p:cNvSpPr/>
          <p:nvPr/>
        </p:nvSpPr>
        <p:spPr>
          <a:xfrm>
            <a:off x="8855710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17F2EDD4-42F6-A445-8779-14C9E34DBE5D}"/>
              </a:ext>
            </a:extLst>
          </p:cNvPr>
          <p:cNvSpPr/>
          <p:nvPr/>
        </p:nvSpPr>
        <p:spPr>
          <a:xfrm>
            <a:off x="10943590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494F7788-33E9-7F4C-B5D9-BCFCF117A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209" y="1380734"/>
            <a:ext cx="10515600" cy="4096532"/>
          </a:xfr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F08354F-5F5D-E847-8E32-A9B0C2F35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47" y="0"/>
            <a:ext cx="1651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9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44501-2CE6-DE46-B47E-93A4FFFE5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RISULTATI - benchmark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1F46F69-4272-7D45-BA9E-475D9017AB01}"/>
              </a:ext>
            </a:extLst>
          </p:cNvPr>
          <p:cNvSpPr/>
          <p:nvPr/>
        </p:nvSpPr>
        <p:spPr>
          <a:xfrm>
            <a:off x="-26035" y="0"/>
            <a:ext cx="562673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DED94DDA-F116-B748-AF20-A4CB78379086}"/>
              </a:ext>
            </a:extLst>
          </p:cNvPr>
          <p:cNvSpPr/>
          <p:nvPr/>
        </p:nvSpPr>
        <p:spPr>
          <a:xfrm>
            <a:off x="10943590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8574856-1358-464F-A7FF-7312180C8863}"/>
              </a:ext>
            </a:extLst>
          </p:cNvPr>
          <p:cNvSpPr/>
          <p:nvPr/>
        </p:nvSpPr>
        <p:spPr>
          <a:xfrm>
            <a:off x="8855710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8B7DAB2-9022-344C-952F-B8BDDE018527}"/>
              </a:ext>
            </a:extLst>
          </p:cNvPr>
          <p:cNvSpPr/>
          <p:nvPr/>
        </p:nvSpPr>
        <p:spPr>
          <a:xfrm>
            <a:off x="9325272" y="0"/>
            <a:ext cx="2821156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FA13A9AE-748A-B44F-880D-F7450600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27" y="1236242"/>
            <a:ext cx="9981328" cy="3809999"/>
          </a:xfrm>
        </p:spPr>
      </p:pic>
    </p:spTree>
    <p:extLst>
      <p:ext uri="{BB962C8B-B14F-4D97-AF65-F5344CB8AC3E}">
        <p14:creationId xmlns:p14="http://schemas.microsoft.com/office/powerpoint/2010/main" val="323915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EC1D7-95EB-7642-A76F-F2F9C6F1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701D39-B128-1D4F-A195-84466FC9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La dimensione del batch da considerare per la valutazione dei data </a:t>
            </a:r>
            <a:r>
              <a:rPr lang="it-IT" dirty="0" err="1"/>
              <a:t>stream</a:t>
            </a:r>
            <a:r>
              <a:rPr lang="it-IT" dirty="0"/>
              <a:t> non influenza i risultati di classificazione degli algoritmi considerati sui dati di </a:t>
            </a:r>
            <a:r>
              <a:rPr lang="it-IT" dirty="0" err="1"/>
              <a:t>benchmarck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I dati relativi ai pazienti affetti da disordine bipolare sono molto complessi e presentano cambiamenti repentini nei dati</a:t>
            </a:r>
          </a:p>
          <a:p>
            <a:pPr marL="0" indent="0">
              <a:buNone/>
            </a:pPr>
            <a:r>
              <a:rPr lang="it-IT" dirty="0"/>
              <a:t>In questo caso non tutti gli algoritmi </a:t>
            </a:r>
            <a:r>
              <a:rPr lang="it-IT" dirty="0" err="1"/>
              <a:t>performano</a:t>
            </a:r>
            <a:r>
              <a:rPr lang="it-IT" dirty="0"/>
              <a:t> alla stessa maniera e la dimensione del batch in alcuni casi influenza i risultati.</a:t>
            </a:r>
          </a:p>
          <a:p>
            <a:pPr marL="0" indent="0">
              <a:buNone/>
            </a:pPr>
            <a:r>
              <a:rPr lang="it-IT" dirty="0"/>
              <a:t>In particolare l’ algoritmo che in questo contesto risulta essere il più performante  è   l’ </a:t>
            </a:r>
            <a:r>
              <a:rPr lang="it-IT" dirty="0" err="1"/>
              <a:t>Adaptive</a:t>
            </a:r>
            <a:r>
              <a:rPr lang="it-IT" dirty="0"/>
              <a:t> Random </a:t>
            </a:r>
            <a:r>
              <a:rPr lang="it-IT" dirty="0" err="1"/>
              <a:t>Forest</a:t>
            </a:r>
            <a:r>
              <a:rPr lang="it-IT" dirty="0"/>
              <a:t> , il quale ha un </a:t>
            </a:r>
            <a:r>
              <a:rPr lang="it-IT" dirty="0" err="1"/>
              <a:t>accuracy</a:t>
            </a:r>
            <a:r>
              <a:rPr lang="it-IT" dirty="0"/>
              <a:t> maggiore rispetto agli altri ( 0,99) nel momento in cui la dimensione del batch diminuisce.</a:t>
            </a:r>
          </a:p>
          <a:p>
            <a:endParaRPr lang="it-IT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3DF6DE8-66DB-BB40-9DB7-C1150F5F6E9D}"/>
              </a:ext>
            </a:extLst>
          </p:cNvPr>
          <p:cNvSpPr/>
          <p:nvPr/>
        </p:nvSpPr>
        <p:spPr>
          <a:xfrm>
            <a:off x="0" y="33867"/>
            <a:ext cx="562673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C69C9449-7C15-2449-8BD9-4CFC9E2305F7}"/>
              </a:ext>
            </a:extLst>
          </p:cNvPr>
          <p:cNvSpPr/>
          <p:nvPr/>
        </p:nvSpPr>
        <p:spPr>
          <a:xfrm>
            <a:off x="11108266" y="0"/>
            <a:ext cx="1038161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FA31F9EE-8ECC-324F-A4F4-0CC952527894}"/>
              </a:ext>
            </a:extLst>
          </p:cNvPr>
          <p:cNvSpPr/>
          <p:nvPr/>
        </p:nvSpPr>
        <p:spPr>
          <a:xfrm>
            <a:off x="11353800" y="33867"/>
            <a:ext cx="792628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8F15AE5-5BF0-8244-B76A-4C64E43D27B4}"/>
              </a:ext>
            </a:extLst>
          </p:cNvPr>
          <p:cNvSpPr/>
          <p:nvPr/>
        </p:nvSpPr>
        <p:spPr>
          <a:xfrm>
            <a:off x="10041466" y="3048000"/>
            <a:ext cx="2074333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DE1CD1A-DD8E-984B-A981-810B4F7D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312" y="172403"/>
            <a:ext cx="3448148" cy="16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31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578</Words>
  <Application>Microsoft Macintosh PowerPoint</Application>
  <PresentationFormat>Widescreen</PresentationFormat>
  <Paragraphs>90</Paragraphs>
  <Slides>11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DIPARTIMENTO DI INFORMATICA CORSO DI LAUREA IN  INFORMATICA </vt:lpstr>
      <vt:lpstr>OBIETTIVO</vt:lpstr>
      <vt:lpstr>DISORDINE BIPOLARE</vt:lpstr>
      <vt:lpstr>DATA STREAM</vt:lpstr>
      <vt:lpstr>SCIKIT - MULTIFLOW</vt:lpstr>
      <vt:lpstr>SETTING SPERIMENTALE</vt:lpstr>
      <vt:lpstr>RISULTATI - Bipolar</vt:lpstr>
      <vt:lpstr>RISULTATI - benchmark</vt:lpstr>
      <vt:lpstr>CONCLUSIONI</vt:lpstr>
      <vt:lpstr>SVILUPPI FUTURI 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DIPARTIMENTO DI INFORMATICA CORSO DI LAUREA IN  INFORMATICA </dc:title>
  <dc:creator>Microsoft Office User</dc:creator>
  <cp:lastModifiedBy>Microsoft Office User</cp:lastModifiedBy>
  <cp:revision>12</cp:revision>
  <dcterms:created xsi:type="dcterms:W3CDTF">2022-03-08T15:25:31Z</dcterms:created>
  <dcterms:modified xsi:type="dcterms:W3CDTF">2022-03-16T10:51:35Z</dcterms:modified>
</cp:coreProperties>
</file>