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3" r:id="rId6"/>
    <p:sldId id="261" r:id="rId7"/>
    <p:sldId id="262" r:id="rId8"/>
    <p:sldId id="268" r:id="rId9"/>
    <p:sldId id="258" r:id="rId10"/>
    <p:sldId id="260" r:id="rId11"/>
    <p:sldId id="267" r:id="rId12"/>
    <p:sldId id="270" r:id="rId13"/>
    <p:sldId id="271" r:id="rId14"/>
    <p:sldId id="259" r:id="rId15"/>
    <p:sldId id="266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71E2-9735-4030-8593-F1B82B9CB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E6522-18F2-49E0-B62F-1A1E0CE61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4F140-0927-4F6F-95E8-73CA6658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2A98C-4EF4-4B94-9C7A-5E1B1D40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39FF0-4612-4CA8-B03D-8278FC40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047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B693-7F6D-4D9B-A23A-7808D535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2918C-DB3E-40BB-8C8B-411E7F4B0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F094A-6AA7-424C-A69D-F405FA06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EF20A-A632-42F8-A04A-3FDF99D0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823EC-8E09-40D6-9198-ECAEF3F5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423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97896-8D81-4947-8661-CB8A38221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FE6EF-1C45-47FA-A152-DA0CE2C40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C6895-4667-4DF7-844F-7D001DDD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AF23D-5B14-45D7-9E4F-11FCC8F4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0A93-B554-47C5-B55D-2FFABA17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010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CC88-850F-41C2-BF42-AC0E11EE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3BDA-765A-4D41-80E4-B38191905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1579-93E5-4297-8F26-671F7BA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D76E-A7DC-47B9-95E1-162FE7D5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7C395-3128-46F5-9CB4-BAC3EDD1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76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F65A-6E65-4251-9F05-160575D5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BD98A-C98C-4DCE-8323-B036F09F6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1D2D3-2922-4F4C-BF04-41DBAD11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0E03F-A203-4F96-B6A8-54BCF4FF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25D9-255E-4A88-B9E7-E0E7432B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83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330A-92AB-43BF-BB69-3D8E9794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9482C-60C0-4171-B565-F99034D90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4F407-B8E8-4A66-A60E-26C9F0130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E9ED-3CC1-467C-803C-83BEF00D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772C6-6F06-4C19-9311-D1C115B6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8837D-992B-4E08-9B78-B0A55C07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507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AA9F-2293-40B7-8DDE-15899C24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81B5-1019-4DB6-BC8C-7B5CB73AE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3EE5F-7F5F-48C6-BDAD-F3704654D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13B3A-0801-4B51-8536-C4A1AD1A6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60321-E91A-4DEC-8EC0-FBE925D9D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F111B-E672-4F87-A459-DDD3E8D9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AD702-7D05-43F1-A028-C25BF0BA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8B989-5CAF-43F9-A3EB-3FD78832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847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211C-B418-4508-8B68-BB71B7B1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7709F-1B27-437B-B2E4-6DC9AA8E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4440A-AE75-42AC-8EEB-455147AC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A919C-5570-4695-B904-8EB3F8BF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90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4FC35-B656-44F9-80F3-E8AC9B96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C8CC2-BA94-49BD-B793-18A9B019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EFC8D-E8B0-4D1F-8993-34D9212B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655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9B78-1A31-4430-A23C-3B8EA56D4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03324-ED2F-4528-BECB-8810F39BD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EDDBB-B599-46BE-8EF8-0285FED34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EF1DD-D98B-40D8-9AAE-E51EDA6F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ABBF8-6B5E-428B-8396-8EF31B33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E15BA-419E-45C2-B435-1BE565F5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605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E979-9008-47D7-9D27-B0C90CA1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F7AA8-87E2-46F3-8B71-547821937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78D7B-502E-4C33-AD33-952C3A5BF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B40B9-286D-4BE9-9B08-1472F52A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3EA6C-67CD-4DF9-B477-48864B0B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4D92C-D387-471D-B404-C24E3F14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973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8BDB0-2E54-41D8-996B-67E397FEF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D0A18-A098-4D55-958C-0D90F64A0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07812-8B30-4EEB-A7F3-ED2AD8B32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999E8-95A2-4570-928E-293616A0D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0E7E-E9FE-4745-B51F-058DC25C3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845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D885-6351-450C-9F9B-4988E243E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Policy</a:t>
            </a:r>
            <a:r>
              <a:rPr lang="es-AR" dirty="0"/>
              <a:t> </a:t>
            </a:r>
            <a:r>
              <a:rPr lang="es-AR" dirty="0" err="1"/>
              <a:t>Gradient</a:t>
            </a:r>
            <a:r>
              <a:rPr lang="es-AR" dirty="0"/>
              <a:t> </a:t>
            </a:r>
            <a:r>
              <a:rPr lang="es-AR" dirty="0" err="1"/>
              <a:t>on</a:t>
            </a:r>
            <a:r>
              <a:rPr lang="es-AR" dirty="0"/>
              <a:t> Single Server </a:t>
            </a:r>
            <a:r>
              <a:rPr lang="es-AR" dirty="0" err="1"/>
              <a:t>for</a:t>
            </a:r>
            <a:r>
              <a:rPr lang="es-AR" dirty="0"/>
              <a:t> </a:t>
            </a:r>
            <a:r>
              <a:rPr lang="es-AR" dirty="0" err="1"/>
              <a:t>optimum</a:t>
            </a:r>
            <a:r>
              <a:rPr lang="es-AR" dirty="0"/>
              <a:t> </a:t>
            </a:r>
            <a:r>
              <a:rPr lang="es-AR" dirty="0" err="1"/>
              <a:t>blocking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2C310-623B-4933-8899-FA62C22C72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16-Nov-2021</a:t>
            </a:r>
          </a:p>
          <a:p>
            <a:endParaRPr lang="es-AR" dirty="0"/>
          </a:p>
          <a:p>
            <a:r>
              <a:rPr lang="es-AR" dirty="0" err="1"/>
              <a:t>Ref</a:t>
            </a:r>
            <a:r>
              <a:rPr lang="es-AR" dirty="0"/>
              <a:t>: simulators.py -&gt; </a:t>
            </a:r>
            <a:r>
              <a:rPr lang="es-AR" dirty="0" err="1"/>
              <a:t>SimulatorQueue</a:t>
            </a:r>
            <a:r>
              <a:rPr lang="es-AR" dirty="0"/>
              <a:t> </a:t>
            </a:r>
            <a:r>
              <a:rPr lang="es-AR" dirty="0" err="1"/>
              <a:t>class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8028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1199-B88E-427B-A9A4-BDD920A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2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AR" sz="3600" dirty="0" err="1"/>
              <a:t>Method</a:t>
            </a:r>
            <a:r>
              <a:rPr lang="es-AR" sz="3600" dirty="0"/>
              <a:t> 2: </a:t>
            </a:r>
            <a:r>
              <a:rPr lang="es-AR" sz="3600" dirty="0" err="1"/>
              <a:t>Update</a:t>
            </a:r>
            <a:r>
              <a:rPr lang="es-AR" sz="3600" dirty="0"/>
              <a:t> at </a:t>
            </a:r>
            <a:r>
              <a:rPr lang="es-AR" sz="3600" dirty="0" err="1"/>
              <a:t>every</a:t>
            </a:r>
            <a:r>
              <a:rPr lang="es-AR" sz="3600" dirty="0"/>
              <a:t> time step (T = 5,000)</a:t>
            </a:r>
            <a:br>
              <a:rPr lang="es-AR" sz="3600" dirty="0"/>
            </a:br>
            <a:r>
              <a:rPr lang="es-AR" sz="3600" dirty="0"/>
              <a:t>(</a:t>
            </a:r>
            <a:r>
              <a:rPr lang="es-AR" sz="3600" dirty="0">
                <a:sym typeface="Symbol" panose="05050102010706020507" pitchFamily="18" charset="2"/>
              </a:rPr>
              <a:t> = 1/T, </a:t>
            </a:r>
            <a:r>
              <a:rPr lang="en-IE" sz="3600" dirty="0">
                <a:sym typeface="Symbol" panose="05050102010706020507" pitchFamily="18" charset="2"/>
              </a:rPr>
              <a:t>|</a:t>
            </a:r>
            <a:r>
              <a:rPr lang="en-IE" sz="3600" dirty="0"/>
              <a:t>delta(</a:t>
            </a:r>
            <a:r>
              <a:rPr lang="en-IE" sz="3600" dirty="0">
                <a:sym typeface="Symbol" panose="05050102010706020507" pitchFamily="18" charset="2"/>
              </a:rPr>
              <a:t>)| &lt;= 1.131</a:t>
            </a:r>
            <a:r>
              <a:rPr lang="es-AR" sz="3600" dirty="0">
                <a:sym typeface="Symbol" panose="05050102010706020507" pitchFamily="18" charset="2"/>
              </a:rPr>
              <a:t>)</a:t>
            </a:r>
            <a:endParaRPr lang="en-IE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AED9E-CECE-4C4A-B794-3E77B64C0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0" y="1690688"/>
            <a:ext cx="9510944" cy="47116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762BA6-5250-47F0-B9EA-4EEF44BC0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863" y="2174285"/>
            <a:ext cx="3416640" cy="168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00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1199-B88E-427B-A9A4-BDD920A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2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AR" sz="3600" dirty="0" err="1"/>
              <a:t>Method</a:t>
            </a:r>
            <a:r>
              <a:rPr lang="es-AR" sz="3600" dirty="0"/>
              <a:t> 3: </a:t>
            </a:r>
            <a:r>
              <a:rPr lang="es-AR" sz="3600" dirty="0" err="1"/>
              <a:t>Update</a:t>
            </a:r>
            <a:r>
              <a:rPr lang="es-AR" sz="3600" dirty="0"/>
              <a:t> once at </a:t>
            </a:r>
            <a:r>
              <a:rPr lang="es-AR" sz="3600" dirty="0" err="1"/>
              <a:t>end</a:t>
            </a:r>
            <a:r>
              <a:rPr lang="es-AR" sz="3600" dirty="0"/>
              <a:t> </a:t>
            </a:r>
            <a:r>
              <a:rPr lang="es-AR" sz="3600" dirty="0" err="1"/>
              <a:t>of</a:t>
            </a:r>
            <a:r>
              <a:rPr lang="es-AR" sz="3600" dirty="0"/>
              <a:t> </a:t>
            </a:r>
            <a:r>
              <a:rPr lang="es-AR" sz="3600" dirty="0" err="1"/>
              <a:t>episode</a:t>
            </a:r>
            <a:r>
              <a:rPr lang="es-AR" sz="3600" dirty="0"/>
              <a:t> (T = 10,000)</a:t>
            </a:r>
            <a:br>
              <a:rPr lang="es-AR" sz="3600" dirty="0"/>
            </a:br>
            <a:r>
              <a:rPr lang="es-AR" sz="3600" dirty="0"/>
              <a:t>(</a:t>
            </a:r>
            <a:r>
              <a:rPr lang="es-AR" sz="3600" dirty="0">
                <a:sym typeface="Symbol" panose="05050102010706020507" pitchFamily="18" charset="2"/>
              </a:rPr>
              <a:t> = 1, </a:t>
            </a:r>
            <a:r>
              <a:rPr lang="en-IE" sz="3600" dirty="0">
                <a:sym typeface="Symbol" panose="05050102010706020507" pitchFamily="18" charset="2"/>
              </a:rPr>
              <a:t>|</a:t>
            </a:r>
            <a:r>
              <a:rPr lang="en-IE" sz="3600" dirty="0"/>
              <a:t>delta(</a:t>
            </a:r>
            <a:r>
              <a:rPr lang="en-IE" sz="3600" dirty="0">
                <a:sym typeface="Symbol" panose="05050102010706020507" pitchFamily="18" charset="2"/>
              </a:rPr>
              <a:t>)| &lt;= 1.131</a:t>
            </a:r>
            <a:r>
              <a:rPr lang="es-AR" sz="3600" dirty="0">
                <a:sym typeface="Symbol" panose="05050102010706020507" pitchFamily="18" charset="2"/>
              </a:rPr>
              <a:t>)</a:t>
            </a:r>
            <a:endParaRPr lang="en-IE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1EC64-C0BE-4B7C-9A2E-325211671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690688"/>
            <a:ext cx="9550400" cy="4680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A4AFBC-BFBC-46EC-A53D-A69E2F023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960" y="1948852"/>
            <a:ext cx="3261359" cy="165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0344-D4C7-4DDC-B423-2F397281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3600" dirty="0"/>
              <a:t>Method 1: T = 5,000, start at </a:t>
            </a:r>
            <a:r>
              <a:rPr lang="en-IE" sz="3600" dirty="0">
                <a:sym typeface="Symbol" panose="05050102010706020507" pitchFamily="18" charset="2"/>
              </a:rPr>
              <a:t> = 1.3 (small)</a:t>
            </a:r>
            <a:br>
              <a:rPr lang="en-IE" sz="3600" dirty="0"/>
            </a:br>
            <a:r>
              <a:rPr lang="en-IE" sz="3600" dirty="0"/>
              <a:t>(</a:t>
            </a:r>
            <a:r>
              <a:rPr lang="en-IE" sz="3600" dirty="0">
                <a:sym typeface="Symbol" panose="05050102010706020507" pitchFamily="18" charset="2"/>
              </a:rPr>
              <a:t> = 1, </a:t>
            </a:r>
            <a:r>
              <a:rPr lang="es-AR" sz="3600" dirty="0"/>
              <a:t>no </a:t>
            </a:r>
            <a:r>
              <a:rPr lang="es-AR" sz="3600" dirty="0" err="1"/>
              <a:t>constraint</a:t>
            </a:r>
            <a:r>
              <a:rPr lang="es-AR" sz="3600" dirty="0"/>
              <a:t> </a:t>
            </a:r>
            <a:r>
              <a:rPr lang="es-AR" sz="3600" dirty="0" err="1"/>
              <a:t>on</a:t>
            </a:r>
            <a:r>
              <a:rPr lang="es-AR" sz="3600" dirty="0"/>
              <a:t> delta(</a:t>
            </a:r>
            <a:r>
              <a:rPr lang="es-AR" sz="3600" dirty="0">
                <a:sym typeface="Symbol" panose="05050102010706020507" pitchFamily="18" charset="2"/>
              </a:rPr>
              <a:t>)</a:t>
            </a:r>
            <a:r>
              <a:rPr lang="en-IE" sz="3600" dirty="0">
                <a:sym typeface="Symbol" panose="05050102010706020507" pitchFamily="18" charset="2"/>
              </a:rPr>
              <a:t>)</a:t>
            </a:r>
            <a:endParaRPr lang="en-IE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CEDE3F-215A-49BE-AEF0-5EABD0055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82" y="1838469"/>
            <a:ext cx="9605818" cy="474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8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0344-D4C7-4DDC-B423-2F397281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3600" dirty="0"/>
              <a:t>Method 3: T = 10,000, start at </a:t>
            </a:r>
            <a:r>
              <a:rPr lang="en-IE" sz="3600" dirty="0">
                <a:sym typeface="Symbol" panose="05050102010706020507" pitchFamily="18" charset="2"/>
              </a:rPr>
              <a:t> = 1.3 (small)</a:t>
            </a:r>
            <a:br>
              <a:rPr lang="en-IE" sz="3600" dirty="0"/>
            </a:br>
            <a:r>
              <a:rPr lang="en-IE" sz="3600" dirty="0"/>
              <a:t>(</a:t>
            </a:r>
            <a:r>
              <a:rPr lang="en-IE" sz="3600" dirty="0">
                <a:sym typeface="Symbol" panose="05050102010706020507" pitchFamily="18" charset="2"/>
              </a:rPr>
              <a:t> = 1, </a:t>
            </a:r>
            <a:r>
              <a:rPr lang="es-AR" sz="3600" dirty="0"/>
              <a:t>no </a:t>
            </a:r>
            <a:r>
              <a:rPr lang="es-AR" sz="3600" dirty="0" err="1"/>
              <a:t>constraint</a:t>
            </a:r>
            <a:r>
              <a:rPr lang="es-AR" sz="3600" dirty="0"/>
              <a:t> </a:t>
            </a:r>
            <a:r>
              <a:rPr lang="es-AR" sz="3600" dirty="0" err="1"/>
              <a:t>on</a:t>
            </a:r>
            <a:r>
              <a:rPr lang="es-AR" sz="3600" dirty="0"/>
              <a:t> delta(</a:t>
            </a:r>
            <a:r>
              <a:rPr lang="es-AR" sz="3600" dirty="0">
                <a:sym typeface="Symbol" panose="05050102010706020507" pitchFamily="18" charset="2"/>
              </a:rPr>
              <a:t>)</a:t>
            </a:r>
            <a:r>
              <a:rPr lang="en-IE" sz="3600" dirty="0">
                <a:sym typeface="Symbol" panose="05050102010706020507" pitchFamily="18" charset="2"/>
              </a:rPr>
              <a:t>)</a:t>
            </a:r>
            <a:endParaRPr lang="en-IE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5B46B-BB12-4465-B7EE-27C139BD4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80" y="1690688"/>
            <a:ext cx="10234640" cy="50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71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EAAA-D8EE-4E4D-A299-9CF916A2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f(s) + g = … (average reward context)</a:t>
            </a:r>
            <a:br>
              <a:rPr lang="en-IE" dirty="0"/>
            </a:br>
            <a:r>
              <a:rPr lang="en-IE" dirty="0"/>
              <a:t>Ref: conference at Paris on 22-Nov-2021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19F0CB-3F95-47AB-91F4-D718F9A5A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779746"/>
            <a:ext cx="8854440" cy="47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4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0BC0-92C4-44B3-A45D-D91EAFBC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f(s) + g = … cont’d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369C28-5C56-4344-AAC5-E9F4AF7C0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" y="1690688"/>
            <a:ext cx="9337040" cy="50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68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8428-FADF-4AE8-A4F5-5B237D62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CAA0B7-C678-420C-84C3-341EC9C7A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40" y="1842664"/>
            <a:ext cx="8920480" cy="47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9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DAA4-FB56-4F72-9EE6-73778839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TODO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FCC2E-2C3F-45E7-844B-90A612E85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the true value function as a comparison --&gt; try to plot the points on top, as a boxplot... but how? I would need to bin the theta values and this is not so easy...</a:t>
            </a:r>
          </a:p>
          <a:p>
            <a:r>
              <a:rPr lang="en-US" dirty="0"/>
              <a:t>Compare methods (1) and (2) with comparable alpha values (without adjustment)</a:t>
            </a:r>
          </a:p>
          <a:p>
            <a:r>
              <a:rPr lang="en-US" dirty="0"/>
              <a:t>Analyze the case where the true theta is large (does it converge?)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4538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23B3-24DB-4E90-B3A4-BD3412DF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dirty="0"/>
              <a:t>The environment and the agent of the RL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36899-8C40-4903-A10A-AE98A48327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E" sz="2400" b="1" dirty="0"/>
                  <a:t>Environment:</a:t>
                </a:r>
                <a:r>
                  <a:rPr lang="en-IE" sz="2400" dirty="0"/>
                  <a:t> Single-server M/M/1/</a:t>
                </a:r>
                <a:r>
                  <a:rPr lang="en-IE" sz="2400" dirty="0">
                    <a:sym typeface="Symbol" panose="05050102010706020507" pitchFamily="18" charset="2"/>
                  </a:rPr>
                  <a:t>K </a:t>
                </a:r>
                <a:r>
                  <a:rPr lang="en-IE" sz="2400" dirty="0"/>
                  <a:t>queue system with K defined by the agent’s policy, potentially infinite.</a:t>
                </a:r>
              </a:p>
              <a:p>
                <a:pPr lvl="1"/>
                <a:r>
                  <a:rPr lang="en-IE" sz="2000" b="1" dirty="0"/>
                  <a:t>Rewards landscape:</a:t>
                </a:r>
                <a:r>
                  <a:rPr lang="en-IE" sz="2000" dirty="0"/>
                  <a:t> Zero everywhere except when an incoming job is rejected by the agent (blocking).</a:t>
                </a:r>
              </a:p>
              <a:p>
                <a:pPr lvl="1"/>
                <a:r>
                  <a:rPr lang="en-IE" sz="2000" b="1" dirty="0"/>
                  <a:t>Value function: </a:t>
                </a:r>
                <a:r>
                  <a:rPr lang="en-IE" sz="2000" dirty="0"/>
                  <a:t>Defined as a function of the average reward </a:t>
                </a:r>
                <a:r>
                  <a:rPr lang="en-IE" sz="2000" dirty="0">
                    <a:sym typeface="Symbol" panose="05050102010706020507" pitchFamily="18" charset="2"/>
                  </a:rPr>
                  <a:t>()</a:t>
                </a:r>
                <a:r>
                  <a:rPr lang="en-IE" sz="1600" dirty="0">
                    <a:sym typeface="Symbol" panose="05050102010706020507" pitchFamily="18" charset="2"/>
                  </a:rPr>
                  <a:t> </a:t>
                </a:r>
                <a:r>
                  <a:rPr lang="en-IE" sz="1800" dirty="0">
                    <a:sym typeface="Symbol" panose="05050102010706020507" pitchFamily="18" charset="2"/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1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800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lim</m:t>
                            </m:r>
                          </m:e>
                          <m:lim>
                            <m: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𝑇</m:t>
                            </m:r>
                            <m:r>
                              <a:rPr lang="pt-BR" sz="1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sz="1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𝑇</m:t>
                            </m:r>
                          </m:den>
                        </m:f>
                        <m:sSup>
                          <m:sSupPr>
                            <m:ctrlPr>
                              <a:rPr lang="pt-BR" sz="1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𝐸</m:t>
                            </m:r>
                          </m:e>
                          <m:sup>
                            <m:r>
                              <a:rPr lang="pt-BR" sz="1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IE" sz="18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E" sz="18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E" sz="18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IE" sz="18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𝑅</m:t>
                                </m:r>
                                <m:r>
                                  <a:rPr lang="en-IE" sz="18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E" sz="18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18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E" sz="18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IE" sz="18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E" sz="18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18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IE" sz="18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IE" sz="18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r>
                  <a:rPr lang="en-IE" sz="1800" dirty="0"/>
                  <a:t>, where </a:t>
                </a:r>
                <a:r>
                  <a:rPr lang="en-IE" sz="1800" dirty="0">
                    <a:sym typeface="Symbol" panose="05050102010706020507" pitchFamily="18" charset="2"/>
                  </a:rPr>
                  <a:t> is the policy of the actions taken by the agent as:</a:t>
                </a:r>
                <a:br>
                  <a:rPr lang="en-IE" sz="1800" dirty="0">
                    <a:sym typeface="Symbol" panose="05050102010706020507" pitchFamily="18" charset="2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E" sz="1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IE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p>
                        <m:r>
                          <a:rPr lang="en-IE" sz="1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</m:t>
                        </m:r>
                      </m:sup>
                    </m:sSup>
                    <m:r>
                      <a:rPr lang="en-IE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IE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IE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IE" sz="1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E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  <m:r>
                          <a:rPr lang="en-IE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IE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IE" sz="1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𝐸</m:t>
                            </m:r>
                          </m:e>
                          <m:sup>
                            <m:r>
                              <a:rPr lang="en-IE" sz="1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sup>
                        </m:sSup>
                        <m:r>
                          <a:rPr lang="en-IE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sSub>
                          <m:sSubPr>
                            <m:ctrlP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𝑡</m:t>
                            </m:r>
                          </m:sub>
                        </m:sSub>
                        <m:r>
                          <a:rPr lang="en-IE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−</m:t>
                        </m:r>
                      </m:e>
                    </m:nary>
                    <m:r>
                      <a:rPr lang="en-IE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()|</m:t>
                    </m:r>
                    <m:sSub>
                      <m:sSubPr>
                        <m:ctrlPr>
                          <a:rPr lang="en-IE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IE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𝑆</m:t>
                        </m:r>
                      </m:e>
                      <m:sub>
                        <m:r>
                          <a:rPr lang="en-IE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  <m:r>
                      <a:rPr lang="en-IE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IE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IE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]</m:t>
                    </m:r>
                  </m:oMath>
                </a14:m>
                <a:endParaRPr lang="en-IE" sz="1600" dirty="0"/>
              </a:p>
              <a:p>
                <a:r>
                  <a:rPr lang="en-IE" sz="2400" b="1" dirty="0"/>
                  <a:t>Agent: </a:t>
                </a:r>
                <a:r>
                  <a:rPr lang="en-IE" sz="2400" dirty="0"/>
                  <a:t>Interacts with the environment by accepting or rejecting an incoming job.</a:t>
                </a:r>
              </a:p>
              <a:p>
                <a:pPr lvl="1"/>
                <a:r>
                  <a:rPr lang="en-IE" sz="2000" b="1" dirty="0"/>
                  <a:t>Policy: </a:t>
                </a:r>
                <a:r>
                  <a:rPr lang="en-IE" sz="2000" dirty="0"/>
                  <a:t>Parameterized policy of </a:t>
                </a:r>
                <a:r>
                  <a:rPr lang="en-IE" sz="2000" i="1" dirty="0">
                    <a:sym typeface="Symbol" panose="05050102010706020507" pitchFamily="18" charset="2"/>
                  </a:rPr>
                  <a:t></a:t>
                </a:r>
                <a:r>
                  <a:rPr lang="en-IE" sz="2000" dirty="0">
                    <a:sym typeface="Symbol" panose="05050102010706020507" pitchFamily="18" charset="2"/>
                  </a:rPr>
                  <a:t> </a:t>
                </a:r>
                <a:r>
                  <a:rPr lang="en-IE" sz="2000" dirty="0"/>
                  <a:t>as a function of the queue size </a:t>
                </a:r>
                <a:r>
                  <a:rPr lang="en-IE" sz="2000" i="1" dirty="0"/>
                  <a:t>s</a:t>
                </a:r>
                <a:r>
                  <a:rPr lang="en-IE" sz="2000" dirty="0"/>
                  <a:t>. Non-deterministic policy.</a:t>
                </a:r>
              </a:p>
              <a:p>
                <a:pPr lvl="1"/>
                <a:endParaRPr lang="en-IE" sz="20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36899-8C40-4903-A10A-AE98A48327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 l="-812" t="-1961" r="-127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BFACE60-22AB-4251-AB75-4734E47E8A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9963" y="5401829"/>
            <a:ext cx="1893253" cy="12198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989560-2992-4FC0-A51F-B5C6C098C8D5}"/>
              </a:ext>
            </a:extLst>
          </p:cNvPr>
          <p:cNvSpPr txBox="1"/>
          <p:nvPr/>
        </p:nvSpPr>
        <p:spPr>
          <a:xfrm>
            <a:off x="1300206" y="5298204"/>
            <a:ext cx="64363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buFont typeface="Arial" panose="020B0604020202020204" pitchFamily="34" charset="0"/>
              <a:buChar char="•"/>
            </a:pPr>
            <a:r>
              <a:rPr lang="en-IE" sz="2000" b="1" dirty="0"/>
              <a:t>Learning:</a:t>
            </a:r>
            <a:r>
              <a:rPr lang="en-IE" sz="2000" dirty="0"/>
              <a:t> Policy gradient learning of the optimum parameter that maximizes the average reward. Learning is done by estimating the required quantities either by Monte-Carlo or Fleming-</a:t>
            </a:r>
            <a:r>
              <a:rPr lang="en-IE" sz="2000" dirty="0" err="1"/>
              <a:t>Viot</a:t>
            </a:r>
            <a:r>
              <a:rPr lang="en-IE" sz="2000" dirty="0"/>
              <a:t>.</a:t>
            </a:r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384907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23B3-24DB-4E90-B3A4-BD3412DF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Policy gradient learning</a:t>
            </a:r>
          </a:p>
        </p:txBody>
      </p:sp>
    </p:spTree>
    <p:extLst>
      <p:ext uri="{BB962C8B-B14F-4D97-AF65-F5344CB8AC3E}">
        <p14:creationId xmlns:p14="http://schemas.microsoft.com/office/powerpoint/2010/main" val="413515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CE61-6071-4696-8BEA-4757FEED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dirty="0"/>
              <a:t>Theoretical blocking cost structure</a:t>
            </a:r>
            <a:endParaRPr lang="en-IE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2FDB6-3FF6-49D6-A10B-41A81004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64" y="1587759"/>
            <a:ext cx="9439239" cy="49051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C2B891-1262-41CD-9D02-359D315B075F}"/>
              </a:ext>
            </a:extLst>
          </p:cNvPr>
          <p:cNvSpPr txBox="1"/>
          <p:nvPr/>
        </p:nvSpPr>
        <p:spPr>
          <a:xfrm>
            <a:off x="1874981" y="2387057"/>
            <a:ext cx="68164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/>
              <a:t>Notes on the blocking cost function: (Wed, 17-Nov-2021)</a:t>
            </a:r>
          </a:p>
          <a:p>
            <a:pPr marL="400050" indent="-400050">
              <a:buFontTx/>
              <a:buAutoNum type="romanLcParenBoth"/>
            </a:pPr>
            <a:r>
              <a:rPr lang="en-IE" sz="1600" b="1" dirty="0"/>
              <a:t>Interpretation of current cost: </a:t>
            </a:r>
            <a:r>
              <a:rPr lang="en-IE" sz="1600" dirty="0"/>
              <a:t>the larger the K the system is more reliable, then blocking with larger K is more serious.</a:t>
            </a:r>
          </a:p>
          <a:p>
            <a:pPr marL="400050" indent="-400050">
              <a:buAutoNum type="romanLcParenBoth"/>
            </a:pPr>
            <a:r>
              <a:rPr lang="en-IE" sz="1600" dirty="0"/>
              <a:t>Cost function should probably be changed to </a:t>
            </a:r>
            <a:r>
              <a:rPr lang="en-IE" sz="1600" i="1" dirty="0"/>
              <a:t>strictly </a:t>
            </a:r>
            <a:r>
              <a:rPr lang="en-IE" sz="1600" dirty="0"/>
              <a:t>increasing function of K, for easier understanding/selling/realistic.</a:t>
            </a:r>
          </a:p>
          <a:p>
            <a:pPr marL="400050" indent="-400050">
              <a:buFontTx/>
              <a:buAutoNum type="romanLcParenBoth"/>
            </a:pPr>
            <a:r>
              <a:rPr lang="en-IE" sz="1600" dirty="0"/>
              <a:t>When blocking occurs, the system is completely out of function (e.g. Cards castle problem, but this is a different problem, because in the latter when destruction occurs, the state goes to 0).</a:t>
            </a:r>
          </a:p>
        </p:txBody>
      </p:sp>
    </p:spTree>
    <p:extLst>
      <p:ext uri="{BB962C8B-B14F-4D97-AF65-F5344CB8AC3E}">
        <p14:creationId xmlns:p14="http://schemas.microsoft.com/office/powerpoint/2010/main" val="236557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1199-B88E-427B-A9A4-BDD920A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2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AR" sz="4000" dirty="0" err="1"/>
              <a:t>Method</a:t>
            </a:r>
            <a:r>
              <a:rPr lang="es-AR" sz="4000" dirty="0"/>
              <a:t> 1: </a:t>
            </a:r>
            <a:r>
              <a:rPr lang="es-AR" sz="4000" dirty="0" err="1"/>
              <a:t>Update</a:t>
            </a:r>
            <a:r>
              <a:rPr lang="es-AR" sz="4000" dirty="0"/>
              <a:t> once at </a:t>
            </a:r>
            <a:r>
              <a:rPr lang="es-AR" sz="4000" dirty="0" err="1"/>
              <a:t>end</a:t>
            </a:r>
            <a:r>
              <a:rPr lang="es-AR" sz="4000" dirty="0"/>
              <a:t> </a:t>
            </a:r>
            <a:r>
              <a:rPr lang="es-AR" sz="4000" dirty="0" err="1"/>
              <a:t>of</a:t>
            </a:r>
            <a:r>
              <a:rPr lang="es-AR" sz="4000" dirty="0"/>
              <a:t> </a:t>
            </a:r>
            <a:r>
              <a:rPr lang="es-AR" sz="4000" dirty="0" err="1"/>
              <a:t>episode</a:t>
            </a:r>
            <a:r>
              <a:rPr lang="es-AR" sz="4000" dirty="0"/>
              <a:t> (T = 5,000)</a:t>
            </a:r>
            <a:br>
              <a:rPr lang="es-AR" sz="4000" dirty="0"/>
            </a:br>
            <a:r>
              <a:rPr lang="es-AR" sz="4000" dirty="0"/>
              <a:t>(</a:t>
            </a:r>
            <a:r>
              <a:rPr lang="es-AR" sz="4000" dirty="0">
                <a:sym typeface="Symbol" panose="05050102010706020507" pitchFamily="18" charset="2"/>
              </a:rPr>
              <a:t> = 1, </a:t>
            </a:r>
            <a:r>
              <a:rPr lang="es-AR" sz="4000" dirty="0"/>
              <a:t>no </a:t>
            </a:r>
            <a:r>
              <a:rPr lang="es-AR" sz="4000" dirty="0" err="1"/>
              <a:t>constraint</a:t>
            </a:r>
            <a:r>
              <a:rPr lang="es-AR" sz="4000" dirty="0"/>
              <a:t> </a:t>
            </a:r>
            <a:r>
              <a:rPr lang="es-AR" sz="4000" dirty="0" err="1"/>
              <a:t>on</a:t>
            </a:r>
            <a:r>
              <a:rPr lang="es-AR" sz="4000" dirty="0"/>
              <a:t> delta(</a:t>
            </a:r>
            <a:r>
              <a:rPr lang="es-AR" sz="4000" dirty="0">
                <a:sym typeface="Symbol" panose="05050102010706020507" pitchFamily="18" charset="2"/>
              </a:rPr>
              <a:t>))</a:t>
            </a:r>
            <a:endParaRPr lang="en-IE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1873BC-4C5F-4577-A04C-8C4C45FC5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446" y="1934110"/>
            <a:ext cx="9241655" cy="4558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7FE65E-938B-4B03-BFEB-FFEE8ACF5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329" y="2478387"/>
            <a:ext cx="3511625" cy="173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0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1199-B88E-427B-A9A4-BDD920A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2" y="3296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AR" sz="3600" dirty="0" err="1"/>
              <a:t>Method</a:t>
            </a:r>
            <a:r>
              <a:rPr lang="es-AR" sz="3600" dirty="0"/>
              <a:t> 2: </a:t>
            </a:r>
            <a:r>
              <a:rPr lang="es-AR" sz="3600" dirty="0" err="1"/>
              <a:t>Update</a:t>
            </a:r>
            <a:r>
              <a:rPr lang="es-AR" sz="3600" dirty="0"/>
              <a:t> at </a:t>
            </a:r>
            <a:r>
              <a:rPr lang="es-AR" sz="3600" dirty="0" err="1"/>
              <a:t>every</a:t>
            </a:r>
            <a:r>
              <a:rPr lang="es-AR" sz="3600" dirty="0"/>
              <a:t> time step (T = 5,000)</a:t>
            </a:r>
            <a:br>
              <a:rPr lang="es-AR" sz="3600" dirty="0"/>
            </a:br>
            <a:r>
              <a:rPr lang="es-AR" sz="3600" dirty="0"/>
              <a:t>(</a:t>
            </a:r>
            <a:r>
              <a:rPr lang="es-AR" sz="3600" dirty="0">
                <a:sym typeface="Symbol" panose="05050102010706020507" pitchFamily="18" charset="2"/>
              </a:rPr>
              <a:t> = 1/T, </a:t>
            </a:r>
            <a:r>
              <a:rPr lang="es-AR" sz="3600" dirty="0"/>
              <a:t>no </a:t>
            </a:r>
            <a:r>
              <a:rPr lang="es-AR" sz="3600" dirty="0" err="1"/>
              <a:t>constraint</a:t>
            </a:r>
            <a:r>
              <a:rPr lang="es-AR" sz="3600" dirty="0"/>
              <a:t> </a:t>
            </a:r>
            <a:r>
              <a:rPr lang="es-AR" sz="3600" dirty="0" err="1"/>
              <a:t>on</a:t>
            </a:r>
            <a:r>
              <a:rPr lang="es-AR" sz="3600" dirty="0"/>
              <a:t> delta(</a:t>
            </a:r>
            <a:r>
              <a:rPr lang="es-AR" sz="3600" dirty="0">
                <a:sym typeface="Symbol" panose="05050102010706020507" pitchFamily="18" charset="2"/>
              </a:rPr>
              <a:t>))</a:t>
            </a:r>
            <a:endParaRPr lang="en-IE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D909F-303A-4DF0-B711-5FB4583F4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48" y="1900811"/>
            <a:ext cx="9280864" cy="4592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D5F908-D96E-40D5-8589-199ACFD78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643" y="2370337"/>
            <a:ext cx="3444128" cy="169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9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1199-B88E-427B-A9A4-BDD920A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2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AR" sz="3600" dirty="0" err="1"/>
              <a:t>Method</a:t>
            </a:r>
            <a:r>
              <a:rPr lang="es-AR" sz="3600" dirty="0"/>
              <a:t> 3: </a:t>
            </a:r>
            <a:r>
              <a:rPr lang="es-AR" sz="3600" dirty="0" err="1"/>
              <a:t>Update</a:t>
            </a:r>
            <a:r>
              <a:rPr lang="es-AR" sz="3600" dirty="0"/>
              <a:t> once at </a:t>
            </a:r>
            <a:r>
              <a:rPr lang="es-AR" sz="3600" dirty="0" err="1"/>
              <a:t>end</a:t>
            </a:r>
            <a:r>
              <a:rPr lang="es-AR" sz="3600" dirty="0"/>
              <a:t> </a:t>
            </a:r>
            <a:r>
              <a:rPr lang="es-AR" sz="3600" dirty="0" err="1"/>
              <a:t>of</a:t>
            </a:r>
            <a:r>
              <a:rPr lang="es-AR" sz="3600" dirty="0"/>
              <a:t> </a:t>
            </a:r>
            <a:r>
              <a:rPr lang="es-AR" sz="3600" dirty="0" err="1"/>
              <a:t>episode</a:t>
            </a:r>
            <a:r>
              <a:rPr lang="es-AR" sz="3600" dirty="0"/>
              <a:t> (T = 10,000)</a:t>
            </a:r>
            <a:br>
              <a:rPr lang="es-AR" sz="3600" dirty="0"/>
            </a:br>
            <a:r>
              <a:rPr lang="es-AR" sz="3600" dirty="0"/>
              <a:t>(</a:t>
            </a:r>
            <a:r>
              <a:rPr lang="es-AR" sz="3600" dirty="0">
                <a:sym typeface="Symbol" panose="05050102010706020507" pitchFamily="18" charset="2"/>
              </a:rPr>
              <a:t> = 1, </a:t>
            </a:r>
            <a:r>
              <a:rPr lang="en-IE" sz="3600" dirty="0">
                <a:sym typeface="Symbol" panose="05050102010706020507" pitchFamily="18" charset="2"/>
              </a:rPr>
              <a:t>no constraint on </a:t>
            </a:r>
            <a:r>
              <a:rPr lang="en-IE" sz="3600" dirty="0"/>
              <a:t>delta(</a:t>
            </a:r>
            <a:r>
              <a:rPr lang="en-IE" sz="3600" dirty="0">
                <a:sym typeface="Symbol" panose="05050102010706020507" pitchFamily="18" charset="2"/>
              </a:rPr>
              <a:t>)</a:t>
            </a:r>
            <a:r>
              <a:rPr lang="es-AR" sz="3600" dirty="0">
                <a:sym typeface="Symbol" panose="05050102010706020507" pitchFamily="18" charset="2"/>
              </a:rPr>
              <a:t>)</a:t>
            </a:r>
            <a:endParaRPr lang="en-IE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E043C7-219F-4820-B634-B59C83FCD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40" y="1782883"/>
            <a:ext cx="9367520" cy="47099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E59FBC-9F4C-4CD9-8A01-79F69C1CA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518" y="2113280"/>
            <a:ext cx="3171870" cy="15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9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1199-B88E-427B-A9A4-BDD920A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2" y="3651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E" sz="3600" dirty="0"/>
              <a:t>Method 1: Update once at end of episode (T = 5,000)</a:t>
            </a:r>
            <a:br>
              <a:rPr lang="en-IE" sz="3600" dirty="0"/>
            </a:br>
            <a:r>
              <a:rPr lang="en-IE" sz="3600" dirty="0"/>
              <a:t>(</a:t>
            </a:r>
            <a:r>
              <a:rPr lang="en-IE" sz="3600" dirty="0">
                <a:sym typeface="Symbol" panose="05050102010706020507" pitchFamily="18" charset="2"/>
              </a:rPr>
              <a:t> = 1, |</a:t>
            </a:r>
            <a:r>
              <a:rPr lang="en-IE" sz="3600" dirty="0"/>
              <a:t>delta(</a:t>
            </a:r>
            <a:r>
              <a:rPr lang="en-IE" sz="3600" dirty="0">
                <a:sym typeface="Symbol" panose="05050102010706020507" pitchFamily="18" charset="2"/>
              </a:rPr>
              <a:t>)| &lt;= 1.131)</a:t>
            </a:r>
            <a:endParaRPr lang="en-IE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16F07-9B03-4C60-9F23-C8AB252C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0" y="1805074"/>
            <a:ext cx="9360023" cy="46059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6F31BF-C6EE-47AE-A029-C20D63D3A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494" y="2353355"/>
            <a:ext cx="3251780" cy="160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22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11465</TotalTime>
  <Words>605</Words>
  <Application>Microsoft Office PowerPoint</Application>
  <PresentationFormat>Widescreen</PresentationFormat>
  <Paragraphs>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Symbol</vt:lpstr>
      <vt:lpstr>Office Theme</vt:lpstr>
      <vt:lpstr>Policy Gradient on Single Server for optimum blocking</vt:lpstr>
      <vt:lpstr>TODO</vt:lpstr>
      <vt:lpstr>The environment and the agent of the RL problem</vt:lpstr>
      <vt:lpstr>Policy gradient learning</vt:lpstr>
      <vt:lpstr>Theoretical blocking cost structure</vt:lpstr>
      <vt:lpstr>Method 1: Update once at end of episode (T = 5,000) ( = 1, no constraint on delta())</vt:lpstr>
      <vt:lpstr>Method 2: Update at every time step (T = 5,000) ( = 1/T, no constraint on delta())</vt:lpstr>
      <vt:lpstr>Method 3: Update once at end of episode (T = 10,000) ( = 1, no constraint on delta())</vt:lpstr>
      <vt:lpstr>Method 1: Update once at end of episode (T = 5,000) ( = 1, |delta()| &lt;= 1.131)</vt:lpstr>
      <vt:lpstr>Method 2: Update at every time step (T = 5,000) ( = 1/T, |delta()| &lt;= 1.131)</vt:lpstr>
      <vt:lpstr>Method 3: Update once at end of episode (T = 10,000) ( = 1, |delta()| &lt;= 1.131)</vt:lpstr>
      <vt:lpstr>Method 1: T = 5,000, start at  = 1.3 (small) ( = 1, no constraint on delta())</vt:lpstr>
      <vt:lpstr>Method 3: T = 10,000, start at  = 1.3 (small) ( = 1, no constraint on delta())</vt:lpstr>
      <vt:lpstr>f(s) + g = … (average reward context) Ref: conference at Paris on 22-Nov-2021</vt:lpstr>
      <vt:lpstr>f(s) + g = … cont’d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lundinmatlab</dc:creator>
  <cp:lastModifiedBy>lundinmatlab</cp:lastModifiedBy>
  <cp:revision>26</cp:revision>
  <dcterms:created xsi:type="dcterms:W3CDTF">2021-11-16T19:18:03Z</dcterms:created>
  <dcterms:modified xsi:type="dcterms:W3CDTF">2021-11-24T21:06:47Z</dcterms:modified>
</cp:coreProperties>
</file>