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88" r:id="rId3"/>
    <p:sldId id="283" r:id="rId4"/>
    <p:sldId id="282" r:id="rId5"/>
    <p:sldId id="273" r:id="rId6"/>
    <p:sldId id="279" r:id="rId7"/>
    <p:sldId id="284" r:id="rId8"/>
    <p:sldId id="278" r:id="rId9"/>
    <p:sldId id="285" r:id="rId10"/>
    <p:sldId id="286" r:id="rId11"/>
    <p:sldId id="287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C433-DA52-491B-A73E-C12FDEDAADD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FF14B-2D4C-4C1A-8989-AA8FE0B3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8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2379-504A-4D22-912F-5AD071F65510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8B76-0F46-4867-A704-020E0510BAB9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22E2-E7CD-4BE6-BC79-8DA58B78DFB6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5D4-6B25-42CC-AB85-BE2955A0365B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1717-A3AD-4C3A-BE51-731713DEEB71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E9C6-0B67-4DEA-90FE-A224EA57A00A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02F8B-96AF-427F-AFB0-5AA790D1A556}" type="datetime1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2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CFD8-766C-49D0-8B25-5E5802F68280}" type="datetime1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C585-8DA1-4E43-85B1-8A0CE4C96C73}" type="datetime1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CACC1-07A6-4180-8A86-AE9BA3E8681E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1FF2-4C13-4DE6-856A-67C242DD3908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596B-24FF-458E-ADAE-08D8D099933C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6F91-737B-4795-86FD-3CFC620D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TD(</a:t>
            </a:r>
            <a:r>
              <a:rPr lang="en-US" dirty="0" smtClean="0">
                <a:sym typeface="Symbol"/>
              </a:rPr>
              <a:t>) for different 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and Adaptive TD()</a:t>
            </a:r>
            <a:br>
              <a:rPr lang="en-US" dirty="0" smtClean="0">
                <a:sym typeface="Symbol"/>
              </a:rPr>
            </a:br>
            <a:r>
              <a:rPr lang="en-US" sz="3100" dirty="0" smtClean="0">
                <a:sym typeface="Symbol"/>
              </a:rPr>
              <a:t>(First-visit MC is used as benchmark)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Wed, 20-May-2020</a:t>
            </a:r>
          </a:p>
          <a:p>
            <a:r>
              <a:rPr lang="en-US" sz="2000" dirty="0">
                <a:solidFill>
                  <a:schemeClr val="tx1"/>
                </a:solidFill>
              </a:rPr>
              <a:t>Daniel Mastropietro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Ref: Python/test/simu_lambdas.py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Adaptive TD</a:t>
            </a:r>
            <a:r>
              <a:rPr lang="en-US" sz="3600" dirty="0"/>
              <a:t>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adjust by </a:t>
            </a:r>
            <a:r>
              <a:rPr lang="en-US" sz="3600" dirty="0" smtClean="0"/>
              <a:t>Episode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7170" name="Picture 2" descr="E:\Daniel\Projects\PhD-RL-Toulouse\projects\RL-001-MemoryManagement\results\SimulateTDLambda-DifferenLambdas&amp;Adaptive\td_adap_adjust_by_episode_diff_alph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>
                <a:sym typeface="Symbol"/>
              </a:rPr>
              <a:t></a:t>
            </a:r>
            <a:r>
              <a:rPr lang="en-US" sz="1400" i="1" dirty="0" smtClean="0">
                <a:sym typeface="Symbol"/>
              </a:rPr>
              <a:t>’s</a:t>
            </a:r>
            <a:endParaRPr lang="en-US" sz="1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Given the </a:t>
            </a:r>
            <a:r>
              <a:rPr lang="en-US" sz="2400" dirty="0" smtClean="0">
                <a:sym typeface="Symbol"/>
              </a:rPr>
              <a:t> and </a:t>
            </a:r>
            <a:r>
              <a:rPr lang="en-US" sz="2400" dirty="0">
                <a:sym typeface="Symbol"/>
              </a:rPr>
              <a:t> values </a:t>
            </a:r>
            <a:r>
              <a:rPr lang="en-US" sz="2400" dirty="0" smtClean="0">
                <a:sym typeface="Symbol"/>
              </a:rPr>
              <a:t>considered:</a:t>
            </a:r>
            <a:endParaRPr lang="en-US" sz="2400" dirty="0" smtClean="0"/>
          </a:p>
          <a:p>
            <a:r>
              <a:rPr lang="en-US" sz="2400" dirty="0" smtClean="0"/>
              <a:t>MC with </a:t>
            </a:r>
            <a:r>
              <a:rPr lang="en-US" sz="2400" dirty="0" smtClean="0">
                <a:sym typeface="Symbol"/>
              </a:rPr>
              <a:t> adjusted by state count </a:t>
            </a:r>
            <a:r>
              <a:rPr lang="en-US" sz="2400" dirty="0" smtClean="0"/>
              <a:t>shows the smallest RMSE at the end of 200 episodes.</a:t>
            </a:r>
          </a:p>
          <a:p>
            <a:r>
              <a:rPr lang="en-US" sz="2400" dirty="0" smtClean="0"/>
              <a:t>The smallest RMSE for TD(</a:t>
            </a:r>
            <a:r>
              <a:rPr lang="en-US" sz="2400" dirty="0" smtClean="0">
                <a:sym typeface="Symbol"/>
              </a:rPr>
              <a:t>) is observed:</a:t>
            </a:r>
          </a:p>
          <a:p>
            <a:pPr lvl="1"/>
            <a:r>
              <a:rPr lang="en-US" sz="2000" dirty="0" smtClean="0">
                <a:sym typeface="Symbol"/>
              </a:rPr>
              <a:t>for  = 0.4 when  is adjusted by state count</a:t>
            </a:r>
          </a:p>
          <a:p>
            <a:pPr lvl="1"/>
            <a:r>
              <a:rPr lang="en-US" sz="2000" dirty="0" smtClean="0">
                <a:sym typeface="Symbol"/>
              </a:rPr>
              <a:t>for  = 0.9 when  is adjusted by episode</a:t>
            </a:r>
          </a:p>
          <a:p>
            <a:r>
              <a:rPr lang="en-US" sz="2400" dirty="0" smtClean="0">
                <a:sym typeface="Symbol"/>
              </a:rPr>
              <a:t>For the same initial , </a:t>
            </a:r>
            <a:r>
              <a:rPr lang="en-US" sz="2400" b="1" dirty="0" smtClean="0">
                <a:sym typeface="Symbol"/>
              </a:rPr>
              <a:t>the Adaptive TD() gives a very similar RMSE by episode as the best TD()</a:t>
            </a:r>
            <a:r>
              <a:rPr lang="en-US" sz="2400" dirty="0" smtClean="0">
                <a:sym typeface="Symbol"/>
              </a:rPr>
              <a:t>.</a:t>
            </a:r>
          </a:p>
          <a:p>
            <a:pPr indent="0">
              <a:buNone/>
            </a:pPr>
            <a:r>
              <a:rPr lang="en-US" sz="2400" i="1" dirty="0" smtClean="0">
                <a:sym typeface="Symbol"/>
              </a:rPr>
              <a:t>This is a promising result for the goal of eliminating the need to define the </a:t>
            </a:r>
            <a:r>
              <a:rPr lang="en-US" sz="2400" i="1" dirty="0" err="1" smtClean="0">
                <a:sym typeface="Symbol"/>
              </a:rPr>
              <a:t>hyperparameter</a:t>
            </a:r>
            <a:r>
              <a:rPr lang="en-US" sz="2400" i="1" dirty="0" smtClean="0">
                <a:sym typeface="Symbol"/>
              </a:rPr>
              <a:t> .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Adaptive TD(</a:t>
            </a:r>
            <a:r>
              <a:rPr lang="en-US" dirty="0" smtClean="0">
                <a:sym typeface="Symbol"/>
              </a:rPr>
              <a:t>) -  distribution</a:t>
            </a:r>
            <a:br>
              <a:rPr lang="en-US" dirty="0" smtClean="0">
                <a:sym typeface="Symbol"/>
              </a:rPr>
            </a:br>
            <a:r>
              <a:rPr lang="en-US" sz="3100" dirty="0" smtClean="0">
                <a:sym typeface="Symbol"/>
              </a:rPr>
              <a:t>Three ways of  = function((t))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712943" cy="438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249" y="1700808"/>
            <a:ext cx="207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~ |Delta| / |value |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1700808"/>
            <a:ext cx="257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~ </a:t>
            </a:r>
            <a:r>
              <a:rPr lang="en-US" b="1" dirty="0" err="1" smtClean="0"/>
              <a:t>exp</a:t>
            </a:r>
            <a:r>
              <a:rPr lang="en-US" b="1" dirty="0" smtClean="0"/>
              <a:t>( |Delta| - |value| 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12540" y="1688148"/>
            <a:ext cx="108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~ |Delta|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346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Three algorithms are analyzed on the 21-state 1D </a:t>
            </a:r>
            <a:r>
              <a:rPr lang="en-US" sz="1600" dirty="0" err="1" smtClean="0"/>
              <a:t>gridworld</a:t>
            </a:r>
            <a:r>
              <a:rPr lang="en-US" sz="1600" dirty="0" smtClean="0"/>
              <a:t> with non-zero rewards only at left-most and right-most states.</a:t>
            </a:r>
          </a:p>
          <a:p>
            <a:pPr lvl="1"/>
            <a:r>
              <a:rPr lang="en-US" sz="1400" dirty="0" smtClean="0"/>
              <a:t>First-visit MC</a:t>
            </a:r>
          </a:p>
          <a:p>
            <a:pPr lvl="1"/>
            <a:r>
              <a:rPr lang="en-US" sz="1400" dirty="0" smtClean="0"/>
              <a:t>TD(</a:t>
            </a:r>
            <a:r>
              <a:rPr lang="en-US" sz="1400" dirty="0" smtClean="0">
                <a:sym typeface="Symbol"/>
              </a:rPr>
              <a:t>)</a:t>
            </a:r>
          </a:p>
          <a:p>
            <a:pPr lvl="1"/>
            <a:r>
              <a:rPr lang="en-US" sz="1400" dirty="0" smtClean="0"/>
              <a:t>Adaptive TD</a:t>
            </a:r>
            <a:r>
              <a:rPr lang="en-US" sz="1400" dirty="0"/>
              <a:t>(</a:t>
            </a:r>
            <a:r>
              <a:rPr lang="en-US" sz="1400" dirty="0">
                <a:sym typeface="Symbol"/>
              </a:rPr>
              <a:t></a:t>
            </a:r>
            <a:r>
              <a:rPr lang="en-US" sz="1400" dirty="0" smtClean="0">
                <a:sym typeface="Symbol"/>
              </a:rPr>
              <a:t>), i.e. with a state-dependent </a:t>
            </a:r>
            <a:endParaRPr lang="en-US" sz="1400" dirty="0" smtClean="0"/>
          </a:p>
          <a:p>
            <a:r>
              <a:rPr lang="en-US" sz="1600" b="1" dirty="0" smtClean="0"/>
              <a:t>Two simulations are carried out for each algorithm </a:t>
            </a:r>
            <a:r>
              <a:rPr lang="en-US" sz="1600" dirty="0" smtClean="0"/>
              <a:t>making up 6 simulations shown in 6 different pages, where the RMSE by episode averaged over 10 experiments is plotted:</a:t>
            </a:r>
          </a:p>
          <a:p>
            <a:pPr lvl="1"/>
            <a:r>
              <a:rPr lang="en-US" sz="1400" dirty="0" smtClean="0">
                <a:sym typeface="Symbol"/>
              </a:rPr>
              <a:t> is adjusted by state count</a:t>
            </a:r>
          </a:p>
          <a:p>
            <a:pPr lvl="1"/>
            <a:r>
              <a:rPr lang="en-US" sz="1400" dirty="0">
                <a:sym typeface="Symbol"/>
              </a:rPr>
              <a:t> is adjusted by </a:t>
            </a:r>
            <a:r>
              <a:rPr lang="en-US" sz="1400" dirty="0" smtClean="0">
                <a:sym typeface="Symbol"/>
              </a:rPr>
              <a:t>episode</a:t>
            </a:r>
          </a:p>
          <a:p>
            <a:pPr marL="363538" indent="0">
              <a:buNone/>
            </a:pPr>
            <a:r>
              <a:rPr lang="en-US" sz="1600" i="1" dirty="0" smtClean="0"/>
              <a:t>Considering that rewards are only received at the end, the </a:t>
            </a:r>
            <a:r>
              <a:rPr lang="en-US" sz="1600" i="1" dirty="0" smtClean="0">
                <a:sym typeface="Symbol"/>
              </a:rPr>
              <a:t> </a:t>
            </a:r>
            <a:r>
              <a:rPr lang="en-US" sz="1600" i="1" dirty="0" smtClean="0"/>
              <a:t>adjustment by episode may make more sense in the TD(</a:t>
            </a:r>
            <a:r>
              <a:rPr lang="en-US" sz="1600" i="1" dirty="0" smtClean="0">
                <a:sym typeface="Symbol"/>
              </a:rPr>
              <a:t>) algorithms.</a:t>
            </a:r>
            <a:endParaRPr lang="en-US" sz="1600" i="1" dirty="0" smtClean="0"/>
          </a:p>
          <a:p>
            <a:r>
              <a:rPr lang="en-US" sz="1600" dirty="0" smtClean="0">
                <a:sym typeface="Symbol"/>
              </a:rPr>
              <a:t>For TD(), a set of </a:t>
            </a:r>
            <a:r>
              <a:rPr lang="en-US" sz="1600" b="1" dirty="0" smtClean="0">
                <a:sym typeface="Symbol"/>
              </a:rPr>
              <a:t>different  values </a:t>
            </a:r>
            <a:r>
              <a:rPr lang="en-US" sz="1600" dirty="0" smtClean="0">
                <a:sym typeface="Symbol"/>
              </a:rPr>
              <a:t>are considered, whereas  starts at 2 when adjusted by state-count and at 1 when adjusted by episode.</a:t>
            </a:r>
          </a:p>
          <a:p>
            <a:r>
              <a:rPr lang="en-US" sz="1600" dirty="0" smtClean="0">
                <a:sym typeface="Symbol"/>
              </a:rPr>
              <a:t>For Adaptive TD</a:t>
            </a:r>
            <a:r>
              <a:rPr lang="en-US" sz="1600" dirty="0">
                <a:sym typeface="Symbol"/>
              </a:rPr>
              <a:t>(), </a:t>
            </a:r>
            <a:r>
              <a:rPr lang="en-US" sz="1600" dirty="0" smtClean="0">
                <a:sym typeface="Symbol"/>
              </a:rPr>
              <a:t>the same </a:t>
            </a:r>
            <a:r>
              <a:rPr lang="en-US" sz="1600" b="1" dirty="0" smtClean="0">
                <a:sym typeface="Symbol"/>
              </a:rPr>
              <a:t>set </a:t>
            </a:r>
            <a:r>
              <a:rPr lang="en-US" sz="1600" b="1" dirty="0">
                <a:sym typeface="Symbol"/>
              </a:rPr>
              <a:t>of </a:t>
            </a:r>
            <a:r>
              <a:rPr lang="en-US" sz="1600" b="1" dirty="0" smtClean="0">
                <a:sym typeface="Symbol"/>
              </a:rPr>
              <a:t> values </a:t>
            </a:r>
            <a:r>
              <a:rPr lang="en-US" sz="1600" dirty="0" smtClean="0">
                <a:sym typeface="Symbol"/>
              </a:rPr>
              <a:t>is considered</a:t>
            </a:r>
            <a:r>
              <a:rPr lang="en-US" sz="1600" dirty="0">
                <a:sym typeface="Symbol"/>
              </a:rPr>
              <a:t> </a:t>
            </a:r>
            <a:r>
              <a:rPr lang="en-US" sz="1600" dirty="0" smtClean="0">
                <a:sym typeface="Symbol"/>
              </a:rPr>
              <a:t>in both adjustment types.</a:t>
            </a:r>
          </a:p>
          <a:p>
            <a:endParaRPr lang="en-US" sz="1600" dirty="0" smtClean="0">
              <a:sym typeface="Symbol"/>
            </a:endParaRPr>
          </a:p>
          <a:p>
            <a:r>
              <a:rPr lang="en-US" sz="1600" i="1" dirty="0" smtClean="0">
                <a:sym typeface="Symbol"/>
              </a:rPr>
              <a:t>All plots on the LHS are visually comparable as they use the same scale.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 adjusted by State Count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MC, adjust by first-visit State Count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630932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(not plotted) is reasonable</a:t>
            </a:r>
            <a:endParaRPr lang="en-US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  <p:pic>
        <p:nvPicPr>
          <p:cNvPr id="2051" name="Picture 3" descr="E:\Daniel\Projects\PhD-RL-Toulouse\projects\RL-001-MemoryManagement\results\SimulateTDLambda-DifferenLambdas&amp;Adaptive\mc_adjust_by_count_first_vis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TD(</a:t>
            </a:r>
            <a:r>
              <a:rPr lang="en-US" sz="3600" dirty="0" smtClean="0">
                <a:sym typeface="Symbol"/>
              </a:rPr>
              <a:t>)</a:t>
            </a:r>
            <a:r>
              <a:rPr lang="en-US" sz="3600" dirty="0" smtClean="0"/>
              <a:t>, adjust by State Count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3074" name="Picture 2" descr="E:\Daniel\Projects\PhD-RL-Toulouse\projects\RL-001-MemoryManagement\results\SimulateTDLambda-DifferenLambdas&amp;Adaptive\td_adjust_by_count_alpha=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’s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Adaptive TD</a:t>
            </a:r>
            <a:r>
              <a:rPr lang="en-US" sz="3600" dirty="0"/>
              <a:t>(</a:t>
            </a:r>
            <a:r>
              <a:rPr lang="en-US" sz="3600" dirty="0">
                <a:sym typeface="Symbol"/>
              </a:rPr>
              <a:t>)</a:t>
            </a:r>
            <a:r>
              <a:rPr lang="en-US" sz="3600" dirty="0"/>
              <a:t>, adjust by State Count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4098" name="Picture 2" descr="E:\Daniel\Projects\PhD-RL-Toulouse\projects\RL-001-MemoryManagement\results\SimulateTDLambda-DifferenLambdas&amp;Adaptive\td_adap_adjust_by_count_diff_alph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’s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 adjusted by Episode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First-visit MC, adjust by Episode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5122" name="Picture 2" descr="E:\Daniel\Projects\PhD-RL-Toulouse\projects\RL-001-MemoryManagement\results\SimulateTDLambda-DifferenLambdas&amp;Adaptive\mc_adjust_by_epis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6033434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Initial </a:t>
            </a:r>
            <a:r>
              <a:rPr lang="en-US" sz="1400" i="1" dirty="0" smtClean="0">
                <a:sym typeface="Symbol"/>
              </a:rPr>
              <a:t> = 1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TD(</a:t>
            </a:r>
            <a:r>
              <a:rPr lang="en-US" sz="3600" dirty="0" smtClean="0">
                <a:sym typeface="Symbol"/>
              </a:rPr>
              <a:t>)</a:t>
            </a:r>
            <a:r>
              <a:rPr lang="en-US" sz="3600" dirty="0" smtClean="0"/>
              <a:t>, adjust by Episode</a:t>
            </a:r>
            <a:br>
              <a:rPr lang="en-US" sz="3600" dirty="0" smtClean="0"/>
            </a:br>
            <a:r>
              <a:rPr lang="en-US" sz="3600" dirty="0" smtClean="0"/>
              <a:t>seed=1717</a:t>
            </a:r>
            <a:r>
              <a:rPr lang="en-US" sz="3600" dirty="0"/>
              <a:t>, #</a:t>
            </a:r>
            <a:r>
              <a:rPr lang="en-US" sz="3600" dirty="0" err="1" smtClean="0"/>
              <a:t>exp</a:t>
            </a:r>
            <a:r>
              <a:rPr lang="en-US" sz="3600" dirty="0" smtClean="0"/>
              <a:t>=10, start=10</a:t>
            </a:r>
            <a:endParaRPr lang="en-US" sz="3600" dirty="0"/>
          </a:p>
        </p:txBody>
      </p:sp>
      <p:pic>
        <p:nvPicPr>
          <p:cNvPr id="6146" name="Picture 2" descr="E:\Daniel\Projects\PhD-RL-Toulouse\projects\RL-001-MemoryManagement\results\SimulateTDLambda-DifferenLambdas&amp;Adaptive\td_adjust_by_episode_alpha=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00"/>
            <a:ext cx="9144000" cy="45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309320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variability observed across experiments </a:t>
            </a:r>
            <a:r>
              <a:rPr lang="en-US" sz="1400" i="1" dirty="0"/>
              <a:t>(not plotted) </a:t>
            </a:r>
            <a:r>
              <a:rPr lang="en-US" sz="1400" i="1" dirty="0" smtClean="0"/>
              <a:t>is reasonable, but increases for larger </a:t>
            </a:r>
            <a:r>
              <a:rPr lang="en-US" sz="1400" i="1" dirty="0" smtClean="0">
                <a:sym typeface="Symbol"/>
              </a:rPr>
              <a:t>’s</a:t>
            </a:r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6F91-737B-4795-86FD-3CFC620DA9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9492</TotalTime>
  <Words>490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Results of TD() for different  and Adaptive TD() (First-visit MC is used as benchmark)</vt:lpstr>
      <vt:lpstr>Simulation setup</vt:lpstr>
      <vt:lpstr> adjusted by State Count</vt:lpstr>
      <vt:lpstr>MC, adjust by first-visit State Count seed=1717, #exp=10, start=10</vt:lpstr>
      <vt:lpstr>TD(), adjust by State Count seed=1717, #exp=10, start=10</vt:lpstr>
      <vt:lpstr>Adaptive TD(), adjust by State Count  seed=1717, #exp=10, start=10</vt:lpstr>
      <vt:lpstr> adjusted by Episode</vt:lpstr>
      <vt:lpstr>First-visit MC, adjust by Episode seed=1717, #exp=10, start=10</vt:lpstr>
      <vt:lpstr>TD(), adjust by Episode seed=1717, #exp=10, start=10</vt:lpstr>
      <vt:lpstr>Adaptive TD(), adjust by Episode seed=1717, #exp=10, start=10</vt:lpstr>
      <vt:lpstr>Observations</vt:lpstr>
      <vt:lpstr>Adaptive TD() -  distribution Three ways of  = function((t))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37</cp:revision>
  <dcterms:created xsi:type="dcterms:W3CDTF">2020-04-17T16:08:17Z</dcterms:created>
  <dcterms:modified xsi:type="dcterms:W3CDTF">2020-05-24T21:50:27Z</dcterms:modified>
</cp:coreProperties>
</file>