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9" r:id="rId4"/>
    <p:sldId id="260" r:id="rId5"/>
    <p:sldId id="271" r:id="rId6"/>
    <p:sldId id="270" r:id="rId7"/>
    <p:sldId id="257" r:id="rId8"/>
    <p:sldId id="261" r:id="rId9"/>
    <p:sldId id="264" r:id="rId10"/>
    <p:sldId id="265" r:id="rId11"/>
    <p:sldId id="263" r:id="rId12"/>
    <p:sldId id="267" r:id="rId13"/>
    <p:sldId id="268" r:id="rId14"/>
    <p:sldId id="262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39239E-5600-4C09-A808-5668E9DBD757}">
          <p14:sldIdLst>
            <p14:sldId id="256"/>
            <p14:sldId id="269"/>
          </p14:sldIdLst>
        </p14:section>
        <p14:section name="Untitled Section" id="{D2C6C2C8-1F9C-4A19-BC75-80A73C82194C}">
          <p14:sldIdLst>
            <p14:sldId id="259"/>
            <p14:sldId id="260"/>
            <p14:sldId id="271"/>
            <p14:sldId id="270"/>
            <p14:sldId id="257"/>
          </p14:sldIdLst>
        </p14:section>
        <p14:section name="Untitled Section" id="{714BECE9-2ACF-4513-BD68-78407FB07E7A}">
          <p14:sldIdLst>
            <p14:sldId id="261"/>
            <p14:sldId id="264"/>
            <p14:sldId id="265"/>
            <p14:sldId id="263"/>
            <p14:sldId id="267"/>
            <p14:sldId id="268"/>
            <p14:sldId id="262"/>
            <p14:sldId id="266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67" d="100"/>
          <a:sy n="67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0D3A-5D21-45DA-A75B-4001EFC2C9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60DAA-6C4B-4396-9F90-82D3680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60DAA-6C4B-4396-9F90-82D368057B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0FF-8450-479C-9E7E-8F84BEB5A648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4DA-931F-4488-A590-4D371548E4E2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A2ED-D3BC-433B-BEA5-A708FC100954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248"/>
            <a:ext cx="8229600" cy="51845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AEB-5230-4DD8-B8D4-126861929F36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0622-CFF6-4FB5-960E-93B71514DF10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E943-C392-448E-9D12-5874D86E4C3B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ED9-DB5A-40D3-983E-B099662B6ED7}" type="datetime1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0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7BB-1D10-4A9C-A6CB-9CBE8D5A7747}" type="datetime1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69C-1675-4A88-8B3C-8B2221480241}" type="datetime1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3050"/>
            <a:ext cx="1882552" cy="1162050"/>
          </a:xfrm>
          <a:ln>
            <a:solidFill>
              <a:schemeClr val="tx1"/>
            </a:solidFill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73050"/>
            <a:ext cx="6768752" cy="646831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1882552" cy="530626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E2C-459C-4DE5-9A61-E7695E053BD6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32CA-37D4-4706-9881-9B5F213F948E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AC18-8556-44BF-B96F-AEAE4E13A1B3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slide" Target="slid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3200" dirty="0" err="1" smtClean="0"/>
              <a:t>State</a:t>
            </a:r>
            <a:r>
              <a:rPr lang="es-AR" sz="3200" dirty="0" smtClean="0"/>
              <a:t> </a:t>
            </a:r>
            <a:r>
              <a:rPr lang="es-AR" sz="3200" dirty="0" err="1" smtClean="0"/>
              <a:t>value</a:t>
            </a:r>
            <a:r>
              <a:rPr lang="es-AR" sz="3200" dirty="0" smtClean="0"/>
              <a:t> </a:t>
            </a:r>
            <a:r>
              <a:rPr lang="es-AR" sz="3200" dirty="0" err="1" smtClean="0"/>
              <a:t>function</a:t>
            </a:r>
            <a:r>
              <a:rPr lang="es-AR" sz="3200" dirty="0" smtClean="0"/>
              <a:t> </a:t>
            </a:r>
            <a:r>
              <a:rPr lang="es-AR" sz="3200" dirty="0" err="1" smtClean="0"/>
              <a:t>estimation</a:t>
            </a:r>
            <a:r>
              <a:rPr lang="es-AR" sz="3200" dirty="0" smtClean="0"/>
              <a:t> </a:t>
            </a:r>
            <a:r>
              <a:rPr lang="es-AR" sz="3200" dirty="0" err="1" smtClean="0"/>
              <a:t>using</a:t>
            </a:r>
            <a:r>
              <a:rPr lang="es-AR" sz="3200" dirty="0" smtClean="0"/>
              <a:t> </a:t>
            </a:r>
            <a:r>
              <a:rPr lang="es-AR" sz="3200" dirty="0" smtClean="0"/>
              <a:t>TD(</a:t>
            </a:r>
            <a:r>
              <a:rPr lang="es-AR" sz="3200" dirty="0" smtClean="0">
                <a:sym typeface="Symbol"/>
              </a:rPr>
              <a:t>) </a:t>
            </a:r>
            <a:r>
              <a:rPr lang="es-AR" sz="3200" dirty="0" smtClean="0">
                <a:sym typeface="Symbol"/>
              </a:rPr>
              <a:t>and </a:t>
            </a:r>
            <a:r>
              <a:rPr lang="es-AR" sz="3200" dirty="0" smtClean="0">
                <a:sym typeface="Symbol"/>
              </a:rPr>
              <a:t>Monte Carlo </a:t>
            </a:r>
            <a:r>
              <a:rPr lang="es-AR" sz="3200" dirty="0" err="1" smtClean="0">
                <a:sym typeface="Symbol"/>
              </a:rPr>
              <a:t>algorithms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on</a:t>
            </a:r>
            <a:r>
              <a:rPr lang="es-AR" sz="3200" dirty="0" smtClean="0">
                <a:sym typeface="Symbol"/>
              </a:rPr>
              <a:t> a 1D </a:t>
            </a:r>
            <a:r>
              <a:rPr lang="es-AR" sz="3200" dirty="0" err="1" smtClean="0">
                <a:sym typeface="Symbol"/>
              </a:rPr>
              <a:t>gridworld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with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the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random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walk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Thu, 30-Apr-2020</a:t>
            </a:r>
          </a:p>
          <a:p>
            <a:r>
              <a:rPr lang="es-AR" sz="2400" dirty="0" smtClean="0"/>
              <a:t>Daniel Mastropietro</a:t>
            </a:r>
          </a:p>
          <a:p>
            <a:endParaRPr lang="en-US" sz="2400" dirty="0" smtClean="0"/>
          </a:p>
          <a:p>
            <a:r>
              <a:rPr lang="en-US" sz="1800" dirty="0" smtClean="0"/>
              <a:t>Ref: RL-001-MemoryManagement/</a:t>
            </a:r>
            <a:r>
              <a:rPr lang="en-US" sz="1800" dirty="0" err="1" smtClean="0"/>
              <a:t>SimulateTDLambda.ipynb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aniel\Projects\PhD-RL-Toulouse\projects\RL-001-MemoryManagement\results\SimulateTDLambda-Gridworld1D-v0.7-td0,adjbyepi=True,amin=0-Epi1000-Ex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Daniel\Projects\PhD-RL-Toulouse\projects\RL-001-MemoryManagement\results\SimulateTDLambda-Gridworld1D-v0.7-td0-adjbyepi=True,amin=0-Epi5000-Exp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750" r="48906" b="6563"/>
          <a:stretch/>
        </p:blipFill>
        <p:spPr bwMode="auto">
          <a:xfrm>
            <a:off x="2987824" y="4372611"/>
            <a:ext cx="2618473" cy="228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b="1" dirty="0" smtClean="0"/>
              <a:t>2-3 times </a:t>
            </a:r>
            <a:r>
              <a:rPr lang="es-AR" b="1" dirty="0" err="1" smtClean="0"/>
              <a:t>smaller</a:t>
            </a:r>
            <a:r>
              <a:rPr lang="es-AR" b="1" dirty="0" smtClean="0"/>
              <a:t> </a:t>
            </a:r>
            <a:r>
              <a:rPr lang="es-AR" dirty="0" err="1" smtClean="0"/>
              <a:t>than</a:t>
            </a:r>
            <a:r>
              <a:rPr lang="es-AR" dirty="0" smtClean="0"/>
              <a:t>  </a:t>
            </a:r>
            <a:r>
              <a:rPr lang="es-AR" dirty="0" err="1" smtClean="0"/>
              <a:t>the</a:t>
            </a:r>
            <a:r>
              <a:rPr lang="es-AR" dirty="0" smtClean="0"/>
              <a:t> case </a:t>
            </a:r>
            <a:r>
              <a:rPr lang="es-AR" dirty="0" err="1" smtClean="0"/>
              <a:t>where</a:t>
            </a:r>
            <a:r>
              <a:rPr lang="es-AR" dirty="0" smtClean="0"/>
              <a:t> </a:t>
            </a:r>
            <a:r>
              <a:rPr lang="es-AR" dirty="0" smtClean="0">
                <a:sym typeface="Symbol"/>
              </a:rPr>
              <a:t>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adjusted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by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state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occupation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quite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>
                <a:sym typeface="Symbol"/>
              </a:rPr>
              <a:t> </a:t>
            </a:r>
            <a:r>
              <a:rPr lang="es-AR" dirty="0" smtClean="0">
                <a:sym typeface="Symbol"/>
              </a:rPr>
              <a:t>(</a:t>
            </a:r>
            <a:r>
              <a:rPr lang="es-AR" dirty="0" err="1" smtClean="0">
                <a:sym typeface="Symbol"/>
              </a:rPr>
              <a:t>although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it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could</a:t>
            </a:r>
            <a:r>
              <a:rPr lang="es-AR" dirty="0" smtClean="0">
                <a:sym typeface="Symbol"/>
              </a:rPr>
              <a:t> be </a:t>
            </a:r>
            <a:r>
              <a:rPr lang="es-AR" dirty="0" err="1" smtClean="0">
                <a:sym typeface="Symbol"/>
              </a:rPr>
              <a:t>better</a:t>
            </a:r>
            <a:r>
              <a:rPr lang="es-AR" dirty="0" smtClean="0">
                <a:sym typeface="Symbol"/>
              </a:rPr>
              <a:t>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666408" y="4358323"/>
            <a:ext cx="2930925" cy="23168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b="1" dirty="0" smtClean="0">
                <a:solidFill>
                  <a:schemeClr val="accent2"/>
                </a:solidFill>
              </a:rPr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After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2"/>
                </a:solidFill>
              </a:rPr>
              <a:t>episodes</a:t>
            </a:r>
            <a:r>
              <a:rPr lang="es-AR" sz="1400" b="1" dirty="0" smtClean="0">
                <a:solidFill>
                  <a:schemeClr val="accent2"/>
                </a:solidFill>
              </a:rPr>
              <a:t>…</a:t>
            </a:r>
            <a:r>
              <a:rPr lang="es-AR" sz="1400" dirty="0" smtClean="0"/>
              <a:t> 	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the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RMSE </a:t>
            </a:r>
            <a:r>
              <a:rPr lang="es-AR" sz="1400" b="1" dirty="0" err="1">
                <a:solidFill>
                  <a:schemeClr val="accent2"/>
                </a:solidFill>
              </a:rPr>
              <a:t>doesn’t</a:t>
            </a:r>
            <a:r>
              <a:rPr lang="es-AR" sz="1400" b="1" dirty="0">
                <a:solidFill>
                  <a:schemeClr val="accent2"/>
                </a:solidFill>
              </a:rPr>
              <a:t> </a:t>
            </a:r>
            <a:r>
              <a:rPr lang="es-AR" sz="1400" b="1" dirty="0" err="1">
                <a:solidFill>
                  <a:schemeClr val="accent2"/>
                </a:solidFill>
              </a:rPr>
              <a:t>change</a:t>
            </a:r>
            <a:r>
              <a:rPr lang="es-AR" sz="1400" b="1" dirty="0">
                <a:solidFill>
                  <a:schemeClr val="accent2"/>
                </a:solidFill>
              </a:rPr>
              <a:t> </a:t>
            </a:r>
            <a:r>
              <a:rPr lang="es-AR" sz="1400" b="1" dirty="0" err="1" smtClean="0">
                <a:solidFill>
                  <a:schemeClr val="accent2"/>
                </a:solidFill>
              </a:rPr>
              <a:t>much</a:t>
            </a:r>
            <a:r>
              <a:rPr lang="es-AR" sz="1400" b="1" dirty="0" smtClean="0">
                <a:solidFill>
                  <a:schemeClr val="accent2"/>
                </a:solidFill>
              </a:rPr>
              <a:t>.</a:t>
            </a:r>
            <a:r>
              <a:rPr lang="es-AR" sz="1400" dirty="0"/>
              <a:t>	</a:t>
            </a:r>
            <a:r>
              <a:rPr lang="es-AR" sz="1400" dirty="0" smtClean="0"/>
              <a:t> 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19752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:\Daniel\Projects\PhD-RL-Toulouse\projects\RL-001-MemoryManagement\results\SimulateTDLambda-Gridworld1D-v0.7-td0-ValueFunctionEstimation-adjbyepi=True,amin=0.008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12571"/>
            <a:ext cx="3071880" cy="2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Daniel\Projects\PhD-RL-Toulouse\projects\RL-001-MemoryManagement\results\SimulateTDLambda-Gridworld1D-v0.7-td0,adjbyepi=True,amin=0.008-Epi5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E:\Daniel\Projects\PhD-RL-Toulouse\projects\RL-001-MemoryManagement\results\SimulateTDLambda-Gridworld1D-v0.7-td0-adjbyepi=True,amin=0.008-Epi1000-Exp1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347161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0.008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dirty="0" err="1" smtClean="0"/>
              <a:t>very</a:t>
            </a:r>
            <a:r>
              <a:rPr lang="es-AR" dirty="0" smtClean="0"/>
              <a:t> similar to </a:t>
            </a:r>
            <a:r>
              <a:rPr lang="es-AR" dirty="0" err="1" smtClean="0"/>
              <a:t>the</a:t>
            </a:r>
            <a:r>
              <a:rPr lang="es-AR" dirty="0" smtClean="0"/>
              <a:t> case </a:t>
            </a:r>
            <a:r>
              <a:rPr lang="es-AR" dirty="0" err="1" smtClean="0"/>
              <a:t>where</a:t>
            </a:r>
            <a:r>
              <a:rPr lang="es-AR" dirty="0" smtClean="0"/>
              <a:t> </a:t>
            </a:r>
            <a:r>
              <a:rPr lang="es-AR" dirty="0" smtClean="0">
                <a:sym typeface="Symbol"/>
              </a:rPr>
              <a:t>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adjusted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by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state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occupation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slightly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faster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>
                <a:sym typeface="Symbol"/>
              </a:rPr>
              <a:t>in </a:t>
            </a:r>
            <a:r>
              <a:rPr lang="es-AR" b="1" dirty="0" err="1">
                <a:sym typeface="Symbol"/>
              </a:rPr>
              <a:t>the</a:t>
            </a:r>
            <a:r>
              <a:rPr lang="es-AR" b="1" dirty="0">
                <a:sym typeface="Symbol"/>
              </a:rPr>
              <a:t> short </a:t>
            </a:r>
            <a:r>
              <a:rPr lang="es-AR" b="1" dirty="0" err="1">
                <a:sym typeface="Symbol"/>
              </a:rPr>
              <a:t>term</a:t>
            </a:r>
            <a:r>
              <a:rPr lang="es-AR" b="1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than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case </a:t>
            </a:r>
            <a:r>
              <a:rPr lang="es-AR" dirty="0" err="1" smtClean="0">
                <a:sym typeface="Symbol"/>
              </a:rPr>
              <a:t>where</a:t>
            </a:r>
            <a:r>
              <a:rPr lang="es-AR" dirty="0">
                <a:sym typeface="Symbol"/>
              </a:rPr>
              <a:t> 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 </a:t>
            </a:r>
            <a:r>
              <a:rPr lang="es-AR" dirty="0" err="1" smtClean="0">
                <a:sym typeface="Symbol"/>
              </a:rPr>
              <a:t>Overall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it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-1/2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decreases</a:t>
            </a:r>
            <a:r>
              <a:rPr lang="es-AR" sz="1400" dirty="0" smtClean="0"/>
              <a:t> </a:t>
            </a:r>
            <a:r>
              <a:rPr lang="es-AR" sz="1400" dirty="0" err="1" smtClean="0"/>
              <a:t>smoothly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32228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E:\Daniel\Projects\PhD-RL-Toulouse\projects\RL-001-MemoryManagement\results\SimulateTDLambda-Gridworld1D-v0.7-mc-ValueFunctionEstimation-adjbyepi=False,amin=0-Epi1000-Ex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49" y="4198906"/>
            <a:ext cx="3094300" cy="25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Daniel\Projects\PhD-RL-Toulouse\projects\RL-001-MemoryManagement\results\SimulateTDLambda-Gridworld1D-v0.7-mc,adjbyepi=False,amin=0-Epi1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state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dirty="0" err="1" smtClean="0"/>
              <a:t>larger</a:t>
            </a:r>
            <a:r>
              <a:rPr lang="es-AR" dirty="0" smtClean="0"/>
              <a:t> </a:t>
            </a:r>
            <a:r>
              <a:rPr lang="es-AR" dirty="0" err="1" smtClean="0"/>
              <a:t>than</a:t>
            </a:r>
            <a:r>
              <a:rPr lang="es-AR" dirty="0" smtClean="0"/>
              <a:t>  </a:t>
            </a:r>
            <a:r>
              <a:rPr lang="es-AR" dirty="0" err="1" smtClean="0"/>
              <a:t>the</a:t>
            </a:r>
            <a:r>
              <a:rPr lang="es-AR" dirty="0" smtClean="0"/>
              <a:t> TD(0) case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smtClean="0"/>
              <a:t>0.5 (~ 20% </a:t>
            </a:r>
            <a:r>
              <a:rPr lang="es-AR" dirty="0" err="1" smtClean="0"/>
              <a:t>larger</a:t>
            </a:r>
            <a:r>
              <a:rPr lang="es-AR" dirty="0" smtClean="0"/>
              <a:t>)</a:t>
            </a:r>
            <a:r>
              <a:rPr lang="es-AR" dirty="0" smtClean="0">
                <a:sym typeface="Symbol"/>
              </a:rPr>
              <a:t>.</a:t>
            </a: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-1/10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4" name="Picture 4" descr="E:\Daniel\Projects\PhD-RL-Toulouse\projects\RL-001-MemoryManagement\results\SimulateTDLambda-Gridworld1D-v0.7-mc-adjbyepi=False,amin=0-Epi5000-Exp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8750" r="48906" b="6563"/>
          <a:stretch/>
        </p:blipFill>
        <p:spPr bwMode="auto">
          <a:xfrm>
            <a:off x="2915816" y="4365104"/>
            <a:ext cx="2736304" cy="23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b="1" dirty="0" smtClean="0">
                <a:solidFill>
                  <a:schemeClr val="accent1"/>
                </a:solidFill>
              </a:rPr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After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>
                <a:solidFill>
                  <a:schemeClr val="accent1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1"/>
                </a:solidFill>
              </a:rPr>
              <a:t>episodes</a:t>
            </a:r>
            <a:r>
              <a:rPr lang="es-AR" sz="1400" b="1" dirty="0" smtClean="0">
                <a:solidFill>
                  <a:schemeClr val="accent1"/>
                </a:solidFill>
              </a:rPr>
              <a:t>…</a:t>
            </a:r>
            <a:r>
              <a:rPr lang="es-AR" sz="1400" dirty="0"/>
              <a:t>	  </a:t>
            </a:r>
            <a:r>
              <a:rPr lang="es-AR" sz="1400" dirty="0" smtClean="0"/>
              <a:t>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we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see</a:t>
            </a:r>
            <a:r>
              <a:rPr lang="es-AR" sz="1400" b="1" dirty="0" smtClean="0">
                <a:solidFill>
                  <a:schemeClr val="accent1"/>
                </a:solidFill>
              </a:rPr>
              <a:t> a </a:t>
            </a:r>
            <a:r>
              <a:rPr lang="es-AR" sz="1400" b="1" dirty="0" err="1" smtClean="0">
                <a:solidFill>
                  <a:schemeClr val="accent1"/>
                </a:solidFill>
              </a:rPr>
              <a:t>different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story</a:t>
            </a:r>
            <a:r>
              <a:rPr lang="es-AR" sz="1400" b="1" baseline="30000" dirty="0" smtClean="0">
                <a:solidFill>
                  <a:schemeClr val="accent1"/>
                </a:solidFill>
              </a:rPr>
              <a:t>(*)</a:t>
            </a:r>
            <a:r>
              <a:rPr lang="es-AR" sz="1400" b="1" dirty="0" smtClean="0">
                <a:solidFill>
                  <a:schemeClr val="accent1"/>
                </a:solidFill>
              </a:rPr>
              <a:t>!…</a:t>
            </a:r>
            <a:r>
              <a:rPr lang="es-AR" sz="1400" dirty="0"/>
              <a:t>	</a:t>
            </a:r>
            <a:r>
              <a:rPr lang="es-AR" sz="1400" dirty="0" smtClean="0"/>
              <a:t> 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41186" y="64496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See </a:t>
            </a:r>
            <a:r>
              <a:rPr lang="en-US" sz="1200" dirty="0" smtClean="0">
                <a:hlinkClick r:id="rId8" action="ppaction://hlinksldjump"/>
              </a:rPr>
              <a:t>appendix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1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E:\Daniel\Projects\PhD-RL-Toulouse\projects\RL-001-MemoryManagement\results\SimulateTDLambda-Gridworld1D-v0.7-mc-adjbyepi=False,amin=0.001-Epi1000-Ex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22" y="4350247"/>
            <a:ext cx="3661350" cy="237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Daniel\Projects\PhD-RL-Toulouse\projects\RL-001-MemoryManagement\results\SimulateTDLambda-Gridworld1D-v0.7-mc-ValueFunctionEstimation-adjbyepi=False,amin=0.001-Epi1000-Ex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33" y="4202633"/>
            <a:ext cx="3096344" cy="25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Daniel\Projects\PhD-RL-Toulouse\projects\RL-001-MemoryManagement\results\SimulateTDLambda-Gridworld1D-v0.7-mc,adjbyepi=False,amin=0.001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0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state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is</a:t>
            </a:r>
            <a:r>
              <a:rPr lang="es-AR" sz="1400" dirty="0" smtClean="0"/>
              <a:t> quite </a:t>
            </a:r>
            <a:r>
              <a:rPr lang="es-AR" sz="1400" dirty="0" err="1" smtClean="0"/>
              <a:t>noisy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0.001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b="1" dirty="0" smtClean="0"/>
              <a:t>3 times </a:t>
            </a:r>
            <a:r>
              <a:rPr lang="es-AR" b="1" dirty="0" err="1"/>
              <a:t>smaller</a:t>
            </a:r>
            <a:r>
              <a:rPr lang="es-AR" b="1" dirty="0"/>
              <a:t> </a:t>
            </a:r>
            <a:r>
              <a:rPr lang="es-AR" dirty="0" err="1"/>
              <a:t>than</a:t>
            </a:r>
            <a:r>
              <a:rPr lang="es-AR" dirty="0"/>
              <a:t> 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allowed</a:t>
            </a:r>
            <a:r>
              <a:rPr lang="es-AR" dirty="0" smtClean="0">
                <a:sym typeface="Symbol"/>
              </a:rPr>
              <a:t> to </a:t>
            </a:r>
            <a:r>
              <a:rPr lang="es-AR" dirty="0" err="1" smtClean="0">
                <a:sym typeface="Symbol"/>
              </a:rPr>
              <a:t>decrease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freely</a:t>
            </a:r>
            <a:r>
              <a:rPr lang="es-AR" dirty="0" smtClean="0">
                <a:sym typeface="Symbol"/>
              </a:rPr>
              <a:t>, </a:t>
            </a:r>
            <a:r>
              <a:rPr lang="es-AR" dirty="0" err="1" smtClean="0">
                <a:sym typeface="Symbol"/>
              </a:rPr>
              <a:t>but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convergence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“</a:t>
            </a:r>
            <a:r>
              <a:rPr lang="es-AR" dirty="0" err="1" smtClean="0">
                <a:sym typeface="Symbol"/>
              </a:rPr>
              <a:t>noisy</a:t>
            </a:r>
            <a:r>
              <a:rPr lang="es-AR" dirty="0" smtClean="0">
                <a:sym typeface="Symbol"/>
              </a:rPr>
              <a:t>”.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-1/3 </a:t>
            </a:r>
            <a:r>
              <a:rPr lang="es-AR" dirty="0" smtClean="0">
                <a:sym typeface="Symbol"/>
              </a:rPr>
              <a:t>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short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 and ~ T</a:t>
            </a:r>
            <a:r>
              <a:rPr lang="es-AR" baseline="30000" dirty="0" smtClean="0">
                <a:sym typeface="Symbol"/>
              </a:rPr>
              <a:t>-1/5</a:t>
            </a:r>
            <a:r>
              <a:rPr lang="es-AR" dirty="0" smtClean="0">
                <a:sym typeface="Symbol"/>
              </a:rPr>
              <a:t> 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long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Daniel\Projects\PhD-RL-Toulouse\projects\RL-001-MemoryManagement\results\SimulateTDLambda-Gridworld1D-v0.7-mc-ValueFunctionEstimation-adjbyepi=True,amin=0-Epi1000-Ex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62" y="4223760"/>
            <a:ext cx="3218532" cy="25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:\Daniel\Projects\PhD-RL-Toulouse\projects\RL-001-MemoryManagement\results\SimulateTDLambda-Gridworld1D-v0.7-mc,adjbyepi=True,amin=0-Epi1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b="1" dirty="0" smtClean="0"/>
              <a:t>3 </a:t>
            </a:r>
            <a:r>
              <a:rPr lang="es-AR" b="1" dirty="0"/>
              <a:t>times </a:t>
            </a:r>
            <a:r>
              <a:rPr lang="es-AR" b="1" dirty="0" err="1"/>
              <a:t>smaller</a:t>
            </a:r>
            <a:r>
              <a:rPr lang="es-AR" b="1" dirty="0"/>
              <a:t> </a:t>
            </a:r>
            <a:r>
              <a:rPr lang="es-AR" dirty="0" err="1"/>
              <a:t>than</a:t>
            </a:r>
            <a:r>
              <a:rPr lang="es-AR" dirty="0"/>
              <a:t> 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count</a:t>
            </a:r>
            <a:r>
              <a:rPr lang="es-AR" dirty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, </a:t>
            </a:r>
            <a:r>
              <a:rPr lang="es-AR" dirty="0" err="1" smtClean="0">
                <a:sym typeface="Symbol"/>
              </a:rPr>
              <a:t>very</a:t>
            </a:r>
            <a:r>
              <a:rPr lang="es-AR" dirty="0" smtClean="0">
                <a:sym typeface="Symbol"/>
              </a:rPr>
              <a:t> similar to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TD(0) case, </a:t>
            </a:r>
            <a:r>
              <a:rPr lang="es-AR" dirty="0" err="1" smtClean="0">
                <a:sym typeface="Symbol"/>
              </a:rPr>
              <a:t>especially</a:t>
            </a:r>
            <a:r>
              <a:rPr lang="es-AR" dirty="0" smtClean="0">
                <a:sym typeface="Symbol"/>
              </a:rPr>
              <a:t> 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long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i="1" dirty="0" err="1" smtClean="0">
                <a:sym typeface="Symbol"/>
              </a:rPr>
              <a:t>mostly</a:t>
            </a:r>
            <a:r>
              <a:rPr lang="es-AR" i="1" dirty="0" smtClean="0">
                <a:sym typeface="Symbol"/>
              </a:rPr>
              <a:t>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14</a:t>
            </a:fld>
            <a:endParaRPr lang="en-US"/>
          </a:p>
        </p:txBody>
      </p:sp>
      <p:pic>
        <p:nvPicPr>
          <p:cNvPr id="7172" name="Picture 4" descr="E:\Daniel\Projects\PhD-RL-Toulouse\projects\RL-001-MemoryManagement\results\SimulateTDLambda-Gridworld1D-v0.7-mc-adjbyepi=True,amin=0-Epi5000-Exp5.png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8125" r="48750" b="6563"/>
          <a:stretch/>
        </p:blipFill>
        <p:spPr bwMode="auto">
          <a:xfrm>
            <a:off x="2954881" y="4399246"/>
            <a:ext cx="2701167" cy="22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b="1" dirty="0" smtClean="0">
                <a:solidFill>
                  <a:schemeClr val="accent1"/>
                </a:solidFill>
              </a:rPr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After</a:t>
            </a:r>
            <a:r>
              <a:rPr lang="es-AR" sz="1400" b="1" dirty="0" smtClean="0">
                <a:solidFill>
                  <a:schemeClr val="accent1"/>
                </a:solidFill>
              </a:rPr>
              <a:t> 5000 </a:t>
            </a:r>
            <a:r>
              <a:rPr lang="es-AR" sz="1400" b="1" dirty="0" err="1" smtClean="0">
                <a:solidFill>
                  <a:schemeClr val="accent1"/>
                </a:solidFill>
              </a:rPr>
              <a:t>episodes</a:t>
            </a:r>
            <a:r>
              <a:rPr lang="es-AR" sz="1400" b="1" dirty="0" smtClean="0">
                <a:solidFill>
                  <a:schemeClr val="accent1"/>
                </a:solidFill>
              </a:rPr>
              <a:t>…</a:t>
            </a:r>
            <a:r>
              <a:rPr lang="es-AR" sz="1400" dirty="0"/>
              <a:t>	</a:t>
            </a:r>
            <a:r>
              <a:rPr lang="es-AR" sz="1400" dirty="0" smtClean="0"/>
              <a:t>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the</a:t>
            </a:r>
            <a:r>
              <a:rPr lang="es-AR" sz="1400" b="1" dirty="0" smtClean="0">
                <a:solidFill>
                  <a:schemeClr val="accent1"/>
                </a:solidFill>
              </a:rPr>
              <a:t> RMSE </a:t>
            </a:r>
            <a:r>
              <a:rPr lang="es-AR" sz="1400" b="1" dirty="0" err="1" smtClean="0">
                <a:solidFill>
                  <a:schemeClr val="accent1"/>
                </a:solidFill>
              </a:rPr>
              <a:t>doesn’t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change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much</a:t>
            </a:r>
            <a:r>
              <a:rPr lang="es-AR" sz="1400" b="1" dirty="0" smtClean="0">
                <a:solidFill>
                  <a:schemeClr val="accent1"/>
                </a:solidFill>
              </a:rPr>
              <a:t>.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5323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E:\Daniel\Projects\PhD-RL-Toulouse\projects\RL-001-MemoryManagement\results\SimulateTDLambda-Gridworld1D-v0.7-mc-adjbyepi=True,amin=0.001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4363563"/>
            <a:ext cx="3457028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Daniel\Projects\PhD-RL-Toulouse\projects\RL-001-MemoryManagement\results\SimulateTDLambda-Gridworld1D-v0.7-mc-ValueFunctionEstimation-adjbyepi=True,amin=0.001-Epi1000-Exp1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72" y="4234808"/>
            <a:ext cx="30707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\Daniel\Projects\PhD-RL-Toulouse\projects\RL-001-MemoryManagement\results\SimulateTDLambda-Gridworld1D-v0.7-mc,adjbyepi=True,amin=0.001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 </a:t>
            </a:r>
            <a:r>
              <a:rPr lang="es-AR" sz="1400" dirty="0" err="1"/>
              <a:t>Value</a:t>
            </a:r>
            <a:r>
              <a:rPr lang="es-AR" sz="1400" dirty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is</a:t>
            </a:r>
            <a:r>
              <a:rPr lang="es-AR" sz="1400" dirty="0" smtClean="0"/>
              <a:t> quite </a:t>
            </a:r>
            <a:r>
              <a:rPr lang="es-AR" sz="1400" dirty="0" err="1" smtClean="0"/>
              <a:t>noisy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1882552" cy="530626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0.001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very</a:t>
            </a:r>
            <a:r>
              <a:rPr lang="es-AR" dirty="0"/>
              <a:t> similar to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convergence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as </a:t>
            </a:r>
            <a:r>
              <a:rPr lang="es-AR" dirty="0" err="1" smtClean="0">
                <a:sym typeface="Symbol"/>
              </a:rPr>
              <a:t>well</a:t>
            </a:r>
            <a:r>
              <a:rPr lang="es-AR" dirty="0" smtClean="0">
                <a:sym typeface="Symbol"/>
              </a:rPr>
              <a:t> </a:t>
            </a:r>
            <a:r>
              <a:rPr lang="es-AR" dirty="0">
                <a:sym typeface="Symbol"/>
              </a:rPr>
              <a:t>“</a:t>
            </a:r>
            <a:r>
              <a:rPr lang="es-AR" dirty="0" err="1">
                <a:sym typeface="Symbol"/>
              </a:rPr>
              <a:t>noisy</a:t>
            </a:r>
            <a:r>
              <a:rPr lang="es-AR" dirty="0" smtClean="0">
                <a:sym typeface="Symbol"/>
              </a:rPr>
              <a:t>”.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slightly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faster</a:t>
            </a:r>
            <a:r>
              <a:rPr lang="es-AR" b="1" dirty="0">
                <a:sym typeface="Symbol"/>
              </a:rPr>
              <a:t> in </a:t>
            </a:r>
            <a:r>
              <a:rPr lang="es-AR" b="1" dirty="0" err="1">
                <a:sym typeface="Symbol"/>
              </a:rPr>
              <a:t>the</a:t>
            </a:r>
            <a:r>
              <a:rPr lang="es-AR" b="1" dirty="0">
                <a:sym typeface="Symbol"/>
              </a:rPr>
              <a:t> short </a:t>
            </a:r>
            <a:r>
              <a:rPr lang="es-AR" b="1" dirty="0" err="1">
                <a:sym typeface="Symbol"/>
              </a:rPr>
              <a:t>term</a:t>
            </a:r>
            <a:r>
              <a:rPr lang="es-AR" b="1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than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case </a:t>
            </a:r>
            <a:r>
              <a:rPr lang="es-AR" dirty="0" err="1">
                <a:sym typeface="Symbol"/>
              </a:rPr>
              <a:t>where</a:t>
            </a:r>
            <a:r>
              <a:rPr lang="es-AR" dirty="0">
                <a:sym typeface="Symbol"/>
              </a:rPr>
              <a:t> 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 </a:t>
            </a:r>
            <a:r>
              <a:rPr lang="es-AR" dirty="0" err="1">
                <a:sym typeface="Symbol"/>
              </a:rPr>
              <a:t>Overall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it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Daniel\Projects\PhD-RL-Toulouse\projects\RL-001-MemoryManagement\results\SimulateTDLambda-Gridworld1D-v0.7-td0-adjbyepi=False,amin=0-Epi100-Exp5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0000"/>
            <a:ext cx="460851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niel\Projects\PhD-RL-Toulouse\projects\RL-001-MemoryManagement\results\SimulateTDLambda-Gridworld1D-v0.7-mc-adjbyepi=False,amin=0-Epi100-Exp5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0000"/>
            <a:ext cx="460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Analysis of the </a:t>
            </a:r>
            <a:r>
              <a:rPr lang="en-US" smtClean="0"/>
              <a:t>estimation variability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the significantly lower RMSE by episode (averaged across experiments) observed on five 5000-long experiments compared to five 1000-long experiments in the </a:t>
            </a:r>
            <a:r>
              <a:rPr lang="en-US" dirty="0" smtClean="0">
                <a:sym typeface="Symbol"/>
              </a:rPr>
              <a:t>-</a:t>
            </a:r>
            <a:r>
              <a:rPr lang="en-US" dirty="0" smtClean="0"/>
              <a:t>adjustment by state occupation count, an analysis of the RMSE variability across the five experiments was carried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this, the TD(0) and MC learners with free decrease of </a:t>
            </a:r>
            <a:r>
              <a:rPr lang="en-US" dirty="0" smtClean="0">
                <a:sym typeface="Symbol"/>
              </a:rPr>
              <a:t> </a:t>
            </a:r>
            <a:r>
              <a:rPr lang="en-US" dirty="0" smtClean="0"/>
              <a:t>were run on five 100-long episodes and the standard error of the average RMSE by episode was collected.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following graphs show the results in the </a:t>
            </a:r>
            <a:r>
              <a:rPr lang="en-US" dirty="0" smtClean="0">
                <a:sym typeface="Symbol"/>
              </a:rPr>
              <a:t>-adjustment </a:t>
            </a:r>
            <a:r>
              <a:rPr lang="en-US" b="1" dirty="0" smtClean="0">
                <a:sym typeface="Symbol"/>
              </a:rPr>
              <a:t>by state occupation count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TD(0)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39414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MC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Analysis of the estimation variability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graphs show the results in the </a:t>
            </a:r>
            <a:r>
              <a:rPr lang="en-US" dirty="0" smtClean="0">
                <a:sym typeface="Symbol"/>
              </a:rPr>
              <a:t>-</a:t>
            </a:r>
            <a:r>
              <a:rPr lang="en-US" dirty="0" smtClean="0"/>
              <a:t>adjustment </a:t>
            </a:r>
            <a:r>
              <a:rPr lang="en-US" b="1" dirty="0" smtClean="0"/>
              <a:t>by episode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the </a:t>
            </a:r>
            <a:r>
              <a:rPr lang="en-US" b="1" dirty="0" smtClean="0"/>
              <a:t>TD(0) case a smaller variability is observed </a:t>
            </a:r>
            <a:r>
              <a:rPr lang="en-US" dirty="0" smtClean="0"/>
              <a:t>compared to the </a:t>
            </a:r>
            <a:r>
              <a:rPr lang="en-US" dirty="0" smtClean="0">
                <a:sym typeface="Symbol"/>
              </a:rPr>
              <a:t>-adjustment by state occupation count. In the </a:t>
            </a:r>
            <a:r>
              <a:rPr lang="en-US" b="1" dirty="0" smtClean="0">
                <a:sym typeface="Symbol"/>
              </a:rPr>
              <a:t>MC case </a:t>
            </a:r>
            <a:r>
              <a:rPr lang="en-US" dirty="0" smtClean="0">
                <a:sym typeface="Symbol"/>
              </a:rPr>
              <a:t>however,</a:t>
            </a:r>
            <a:r>
              <a:rPr lang="en-US" b="1" dirty="0" smtClean="0">
                <a:sym typeface="Symbol"/>
              </a:rPr>
              <a:t> the variability is very similar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The </a:t>
            </a:r>
            <a:r>
              <a:rPr lang="en-US" b="1" dirty="0" smtClean="0">
                <a:sym typeface="Symbol"/>
              </a:rPr>
              <a:t>smaller variability in the TD(0) </a:t>
            </a:r>
            <a:r>
              <a:rPr lang="en-US" dirty="0" smtClean="0">
                <a:sym typeface="Symbol"/>
              </a:rPr>
              <a:t>case is most likely explained by the fact that different trajectories in each episode </a:t>
            </a:r>
            <a:r>
              <a:rPr lang="en-US" i="1" dirty="0" smtClean="0">
                <a:sym typeface="Symbol"/>
              </a:rPr>
              <a:t>do not impact </a:t>
            </a:r>
            <a:r>
              <a:rPr lang="en-US" dirty="0" smtClean="0">
                <a:sym typeface="Symbol"/>
              </a:rPr>
              <a:t>the value of  as they do in the adjustment by state occupation count.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The </a:t>
            </a:r>
            <a:r>
              <a:rPr lang="en-US" b="1" dirty="0" smtClean="0">
                <a:sym typeface="Symbol"/>
              </a:rPr>
              <a:t>similar variability in the MC </a:t>
            </a:r>
            <a:r>
              <a:rPr lang="en-US" dirty="0" smtClean="0">
                <a:sym typeface="Symbol"/>
              </a:rPr>
              <a:t>case might be due to the intrinsic variability of the method, which makes the impact of the adjustment strategy less noticeable.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2" descr="E:\Daniel\Projects\PhD-RL-Toulouse\projects\RL-001-MemoryManagement\results\SimulateTDLambda-Gridworld1D-v0.7-mc-adjbyepi=True,amin=0-Epi100-Exp5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0000"/>
            <a:ext cx="460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Daniel\Projects\PhD-RL-Toulouse\projects\RL-001-MemoryManagement\results\SimulateTDLambda-Gridworld1D-v0.7-td0-adjbyepi=True,amin=0-Epi100-Exp5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" y="4140000"/>
            <a:ext cx="460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5696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TD(0)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39414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MC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Problem</a:t>
            </a:r>
            <a:r>
              <a:rPr lang="es-AR" dirty="0" smtClean="0"/>
              <a:t> </a:t>
            </a:r>
            <a:r>
              <a:rPr lang="es-AR" dirty="0" err="1" smtClean="0"/>
              <a:t>setup</a:t>
            </a:r>
            <a:r>
              <a:rPr lang="es-AR" dirty="0" smtClean="0"/>
              <a:t> and </a:t>
            </a:r>
            <a:r>
              <a:rPr lang="es-AR" dirty="0" err="1" smtClean="0"/>
              <a:t>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AR" sz="1600" b="1" dirty="0" smtClean="0">
                    <a:latin typeface="+mj-lt"/>
                  </a:rPr>
                  <a:t>Environment</a:t>
                </a:r>
              </a:p>
              <a:p>
                <a:r>
                  <a:rPr lang="es-AR" sz="1600" b="1" dirty="0" err="1" smtClean="0">
                    <a:latin typeface="+mj-lt"/>
                  </a:rPr>
                  <a:t>States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smtClean="0">
                    <a:latin typeface="+mj-lt"/>
                  </a:rPr>
                  <a:t>1D </a:t>
                </a:r>
                <a:r>
                  <a:rPr lang="es-AR" sz="1600" dirty="0" err="1" smtClean="0">
                    <a:latin typeface="+mj-lt"/>
                  </a:rPr>
                  <a:t>gridworld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with</a:t>
                </a:r>
                <a:r>
                  <a:rPr lang="es-AR" sz="1600" dirty="0" smtClean="0">
                    <a:latin typeface="+mj-lt"/>
                  </a:rPr>
                  <a:t> 21 </a:t>
                </a:r>
                <a:r>
                  <a:rPr lang="es-AR" sz="1600" dirty="0" err="1" smtClean="0">
                    <a:latin typeface="+mj-lt"/>
                  </a:rPr>
                  <a:t>states</a:t>
                </a:r>
                <a:r>
                  <a:rPr lang="es-AR" sz="1600" dirty="0" smtClean="0">
                    <a:latin typeface="+mj-lt"/>
                  </a:rPr>
                  <a:t> (</a:t>
                </a:r>
                <a:r>
                  <a:rPr lang="es-AR" sz="1600" i="1" dirty="0" smtClean="0">
                    <a:latin typeface="+mj-lt"/>
                  </a:rPr>
                  <a:t>s</a:t>
                </a:r>
                <a:r>
                  <a:rPr lang="es-AR" sz="1600" dirty="0" smtClean="0">
                    <a:latin typeface="+mj-lt"/>
                  </a:rPr>
                  <a:t> = 0, …, 20), </a:t>
                </a:r>
                <a:r>
                  <a:rPr lang="es-AR" sz="1600" dirty="0" err="1" smtClean="0">
                    <a:latin typeface="+mj-lt"/>
                  </a:rPr>
                  <a:t>including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two</a:t>
                </a:r>
                <a:r>
                  <a:rPr lang="es-AR" sz="1600" dirty="0" smtClean="0">
                    <a:latin typeface="+mj-lt"/>
                  </a:rPr>
                  <a:t> terminal </a:t>
                </a:r>
                <a:r>
                  <a:rPr lang="es-AR" sz="1600" dirty="0" err="1" smtClean="0">
                    <a:latin typeface="+mj-lt"/>
                  </a:rPr>
                  <a:t>states</a:t>
                </a:r>
                <a:r>
                  <a:rPr lang="es-AR" sz="1600" dirty="0" smtClean="0">
                    <a:latin typeface="+mj-lt"/>
                  </a:rPr>
                  <a:t> (0 and 20).</a:t>
                </a:r>
              </a:p>
              <a:p>
                <a:r>
                  <a:rPr lang="es-AR" sz="1600" b="1" dirty="0" err="1" smtClean="0">
                    <a:latin typeface="+mj-lt"/>
                  </a:rPr>
                  <a:t>Reward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reward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is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zero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every</a:t>
                </a:r>
                <a:r>
                  <a:rPr lang="es-AR" sz="1600" dirty="0" smtClean="0">
                    <a:latin typeface="+mj-lt"/>
                  </a:rPr>
                  <a:t> (</a:t>
                </a:r>
                <a:r>
                  <a:rPr lang="es-AR" sz="1600" dirty="0" err="1" smtClean="0">
                    <a:latin typeface="+mj-lt"/>
                  </a:rPr>
                  <a:t>action</a:t>
                </a:r>
                <a:r>
                  <a:rPr lang="es-AR" sz="1600" dirty="0" smtClean="0">
                    <a:latin typeface="+mj-lt"/>
                  </a:rPr>
                  <a:t>, </a:t>
                </a:r>
                <a:r>
                  <a:rPr lang="es-AR" sz="1600" dirty="0" err="1" smtClean="0">
                    <a:latin typeface="+mj-lt"/>
                  </a:rPr>
                  <a:t>next-state</a:t>
                </a:r>
                <a:r>
                  <a:rPr lang="es-AR" sz="1600" dirty="0" smtClean="0">
                    <a:latin typeface="+mj-lt"/>
                  </a:rPr>
                  <a:t>) </a:t>
                </a:r>
                <a:r>
                  <a:rPr lang="es-AR" sz="1600" dirty="0" err="1" smtClean="0">
                    <a:latin typeface="+mj-lt"/>
                  </a:rPr>
                  <a:t>pair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until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next-state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is</a:t>
                </a:r>
                <a:r>
                  <a:rPr lang="es-AR" sz="1600" dirty="0" smtClean="0">
                    <a:latin typeface="+mj-lt"/>
                  </a:rPr>
                  <a:t> 0 </a:t>
                </a:r>
                <a:r>
                  <a:rPr lang="es-AR" sz="1600" dirty="0" err="1" smtClean="0">
                    <a:latin typeface="+mj-lt"/>
                  </a:rPr>
                  <a:t>or</a:t>
                </a:r>
                <a:r>
                  <a:rPr lang="es-AR" sz="1600" dirty="0" smtClean="0">
                    <a:latin typeface="+mj-lt"/>
                  </a:rPr>
                  <a:t> 20, </a:t>
                </a:r>
                <a:r>
                  <a:rPr lang="es-AR" sz="1600" dirty="0" err="1" smtClean="0">
                    <a:latin typeface="+mj-lt"/>
                  </a:rPr>
                  <a:t>where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reward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is</a:t>
                </a:r>
                <a:r>
                  <a:rPr lang="es-AR" sz="1600" dirty="0" smtClean="0">
                    <a:latin typeface="+mj-lt"/>
                  </a:rPr>
                  <a:t> -1.0 and +1.0, </a:t>
                </a:r>
                <a:r>
                  <a:rPr lang="es-AR" sz="1600" dirty="0" err="1" smtClean="0">
                    <a:latin typeface="+mj-lt"/>
                  </a:rPr>
                  <a:t>respectively</a:t>
                </a:r>
                <a:r>
                  <a:rPr lang="es-AR" sz="1600" dirty="0" smtClean="0">
                    <a:latin typeface="+mj-lt"/>
                  </a:rPr>
                  <a:t>.</a:t>
                </a:r>
              </a:p>
              <a:p>
                <a:r>
                  <a:rPr lang="es-AR" sz="1600" b="1" dirty="0" err="1" smtClean="0">
                    <a:latin typeface="+mj-lt"/>
                  </a:rPr>
                  <a:t>Actions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Move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left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move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right</a:t>
                </a:r>
                <a:r>
                  <a:rPr lang="es-AR" sz="1600" dirty="0">
                    <a:latin typeface="+mj-lt"/>
                  </a:rPr>
                  <a:t> </a:t>
                </a:r>
                <a:r>
                  <a:rPr lang="es-AR" sz="1600" dirty="0" smtClean="0">
                    <a:latin typeface="+mj-lt"/>
                  </a:rPr>
                  <a:t>in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grid</a:t>
                </a:r>
                <a:r>
                  <a:rPr lang="es-AR" sz="1600" dirty="0">
                    <a:latin typeface="+mj-lt"/>
                  </a:rPr>
                  <a:t> </a:t>
                </a:r>
                <a:r>
                  <a:rPr lang="es-AR" sz="1600" dirty="0" smtClean="0">
                    <a:latin typeface="+mj-lt"/>
                  </a:rPr>
                  <a:t>to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neighbouring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s-AR" sz="1600" b="1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s-AR" sz="1600" b="1" dirty="0" err="1" smtClean="0">
                    <a:latin typeface="+mj-lt"/>
                  </a:rPr>
                  <a:t>Agent</a:t>
                </a:r>
                <a:endParaRPr lang="es-AR" sz="1600" b="1" dirty="0" smtClean="0">
                  <a:latin typeface="+mj-lt"/>
                </a:endParaRPr>
              </a:p>
              <a:p>
                <a:r>
                  <a:rPr lang="es-AR" sz="1600" b="1" dirty="0" err="1" smtClean="0">
                    <a:latin typeface="+mj-lt"/>
                  </a:rPr>
                  <a:t>Policy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Random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walk</a:t>
                </a:r>
                <a:endParaRPr lang="es-AR" sz="1600" b="1" dirty="0" smtClean="0">
                  <a:latin typeface="+mj-lt"/>
                </a:endParaRPr>
              </a:p>
              <a:p>
                <a:r>
                  <a:rPr lang="es-AR" sz="1600" b="1" dirty="0" err="1" smtClean="0">
                    <a:latin typeface="+mj-lt"/>
                  </a:rPr>
                  <a:t>Learning</a:t>
                </a:r>
                <a:r>
                  <a:rPr lang="es-AR" sz="1600" b="1" dirty="0" smtClean="0">
                    <a:latin typeface="+mj-lt"/>
                  </a:rPr>
                  <a:t> </a:t>
                </a:r>
                <a:r>
                  <a:rPr lang="es-AR" sz="1600" b="1" dirty="0" err="1" smtClean="0">
                    <a:latin typeface="+mj-lt"/>
                  </a:rPr>
                  <a:t>algorithm</a:t>
                </a:r>
                <a:r>
                  <a:rPr lang="es-AR" sz="1600" b="1" dirty="0" smtClean="0">
                    <a:latin typeface="+mj-lt"/>
                  </a:rPr>
                  <a:t>: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following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learning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algorithms</a:t>
                </a:r>
                <a:r>
                  <a:rPr lang="es-AR" sz="1600" dirty="0" smtClean="0">
                    <a:latin typeface="+mj-lt"/>
                  </a:rPr>
                  <a:t> are </a:t>
                </a:r>
                <a:r>
                  <a:rPr lang="es-AR" sz="1600" dirty="0" err="1" smtClean="0">
                    <a:latin typeface="+mj-lt"/>
                  </a:rPr>
                  <a:t>considered</a:t>
                </a:r>
                <a:r>
                  <a:rPr lang="es-AR" sz="1600" dirty="0" smtClean="0">
                    <a:latin typeface="+mj-lt"/>
                  </a:rPr>
                  <a:t>:</a:t>
                </a:r>
              </a:p>
              <a:p>
                <a:pPr lvl="1"/>
                <a:r>
                  <a:rPr lang="es-AR" sz="1400" dirty="0" smtClean="0">
                    <a:latin typeface="+mj-lt"/>
                  </a:rPr>
                  <a:t>TD(</a:t>
                </a:r>
                <a:r>
                  <a:rPr lang="es-AR" sz="1400" dirty="0" smtClean="0">
                    <a:latin typeface="+mj-lt"/>
                    <a:sym typeface="Symbol"/>
                  </a:rPr>
                  <a:t>)</a:t>
                </a:r>
              </a:p>
              <a:p>
                <a:pPr lvl="1"/>
                <a:r>
                  <a:rPr lang="es-AR" sz="1400" dirty="0" smtClean="0">
                    <a:latin typeface="+mj-lt"/>
                    <a:sym typeface="Symbol"/>
                  </a:rPr>
                  <a:t>-</a:t>
                </a:r>
                <a:r>
                  <a:rPr lang="es-AR" sz="1400" dirty="0" err="1" smtClean="0">
                    <a:latin typeface="+mj-lt"/>
                    <a:sym typeface="Symbol"/>
                  </a:rPr>
                  <a:t>return</a:t>
                </a:r>
                <a:r>
                  <a:rPr lang="es-AR" sz="1400" dirty="0" smtClean="0">
                    <a:latin typeface="+mj-lt"/>
                    <a:sym typeface="Symbol"/>
                  </a:rPr>
                  <a:t>, </a:t>
                </a:r>
                <a:r>
                  <a:rPr lang="es-AR" sz="1400" dirty="0" err="1" smtClean="0">
                    <a:latin typeface="+mj-lt"/>
                    <a:sym typeface="Symbol"/>
                  </a:rPr>
                  <a:t>which</a:t>
                </a:r>
                <a:r>
                  <a:rPr lang="es-AR" sz="1400" dirty="0" smtClean="0">
                    <a:latin typeface="+mj-lt"/>
                    <a:sym typeface="Symbol"/>
                  </a:rPr>
                  <a:t> </a:t>
                </a:r>
                <a:r>
                  <a:rPr lang="es-AR" sz="1400" dirty="0" err="1" smtClean="0">
                    <a:latin typeface="+mj-lt"/>
                    <a:sym typeface="Symbol"/>
                  </a:rPr>
                  <a:t>degenerates</a:t>
                </a:r>
                <a:r>
                  <a:rPr lang="es-AR" sz="1400" dirty="0" smtClean="0">
                    <a:latin typeface="+mj-lt"/>
                    <a:sym typeface="Symbol"/>
                  </a:rPr>
                  <a:t> to Monte Carlo </a:t>
                </a:r>
                <a:r>
                  <a:rPr lang="es-AR" sz="1400" dirty="0" err="1" smtClean="0">
                    <a:latin typeface="+mj-lt"/>
                    <a:sym typeface="Symbol"/>
                  </a:rPr>
                  <a:t>when</a:t>
                </a:r>
                <a:r>
                  <a:rPr lang="es-AR" sz="1400" dirty="0" smtClean="0">
                    <a:latin typeface="+mj-lt"/>
                    <a:sym typeface="Symbol"/>
                  </a:rPr>
                  <a:t>  = 1 (</a:t>
                </a:r>
                <a:r>
                  <a:rPr lang="es-AR" sz="1400" i="1" dirty="0" err="1" smtClean="0">
                    <a:latin typeface="+mj-lt"/>
                    <a:sym typeface="Symbol"/>
                  </a:rPr>
                  <a:t>verified</a:t>
                </a:r>
                <a:r>
                  <a:rPr lang="es-AR" sz="1400" i="1" dirty="0" smtClean="0">
                    <a:latin typeface="+mj-lt"/>
                    <a:sym typeface="Symbol"/>
                  </a:rPr>
                  <a:t> via a </a:t>
                </a:r>
                <a:r>
                  <a:rPr lang="es-AR" sz="1400" i="1" dirty="0" err="1" smtClean="0">
                    <a:latin typeface="+mj-lt"/>
                    <a:sym typeface="Symbol"/>
                  </a:rPr>
                  <a:t>direct</a:t>
                </a:r>
                <a:r>
                  <a:rPr lang="es-AR" sz="1400" i="1" dirty="0" smtClean="0">
                    <a:latin typeface="+mj-lt"/>
                    <a:sym typeface="Symbol"/>
                  </a:rPr>
                  <a:t> </a:t>
                </a:r>
                <a:r>
                  <a:rPr lang="es-AR" sz="1400" i="1" dirty="0" err="1" smtClean="0">
                    <a:latin typeface="+mj-lt"/>
                    <a:sym typeface="Symbol"/>
                  </a:rPr>
                  <a:t>implementation</a:t>
                </a:r>
                <a:r>
                  <a:rPr lang="es-AR" sz="1400" i="1" dirty="0" smtClean="0">
                    <a:latin typeface="+mj-lt"/>
                    <a:sym typeface="Symbol"/>
                  </a:rPr>
                  <a:t> of MC!</a:t>
                </a:r>
                <a:r>
                  <a:rPr lang="es-AR" sz="1400" dirty="0" smtClean="0">
                    <a:latin typeface="+mj-lt"/>
                    <a:sym typeface="Symbol"/>
                  </a:rPr>
                  <a:t>)</a:t>
                </a:r>
              </a:p>
              <a:p>
                <a:pPr marL="0" indent="0">
                  <a:buNone/>
                </a:pPr>
                <a:endParaRPr lang="es-AR" sz="1600" b="1" dirty="0" smtClean="0">
                  <a:latin typeface="+mj-lt"/>
                  <a:sym typeface="Symbol"/>
                </a:endParaRPr>
              </a:p>
              <a:p>
                <a:pPr marL="0" indent="0">
                  <a:buNone/>
                </a:pPr>
                <a:r>
                  <a:rPr lang="es-AR" sz="1600" b="1" dirty="0" err="1" smtClean="0">
                    <a:latin typeface="+mj-lt"/>
                    <a:sym typeface="Symbol"/>
                  </a:rPr>
                  <a:t>Value</a:t>
                </a:r>
                <a:r>
                  <a:rPr lang="es-AR" sz="1600" b="1" dirty="0" smtClean="0">
                    <a:latin typeface="+mj-lt"/>
                    <a:sym typeface="Symbol"/>
                  </a:rPr>
                  <a:t> </a:t>
                </a:r>
                <a:r>
                  <a:rPr lang="es-AR" sz="1600" b="1" dirty="0" err="1" smtClean="0">
                    <a:latin typeface="+mj-lt"/>
                    <a:sym typeface="Symbol"/>
                  </a:rPr>
                  <a:t>functions</a:t>
                </a:r>
                <a:endParaRPr lang="es-AR" sz="1600" b="1" dirty="0" smtClean="0">
                  <a:latin typeface="+mj-lt"/>
                  <a:sym typeface="Symbol"/>
                </a:endParaRPr>
              </a:p>
              <a:p>
                <a:pPr marL="0" indent="0">
                  <a:buNone/>
                </a:pPr>
                <a:r>
                  <a:rPr lang="es-AR" sz="1600" dirty="0" err="1" smtClean="0">
                    <a:latin typeface="+mj-lt"/>
                    <a:sym typeface="Symbol"/>
                  </a:rPr>
                  <a:t>Only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the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state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value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function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is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estimated</a:t>
                </a:r>
                <a:r>
                  <a:rPr lang="es-AR" sz="1600" dirty="0" smtClean="0">
                    <a:latin typeface="+mj-lt"/>
                    <a:sym typeface="Symbol"/>
                  </a:rPr>
                  <a:t> (</a:t>
                </a:r>
                <a:r>
                  <a:rPr lang="es-AR" sz="1600" dirty="0" err="1" smtClean="0">
                    <a:latin typeface="+mj-lt"/>
                    <a:sym typeface="Symbol"/>
                  </a:rPr>
                  <a:t>prediction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problem</a:t>
                </a:r>
                <a:r>
                  <a:rPr lang="es-AR" sz="1600" dirty="0" smtClean="0">
                    <a:latin typeface="+mj-lt"/>
                    <a:sym typeface="Symbol"/>
                  </a:rPr>
                  <a:t>). </a:t>
                </a:r>
                <a:r>
                  <a:rPr lang="es-AR" sz="1600" dirty="0" err="1" smtClean="0">
                    <a:latin typeface="+mj-lt"/>
                    <a:sym typeface="Symbol"/>
                  </a:rPr>
                  <a:t>Definitions</a:t>
                </a:r>
                <a:r>
                  <a:rPr lang="es-AR" sz="1600" dirty="0" smtClean="0">
                    <a:latin typeface="+mj-lt"/>
                    <a:sym typeface="Symbol"/>
                  </a:rPr>
                  <a:t>:</a:t>
                </a:r>
                <a:endParaRPr lang="es-AR" sz="1600" dirty="0" smtClean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s-AR" sz="1600" i="1" dirty="0"/>
                  <a:t>K</a:t>
                </a:r>
                <a:r>
                  <a:rPr lang="es-AR" sz="1600" dirty="0" smtClean="0"/>
                  <a:t>: </a:t>
                </a:r>
                <a:r>
                  <a:rPr lang="es-AR" sz="1600" dirty="0" err="1"/>
                  <a:t>Number</a:t>
                </a:r>
                <a:r>
                  <a:rPr lang="es-AR" sz="1600" dirty="0"/>
                  <a:t> of </a:t>
                </a:r>
                <a:r>
                  <a:rPr lang="es-AR" sz="1600" dirty="0" err="1"/>
                  <a:t>states</a:t>
                </a:r>
                <a:r>
                  <a:rPr lang="es-AR" sz="1600" dirty="0"/>
                  <a:t> = 21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/>
                      </a:rPr>
                      <m:t>𝑣</m:t>
                    </m:r>
                    <m:r>
                      <a:rPr lang="es-AR" sz="1600" b="0" i="1" smtClean="0">
                        <a:latin typeface="Cambria Math"/>
                      </a:rPr>
                      <m:t>(</m:t>
                    </m:r>
                    <m:r>
                      <a:rPr lang="es-AR" sz="1600" b="0" i="1" smtClean="0">
                        <a:latin typeface="Cambria Math"/>
                      </a:rPr>
                      <m:t>𝑠</m:t>
                    </m:r>
                    <m:r>
                      <a:rPr lang="es-A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AR" sz="1600" dirty="0" smtClean="0">
                    <a:latin typeface="+mj-lt"/>
                  </a:rPr>
                  <a:t>: </a:t>
                </a:r>
                <a:r>
                  <a:rPr lang="es-AR" sz="1600" b="1" dirty="0" err="1" smtClean="0">
                    <a:latin typeface="+mj-lt"/>
                  </a:rPr>
                  <a:t>Undiscounted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value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function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i="1" dirty="0" smtClean="0">
                    <a:latin typeface="+mj-lt"/>
                  </a:rPr>
                  <a:t>s</a:t>
                </a:r>
                <a:r>
                  <a:rPr lang="es-AR" sz="16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s-A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6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s-AR" sz="1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i="1" dirty="0" smtClean="0">
                    <a:latin typeface="+mj-lt"/>
                  </a:rPr>
                  <a:t>s </a:t>
                </a:r>
                <a:r>
                  <a:rPr lang="es-AR" sz="1600" dirty="0" smtClean="0">
                    <a:latin typeface="+mj-lt"/>
                  </a:rPr>
                  <a:t>= 0, 20; </a:t>
                </a:r>
                <a14:m>
                  <m:oMath xmlns:m="http://schemas.openxmlformats.org/officeDocument/2006/math">
                    <m:r>
                      <a:rPr lang="es-AR" sz="1600" b="1" i="1" smtClean="0"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s-AR" sz="1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600" b="1" i="1" smtClean="0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s-AR" sz="1600" b="1" i="1" smtClean="0">
                        <a:latin typeface="Cambria Math"/>
                      </a:rPr>
                      <m:t>=−</m:t>
                    </m:r>
                    <m:r>
                      <a:rPr lang="es-AR" sz="1600" b="1" i="1" smtClean="0">
                        <a:latin typeface="Cambria Math"/>
                      </a:rPr>
                      <m:t>𝟏</m:t>
                    </m:r>
                    <m:r>
                      <a:rPr lang="es-AR" sz="16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AR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sz="16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s-AR" sz="1600" b="1" i="1" smtClean="0">
                            <a:latin typeface="Cambria Math"/>
                          </a:rPr>
                          <m:t>𝑲</m:t>
                        </m:r>
                      </m:den>
                    </m:f>
                    <m:r>
                      <a:rPr lang="es-AR" sz="1600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s-AR" sz="1600" b="1" dirty="0" smtClean="0">
                    <a:latin typeface="+mj-lt"/>
                  </a:rPr>
                  <a:t> </a:t>
                </a:r>
                <a:r>
                  <a:rPr lang="es-AR" sz="1600" dirty="0" smtClean="0">
                    <a:latin typeface="+mj-lt"/>
                  </a:rPr>
                  <a:t>o.w.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AR" sz="16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s-AR" sz="1600" b="0" i="1" smtClean="0">
                        <a:latin typeface="Cambria Math"/>
                      </a:rPr>
                      <m:t>(</m:t>
                    </m:r>
                    <m:r>
                      <a:rPr lang="es-AR" sz="1600" b="0" i="1" smtClean="0">
                        <a:latin typeface="Cambria Math"/>
                      </a:rPr>
                      <m:t>𝑠</m:t>
                    </m:r>
                    <m:r>
                      <a:rPr lang="es-A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AR" sz="1600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Estimate</a:t>
                </a:r>
                <a:r>
                  <a:rPr lang="es-AR" sz="1600" dirty="0" smtClean="0">
                    <a:latin typeface="+mj-lt"/>
                  </a:rPr>
                  <a:t> of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value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function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i="1" dirty="0" smtClean="0">
                    <a:latin typeface="+mj-lt"/>
                  </a:rPr>
                  <a:t>s </a:t>
                </a:r>
                <a:r>
                  <a:rPr lang="es-AR" sz="1600" dirty="0" smtClean="0">
                    <a:latin typeface="+mj-lt"/>
                  </a:rPr>
                  <a:t>at a </a:t>
                </a:r>
                <a:r>
                  <a:rPr lang="es-AR" sz="1600" dirty="0" err="1" smtClean="0">
                    <a:latin typeface="+mj-lt"/>
                  </a:rPr>
                  <a:t>given</a:t>
                </a:r>
                <a:r>
                  <a:rPr lang="es-AR" sz="1600" dirty="0" smtClean="0">
                    <a:latin typeface="+mj-lt"/>
                  </a:rPr>
                  <a:t> time of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simulation</a:t>
                </a:r>
                <a:endParaRPr lang="es-AR" sz="16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Simulation</a:t>
            </a:r>
            <a:r>
              <a:rPr lang="es-AR" dirty="0" smtClean="0"/>
              <a:t> </a:t>
            </a:r>
            <a:r>
              <a:rPr lang="es-AR" dirty="0" err="1" smtClean="0"/>
              <a:t>setup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all</a:t>
            </a:r>
            <a:r>
              <a:rPr lang="es-AR" dirty="0" smtClean="0"/>
              <a:t> 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19256" cy="5472608"/>
              </a:xfrm>
            </p:spPr>
            <p:txBody>
              <a:bodyPr>
                <a:noAutofit/>
              </a:bodyPr>
              <a:lstStyle/>
              <a:p>
                <a:r>
                  <a:rPr lang="es-AR" sz="1800" dirty="0" smtClean="0"/>
                  <a:t># </a:t>
                </a:r>
                <a:r>
                  <a:rPr lang="es-AR" sz="1800" b="1" dirty="0" err="1" smtClean="0"/>
                  <a:t>Experiments</a:t>
                </a:r>
                <a:r>
                  <a:rPr lang="es-AR" sz="1800" dirty="0" smtClean="0"/>
                  <a:t> run: </a:t>
                </a:r>
                <a:r>
                  <a:rPr lang="es-AR" sz="1800" i="1" dirty="0"/>
                  <a:t>P</a:t>
                </a:r>
                <a:r>
                  <a:rPr lang="es-AR" sz="1800" i="1" dirty="0" smtClean="0"/>
                  <a:t> = </a:t>
                </a:r>
                <a:r>
                  <a:rPr lang="es-AR" sz="1800" dirty="0" smtClean="0"/>
                  <a:t>5</a:t>
                </a:r>
              </a:p>
              <a:p>
                <a:r>
                  <a:rPr lang="es-AR" sz="1800" dirty="0" smtClean="0"/>
                  <a:t># </a:t>
                </a:r>
                <a:r>
                  <a:rPr lang="es-AR" sz="1800" b="1" dirty="0" err="1" smtClean="0"/>
                  <a:t>Episodes</a:t>
                </a:r>
                <a:r>
                  <a:rPr lang="es-AR" sz="1800" dirty="0" smtClean="0"/>
                  <a:t> run per </a:t>
                </a:r>
                <a:r>
                  <a:rPr lang="es-AR" sz="1800" dirty="0" err="1" smtClean="0"/>
                  <a:t>experiment</a:t>
                </a:r>
                <a:r>
                  <a:rPr lang="es-AR" sz="1800" dirty="0" smtClean="0"/>
                  <a:t>: </a:t>
                </a:r>
                <a:r>
                  <a:rPr lang="es-AR" sz="1800" i="1" dirty="0"/>
                  <a:t>E</a:t>
                </a:r>
                <a:r>
                  <a:rPr lang="es-AR" sz="1800" i="1" dirty="0" smtClean="0"/>
                  <a:t> = </a:t>
                </a:r>
                <a:r>
                  <a:rPr lang="es-AR" sz="1800" dirty="0" smtClean="0"/>
                  <a:t>1000 (</a:t>
                </a:r>
                <a:r>
                  <a:rPr lang="es-AR" sz="1800" dirty="0" err="1" smtClean="0"/>
                  <a:t>unless</a:t>
                </a:r>
                <a:r>
                  <a:rPr lang="es-AR" sz="1800" dirty="0" smtClean="0"/>
                  <a:t> </a:t>
                </a:r>
                <a:r>
                  <a:rPr lang="es-AR" sz="1800" dirty="0" err="1" smtClean="0"/>
                  <a:t>otherwise</a:t>
                </a:r>
                <a:r>
                  <a:rPr lang="es-AR" sz="1800" dirty="0" smtClean="0"/>
                  <a:t> </a:t>
                </a:r>
                <a:r>
                  <a:rPr lang="es-AR" sz="1800" dirty="0" err="1" smtClean="0"/>
                  <a:t>specified</a:t>
                </a:r>
                <a:r>
                  <a:rPr lang="es-AR" sz="1800" dirty="0" smtClean="0"/>
                  <a:t>)</a:t>
                </a:r>
              </a:p>
              <a:p>
                <a:r>
                  <a:rPr lang="es-AR" sz="1800" b="1" dirty="0" smtClean="0"/>
                  <a:t>Performance </a:t>
                </a:r>
                <a:r>
                  <a:rPr lang="es-AR" sz="1800" b="1" dirty="0" err="1" smtClean="0"/>
                  <a:t>measure</a:t>
                </a:r>
                <a:r>
                  <a:rPr lang="es-AR" sz="1800" dirty="0" smtClean="0"/>
                  <a:t/>
                </a:r>
                <a:br>
                  <a:rPr lang="es-AR" sz="1800" dirty="0" smtClean="0"/>
                </a:br>
                <a:r>
                  <a:rPr lang="es-AR" sz="1600" dirty="0" err="1" smtClean="0"/>
                  <a:t>The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Root</a:t>
                </a:r>
                <a:r>
                  <a:rPr lang="es-AR" sz="1600" dirty="0" smtClean="0"/>
                  <a:t> Mean </a:t>
                </a:r>
                <a:r>
                  <a:rPr lang="es-AR" sz="1600" dirty="0" err="1" smtClean="0"/>
                  <a:t>Squared</a:t>
                </a:r>
                <a:r>
                  <a:rPr lang="es-AR" sz="1600" dirty="0" smtClean="0"/>
                  <a:t> Error (RMSE) at </a:t>
                </a:r>
                <a:r>
                  <a:rPr lang="es-AR" sz="1600" dirty="0" err="1" smtClean="0"/>
                  <a:t>episode</a:t>
                </a:r>
                <a:r>
                  <a:rPr lang="es-AR" sz="1600" dirty="0" smtClean="0"/>
                  <a:t> </a:t>
                </a:r>
                <a:r>
                  <a:rPr lang="es-AR" sz="1600" i="1" dirty="0" smtClean="0"/>
                  <a:t>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averaged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over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all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experiments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is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chosen</a:t>
                </a:r>
                <a:r>
                  <a:rPr lang="es-AR" sz="1600" dirty="0" smtClean="0"/>
                  <a:t> as performance </a:t>
                </a:r>
                <a:r>
                  <a:rPr lang="es-AR" sz="1600" dirty="0" err="1" smtClean="0"/>
                  <a:t>measure</a:t>
                </a:r>
                <a:r>
                  <a:rPr lang="es-AR" sz="1600" dirty="0" smtClean="0"/>
                  <a:t>, i.e.: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AR" sz="1200" b="1" i="1" smtClean="0">
                        <a:latin typeface="Cambria Math"/>
                      </a:rPr>
                      <m:t>𝑹𝑴𝑺𝑬</m:t>
                    </m:r>
                    <m:d>
                      <m:dPr>
                        <m:ctrlPr>
                          <a:rPr lang="es-AR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200" b="1" i="1" smtClean="0"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s-AR" sz="1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s-AR" sz="1200" b="1" i="1" smtClean="0">
                            <a:latin typeface="Cambria Math"/>
                          </a:rPr>
                          <m:t>𝑷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AR" sz="12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200" b="1" i="1" smtClean="0">
                            <a:latin typeface="Cambria Math"/>
                          </a:rPr>
                          <m:t>𝒑</m:t>
                        </m:r>
                        <m:r>
                          <a:rPr lang="es-AR" sz="1200" b="1" i="1" smtClean="0">
                            <a:latin typeface="Cambria Math"/>
                          </a:rPr>
                          <m:t>=</m:t>
                        </m:r>
                        <m:r>
                          <a:rPr lang="es-AR" sz="12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AR" sz="1200" b="1" i="1" smtClean="0">
                            <a:latin typeface="Cambria Math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𝑹𝑴𝑺𝑬</m:t>
                            </m:r>
                          </m:e>
                          <m:sub>
                            <m:r>
                              <a:rPr lang="es-AR" sz="1200" b="1" i="1" smtClean="0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𝒆</m:t>
                            </m:r>
                          </m:e>
                        </m:d>
                      </m:e>
                    </m:nary>
                  </m:oMath>
                </a14:m>
                <a:r>
                  <a:rPr lang="es-AR" sz="1600" dirty="0" smtClean="0"/>
                  <a:t>, where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400" b="0" i="1" smtClean="0">
                            <a:latin typeface="Cambria Math"/>
                          </a:rPr>
                          <m:t>𝑅𝑀𝑆𝐸</m:t>
                        </m:r>
                      </m:e>
                      <m:sub>
                        <m:r>
                          <a:rPr lang="es-AR" sz="1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A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400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s-AR" sz="1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4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AR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AR" sz="1400" b="0" i="1" smtClean="0">
                                <a:latin typeface="Cambria Math"/>
                              </a:rPr>
                              <m:t>𝐾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AR" sz="1400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pt-BR" sz="1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AR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A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AR" sz="14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)−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600" dirty="0" smtClean="0"/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nd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s-AR" sz="16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A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s-AR" sz="1600" b="0" i="1" smtClean="0">
                        <a:latin typeface="Cambria Math"/>
                      </a:rPr>
                      <m:t>(</m:t>
                    </m:r>
                    <m:r>
                      <a:rPr lang="es-AR" sz="1600" b="0" i="1" smtClean="0">
                        <a:latin typeface="Cambria Math"/>
                      </a:rPr>
                      <m:t>𝑠</m:t>
                    </m:r>
                    <m:r>
                      <a:rPr lang="es-A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is the estimate of the value function </a:t>
                </a:r>
                <a:r>
                  <a:rPr lang="en-US" sz="1600" dirty="0" smtClean="0"/>
                  <a:t>for state </a:t>
                </a:r>
                <a:r>
                  <a:rPr lang="en-US" sz="1600" i="1" dirty="0" smtClean="0"/>
                  <a:t>s</a:t>
                </a:r>
                <a:r>
                  <a:rPr lang="en-US" sz="1600" dirty="0" smtClean="0"/>
                  <a:t> at </a:t>
                </a:r>
                <a:r>
                  <a:rPr lang="en-US" sz="1600" dirty="0"/>
                  <a:t>the end of episode </a:t>
                </a:r>
                <a:r>
                  <a:rPr lang="en-US" sz="1600" i="1" dirty="0" smtClean="0"/>
                  <a:t>e </a:t>
                </a:r>
                <a:r>
                  <a:rPr lang="en-US" sz="1600" dirty="0" smtClean="0"/>
                  <a:t>(1, …, </a:t>
                </a:r>
                <a:r>
                  <a:rPr lang="en-US" sz="1600" i="1" dirty="0" smtClean="0"/>
                  <a:t>E</a:t>
                </a:r>
                <a:r>
                  <a:rPr lang="en-US" sz="1600" dirty="0" smtClean="0"/>
                  <a:t>)</a:t>
                </a:r>
                <a:r>
                  <a:rPr lang="en-US" sz="1600" i="1" dirty="0" smtClean="0"/>
                  <a:t> </a:t>
                </a:r>
                <a:r>
                  <a:rPr lang="en-US" sz="1600" dirty="0" smtClean="0"/>
                  <a:t>in experiment </a:t>
                </a:r>
                <a:r>
                  <a:rPr lang="en-US" sz="1600" i="1" dirty="0" smtClean="0"/>
                  <a:t>p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(1, …, </a:t>
                </a:r>
                <a:r>
                  <a:rPr lang="en-US" sz="1600" i="1" dirty="0" smtClean="0"/>
                  <a:t>P</a:t>
                </a:r>
                <a:r>
                  <a:rPr lang="en-US" sz="1600" dirty="0" smtClean="0"/>
                  <a:t>).</a:t>
                </a:r>
              </a:p>
              <a:p>
                <a:r>
                  <a:rPr lang="es-AR" sz="1800" b="1" dirty="0" err="1" smtClean="0"/>
                  <a:t>Learning</a:t>
                </a:r>
                <a:r>
                  <a:rPr lang="es-AR" sz="1800" b="1" dirty="0" smtClean="0"/>
                  <a:t> </a:t>
                </a:r>
                <a:r>
                  <a:rPr lang="es-AR" sz="1800" b="1" dirty="0" err="1" smtClean="0"/>
                  <a:t>rate</a:t>
                </a:r>
                <a:r>
                  <a:rPr lang="es-AR" sz="1800" b="1" dirty="0" smtClean="0"/>
                  <a:t> (</a:t>
                </a:r>
                <a:r>
                  <a:rPr lang="es-AR" sz="1800" b="1" dirty="0" smtClean="0">
                    <a:sym typeface="Symbol"/>
                  </a:rPr>
                  <a:t>)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s-AR" sz="1400" b="1" dirty="0" err="1" smtClean="0"/>
                  <a:t>Initial</a:t>
                </a:r>
                <a:r>
                  <a:rPr lang="es-AR" sz="1400" b="1" dirty="0" smtClean="0"/>
                  <a:t> </a:t>
                </a:r>
                <a:r>
                  <a:rPr lang="es-AR" sz="1400" b="1" dirty="0" err="1" smtClean="0"/>
                  <a:t>value</a:t>
                </a:r>
                <a:r>
                  <a:rPr lang="es-AR" sz="1400" b="1" dirty="0"/>
                  <a:t/>
                </a:r>
                <a:br>
                  <a:rPr lang="es-AR" sz="1400" b="1" dirty="0"/>
                </a:br>
                <a:r>
                  <a:rPr lang="es-AR" sz="1200" dirty="0" err="1" smtClean="0"/>
                  <a:t>The</a:t>
                </a:r>
                <a:r>
                  <a:rPr lang="es-AR" sz="1200" dirty="0" smtClean="0"/>
                  <a:t> </a:t>
                </a:r>
                <a:r>
                  <a:rPr lang="es-AR" sz="1200" dirty="0" err="1" smtClean="0"/>
                  <a:t>initial</a:t>
                </a:r>
                <a:r>
                  <a:rPr lang="es-AR" sz="1200" dirty="0" smtClean="0"/>
                  <a:t> </a:t>
                </a:r>
                <a:r>
                  <a:rPr lang="es-AR" sz="1200" dirty="0" err="1" smtClean="0"/>
                  <a:t>value</a:t>
                </a:r>
                <a:r>
                  <a:rPr lang="es-AR" sz="1200" dirty="0" smtClean="0"/>
                  <a:t> </a:t>
                </a:r>
                <a:r>
                  <a:rPr lang="es-AR" sz="1200" dirty="0">
                    <a:sym typeface="Symbol"/>
                  </a:rPr>
                  <a:t></a:t>
                </a:r>
                <a:r>
                  <a:rPr lang="es-AR" sz="1200" baseline="-25000" dirty="0">
                    <a:sym typeface="Symbol"/>
                  </a:rPr>
                  <a:t>0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is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chosen</a:t>
                </a:r>
                <a:r>
                  <a:rPr lang="es-AR" sz="1200" dirty="0" smtClean="0">
                    <a:sym typeface="Symbol"/>
                  </a:rPr>
                  <a:t> as </a:t>
                </a: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optimum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value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found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from</a:t>
                </a:r>
                <a:r>
                  <a:rPr lang="es-AR" sz="1200" dirty="0" smtClean="0">
                    <a:sym typeface="Symbol"/>
                  </a:rPr>
                  <a:t> a </a:t>
                </a:r>
                <a:r>
                  <a:rPr lang="es-AR" sz="1200" dirty="0" err="1" smtClean="0">
                    <a:sym typeface="Symbol"/>
                  </a:rPr>
                  <a:t>grid-search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analysis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on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selected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values</a:t>
                </a:r>
                <a:r>
                  <a:rPr lang="es-AR" sz="1200" dirty="0" smtClean="0">
                    <a:sym typeface="Symbol"/>
                  </a:rPr>
                  <a:t> of  and  (</a:t>
                </a:r>
                <a:r>
                  <a:rPr lang="es-AR" sz="1200" dirty="0" err="1" smtClean="0">
                    <a:sym typeface="Symbol"/>
                  </a:rPr>
                  <a:t>see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  <a:sym typeface="Symbol"/>
                  </a:rPr>
                  <a:t>SimulateTDLambda.ipynb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for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details</a:t>
                </a:r>
                <a:r>
                  <a:rPr lang="es-AR" sz="1200" dirty="0" smtClean="0">
                    <a:sym typeface="Symbol"/>
                  </a:rPr>
                  <a:t>).</a:t>
                </a:r>
                <a:endParaRPr lang="es-AR" sz="1200" b="1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s-AR" sz="1400" b="1" dirty="0" err="1" smtClean="0"/>
                  <a:t>Adjustment</a:t>
                </a:r>
                <a:r>
                  <a:rPr lang="es-AR" sz="1400" b="1" dirty="0" smtClean="0"/>
                  <a:t> </a:t>
                </a:r>
                <a:r>
                  <a:rPr lang="es-AR" sz="1400" b="1" dirty="0" err="1" smtClean="0"/>
                  <a:t>with</a:t>
                </a:r>
                <a:r>
                  <a:rPr lang="es-AR" sz="1400" b="1" dirty="0" smtClean="0"/>
                  <a:t> time</a:t>
                </a:r>
                <a:r>
                  <a:rPr lang="es-AR" sz="1400" b="1" dirty="0" smtClean="0">
                    <a:sym typeface="Symbol"/>
                  </a:rPr>
                  <a:t/>
                </a:r>
                <a:br>
                  <a:rPr lang="es-AR" sz="1400" b="1" dirty="0" smtClean="0">
                    <a:sym typeface="Symbol"/>
                  </a:rPr>
                </a:b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general </a:t>
                </a:r>
                <a:r>
                  <a:rPr lang="es-AR" sz="1200" dirty="0" err="1" smtClean="0">
                    <a:sym typeface="Symbol"/>
                  </a:rPr>
                  <a:t>strategy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is</a:t>
                </a:r>
                <a:r>
                  <a:rPr lang="es-AR" sz="1200" dirty="0" smtClean="0">
                    <a:sym typeface="Symbol"/>
                  </a:rPr>
                  <a:t> to </a:t>
                </a:r>
                <a:r>
                  <a:rPr lang="es-AR" sz="1200" dirty="0" err="1" smtClean="0">
                    <a:sym typeface="Symbol"/>
                  </a:rPr>
                  <a:t>decrease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smtClean="0">
                    <a:sym typeface="Symbol"/>
                  </a:rPr>
                  <a:t> </a:t>
                </a:r>
                <a:r>
                  <a:rPr lang="es-AR" sz="1200" dirty="0" err="1" smtClean="0">
                    <a:sym typeface="Symbol"/>
                  </a:rPr>
                  <a:t>with</a:t>
                </a:r>
                <a:r>
                  <a:rPr lang="es-AR" sz="1200" dirty="0" smtClean="0">
                    <a:sym typeface="Symbol"/>
                  </a:rPr>
                  <a:t> time in </a:t>
                </a:r>
                <a:r>
                  <a:rPr lang="es-AR" sz="1200" dirty="0" err="1" smtClean="0">
                    <a:sym typeface="Symbol"/>
                  </a:rPr>
                  <a:t>order</a:t>
                </a:r>
                <a:r>
                  <a:rPr lang="es-AR" sz="1200" dirty="0" smtClean="0">
                    <a:sym typeface="Symbol"/>
                  </a:rPr>
                  <a:t> to </a:t>
                </a:r>
                <a:r>
                  <a:rPr lang="es-AR" sz="1200" dirty="0" err="1" smtClean="0">
                    <a:sym typeface="Symbol"/>
                  </a:rPr>
                  <a:t>satisfy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stochastic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approximation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criteria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for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convergence</a:t>
                </a:r>
                <a:r>
                  <a:rPr lang="es-AR" sz="1200" dirty="0" smtClean="0">
                    <a:sym typeface="Symbol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AR" sz="1200" i="1" smtClean="0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AR" sz="120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s-AR" sz="12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  <a:sym typeface="Symbol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  <a:ea typeface="Cambria Math"/>
                        <a:sym typeface="Symbol"/>
                      </a:rPr>
                      <m:t>∞</m:t>
                    </m:r>
                  </m:oMath>
                </a14:m>
                <a:r>
                  <a:rPr lang="es-AR" sz="1200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AR" sz="1200" i="1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i="1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  <a:sym typeface="Symbol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1200" b="0" i="1" smtClean="0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1200" b="0" i="1" smtClean="0">
                        <a:latin typeface="Cambria Math"/>
                        <a:sym typeface="Symbol"/>
                      </a:rPr>
                      <m:t>&lt;</m:t>
                    </m:r>
                    <m:r>
                      <a:rPr lang="en-US" sz="1200" i="1">
                        <a:latin typeface="Cambria Math"/>
                        <a:ea typeface="Cambria Math"/>
                        <a:sym typeface="Symbol"/>
                      </a:rPr>
                      <m:t>∞</m:t>
                    </m:r>
                  </m:oMath>
                </a14:m>
                <a:r>
                  <a:rPr lang="es-AR" sz="1200" dirty="0" smtClean="0">
                    <a:sym typeface="Symbol"/>
                  </a:rPr>
                  <a:t>, </a:t>
                </a:r>
                <a:r>
                  <a:rPr lang="es-AR" sz="1200" dirty="0" err="1" smtClean="0">
                    <a:sym typeface="Symbol"/>
                  </a:rPr>
                  <a:t>where</a:t>
                </a:r>
                <a:r>
                  <a:rPr lang="es-AR" sz="12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sym typeface="Symbol"/>
                      </a:rPr>
                      <m:t>𝑛</m:t>
                    </m:r>
                  </m:oMath>
                </a14:m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is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some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measure</a:t>
                </a:r>
                <a:r>
                  <a:rPr lang="es-AR" sz="1200" dirty="0" smtClean="0">
                    <a:sym typeface="Symbol"/>
                  </a:rPr>
                  <a:t> of time.</a:t>
                </a:r>
                <a:r>
                  <a:rPr lang="es-AR" sz="1200" dirty="0" smtClean="0">
                    <a:sym typeface="Symbol"/>
                  </a:rPr>
                  <a:t/>
                </a:r>
                <a:br>
                  <a:rPr lang="es-AR" sz="1200" dirty="0" smtClean="0">
                    <a:sym typeface="Symbol"/>
                  </a:rPr>
                </a:br>
                <a:r>
                  <a:rPr lang="es-AR" sz="1200" dirty="0" smtClean="0">
                    <a:sym typeface="Symbol"/>
                  </a:rPr>
                  <a:t/>
                </a:r>
                <a:br>
                  <a:rPr lang="es-AR" sz="1200" dirty="0" smtClean="0">
                    <a:sym typeface="Symbol"/>
                  </a:rPr>
                </a:br>
                <a:r>
                  <a:rPr lang="es-AR" sz="1200" dirty="0" err="1" smtClean="0">
                    <a:sym typeface="Symbol"/>
                  </a:rPr>
                  <a:t>Two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different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strategies</a:t>
                </a:r>
                <a:r>
                  <a:rPr lang="es-AR" sz="1200" dirty="0" smtClean="0">
                    <a:sym typeface="Symbol"/>
                  </a:rPr>
                  <a:t> are </a:t>
                </a:r>
                <a:r>
                  <a:rPr lang="es-AR" sz="1200" dirty="0" err="1" smtClean="0">
                    <a:sym typeface="Symbol"/>
                  </a:rPr>
                  <a:t>considered</a:t>
                </a:r>
                <a:r>
                  <a:rPr lang="es-AR" sz="1200" dirty="0" smtClean="0">
                    <a:sym typeface="Symbol"/>
                  </a:rPr>
                  <a:t> in </a:t>
                </a: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simulations</a:t>
                </a:r>
                <a:r>
                  <a:rPr lang="es-AR" sz="1200" dirty="0" smtClean="0">
                    <a:sym typeface="Symbol"/>
                  </a:rPr>
                  <a:t>:</a:t>
                </a:r>
              </a:p>
              <a:p>
                <a:pPr lvl="2"/>
                <a:r>
                  <a:rPr lang="es-AR" sz="1200" dirty="0">
                    <a:sym typeface="Symbol"/>
                  </a:rPr>
                  <a:t> ~ 1/(</a:t>
                </a:r>
                <a:r>
                  <a:rPr lang="es-AR" sz="1200" dirty="0" err="1">
                    <a:sym typeface="Symbol"/>
                  </a:rPr>
                  <a:t>state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>
                    <a:sym typeface="Symbol"/>
                  </a:rPr>
                  <a:t>occupation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>
                    <a:sym typeface="Symbol"/>
                  </a:rPr>
                  <a:t>count</a:t>
                </a:r>
                <a:r>
                  <a:rPr lang="es-AR" sz="1200" dirty="0">
                    <a:sym typeface="Symbol"/>
                  </a:rPr>
                  <a:t>)</a:t>
                </a:r>
                <a:r>
                  <a:rPr lang="es-AR" sz="1200" i="1" dirty="0">
                    <a:sym typeface="Symbol"/>
                  </a:rPr>
                  <a:t> 	</a:t>
                </a:r>
                <a:r>
                  <a:rPr lang="es-AR" sz="1200" dirty="0" smtClean="0">
                    <a:sym typeface="Wingdings" panose="05000000000000000000" pitchFamily="2" charset="2"/>
                  </a:rPr>
                  <a:t></a:t>
                </a:r>
                <a:r>
                  <a:rPr lang="es-AR" sz="1200" i="1" dirty="0" smtClean="0">
                    <a:sym typeface="Wingdings" panose="05000000000000000000" pitchFamily="2" charset="2"/>
                  </a:rPr>
                  <a:t> </a:t>
                </a:r>
                <a:r>
                  <a:rPr lang="es-AR" sz="1200" i="1" dirty="0" err="1">
                    <a:sym typeface="Symbol"/>
                  </a:rPr>
                  <a:t>starting</a:t>
                </a:r>
                <a:r>
                  <a:rPr lang="es-AR" sz="1200" i="1" dirty="0">
                    <a:sym typeface="Symbol"/>
                  </a:rPr>
                  <a:t> at a </a:t>
                </a:r>
                <a:r>
                  <a:rPr lang="es-AR" sz="1200" i="1" dirty="0" err="1">
                    <a:sym typeface="Symbol"/>
                  </a:rPr>
                  <a:t>minimum</a:t>
                </a:r>
                <a:r>
                  <a:rPr lang="es-AR" sz="1200" i="1" dirty="0">
                    <a:sym typeface="Symbol"/>
                  </a:rPr>
                  <a:t> </a:t>
                </a:r>
                <a:r>
                  <a:rPr lang="es-AR" sz="1200" i="1" dirty="0" err="1">
                    <a:sym typeface="Symbol"/>
                  </a:rPr>
                  <a:t>count</a:t>
                </a:r>
                <a:r>
                  <a:rPr lang="es-AR" sz="1200" i="1" dirty="0">
                    <a:sym typeface="Symbol"/>
                  </a:rPr>
                  <a:t> = 30</a:t>
                </a:r>
              </a:p>
              <a:p>
                <a:pPr lvl="2"/>
                <a:r>
                  <a:rPr lang="es-AR" sz="1200" dirty="0">
                    <a:sym typeface="Symbol"/>
                  </a:rPr>
                  <a:t> ~ 1/(</a:t>
                </a:r>
                <a:r>
                  <a:rPr lang="es-AR" sz="1200" dirty="0" err="1">
                    <a:sym typeface="Symbol"/>
                  </a:rPr>
                  <a:t>episode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>
                    <a:sym typeface="Symbol"/>
                  </a:rPr>
                  <a:t>number</a:t>
                </a:r>
                <a:r>
                  <a:rPr lang="es-AR" sz="1200" dirty="0">
                    <a:sym typeface="Symbol"/>
                  </a:rPr>
                  <a:t>) 		</a:t>
                </a:r>
                <a:r>
                  <a:rPr lang="es-AR" sz="1200" dirty="0">
                    <a:sym typeface="Wingdings" panose="05000000000000000000" pitchFamily="2" charset="2"/>
                  </a:rPr>
                  <a:t> </a:t>
                </a:r>
                <a:r>
                  <a:rPr lang="es-AR" sz="1200" i="1" dirty="0" err="1">
                    <a:sym typeface="Symbol"/>
                  </a:rPr>
                  <a:t>starting</a:t>
                </a:r>
                <a:r>
                  <a:rPr lang="es-AR" sz="1200" i="1" dirty="0">
                    <a:sym typeface="Symbol"/>
                  </a:rPr>
                  <a:t> at a </a:t>
                </a:r>
                <a:r>
                  <a:rPr lang="es-AR" sz="1200" i="1" dirty="0" err="1">
                    <a:sym typeface="Symbol"/>
                  </a:rPr>
                  <a:t>minimum</a:t>
                </a:r>
                <a:r>
                  <a:rPr lang="es-AR" sz="1200" i="1" dirty="0">
                    <a:sym typeface="Symbol"/>
                  </a:rPr>
                  <a:t> </a:t>
                </a:r>
                <a:r>
                  <a:rPr lang="es-AR" sz="1200" i="1" dirty="0" err="1">
                    <a:sym typeface="Symbol"/>
                  </a:rPr>
                  <a:t>episode</a:t>
                </a:r>
                <a:r>
                  <a:rPr lang="es-AR" sz="1200" i="1" dirty="0">
                    <a:sym typeface="Symbol"/>
                  </a:rPr>
                  <a:t> </a:t>
                </a:r>
                <a:r>
                  <a:rPr lang="es-AR" sz="1200" i="1" dirty="0" err="1">
                    <a:sym typeface="Symbol"/>
                  </a:rPr>
                  <a:t>number</a:t>
                </a:r>
                <a:r>
                  <a:rPr lang="es-AR" sz="1200" i="1" dirty="0">
                    <a:sym typeface="Symbol"/>
                  </a:rPr>
                  <a:t> = 10</a:t>
                </a:r>
              </a:p>
              <a:p>
                <a:pPr marL="819150" lvl="1" indent="0">
                  <a:buNone/>
                </a:pPr>
                <a:endParaRPr lang="es-AR" sz="1200" dirty="0" smtClean="0">
                  <a:solidFill>
                    <a:prstClr val="black"/>
                  </a:solidFill>
                  <a:sym typeface="Symbol"/>
                </a:endParaRPr>
              </a:p>
              <a:p>
                <a:pPr marL="819150" lvl="1" indent="0">
                  <a:buNone/>
                </a:pP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In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addition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,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due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to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the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>
                    <a:solidFill>
                      <a:prstClr val="black"/>
                    </a:solidFill>
                    <a:sym typeface="Symbol"/>
                  </a:rPr>
                  <a:t>slow</a:t>
                </a:r>
                <a:r>
                  <a:rPr lang="es-AR" sz="12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>
                    <a:solidFill>
                      <a:prstClr val="black"/>
                    </a:solidFill>
                    <a:sym typeface="Symbol"/>
                  </a:rPr>
                  <a:t>long-term</a:t>
                </a:r>
                <a:r>
                  <a:rPr lang="es-AR" sz="12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>
                    <a:solidFill>
                      <a:prstClr val="black"/>
                    </a:solidFill>
                    <a:sym typeface="Symbol"/>
                  </a:rPr>
                  <a:t>convergence</a:t>
                </a:r>
                <a:r>
                  <a:rPr lang="es-AR" sz="12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observed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in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some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cases, a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simulation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is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run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for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each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strategy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 smtClean="0">
                    <a:solidFill>
                      <a:prstClr val="black"/>
                    </a:solidFill>
                    <a:sym typeface="Symbol"/>
                  </a:rPr>
                  <a:t>that</a:t>
                </a:r>
                <a:r>
                  <a:rPr lang="es-AR" sz="1200" b="1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 smtClean="0">
                    <a:solidFill>
                      <a:prstClr val="black"/>
                    </a:solidFill>
                    <a:sym typeface="Symbol"/>
                  </a:rPr>
                  <a:t>restricts</a:t>
                </a:r>
                <a:r>
                  <a:rPr lang="es-AR" sz="1200" b="1" dirty="0" smtClean="0">
                    <a:solidFill>
                      <a:prstClr val="black"/>
                    </a:solidFill>
                    <a:sym typeface="Symbol"/>
                  </a:rPr>
                  <a:t>  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to be no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smaller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than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1/100 -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th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of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the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initial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smtClean="0">
                    <a:sym typeface="Symbol"/>
                  </a:rPr>
                  <a:t></a:t>
                </a:r>
                <a:r>
                  <a:rPr lang="es-AR" sz="1200" baseline="-25000" dirty="0" smtClean="0">
                    <a:sym typeface="Symbol"/>
                  </a:rPr>
                  <a:t>0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value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.</a:t>
                </a:r>
                <a:endParaRPr lang="es-AR" sz="1200" dirty="0" smtClean="0">
                  <a:sym typeface="Symbol"/>
                </a:endParaRPr>
              </a:p>
              <a:p>
                <a:pPr marL="363538" lvl="0" indent="-363538">
                  <a:buNone/>
                </a:pPr>
                <a:r>
                  <a:rPr lang="es-AR" sz="1600" dirty="0" smtClean="0">
                    <a:solidFill>
                      <a:prstClr val="black"/>
                    </a:solidFill>
                    <a:sym typeface="Symbol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19256" cy="5472608"/>
              </a:xfrm>
              <a:blipFill rotWithShape="1">
                <a:blip r:embed="rId3"/>
                <a:stretch>
                  <a:fillRect l="-445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conclusions</a:t>
            </a:r>
            <a:r>
              <a:rPr lang="es-AR" dirty="0" smtClean="0"/>
              <a:t> (1): </a:t>
            </a:r>
            <a:r>
              <a:rPr lang="es-AR" dirty="0" err="1"/>
              <a:t>c</a:t>
            </a:r>
            <a:r>
              <a:rPr lang="es-AR" dirty="0" err="1" smtClean="0"/>
              <a:t>onvergence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TD(0) and MC converge to the true state value function</a:t>
            </a:r>
            <a:br>
              <a:rPr lang="en-US" b="1" dirty="0" smtClean="0">
                <a:sym typeface="Symbol"/>
              </a:rPr>
            </a:br>
            <a:r>
              <a:rPr lang="en-US" dirty="0" smtClean="0">
                <a:sym typeface="Symbol"/>
              </a:rPr>
              <a:t>Both TD(0) and MC seem to converge to the tru</a:t>
            </a:r>
            <a:r>
              <a:rPr lang="en-US" dirty="0" smtClean="0">
                <a:sym typeface="Symbol"/>
              </a:rPr>
              <a:t>e state value function </a:t>
            </a:r>
            <a:r>
              <a:rPr lang="en-US" dirty="0" smtClean="0">
                <a:sym typeface="Symbol"/>
              </a:rPr>
              <a:t>in </a:t>
            </a:r>
            <a:r>
              <a:rPr lang="en-US" i="1" dirty="0" smtClean="0">
                <a:sym typeface="Symbol"/>
              </a:rPr>
              <a:t>a “reasonable” amount of time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as </a:t>
            </a:r>
            <a:r>
              <a:rPr lang="en-US" b="1" dirty="0" smtClean="0">
                <a:sym typeface="Symbol"/>
              </a:rPr>
              <a:t>long as the learning rate  does not decrease too </a:t>
            </a:r>
            <a:r>
              <a:rPr lang="en-US" b="1" dirty="0" smtClean="0">
                <a:sym typeface="Symbol"/>
              </a:rPr>
              <a:t>aggressively</a:t>
            </a:r>
            <a:r>
              <a:rPr lang="en-US" dirty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and/or too close to 0</a:t>
            </a:r>
            <a:r>
              <a:rPr lang="en-US" dirty="0" smtClean="0">
                <a:sym typeface="Symbol"/>
              </a:rPr>
              <a:t>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See for instance the graphs of the RMSE evolution by episode and the final state value estimation obtained for </a:t>
            </a:r>
            <a:r>
              <a:rPr lang="en-US" dirty="0" smtClean="0">
                <a:sym typeface="Symbol"/>
                <a:hlinkClick r:id="rId2" action="ppaction://hlinksldjump"/>
              </a:rPr>
              <a:t>TD(0)</a:t>
            </a:r>
            <a:r>
              <a:rPr lang="en-US" dirty="0" smtClean="0">
                <a:sym typeface="Symbol"/>
              </a:rPr>
              <a:t> and </a:t>
            </a:r>
            <a:r>
              <a:rPr lang="en-US" dirty="0" smtClean="0">
                <a:sym typeface="Symbol"/>
                <a:hlinkClick r:id="rId3" action="ppaction://hlinksldjump"/>
              </a:rPr>
              <a:t>MC</a:t>
            </a:r>
            <a:r>
              <a:rPr lang="en-US" dirty="0" smtClean="0">
                <a:sym typeface="Symbol"/>
              </a:rPr>
              <a:t>.</a:t>
            </a: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TD(0</a:t>
            </a:r>
            <a:r>
              <a:rPr lang="en-US" b="1" dirty="0" smtClean="0">
                <a:sym typeface="Symbol"/>
              </a:rPr>
              <a:t>) yields more </a:t>
            </a:r>
            <a:r>
              <a:rPr lang="en-US" b="1" dirty="0" smtClean="0">
                <a:sym typeface="Symbol"/>
              </a:rPr>
              <a:t>accurate and reliable estimations </a:t>
            </a:r>
            <a:r>
              <a:rPr lang="en-US" b="1" dirty="0" smtClean="0">
                <a:sym typeface="Symbol"/>
              </a:rPr>
              <a:t>than </a:t>
            </a:r>
            <a:r>
              <a:rPr lang="en-US" b="1" dirty="0" smtClean="0">
                <a:sym typeface="Symbol"/>
              </a:rPr>
              <a:t>MC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 smtClean="0">
                <a:sym typeface="Symbol"/>
              </a:rPr>
              <a:t>A higher accuracy is achieved in TD(0) in the sense that the RMSE tends to be smaller than in MC given the same number of episodes run in each case.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 higher reliability is achieved in TD(0) in the sense that the variability of the estimations along the episodes is smaller than in MC for similar learning rate setups.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These characteristics are observed in the following simulations for </a:t>
            </a:r>
            <a:r>
              <a:rPr lang="en-US" dirty="0" smtClean="0">
                <a:sym typeface="Symbol"/>
                <a:hlinkClick r:id="rId2" action="ppaction://hlinksldjump"/>
              </a:rPr>
              <a:t>TD(0)</a:t>
            </a:r>
            <a:r>
              <a:rPr lang="en-US" dirty="0" smtClean="0">
                <a:sym typeface="Symbol"/>
              </a:rPr>
              <a:t> and </a:t>
            </a:r>
            <a:r>
              <a:rPr lang="en-US" dirty="0" smtClean="0">
                <a:sym typeface="Symbol"/>
                <a:hlinkClick r:id="rId4" action="ppaction://hlinksldjump"/>
              </a:rPr>
              <a:t>MC</a:t>
            </a:r>
            <a:r>
              <a:rPr lang="en-US" dirty="0" smtClean="0">
                <a:sym typeface="Symbol"/>
              </a:rPr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conclusions</a:t>
            </a:r>
            <a:r>
              <a:rPr lang="es-AR" dirty="0" smtClean="0"/>
              <a:t> (2): </a:t>
            </a:r>
            <a:r>
              <a:rPr lang="es-AR" dirty="0" err="1" smtClean="0"/>
              <a:t>c</a:t>
            </a:r>
            <a:r>
              <a:rPr lang="es-AR" dirty="0" err="1" smtClean="0"/>
              <a:t>onvergence</a:t>
            </a:r>
            <a:r>
              <a:rPr lang="es-AR" dirty="0" smtClean="0"/>
              <a:t> </a:t>
            </a:r>
            <a:r>
              <a:rPr lang="es-AR" dirty="0" err="1" smtClean="0"/>
              <a:t>rate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Controlled </a:t>
            </a:r>
            <a:r>
              <a:rPr lang="en-US" b="1" dirty="0">
                <a:sym typeface="Symbol"/>
              </a:rPr>
              <a:t>decrease of  </a:t>
            </a:r>
            <a:r>
              <a:rPr lang="en-US" b="1" dirty="0" smtClean="0">
                <a:sym typeface="Symbol"/>
              </a:rPr>
              <a:t>enables faster </a:t>
            </a:r>
            <a:r>
              <a:rPr lang="en-US" b="1" dirty="0">
                <a:sym typeface="Symbol"/>
              </a:rPr>
              <a:t>convergence</a:t>
            </a:r>
            <a:br>
              <a:rPr lang="en-US" b="1" dirty="0">
                <a:sym typeface="Symbol"/>
              </a:rPr>
            </a:br>
            <a:r>
              <a:rPr lang="en-US" dirty="0">
                <a:sym typeface="Symbol"/>
              </a:rPr>
              <a:t>Following a controlled strategy to decrease  (</a:t>
            </a:r>
            <a:r>
              <a:rPr lang="en-US" dirty="0" smtClean="0">
                <a:sym typeface="Symbol"/>
              </a:rPr>
              <a:t>using a positive </a:t>
            </a:r>
            <a:r>
              <a:rPr lang="en-US" dirty="0">
                <a:sym typeface="Symbol"/>
              </a:rPr>
              <a:t>lower bound) enables faster convergence to the true value function. This is observed both in the adjustment by state </a:t>
            </a:r>
            <a:r>
              <a:rPr lang="en-US" dirty="0" smtClean="0">
                <a:sym typeface="Symbol"/>
              </a:rPr>
              <a:t>occupation (</a:t>
            </a:r>
            <a:r>
              <a:rPr lang="en-US" dirty="0" smtClean="0">
                <a:sym typeface="Symbol"/>
                <a:hlinkClick r:id="rId2" action="ppaction://hlinksldjump"/>
              </a:rPr>
              <a:t>1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vs. </a:t>
            </a:r>
            <a:r>
              <a:rPr lang="en-US" dirty="0" smtClean="0">
                <a:sym typeface="Symbol"/>
                <a:hlinkClick r:id="rId3" action="ppaction://hlinksldjump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sym typeface="Symbol"/>
                <a:hlinkClick r:id="rId4" action="ppaction://hlinksldjump"/>
              </a:rPr>
              <a:t>5</a:t>
            </a:r>
            <a:r>
              <a:rPr lang="en-US" dirty="0" smtClean="0">
                <a:sym typeface="Symbol"/>
              </a:rPr>
              <a:t> vs. </a:t>
            </a:r>
            <a:r>
              <a:rPr lang="en-US" dirty="0" smtClean="0">
                <a:sym typeface="Symbol"/>
                <a:hlinkClick r:id="rId5" action="ppaction://hlinksldjump"/>
              </a:rPr>
              <a:t>6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count as well as in the adjustment by episode </a:t>
            </a:r>
            <a:r>
              <a:rPr lang="en-US" dirty="0" smtClean="0">
                <a:sym typeface="Symbol"/>
              </a:rPr>
              <a:t>number (</a:t>
            </a:r>
            <a:r>
              <a:rPr lang="en-US" dirty="0" smtClean="0">
                <a:sym typeface="Symbol"/>
                <a:hlinkClick r:id="rId6" action="ppaction://hlinksldjump"/>
              </a:rPr>
              <a:t>3</a:t>
            </a:r>
            <a:r>
              <a:rPr lang="en-US" dirty="0" smtClean="0">
                <a:sym typeface="Symbol"/>
              </a:rPr>
              <a:t> vs. </a:t>
            </a:r>
            <a:r>
              <a:rPr lang="en-US" dirty="0" smtClean="0">
                <a:sym typeface="Symbol"/>
                <a:hlinkClick r:id="rId7" action="ppaction://hlinksldjump"/>
              </a:rPr>
              <a:t>4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sym typeface="Symbol"/>
                <a:hlinkClick r:id="rId8" action="ppaction://hlinksldjump"/>
              </a:rPr>
              <a:t>7</a:t>
            </a:r>
            <a:r>
              <a:rPr lang="en-US" dirty="0" smtClean="0">
                <a:sym typeface="Symbol"/>
              </a:rPr>
              <a:t> vs. </a:t>
            </a:r>
            <a:r>
              <a:rPr lang="en-US" dirty="0" smtClean="0">
                <a:sym typeface="Symbol"/>
                <a:hlinkClick r:id="rId9" action="ppaction://hlinksldjump"/>
              </a:rPr>
              <a:t>8</a:t>
            </a:r>
            <a:r>
              <a:rPr lang="en-US" dirty="0" smtClean="0">
                <a:sym typeface="Symbol"/>
              </a:rPr>
              <a:t>).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Under this controlled setting, convergence is </a:t>
            </a:r>
            <a:r>
              <a:rPr lang="en-US" dirty="0" smtClean="0">
                <a:sym typeface="Symbol"/>
              </a:rPr>
              <a:t>significantly less </a:t>
            </a:r>
            <a:r>
              <a:rPr lang="en-US" dirty="0">
                <a:sym typeface="Symbol"/>
              </a:rPr>
              <a:t>noisy for TD(0) than for MC.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/>
              </a:rPr>
              <a:t>Adjusting  by state occupation count generates large </a:t>
            </a:r>
            <a:r>
              <a:rPr lang="en-US" b="1" dirty="0" smtClean="0">
                <a:sym typeface="Symbol"/>
              </a:rPr>
              <a:t>estimation variability</a:t>
            </a:r>
            <a:r>
              <a:rPr lang="en-US" b="1" dirty="0">
                <a:sym typeface="Symbol"/>
              </a:rPr>
              <a:t/>
            </a:r>
            <a:br>
              <a:rPr lang="en-US" b="1" dirty="0">
                <a:sym typeface="Symbol"/>
              </a:rPr>
            </a:br>
            <a:r>
              <a:rPr lang="en-US" dirty="0">
                <a:sym typeface="Symbol"/>
              </a:rPr>
              <a:t>Variability in the value function estimation after a fixed number of episodes is larger </a:t>
            </a:r>
            <a:r>
              <a:rPr lang="en-US" dirty="0" smtClean="0">
                <a:sym typeface="Symbol"/>
              </a:rPr>
              <a:t>in the adjustment by state </a:t>
            </a:r>
            <a:r>
              <a:rPr lang="en-US" dirty="0">
                <a:sym typeface="Symbol"/>
              </a:rPr>
              <a:t>occupation </a:t>
            </a:r>
            <a:r>
              <a:rPr lang="en-US" dirty="0" smtClean="0">
                <a:sym typeface="Symbol"/>
              </a:rPr>
              <a:t>count than in the adjustment by episode number.</a:t>
            </a:r>
            <a:br>
              <a:rPr lang="en-US" dirty="0" smtClean="0">
                <a:sym typeface="Symbol"/>
              </a:rPr>
            </a:br>
            <a:r>
              <a:rPr lang="en-US" sz="1400" i="1" dirty="0" smtClean="0">
                <a:sym typeface="Wingdings" panose="05000000000000000000" pitchFamily="2" charset="2"/>
              </a:rPr>
              <a:t>Ref</a:t>
            </a:r>
            <a:r>
              <a:rPr lang="en-US" sz="1400" i="1" dirty="0">
                <a:sym typeface="Wingdings" panose="05000000000000000000" pitchFamily="2" charset="2"/>
              </a:rPr>
              <a:t>: </a:t>
            </a:r>
            <a:r>
              <a:rPr lang="en-US" sz="1400" i="1" dirty="0" smtClean="0">
                <a:sym typeface="Wingdings" panose="05000000000000000000" pitchFamily="2" charset="2"/>
              </a:rPr>
              <a:t>Discrepancy </a:t>
            </a:r>
            <a:r>
              <a:rPr lang="en-US" sz="1400" i="1" dirty="0">
                <a:sym typeface="Wingdings" panose="05000000000000000000" pitchFamily="2" charset="2"/>
              </a:rPr>
              <a:t>in the RMSE values in the 5000-long experiments w.r.t. the </a:t>
            </a:r>
            <a:r>
              <a:rPr lang="en-US" sz="1400" i="1" dirty="0" smtClean="0">
                <a:sym typeface="Wingdings" panose="05000000000000000000" pitchFamily="2" charset="2"/>
              </a:rPr>
              <a:t>1000-long </a:t>
            </a:r>
            <a:r>
              <a:rPr lang="en-US" sz="1400" i="1" dirty="0">
                <a:sym typeface="Wingdings" panose="05000000000000000000" pitchFamily="2" charset="2"/>
              </a:rPr>
              <a:t>experiments. More </a:t>
            </a:r>
            <a:r>
              <a:rPr lang="en-US" sz="1400" i="1" dirty="0" smtClean="0">
                <a:sym typeface="Wingdings" panose="05000000000000000000" pitchFamily="2" charset="2"/>
              </a:rPr>
              <a:t>details </a:t>
            </a:r>
            <a:r>
              <a:rPr lang="en-US" sz="1400" i="1" dirty="0">
                <a:sym typeface="Wingdings" panose="05000000000000000000" pitchFamily="2" charset="2"/>
              </a:rPr>
              <a:t>in the appendix</a:t>
            </a:r>
            <a:r>
              <a:rPr lang="en-US" sz="1400" i="1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/>
              </a:rPr>
              <a:t>TD(0) </a:t>
            </a:r>
            <a:r>
              <a:rPr lang="en-US" b="1" dirty="0" smtClean="0">
                <a:sym typeface="Symbol"/>
              </a:rPr>
              <a:t>performs better </a:t>
            </a:r>
            <a:r>
              <a:rPr lang="en-US" b="1" dirty="0">
                <a:sym typeface="Symbol"/>
              </a:rPr>
              <a:t>than MC </a:t>
            </a:r>
            <a:r>
              <a:rPr lang="en-US" b="1" dirty="0" smtClean="0">
                <a:sym typeface="Symbol"/>
              </a:rPr>
              <a:t>in terms of convergence speed and final RMSE</a:t>
            </a:r>
            <a:r>
              <a:rPr lang="en-US" b="1" dirty="0">
                <a:sym typeface="Symbol"/>
              </a:rPr>
              <a:t/>
            </a:r>
            <a:br>
              <a:rPr lang="en-US" b="1" dirty="0">
                <a:sym typeface="Symbol"/>
              </a:rPr>
            </a:br>
            <a:r>
              <a:rPr lang="en-US" dirty="0" smtClean="0">
                <a:sym typeface="Symbol"/>
              </a:rPr>
              <a:t>TD(0) approaches the true value function faster and with less variance than MC. In addition, the </a:t>
            </a:r>
            <a:r>
              <a:rPr lang="en-US" dirty="0">
                <a:sym typeface="Symbol"/>
              </a:rPr>
              <a:t>best </a:t>
            </a:r>
            <a:r>
              <a:rPr lang="en-US" dirty="0" smtClean="0">
                <a:sym typeface="Symbol"/>
              </a:rPr>
              <a:t>setups found for a decrease </a:t>
            </a:r>
            <a:r>
              <a:rPr lang="en-US" dirty="0">
                <a:sym typeface="Symbol"/>
              </a:rPr>
              <a:t>strategy </a:t>
            </a:r>
            <a:r>
              <a:rPr lang="en-US" dirty="0" smtClean="0">
                <a:sym typeface="Symbol"/>
              </a:rPr>
              <a:t>for  are:</a:t>
            </a:r>
            <a:endParaRPr lang="en-US" dirty="0">
              <a:sym typeface="Symbol"/>
            </a:endParaRPr>
          </a:p>
          <a:p>
            <a:pPr marL="800100" lvl="1" indent="-257175">
              <a:buFont typeface="+mj-lt"/>
              <a:buAutoNum type="alphaLcParenR"/>
            </a:pPr>
            <a:r>
              <a:rPr lang="en-US" dirty="0">
                <a:sym typeface="Symbol"/>
              </a:rPr>
              <a:t>TD(0): decrease  </a:t>
            </a:r>
            <a:r>
              <a:rPr lang="en-US" i="1" dirty="0">
                <a:sym typeface="Symbol"/>
              </a:rPr>
              <a:t>by episode </a:t>
            </a:r>
            <a:r>
              <a:rPr lang="en-US" dirty="0">
                <a:sym typeface="Symbol"/>
              </a:rPr>
              <a:t>but </a:t>
            </a:r>
            <a:r>
              <a:rPr lang="en-US" i="1" dirty="0">
                <a:sym typeface="Symbol"/>
              </a:rPr>
              <a:t>no less than a 100</a:t>
            </a:r>
            <a:r>
              <a:rPr lang="en-US" i="1" baseline="30000" dirty="0">
                <a:sym typeface="Symbol"/>
              </a:rPr>
              <a:t>th</a:t>
            </a:r>
            <a:r>
              <a:rPr lang="en-US" i="1" dirty="0">
                <a:sym typeface="Symbol"/>
              </a:rPr>
              <a:t> of the initial </a:t>
            </a:r>
            <a:r>
              <a:rPr lang="en-US" i="1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.</a:t>
            </a:r>
          </a:p>
          <a:p>
            <a:pPr marL="800100" lvl="1" indent="-257175">
              <a:buFont typeface="+mj-lt"/>
              <a:buAutoNum type="alphaLcParenR"/>
            </a:pPr>
            <a:r>
              <a:rPr lang="en-US" dirty="0">
                <a:sym typeface="Symbol"/>
              </a:rPr>
              <a:t>MC: decrease  </a:t>
            </a:r>
            <a:r>
              <a:rPr lang="en-US" i="1" dirty="0">
                <a:sym typeface="Symbol"/>
              </a:rPr>
              <a:t>by episode </a:t>
            </a:r>
            <a:r>
              <a:rPr lang="en-US" dirty="0">
                <a:sym typeface="Symbol"/>
              </a:rPr>
              <a:t>and</a:t>
            </a:r>
            <a:r>
              <a:rPr lang="en-US" i="1" dirty="0">
                <a:sym typeface="Symbol"/>
              </a:rPr>
              <a:t> freely</a:t>
            </a:r>
            <a:r>
              <a:rPr lang="en-US" dirty="0">
                <a:sym typeface="Symbol"/>
              </a:rPr>
              <a:t> (otherwise convergence is too noisy</a:t>
            </a:r>
            <a:r>
              <a:rPr lang="en-US" dirty="0" smtClean="0">
                <a:sym typeface="Symbol"/>
              </a:rPr>
              <a:t>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conclusions</a:t>
            </a:r>
            <a:r>
              <a:rPr lang="es-AR" dirty="0" smtClean="0"/>
              <a:t> (3): </a:t>
            </a:r>
            <a:r>
              <a:rPr lang="es-AR" dirty="0" err="1"/>
              <a:t>c</a:t>
            </a:r>
            <a:r>
              <a:rPr lang="es-AR" dirty="0" err="1" smtClean="0"/>
              <a:t>onvergence</a:t>
            </a:r>
            <a:r>
              <a:rPr lang="es-AR" dirty="0" smtClean="0"/>
              <a:t> </a:t>
            </a:r>
            <a:r>
              <a:rPr lang="es-AR" dirty="0" err="1" smtClean="0"/>
              <a:t>rate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ym typeface="Symbol"/>
              </a:rPr>
              <a:t>Analysis of the two decrease strategies for </a:t>
            </a:r>
            <a:r>
              <a:rPr lang="en-US" b="1" dirty="0" smtClean="0">
                <a:sym typeface="Symbol"/>
              </a:rPr>
              <a:t></a:t>
            </a:r>
            <a:br>
              <a:rPr lang="en-US" b="1" dirty="0" smtClean="0">
                <a:sym typeface="Symbol"/>
              </a:rPr>
            </a:br>
            <a:r>
              <a:rPr lang="en-US" dirty="0" smtClean="0"/>
              <a:t>The decrease strategy that is </a:t>
            </a:r>
            <a:r>
              <a:rPr lang="en-US" dirty="0" smtClean="0">
                <a:sym typeface="Symbol"/>
              </a:rPr>
              <a:t>proportional to the state occupation count is too aggressive, making convergence too slow in the long-term.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The following convergence </a:t>
            </a:r>
            <a:r>
              <a:rPr lang="en-US" dirty="0" smtClean="0">
                <a:sym typeface="Symbol"/>
              </a:rPr>
              <a:t>rates </a:t>
            </a:r>
            <a:r>
              <a:rPr lang="en-US" dirty="0" smtClean="0">
                <a:sym typeface="Symbol"/>
              </a:rPr>
              <a:t>are observed for each </a:t>
            </a:r>
            <a:r>
              <a:rPr lang="en-US" dirty="0">
                <a:sym typeface="Symbol"/>
              </a:rPr>
              <a:t>simulation </a:t>
            </a:r>
            <a:r>
              <a:rPr lang="en-US" dirty="0" smtClean="0">
                <a:sym typeface="Symbol"/>
              </a:rPr>
              <a:t>setup: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		       </a:t>
            </a:r>
            <a:r>
              <a:rPr lang="en-US" i="1" dirty="0" smtClean="0">
                <a:sym typeface="Symbol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T</a:t>
            </a:r>
            <a:r>
              <a:rPr lang="en-US" i="1" dirty="0" smtClean="0">
                <a:sym typeface="Symbol"/>
              </a:rPr>
              <a:t> is the </a:t>
            </a:r>
            <a:r>
              <a:rPr lang="en-US" i="1" dirty="0">
                <a:sym typeface="Symbol"/>
              </a:rPr>
              <a:t>episode </a:t>
            </a:r>
            <a:r>
              <a:rPr lang="en-US" i="1" dirty="0" smtClean="0">
                <a:sym typeface="Symbol"/>
              </a:rPr>
              <a:t>number)</a:t>
            </a:r>
            <a:endParaRPr lang="en-US" i="1" dirty="0" smtClean="0">
              <a:sym typeface="Symbol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75269"/>
              </p:ext>
            </p:extLst>
          </p:nvPr>
        </p:nvGraphicFramePr>
        <p:xfrm>
          <a:off x="1487450" y="4821128"/>
          <a:ext cx="632491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803"/>
                <a:gridCol w="1846356"/>
                <a:gridCol w="2006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MC, </a:t>
                      </a:r>
                      <a:r>
                        <a:rPr lang="es-AR" sz="1600" dirty="0" smtClean="0">
                          <a:sym typeface="Symbol"/>
                        </a:rPr>
                        <a:t></a:t>
                      </a:r>
                      <a:r>
                        <a:rPr lang="es-AR" sz="1600" baseline="-25000" dirty="0" smtClean="0">
                          <a:sym typeface="Symbol"/>
                        </a:rPr>
                        <a:t>0</a:t>
                      </a:r>
                      <a:r>
                        <a:rPr lang="en-US" sz="1600" baseline="0" dirty="0" smtClean="0">
                          <a:sym typeface="Symbol"/>
                        </a:rPr>
                        <a:t> = 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Free </a:t>
                      </a:r>
                      <a:r>
                        <a:rPr lang="en-US" sz="1600" baseline="0" dirty="0" smtClean="0">
                          <a:sym typeface="Symbol"/>
                        </a:rPr>
                        <a:t>decrease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( &gt; 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Controlled decrease (</a:t>
                      </a:r>
                      <a:r>
                        <a:rPr lang="en-US" sz="1600" dirty="0" smtClean="0">
                          <a:sym typeface="Symbol"/>
                        </a:rPr>
                        <a:t>  0.001</a:t>
                      </a:r>
                      <a:r>
                        <a:rPr lang="en-US" sz="1600" dirty="0" smtClean="0">
                          <a:sym typeface="Symbol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State count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-1/10</a:t>
                      </a:r>
                    </a:p>
                    <a:p>
                      <a:pPr algn="ctr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  <a:hlinkClick r:id="rId2" action="ppaction://hlinksldjump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2" action="ppaction://hlinksldjump"/>
                        </a:rPr>
                        <a:t>Link to results</a:t>
                      </a:r>
                      <a:endParaRPr lang="en-US" sz="1400" baseline="30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-1/3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3" action="ppaction://hlinksldjump"/>
                        </a:rPr>
                        <a:t>Link to results</a:t>
                      </a:r>
                      <a:endParaRPr lang="en-US" sz="1400" baseline="30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Episode number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4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5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7710"/>
              </p:ext>
            </p:extLst>
          </p:nvPr>
        </p:nvGraphicFramePr>
        <p:xfrm>
          <a:off x="1475656" y="2852936"/>
          <a:ext cx="6312027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09479"/>
                <a:gridCol w="1811001"/>
                <a:gridCol w="19915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TD(0), </a:t>
                      </a:r>
                      <a:r>
                        <a:rPr lang="es-AR" sz="1600" dirty="0" smtClean="0">
                          <a:sym typeface="Symbol"/>
                        </a:rPr>
                        <a:t></a:t>
                      </a:r>
                      <a:r>
                        <a:rPr lang="es-AR" sz="1600" baseline="-25000" dirty="0" smtClean="0">
                          <a:sym typeface="Symbol"/>
                        </a:rPr>
                        <a:t>0</a:t>
                      </a:r>
                      <a:r>
                        <a:rPr lang="en-US" sz="1600" baseline="0" dirty="0" smtClean="0">
                          <a:sym typeface="Symbol"/>
                        </a:rPr>
                        <a:t> = 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Free </a:t>
                      </a:r>
                      <a:r>
                        <a:rPr lang="en-US" sz="1600" dirty="0" smtClean="0">
                          <a:sym typeface="Symbol"/>
                        </a:rPr>
                        <a:t>decrease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(</a:t>
                      </a:r>
                      <a:r>
                        <a:rPr lang="en-US" sz="1600" baseline="0" dirty="0" smtClean="0">
                          <a:sym typeface="Symbol"/>
                        </a:rPr>
                        <a:t> &gt; </a:t>
                      </a:r>
                      <a:r>
                        <a:rPr lang="en-US" sz="1600" dirty="0" smtClean="0">
                          <a:sym typeface="Symbol"/>
                        </a:rPr>
                        <a:t>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Controlled decrease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dirty="0" smtClean="0">
                          <a:sym typeface="Symbol"/>
                        </a:rPr>
                        <a:t>(</a:t>
                      </a:r>
                      <a:r>
                        <a:rPr lang="en-US" sz="1600" dirty="0" smtClean="0">
                          <a:sym typeface="Symbol"/>
                        </a:rPr>
                        <a:t>  0.008</a:t>
                      </a:r>
                      <a:r>
                        <a:rPr lang="en-US" sz="1600" dirty="0" smtClean="0">
                          <a:sym typeface="Symbol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State count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6" action="ppaction://hlinksldjump"/>
                        </a:rPr>
                        <a:t>Link to results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j-lt"/>
                        <a:cs typeface="Courier New" panose="02070309020205020404" pitchFamily="49" charset="0"/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  <a:cs typeface="Courier New" panose="02070309020205020404" pitchFamily="49" charset="0"/>
                          <a:hlinkClick r:id="rId7" action="ppaction://hlinksldjump"/>
                        </a:rPr>
                        <a:t>Link to results</a:t>
                      </a:r>
                      <a:endParaRPr lang="en-US" sz="1400" dirty="0" smtClean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Episode number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8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9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Structure</a:t>
            </a:r>
            <a:r>
              <a:rPr lang="es-AR" dirty="0" smtClean="0"/>
              <a:t> of </a:t>
            </a:r>
            <a:r>
              <a:rPr lang="es-A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marL="285750" indent="-285750"/>
            <a:r>
              <a:rPr lang="en-US" dirty="0" smtClean="0"/>
              <a:t>TD(0</a:t>
            </a:r>
            <a:r>
              <a:rPr lang="en-US" dirty="0"/>
              <a:t>) </a:t>
            </a:r>
            <a:r>
              <a:rPr lang="en-US" dirty="0" smtClean="0"/>
              <a:t>results are shown in </a:t>
            </a:r>
            <a:r>
              <a:rPr lang="en-US" b="1" dirty="0" smtClean="0">
                <a:solidFill>
                  <a:schemeClr val="accent2"/>
                </a:solidFill>
              </a:rPr>
              <a:t>reddish </a:t>
            </a:r>
            <a:r>
              <a:rPr lang="en-US" dirty="0" smtClean="0"/>
              <a:t>color.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/>
            <a:r>
              <a:rPr lang="en-US" dirty="0" smtClean="0"/>
              <a:t>MC </a:t>
            </a:r>
            <a:r>
              <a:rPr lang="en-US" dirty="0"/>
              <a:t>results are </a:t>
            </a:r>
            <a:r>
              <a:rPr lang="en-US" dirty="0" smtClean="0"/>
              <a:t>shown in </a:t>
            </a:r>
            <a:r>
              <a:rPr lang="en-US" b="1" dirty="0" smtClean="0">
                <a:solidFill>
                  <a:schemeClr val="accent1"/>
                </a:solidFill>
              </a:rPr>
              <a:t>blueish </a:t>
            </a:r>
            <a:r>
              <a:rPr lang="en-US" dirty="0" smtClean="0"/>
              <a:t>color.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dirty="0" smtClean="0"/>
              <a:t>The results are displayed in 8 pages and each page contains the </a:t>
            </a:r>
            <a:r>
              <a:rPr lang="en-US" dirty="0"/>
              <a:t>results for each of the </a:t>
            </a:r>
            <a:r>
              <a:rPr lang="en-US" dirty="0" smtClean="0"/>
              <a:t>8 parameter </a:t>
            </a:r>
            <a:r>
              <a:rPr lang="en-US" dirty="0"/>
              <a:t>combinations laid out in the two tables of the previous page.</a:t>
            </a:r>
          </a:p>
          <a:p>
            <a:pPr marL="285750" indent="-285750"/>
            <a:r>
              <a:rPr lang="en-US" dirty="0"/>
              <a:t>Each page contains 4 plots </a:t>
            </a:r>
            <a:r>
              <a:rPr lang="en-US" dirty="0" smtClean="0"/>
              <a:t>laid out as </a:t>
            </a:r>
            <a:r>
              <a:rPr lang="en-US" dirty="0"/>
              <a:t>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top row </a:t>
            </a:r>
            <a:r>
              <a:rPr lang="en-US" dirty="0"/>
              <a:t>shows plots of the </a:t>
            </a:r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 smtClean="0"/>
              <a:t>(left axis) and </a:t>
            </a:r>
            <a:r>
              <a:rPr lang="en-US" b="1" dirty="0"/>
              <a:t>average </a:t>
            </a:r>
            <a:r>
              <a:rPr lang="en-US" b="1" dirty="0">
                <a:sym typeface="Symbol"/>
              </a:rPr>
              <a:t> </a:t>
            </a:r>
            <a:r>
              <a:rPr lang="en-US" b="1" dirty="0"/>
              <a:t>by </a:t>
            </a:r>
            <a:r>
              <a:rPr lang="en-US" b="1" dirty="0" smtClean="0"/>
              <a:t>episode</a:t>
            </a:r>
            <a:r>
              <a:rPr lang="en-US" dirty="0" smtClean="0"/>
              <a:t> (right axis). The plot on the </a:t>
            </a:r>
            <a:r>
              <a:rPr lang="en-US" b="1" dirty="0" smtClean="0"/>
              <a:t>left</a:t>
            </a:r>
            <a:r>
              <a:rPr lang="en-US" dirty="0" smtClean="0"/>
              <a:t> is in the </a:t>
            </a:r>
            <a:r>
              <a:rPr lang="en-US" b="1" dirty="0" smtClean="0"/>
              <a:t>original scale</a:t>
            </a:r>
            <a:r>
              <a:rPr lang="en-US" dirty="0" smtClean="0"/>
              <a:t>, and the plot on the </a:t>
            </a:r>
            <a:r>
              <a:rPr lang="en-US" b="1" dirty="0" smtClean="0"/>
              <a:t>right</a:t>
            </a:r>
            <a:r>
              <a:rPr lang="en-US" dirty="0" smtClean="0"/>
              <a:t> is in </a:t>
            </a:r>
            <a:r>
              <a:rPr lang="en-US" b="1" dirty="0" smtClean="0"/>
              <a:t>log-scale</a:t>
            </a:r>
            <a:r>
              <a:rPr lang="en-US" dirty="0" smtClean="0"/>
              <a:t>, so that the convergence rate can be more easily analyzed.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bottom row </a:t>
            </a:r>
            <a:r>
              <a:rPr lang="en-US" dirty="0"/>
              <a:t>normally shows </a:t>
            </a:r>
            <a:r>
              <a:rPr lang="en-US" dirty="0" smtClean="0"/>
              <a:t>results for </a:t>
            </a:r>
            <a:r>
              <a:rPr lang="en-US" b="1" dirty="0" smtClean="0"/>
              <a:t>one </a:t>
            </a:r>
            <a:r>
              <a:rPr lang="en-US" b="1" dirty="0"/>
              <a:t>experiment</a:t>
            </a:r>
            <a:r>
              <a:rPr lang="en-US" dirty="0"/>
              <a:t>: the RMSE by </a:t>
            </a:r>
            <a:r>
              <a:rPr lang="en-US" dirty="0" smtClean="0"/>
              <a:t>episode (</a:t>
            </a:r>
            <a:r>
              <a:rPr lang="en-US" b="1" dirty="0" smtClean="0"/>
              <a:t>left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estimated value </a:t>
            </a:r>
            <a:r>
              <a:rPr lang="en-US" dirty="0" smtClean="0"/>
              <a:t>function at </a:t>
            </a:r>
            <a:r>
              <a:rPr lang="en-US" dirty="0"/>
              <a:t>the end of the </a:t>
            </a:r>
            <a:r>
              <a:rPr lang="en-US" dirty="0" smtClean="0"/>
              <a:t>experiment (</a:t>
            </a:r>
            <a:r>
              <a:rPr lang="en-US" b="1" dirty="0" smtClean="0"/>
              <a:t>right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Exceptions </a:t>
            </a:r>
            <a:r>
              <a:rPr lang="en-US" dirty="0"/>
              <a:t>are the </a:t>
            </a:r>
            <a:r>
              <a:rPr lang="en-US" dirty="0" smtClean="0"/>
              <a:t>4 pages displaying the results for the </a:t>
            </a:r>
            <a:r>
              <a:rPr lang="en-US" i="1" dirty="0" smtClean="0"/>
              <a:t>free </a:t>
            </a:r>
            <a:r>
              <a:rPr lang="en-US" i="1" dirty="0" smtClean="0">
                <a:sym typeface="Symbol"/>
              </a:rPr>
              <a:t>decrease of </a:t>
            </a:r>
            <a:r>
              <a:rPr lang="en-US" i="1" dirty="0" smtClean="0">
                <a:sym typeface="Symbol"/>
              </a:rPr>
              <a:t></a:t>
            </a:r>
            <a:r>
              <a:rPr lang="en-US" dirty="0" smtClean="0">
                <a:sym typeface="Symbol"/>
              </a:rPr>
              <a:t> case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in this case the </a:t>
            </a:r>
            <a:r>
              <a:rPr lang="en-US" dirty="0">
                <a:sym typeface="Symbol"/>
              </a:rPr>
              <a:t>graph on the left shows the RMSE by episode for the first 5000 episodes, </a:t>
            </a:r>
            <a:r>
              <a:rPr lang="en-US" dirty="0" smtClean="0">
                <a:sym typeface="Symbol"/>
              </a:rPr>
              <a:t>with the intention of further exploring the </a:t>
            </a:r>
            <a:r>
              <a:rPr lang="en-US" dirty="0">
                <a:sym typeface="Symbol"/>
              </a:rPr>
              <a:t>long-term convergence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/>
              <a:t>For controlled decrease of </a:t>
            </a:r>
            <a:r>
              <a:rPr lang="en-US" dirty="0" smtClean="0">
                <a:sym typeface="Symbol"/>
              </a:rPr>
              <a:t>,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/>
              </a:rPr>
              <a:t>horizontal gray line </a:t>
            </a:r>
            <a:r>
              <a:rPr lang="en-US" dirty="0" smtClean="0">
                <a:sym typeface="Symbol"/>
              </a:rPr>
              <a:t>is shown to mark its value.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 </a:t>
            </a:r>
            <a:r>
              <a:rPr lang="en-US" dirty="0"/>
              <a:t>FOR VISUALLY COMPARING </a:t>
            </a:r>
            <a:r>
              <a:rPr lang="en-US" dirty="0" smtClean="0"/>
              <a:t>RESULTS: </a:t>
            </a:r>
            <a:r>
              <a:rPr lang="en-US" b="1" dirty="0" smtClean="0"/>
              <a:t>The </a:t>
            </a:r>
            <a:r>
              <a:rPr lang="en-US" b="1" dirty="0"/>
              <a:t>scale is the same across all graphs on the left hand side.</a:t>
            </a:r>
            <a:r>
              <a:rPr lang="en-US" dirty="0"/>
              <a:t> This is also true for the </a:t>
            </a:r>
            <a:r>
              <a:rPr lang="en-US" dirty="0" smtClean="0"/>
              <a:t>right axis </a:t>
            </a:r>
            <a:r>
              <a:rPr lang="en-US" dirty="0" smtClean="0">
                <a:sym typeface="Symbol"/>
              </a:rPr>
              <a:t>on the top-</a:t>
            </a:r>
            <a:r>
              <a:rPr lang="en-US" dirty="0"/>
              <a:t>right </a:t>
            </a:r>
            <a:r>
              <a:rPr lang="en-US" dirty="0" smtClean="0"/>
              <a:t>graph showing </a:t>
            </a:r>
            <a:r>
              <a:rPr lang="en-US" dirty="0"/>
              <a:t>the average </a:t>
            </a:r>
            <a:r>
              <a:rPr lang="en-US" dirty="0">
                <a:sym typeface="Symbol"/>
              </a:rPr>
              <a:t> by </a:t>
            </a:r>
            <a:r>
              <a:rPr lang="en-US" dirty="0" smtClean="0">
                <a:sym typeface="Symbol"/>
              </a:rPr>
              <a:t>episode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s-AR" sz="16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96136" y="4367682"/>
            <a:ext cx="2808312" cy="2365557"/>
          </a:xfrm>
          <a:prstGeom prst="rect">
            <a:avLst/>
          </a:prstGeom>
        </p:spPr>
      </p:pic>
      <p:pic>
        <p:nvPicPr>
          <p:cNvPr id="1027" name="Picture 3" descr="E:\Daniel\Projects\PhD-RL-Toulouse\projects\RL-001-MemoryManagement\results\SimulateTDLambda-Gridworld1D-v0.7-td0,adjbyepi=False,amin=0-Epi5000-Exp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7499" r="49572" b="6563"/>
          <a:stretch/>
        </p:blipFill>
        <p:spPr bwMode="auto">
          <a:xfrm>
            <a:off x="2879936" y="4365104"/>
            <a:ext cx="27721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aniel\Projects\PhD-RL-Toulouse\projects\RL-001-MemoryManagement\results\SimulateTDLambda-Gridworld1D-v0.7-td0,adjbyepi=False,amin=0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>
                <a:sym typeface="Symbol"/>
              </a:rPr>
              <a:t>s</a:t>
            </a:r>
            <a:r>
              <a:rPr lang="es-AR" b="0" dirty="0" err="1" smtClean="0">
                <a:sym typeface="Symbol"/>
              </a:rPr>
              <a:t>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dirty="0" err="1" smtClean="0"/>
              <a:t>too</a:t>
            </a:r>
            <a:r>
              <a:rPr lang="es-AR" dirty="0" smtClean="0"/>
              <a:t> </a:t>
            </a:r>
            <a:r>
              <a:rPr lang="es-AR" dirty="0" err="1" smtClean="0"/>
              <a:t>large</a:t>
            </a:r>
            <a:r>
              <a:rPr lang="es-AR" dirty="0">
                <a:sym typeface="Symbol"/>
              </a:rPr>
              <a:t> </a:t>
            </a:r>
            <a:r>
              <a:rPr lang="es-AR" dirty="0" smtClean="0">
                <a:sym typeface="Symbol"/>
              </a:rPr>
              <a:t>to be </a:t>
            </a:r>
            <a:r>
              <a:rPr lang="es-AR" dirty="0" err="1" smtClean="0">
                <a:sym typeface="Symbol"/>
              </a:rPr>
              <a:t>acceptable</a:t>
            </a:r>
            <a:r>
              <a:rPr lang="es-AR" dirty="0" smtClean="0">
                <a:sym typeface="Symbol"/>
              </a:rPr>
              <a:t>.</a:t>
            </a: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>
                <a:sym typeface="Symbol"/>
              </a:rPr>
              <a:t> </a:t>
            </a:r>
            <a:r>
              <a:rPr lang="es-AR" dirty="0" smtClean="0">
                <a:sym typeface="Symbol"/>
              </a:rPr>
              <a:t>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short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 and ~ T</a:t>
            </a:r>
            <a:r>
              <a:rPr lang="es-AR" baseline="30000" dirty="0" smtClean="0">
                <a:sym typeface="Symbol"/>
              </a:rPr>
              <a:t>-1/100 </a:t>
            </a:r>
            <a:r>
              <a:rPr lang="es-AR" dirty="0" smtClean="0">
                <a:sym typeface="Symbol"/>
              </a:rPr>
              <a:t>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long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 (</a:t>
            </a:r>
            <a:r>
              <a:rPr lang="es-AR" dirty="0" err="1" smtClean="0">
                <a:sym typeface="Symbol"/>
              </a:rPr>
              <a:t>very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small</a:t>
            </a:r>
            <a:r>
              <a:rPr lang="es-AR" dirty="0" smtClean="0">
                <a:sym typeface="Symbol"/>
              </a:rPr>
              <a:t>!).</a:t>
            </a: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estimated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state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value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function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186" y="64496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See </a:t>
            </a:r>
            <a:r>
              <a:rPr lang="en-US" sz="1200" dirty="0" smtClean="0">
                <a:hlinkClick r:id="rId5" action="ppaction://hlinksldjump"/>
              </a:rPr>
              <a:t>appendix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 smtClean="0">
                <a:hlinkClick r:id="rId6" action="ppaction://hlinksldjump"/>
              </a:rPr>
              <a:t>Back to </a:t>
            </a:r>
            <a:r>
              <a:rPr lang="es-AR" sz="1200" dirty="0" err="1" smtClean="0">
                <a:hlinkClick r:id="rId6" action="ppaction://hlinksldjump"/>
              </a:rPr>
              <a:t>conclusions</a:t>
            </a:r>
            <a:r>
              <a:rPr lang="es-AR" sz="1200" dirty="0" smtClean="0">
                <a:hlinkClick r:id="rId6" action="ppaction://hlinksldjump"/>
              </a:rPr>
              <a:t> (1)</a:t>
            </a:r>
            <a:r>
              <a:rPr lang="es-AR" sz="1400" dirty="0" smtClean="0"/>
              <a:t/>
            </a:r>
            <a:br>
              <a:rPr lang="es-AR" sz="1400" dirty="0" smtClean="0"/>
            </a:br>
            <a:r>
              <a:rPr lang="es-AR" sz="1200" dirty="0" smtClean="0">
                <a:hlinkClick r:id="rId7" action="ppaction://hlinksldjump"/>
              </a:rPr>
              <a:t>Back to </a:t>
            </a:r>
            <a:r>
              <a:rPr lang="es-AR" sz="1200" dirty="0" err="1" smtClean="0">
                <a:hlinkClick r:id="rId7" action="ppaction://hlinksldjump"/>
              </a:rPr>
              <a:t>conclusions</a:t>
            </a:r>
            <a:r>
              <a:rPr lang="es-AR" sz="1200" dirty="0" smtClean="0">
                <a:hlinkClick r:id="rId7" action="ppaction://hlinksldjump"/>
              </a:rPr>
              <a:t> (2)</a:t>
            </a:r>
            <a:r>
              <a:rPr lang="es-AR" sz="1800" dirty="0" smtClean="0"/>
              <a:t>		</a:t>
            </a:r>
            <a:r>
              <a:rPr lang="es-AR" sz="1800" dirty="0" err="1" smtClean="0"/>
              <a:t>After</a:t>
            </a:r>
            <a:r>
              <a:rPr lang="es-AR" sz="1800" dirty="0" smtClean="0"/>
              <a:t> 1000 </a:t>
            </a:r>
            <a:r>
              <a:rPr lang="es-AR" sz="1800" dirty="0" err="1" smtClean="0"/>
              <a:t>episodes</a:t>
            </a:r>
            <a:r>
              <a:rPr lang="es-AR" sz="1800" dirty="0" smtClean="0"/>
              <a:t>…</a:t>
            </a:r>
          </a:p>
          <a:p>
            <a:r>
              <a:rPr lang="es-AR" sz="1200" dirty="0" smtClean="0">
                <a:hlinkClick r:id="rId8" action="ppaction://hlinksldjump"/>
              </a:rPr>
              <a:t>Back to </a:t>
            </a:r>
            <a:r>
              <a:rPr lang="es-AR" sz="1200" dirty="0" err="1" smtClean="0">
                <a:hlinkClick r:id="rId8" action="ppaction://hlinksldjump"/>
              </a:rPr>
              <a:t>conclusions</a:t>
            </a:r>
            <a:r>
              <a:rPr lang="es-AR" sz="1200" dirty="0" smtClean="0">
                <a:hlinkClick r:id="rId8" action="ppaction://hlinksldjump"/>
              </a:rPr>
              <a:t> (3)</a:t>
            </a:r>
            <a:endParaRPr lang="es-AR" sz="12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b="1" dirty="0" smtClean="0">
                <a:solidFill>
                  <a:schemeClr val="accent2"/>
                </a:solidFill>
              </a:rPr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After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2"/>
                </a:solidFill>
              </a:rPr>
              <a:t>episodes</a:t>
            </a:r>
            <a:r>
              <a:rPr lang="es-AR" sz="1400" b="1" dirty="0" smtClean="0">
                <a:solidFill>
                  <a:schemeClr val="accent2"/>
                </a:solidFill>
              </a:rPr>
              <a:t>…</a:t>
            </a:r>
            <a:r>
              <a:rPr lang="es-AR" sz="1400" dirty="0" smtClean="0"/>
              <a:t>    	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 smtClean="0"/>
              <a:t>estimation</a:t>
            </a:r>
            <a:r>
              <a:rPr lang="es-AR" sz="1400" dirty="0" smtClean="0"/>
              <a:t/>
            </a:r>
            <a:br>
              <a:rPr lang="es-AR" sz="1400" dirty="0" smtClean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we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 err="1" smtClean="0">
                <a:solidFill>
                  <a:schemeClr val="accent2"/>
                </a:solidFill>
              </a:rPr>
              <a:t>see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a </a:t>
            </a:r>
            <a:r>
              <a:rPr lang="es-AR" sz="1400" b="1" dirty="0" err="1">
                <a:solidFill>
                  <a:schemeClr val="accent2"/>
                </a:solidFill>
              </a:rPr>
              <a:t>different</a:t>
            </a:r>
            <a:r>
              <a:rPr lang="es-AR" sz="1400" b="1" dirty="0">
                <a:solidFill>
                  <a:schemeClr val="accent2"/>
                </a:solidFill>
              </a:rPr>
              <a:t> </a:t>
            </a:r>
            <a:r>
              <a:rPr lang="es-AR" sz="1400" b="1" dirty="0" err="1" smtClean="0">
                <a:solidFill>
                  <a:schemeClr val="accent2"/>
                </a:solidFill>
              </a:rPr>
              <a:t>story</a:t>
            </a:r>
            <a:r>
              <a:rPr lang="es-AR" sz="1400" b="1" baseline="30000" dirty="0">
                <a:solidFill>
                  <a:schemeClr val="accent2"/>
                </a:solidFill>
              </a:rPr>
              <a:t>(*)</a:t>
            </a:r>
            <a:r>
              <a:rPr lang="es-AR" sz="1400" b="1" dirty="0" smtClean="0">
                <a:solidFill>
                  <a:schemeClr val="accent2"/>
                </a:solidFill>
              </a:rPr>
              <a:t>!</a:t>
            </a:r>
            <a:r>
              <a:rPr lang="es-AR" sz="1400" b="1" baseline="30000" dirty="0" smtClean="0">
                <a:solidFill>
                  <a:schemeClr val="accent2"/>
                </a:solidFill>
              </a:rPr>
              <a:t> </a:t>
            </a:r>
            <a:r>
              <a:rPr lang="es-AR" sz="1400" dirty="0"/>
              <a:t>	</a:t>
            </a:r>
            <a:r>
              <a:rPr lang="es-AR" sz="1400" dirty="0" smtClean="0"/>
              <a:t>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6152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E:\Daniel\Projects\PhD-RL-Toulouse\projects\RL-001-MemoryManagement\results\SimulateTDLambda-Gridworld1D-v0.7-td0-ValueFunctionEstimation-adjbyepi=False,amin=0.008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29360"/>
            <a:ext cx="2808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aniel\Projects\PhD-RL-Toulouse\projects\RL-001-MemoryManagement\results\SimulateTDLambda-Gridworld1D-v0.7-td0,adjbyepi=False,amin=0.008-Epi5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>
                <a:sym typeface="Symbol"/>
              </a:rPr>
              <a:t>s</a:t>
            </a:r>
            <a:r>
              <a:rPr lang="es-AR" b="0" dirty="0" err="1" smtClean="0">
                <a:sym typeface="Symbol"/>
              </a:rPr>
              <a:t>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0.008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b="1" dirty="0" smtClean="0"/>
              <a:t>10 times </a:t>
            </a:r>
            <a:r>
              <a:rPr lang="es-AR" b="1" dirty="0" err="1" smtClean="0"/>
              <a:t>smaller</a:t>
            </a:r>
            <a:r>
              <a:rPr lang="es-AR" b="1" dirty="0" smtClean="0"/>
              <a:t> </a:t>
            </a:r>
            <a:r>
              <a:rPr lang="es-AR" dirty="0" err="1" smtClean="0"/>
              <a:t>than</a:t>
            </a:r>
            <a:r>
              <a:rPr lang="es-AR" dirty="0" smtClean="0"/>
              <a:t>  </a:t>
            </a:r>
            <a:r>
              <a:rPr lang="es-AR" dirty="0" err="1" smtClean="0"/>
              <a:t>the</a:t>
            </a:r>
            <a:r>
              <a:rPr lang="es-AR" dirty="0" smtClean="0"/>
              <a:t> case </a:t>
            </a:r>
            <a:r>
              <a:rPr lang="es-AR" dirty="0" err="1" smtClean="0"/>
              <a:t>where</a:t>
            </a:r>
            <a:r>
              <a:rPr lang="es-AR" dirty="0" smtClean="0"/>
              <a:t> </a:t>
            </a:r>
            <a:r>
              <a:rPr lang="es-AR" dirty="0" smtClean="0">
                <a:sym typeface="Symbol"/>
              </a:rPr>
              <a:t>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allowed</a:t>
            </a:r>
            <a:r>
              <a:rPr lang="es-AR" dirty="0" smtClean="0">
                <a:sym typeface="Symbol"/>
              </a:rPr>
              <a:t> to </a:t>
            </a:r>
            <a:r>
              <a:rPr lang="es-AR" dirty="0" err="1" smtClean="0">
                <a:sym typeface="Symbol"/>
              </a:rPr>
              <a:t>decrease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freely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>
                <a:sym typeface="Symbol"/>
              </a:rPr>
              <a:t>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-1/2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9</a:t>
            </a:fld>
            <a:endParaRPr lang="en-US"/>
          </a:p>
        </p:txBody>
      </p:sp>
      <p:pic>
        <p:nvPicPr>
          <p:cNvPr id="2058" name="Picture 10" descr="E:\Daniel\Projects\PhD-RL-Toulouse\projects\RL-001-MemoryManagement\results\SimulateTDLambda-Gridworld1D-v0.7-td0-adjbyepi=False,amin=0.008-Epi1000-Exp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57936"/>
            <a:ext cx="3425797" cy="23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</a:t>
            </a:r>
            <a:r>
              <a:rPr lang="es-AR" sz="1200" dirty="0" smtClean="0">
                <a:hlinkClick r:id="rId7" action="ppaction://hlinksldjump"/>
              </a:rPr>
              <a:t>)</a:t>
            </a:r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</a:t>
            </a:r>
            <a:r>
              <a:rPr lang="es-AR" sz="1400" dirty="0" smtClean="0"/>
              <a:t>RMSE in </a:t>
            </a:r>
            <a:r>
              <a:rPr lang="es-AR" sz="1400" dirty="0" err="1" smtClean="0"/>
              <a:t>one</a:t>
            </a:r>
            <a:r>
              <a:rPr lang="es-AR" sz="1400" dirty="0" smtClean="0"/>
              <a:t> </a:t>
            </a:r>
            <a:r>
              <a:rPr lang="es-AR" sz="1400" dirty="0" err="1" smtClean="0"/>
              <a:t>experiment</a:t>
            </a:r>
            <a:r>
              <a:rPr lang="es-AR" sz="1400" dirty="0"/>
              <a:t>	  </a:t>
            </a:r>
            <a:r>
              <a:rPr lang="es-AR" sz="1400" dirty="0" smtClean="0"/>
              <a:t>      	 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decreases</a:t>
            </a:r>
            <a:r>
              <a:rPr lang="es-AR" sz="1400" dirty="0" smtClean="0"/>
              <a:t> </a:t>
            </a:r>
            <a:r>
              <a:rPr lang="es-AR" sz="1400" dirty="0" err="1" smtClean="0"/>
              <a:t>smoothly</a:t>
            </a:r>
            <a:r>
              <a:rPr lang="es-AR" sz="1400" dirty="0" smtClean="0"/>
              <a:t>.	</a:t>
            </a:r>
            <a:r>
              <a:rPr lang="es-AR" sz="1400" dirty="0"/>
              <a:t>	      </a:t>
            </a:r>
            <a:r>
              <a:rPr lang="es-AR" sz="1400" dirty="0" smtClean="0"/>
              <a:t>at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end</a:t>
            </a:r>
            <a:r>
              <a:rPr lang="es-AR" sz="1400" dirty="0" smtClean="0"/>
              <a:t> of </a:t>
            </a:r>
            <a:r>
              <a:rPr lang="es-AR" sz="1400" dirty="0" err="1" smtClean="0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7813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13725</TotalTime>
  <Words>1337</Words>
  <Application>Microsoft Office PowerPoint</Application>
  <PresentationFormat>On-screen Show (4:3)</PresentationFormat>
  <Paragraphs>323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State value function estimation using TD() and Monte Carlo algorithms on a 1D gridworld with the random walk policy</vt:lpstr>
      <vt:lpstr>Problem setup and notation</vt:lpstr>
      <vt:lpstr>Simulation setup for all cases</vt:lpstr>
      <vt:lpstr>Main conclusions (1): convergence</vt:lpstr>
      <vt:lpstr>Main conclusions (2): convergence rate</vt:lpstr>
      <vt:lpstr>Main conclusions (3): convergence rate</vt:lpstr>
      <vt:lpstr>Structure of results</vt:lpstr>
      <vt:lpstr>TD(0) learning rate adjusted by state occupation count</vt:lpstr>
      <vt:lpstr>TD(0) learning rate adjusted by state occupation count</vt:lpstr>
      <vt:lpstr>TD(0) learning rate adjusted by episode number</vt:lpstr>
      <vt:lpstr>TD(0) learning rate adjusted by episode number</vt:lpstr>
      <vt:lpstr>MC learning rate adjusted by state occupation count</vt:lpstr>
      <vt:lpstr>MC learning rate adjusted by state occupation count</vt:lpstr>
      <vt:lpstr>MC learning rate adjusted by episode number</vt:lpstr>
      <vt:lpstr>MC learning rate adjusted by episode number</vt:lpstr>
      <vt:lpstr>APPENDIX: Analysis of the estimation variability (1/2)</vt:lpstr>
      <vt:lpstr>APPENDIX: Analysis of the estimation variability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136</cp:revision>
  <dcterms:created xsi:type="dcterms:W3CDTF">2020-04-22T19:14:02Z</dcterms:created>
  <dcterms:modified xsi:type="dcterms:W3CDTF">2020-05-02T19:39:31Z</dcterms:modified>
</cp:coreProperties>
</file>