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9" r:id="rId4"/>
    <p:sldId id="260" r:id="rId5"/>
    <p:sldId id="261" r:id="rId6"/>
    <p:sldId id="265" r:id="rId7"/>
    <p:sldId id="258" r:id="rId8"/>
    <p:sldId id="257" r:id="rId9"/>
    <p:sldId id="267" r:id="rId10"/>
    <p:sldId id="262" r:id="rId11"/>
    <p:sldId id="263" r:id="rId12"/>
    <p:sldId id="266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2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6A8E-1171-4935-B627-E6ABE4D502B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29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6A8E-1171-4935-B627-E6ABE4D502B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15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6A8E-1171-4935-B627-E6ABE4D502B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54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6A8E-1171-4935-B627-E6ABE4D502B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87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6A8E-1171-4935-B627-E6ABE4D502B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17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6A8E-1171-4935-B627-E6ABE4D502B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1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6A8E-1171-4935-B627-E6ABE4D502B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25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6A8E-1171-4935-B627-E6ABE4D502B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8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6A8E-1171-4935-B627-E6ABE4D502B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44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6A8E-1171-4935-B627-E6ABE4D502B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6A8E-1171-4935-B627-E6ABE4D502B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72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46A8E-1171-4935-B627-E6ABE4D502B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8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of implementation of TD(</a:t>
            </a:r>
            <a:r>
              <a:rPr lang="en-US" dirty="0" smtClean="0">
                <a:sym typeface="Symbol"/>
              </a:rPr>
              <a:t>) and MC() algorithms for 1D </a:t>
            </a:r>
            <a:r>
              <a:rPr lang="en-US" dirty="0" err="1" smtClean="0">
                <a:sym typeface="Symbol"/>
              </a:rPr>
              <a:t>gridworld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Fri, 17-Apr-2020</a:t>
            </a:r>
          </a:p>
          <a:p>
            <a:r>
              <a:rPr lang="en-US" dirty="0" smtClean="0"/>
              <a:t>Ref: </a:t>
            </a:r>
            <a:r>
              <a:rPr lang="en-US" dirty="0" err="1" smtClean="0"/>
              <a:t>SimulateTDLambda.ipynb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959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ym typeface="Symbol"/>
              </a:rPr>
              <a:t></a:t>
            </a:r>
            <a:r>
              <a:rPr lang="en-US" dirty="0" smtClean="0"/>
              <a:t>-return</a:t>
            </a:r>
            <a:r>
              <a:rPr lang="en-US" baseline="30000" dirty="0" smtClean="0"/>
              <a:t>(*)</a:t>
            </a:r>
            <a:r>
              <a:rPr lang="en-US" dirty="0" smtClean="0"/>
              <a:t>, </a:t>
            </a:r>
            <a:r>
              <a:rPr lang="en-US" dirty="0" smtClean="0">
                <a:sym typeface="Symbol"/>
              </a:rPr>
              <a:t>=0.9, </a:t>
            </a:r>
            <a:r>
              <a:rPr lang="en-US" dirty="0" smtClean="0"/>
              <a:t>seed=1713, #</a:t>
            </a:r>
            <a:r>
              <a:rPr lang="en-US" dirty="0" err="1" smtClean="0"/>
              <a:t>exp</a:t>
            </a:r>
            <a:r>
              <a:rPr lang="en-US" dirty="0" smtClean="0"/>
              <a:t>=1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1" t="16420"/>
          <a:stretch/>
        </p:blipFill>
        <p:spPr bwMode="auto">
          <a:xfrm>
            <a:off x="107505" y="1412776"/>
            <a:ext cx="8856984" cy="498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7504" y="6453336"/>
            <a:ext cx="8964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(*) I use the term “</a:t>
            </a:r>
            <a:r>
              <a:rPr lang="en-US" sz="1200" dirty="0" smtClean="0">
                <a:sym typeface="Symbol"/>
              </a:rPr>
              <a:t>-return” to indicate the estimation that does NOT leverage the nested nature of the n-step returns in its implementation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23311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ym typeface="Symbol"/>
              </a:rPr>
              <a:t></a:t>
            </a:r>
            <a:r>
              <a:rPr lang="en-US" dirty="0" smtClean="0"/>
              <a:t>-return, </a:t>
            </a:r>
            <a:r>
              <a:rPr lang="en-US" dirty="0" smtClean="0">
                <a:sym typeface="Symbol"/>
              </a:rPr>
              <a:t>=0.9,</a:t>
            </a:r>
            <a:r>
              <a:rPr lang="en-US" dirty="0" smtClean="0"/>
              <a:t> seed=1713, #</a:t>
            </a:r>
            <a:r>
              <a:rPr lang="en-US" dirty="0" err="1" smtClean="0"/>
              <a:t>exp</a:t>
            </a:r>
            <a:r>
              <a:rPr lang="en-US" dirty="0" smtClean="0"/>
              <a:t>=10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6" t="16633"/>
          <a:stretch/>
        </p:blipFill>
        <p:spPr bwMode="auto">
          <a:xfrm>
            <a:off x="323528" y="1556792"/>
            <a:ext cx="8690436" cy="4881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6453336"/>
            <a:ext cx="8964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(*) I use the term “</a:t>
            </a:r>
            <a:r>
              <a:rPr lang="en-US" sz="1200" dirty="0" smtClean="0">
                <a:sym typeface="Symbol"/>
              </a:rPr>
              <a:t>-return” to indicate the estimation that does NOT leverage the nested nature of the n-step returns in its implementation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3549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Symbol"/>
              </a:rPr>
              <a:t></a:t>
            </a:r>
            <a:r>
              <a:rPr lang="en-US" dirty="0" smtClean="0"/>
              <a:t>-return, </a:t>
            </a:r>
            <a:r>
              <a:rPr lang="en-US" dirty="0" smtClean="0">
                <a:sym typeface="Symbol"/>
              </a:rPr>
              <a:t>=1, </a:t>
            </a:r>
            <a:r>
              <a:rPr lang="en-US" dirty="0" smtClean="0"/>
              <a:t>seed=1713, #</a:t>
            </a:r>
            <a:r>
              <a:rPr lang="en-US" dirty="0" err="1" smtClean="0"/>
              <a:t>exp</a:t>
            </a:r>
            <a:r>
              <a:rPr lang="en-US" dirty="0" smtClean="0"/>
              <a:t>=1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1" t="16207"/>
          <a:stretch/>
        </p:blipFill>
        <p:spPr bwMode="auto">
          <a:xfrm>
            <a:off x="107504" y="1423670"/>
            <a:ext cx="8921450" cy="5029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6453336"/>
            <a:ext cx="8964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(*) I use the term “</a:t>
            </a:r>
            <a:r>
              <a:rPr lang="en-US" sz="1200" dirty="0" smtClean="0">
                <a:sym typeface="Symbol"/>
              </a:rPr>
              <a:t>-return” to indicate the estimation that does NOT leverage the nested nature of the n-step returns in its implementation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0667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 smtClean="0"/>
              <a:t>TD(</a:t>
            </a:r>
            <a:r>
              <a:rPr lang="en-US" sz="3800" dirty="0" smtClean="0">
                <a:sym typeface="Symbol"/>
              </a:rPr>
              <a:t></a:t>
            </a:r>
            <a:r>
              <a:rPr lang="en-US" sz="3800" dirty="0" smtClean="0"/>
              <a:t>) adaptive, </a:t>
            </a:r>
            <a:r>
              <a:rPr lang="en-US" sz="3800" dirty="0" smtClean="0">
                <a:sym typeface="Symbol"/>
              </a:rPr>
              <a:t>=1, </a:t>
            </a:r>
            <a:r>
              <a:rPr lang="en-US" sz="3800" dirty="0" smtClean="0"/>
              <a:t>seed=1713, #</a:t>
            </a:r>
            <a:r>
              <a:rPr lang="en-US" sz="3800" dirty="0" err="1" smtClean="0"/>
              <a:t>exp</a:t>
            </a:r>
            <a:r>
              <a:rPr lang="en-US" sz="3800" dirty="0" smtClean="0"/>
              <a:t>=1</a:t>
            </a:r>
            <a:endParaRPr lang="en-US" sz="3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6" t="16420"/>
          <a:stretch/>
        </p:blipFill>
        <p:spPr bwMode="auto">
          <a:xfrm>
            <a:off x="132057" y="1484784"/>
            <a:ext cx="8976447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1200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Comparison of convergence speed among the three algorithms</a:t>
            </a:r>
            <a:endParaRPr lang="en-US" sz="36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94" t="16390" r="37094" b="1"/>
          <a:stretch/>
        </p:blipFill>
        <p:spPr bwMode="auto">
          <a:xfrm>
            <a:off x="323528" y="2001972"/>
            <a:ext cx="4345143" cy="4229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5" t="17666" r="38175"/>
          <a:stretch/>
        </p:blipFill>
        <p:spPr bwMode="auto">
          <a:xfrm>
            <a:off x="4644008" y="2059758"/>
            <a:ext cx="4227429" cy="4171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8714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Comparison of convergence speed among the three algorithms</a:t>
            </a:r>
            <a:br>
              <a:rPr lang="en-US" sz="3600" dirty="0" smtClean="0"/>
            </a:br>
            <a:r>
              <a:rPr lang="en-US" sz="3100" i="1" dirty="0" smtClean="0"/>
              <a:t>using offset </a:t>
            </a:r>
            <a:r>
              <a:rPr lang="en-US" sz="3100" i="1" dirty="0" smtClean="0">
                <a:sym typeface="Symbol"/>
              </a:rPr>
              <a:t> = 0.1 for all updates in the adaptive case</a:t>
            </a:r>
            <a:endParaRPr lang="en-US" sz="3100" i="1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83" t="31774" r="35482" b="2439"/>
          <a:stretch/>
        </p:blipFill>
        <p:spPr bwMode="auto">
          <a:xfrm>
            <a:off x="306894" y="2340604"/>
            <a:ext cx="4575445" cy="4264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412612"/>
            <a:ext cx="4499991" cy="4256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4359" y="1660158"/>
            <a:ext cx="8264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We observe a faster convergence of the adaptive case (green curve) compared to using a 0 offset!</a:t>
            </a:r>
            <a:endParaRPr lang="en-US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276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Comparison of convergence speed among the three algorithms</a:t>
            </a:r>
            <a:br>
              <a:rPr lang="en-US" sz="3600" dirty="0" smtClean="0"/>
            </a:br>
            <a:r>
              <a:rPr lang="en-US" sz="2700" i="1" dirty="0" smtClean="0"/>
              <a:t>using fixed </a:t>
            </a:r>
            <a:r>
              <a:rPr lang="en-US" sz="2700" i="1" dirty="0" smtClean="0">
                <a:sym typeface="Symbol"/>
              </a:rPr>
              <a:t> as long as the value function is not updated once</a:t>
            </a:r>
            <a:endParaRPr lang="en-US" sz="27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484359" y="1660158"/>
            <a:ext cx="8264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We observe similar convergence rate at the beginning and smaller error at the end, compared to the other two algorithms!</a:t>
            </a:r>
            <a:endParaRPr lang="en-US" b="1" i="1" dirty="0">
              <a:solidFill>
                <a:srgbClr val="00B050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2306489"/>
            <a:ext cx="4651928" cy="436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279" y="2337855"/>
            <a:ext cx="4457225" cy="428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9205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Before fixing reset in td.py and mc.py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6" t="16847"/>
          <a:stretch/>
        </p:blipFill>
        <p:spPr bwMode="auto">
          <a:xfrm>
            <a:off x="395536" y="1916832"/>
            <a:ext cx="8114372" cy="4546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8476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TD(</a:t>
            </a:r>
            <a:r>
              <a:rPr lang="en-US" dirty="0" smtClean="0">
                <a:sym typeface="Symbol"/>
              </a:rPr>
              <a:t></a:t>
            </a:r>
            <a:r>
              <a:rPr lang="en-US" dirty="0" smtClean="0"/>
              <a:t>), </a:t>
            </a:r>
            <a:r>
              <a:rPr lang="en-US" dirty="0" smtClean="0">
                <a:sym typeface="Symbol"/>
              </a:rPr>
              <a:t>=0.9, </a:t>
            </a:r>
            <a:r>
              <a:rPr lang="en-US" dirty="0" smtClean="0"/>
              <a:t>seed=1717, #</a:t>
            </a:r>
            <a:r>
              <a:rPr lang="en-US" dirty="0" err="1" smtClean="0"/>
              <a:t>exp</a:t>
            </a:r>
            <a:r>
              <a:rPr lang="en-US" dirty="0" smtClean="0"/>
              <a:t>=1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62" t="16420"/>
          <a:stretch/>
        </p:blipFill>
        <p:spPr bwMode="auto">
          <a:xfrm>
            <a:off x="196289" y="1556792"/>
            <a:ext cx="8947711" cy="5060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1777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TD(</a:t>
            </a:r>
            <a:r>
              <a:rPr lang="en-US" dirty="0" smtClean="0">
                <a:sym typeface="Symbol"/>
              </a:rPr>
              <a:t></a:t>
            </a:r>
            <a:r>
              <a:rPr lang="en-US" dirty="0" smtClean="0"/>
              <a:t>), </a:t>
            </a:r>
            <a:r>
              <a:rPr lang="en-US" dirty="0" smtClean="0">
                <a:sym typeface="Symbol"/>
              </a:rPr>
              <a:t>=0.9</a:t>
            </a:r>
            <a:r>
              <a:rPr lang="en-US" smtClean="0">
                <a:sym typeface="Symbol"/>
              </a:rPr>
              <a:t>, </a:t>
            </a:r>
            <a:r>
              <a:rPr lang="en-US" smtClean="0"/>
              <a:t>seed=1713</a:t>
            </a:r>
            <a:r>
              <a:rPr lang="en-US" dirty="0" smtClean="0"/>
              <a:t>, #</a:t>
            </a:r>
            <a:r>
              <a:rPr lang="en-US" dirty="0" err="1" smtClean="0"/>
              <a:t>exp</a:t>
            </a:r>
            <a:r>
              <a:rPr lang="en-US" dirty="0" smtClean="0"/>
              <a:t>=1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6" t="16633"/>
          <a:stretch/>
        </p:blipFill>
        <p:spPr bwMode="auto">
          <a:xfrm>
            <a:off x="251520" y="1484784"/>
            <a:ext cx="8727182" cy="4902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1845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TD(</a:t>
            </a:r>
            <a:r>
              <a:rPr lang="en-US" dirty="0" smtClean="0">
                <a:sym typeface="Symbol"/>
              </a:rPr>
              <a:t></a:t>
            </a:r>
            <a:r>
              <a:rPr lang="en-US" dirty="0" smtClean="0"/>
              <a:t>), </a:t>
            </a:r>
            <a:r>
              <a:rPr lang="en-US" dirty="0" smtClean="0">
                <a:sym typeface="Symbol"/>
              </a:rPr>
              <a:t>=0.9, </a:t>
            </a:r>
            <a:r>
              <a:rPr lang="en-US" dirty="0" smtClean="0"/>
              <a:t>seed=1713, #</a:t>
            </a:r>
            <a:r>
              <a:rPr lang="en-US" dirty="0" err="1" smtClean="0"/>
              <a:t>exp</a:t>
            </a:r>
            <a:r>
              <a:rPr lang="en-US" dirty="0" smtClean="0"/>
              <a:t>=10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16207"/>
          <a:stretch/>
        </p:blipFill>
        <p:spPr bwMode="auto">
          <a:xfrm>
            <a:off x="23600" y="1351721"/>
            <a:ext cx="9131105" cy="5170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870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TD(</a:t>
            </a:r>
            <a:r>
              <a:rPr lang="en-US" dirty="0" smtClean="0">
                <a:sym typeface="Symbol"/>
              </a:rPr>
              <a:t></a:t>
            </a:r>
            <a:r>
              <a:rPr lang="en-US" dirty="0" smtClean="0"/>
              <a:t>), </a:t>
            </a:r>
            <a:r>
              <a:rPr lang="en-US" dirty="0" smtClean="0">
                <a:sym typeface="Symbol"/>
              </a:rPr>
              <a:t>=1, </a:t>
            </a:r>
            <a:r>
              <a:rPr lang="en-US" dirty="0" smtClean="0"/>
              <a:t>seed=1713, </a:t>
            </a:r>
            <a:r>
              <a:rPr lang="en-US" smtClean="0"/>
              <a:t>#</a:t>
            </a:r>
            <a:r>
              <a:rPr lang="en-US" dirty="0" err="1" smtClean="0"/>
              <a:t>exp</a:t>
            </a:r>
            <a:r>
              <a:rPr lang="en-US" dirty="0" smtClean="0"/>
              <a:t>=1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6" t="16420"/>
          <a:stretch/>
        </p:blipFill>
        <p:spPr bwMode="auto">
          <a:xfrm>
            <a:off x="395536" y="1844824"/>
            <a:ext cx="8424936" cy="4744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230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MC(</a:t>
            </a:r>
            <a:r>
              <a:rPr lang="en-US" dirty="0" smtClean="0">
                <a:sym typeface="Symbol"/>
              </a:rPr>
              <a:t></a:t>
            </a:r>
            <a:r>
              <a:rPr lang="en-US" dirty="0" smtClean="0"/>
              <a:t>), </a:t>
            </a:r>
            <a:r>
              <a:rPr lang="en-US" dirty="0" smtClean="0">
                <a:sym typeface="Symbol"/>
              </a:rPr>
              <a:t>=0.9</a:t>
            </a:r>
            <a:r>
              <a:rPr lang="en-US" smtClean="0">
                <a:sym typeface="Symbol"/>
              </a:rPr>
              <a:t>, </a:t>
            </a:r>
            <a:r>
              <a:rPr lang="en-US" smtClean="0"/>
              <a:t>seed=1717</a:t>
            </a:r>
            <a:r>
              <a:rPr lang="en-US" dirty="0" smtClean="0"/>
              <a:t>, #</a:t>
            </a:r>
            <a:r>
              <a:rPr lang="en-US" dirty="0" err="1" smtClean="0"/>
              <a:t>exp</a:t>
            </a:r>
            <a:r>
              <a:rPr lang="en-US" dirty="0" smtClean="0"/>
              <a:t>=1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9591278" cy="5181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6717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2" t="16868" b="-235"/>
          <a:stretch/>
        </p:blipFill>
        <p:spPr bwMode="auto">
          <a:xfrm>
            <a:off x="130308" y="1623549"/>
            <a:ext cx="9035666" cy="5068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MC(</a:t>
            </a:r>
            <a:r>
              <a:rPr lang="en-US" dirty="0" smtClean="0">
                <a:sym typeface="Symbol"/>
              </a:rPr>
              <a:t></a:t>
            </a:r>
            <a:r>
              <a:rPr lang="en-US" dirty="0" smtClean="0"/>
              <a:t>), </a:t>
            </a:r>
            <a:r>
              <a:rPr lang="en-US" dirty="0" smtClean="0">
                <a:sym typeface="Symbol"/>
              </a:rPr>
              <a:t>=0.9, </a:t>
            </a:r>
            <a:r>
              <a:rPr lang="en-US" dirty="0" smtClean="0"/>
              <a:t>seed=1713, </a:t>
            </a:r>
            <a:r>
              <a:rPr lang="en-US" smtClean="0"/>
              <a:t>#</a:t>
            </a:r>
            <a:r>
              <a:rPr lang="en-US" dirty="0" err="1" smtClean="0"/>
              <a:t>exp</a:t>
            </a:r>
            <a:r>
              <a:rPr lang="en-US" dirty="0" smtClean="0"/>
              <a:t>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63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MC(</a:t>
            </a:r>
            <a:r>
              <a:rPr lang="en-US" dirty="0" smtClean="0">
                <a:sym typeface="Symbol"/>
              </a:rPr>
              <a:t></a:t>
            </a:r>
            <a:r>
              <a:rPr lang="en-US" dirty="0" smtClean="0"/>
              <a:t>), </a:t>
            </a:r>
            <a:r>
              <a:rPr lang="en-US" dirty="0" smtClean="0">
                <a:sym typeface="Symbol"/>
              </a:rPr>
              <a:t>=1, </a:t>
            </a:r>
            <a:r>
              <a:rPr lang="en-US" dirty="0" smtClean="0"/>
              <a:t>seed=1713, #</a:t>
            </a:r>
            <a:r>
              <a:rPr lang="en-US" dirty="0" err="1" smtClean="0"/>
              <a:t>exp</a:t>
            </a:r>
            <a:r>
              <a:rPr lang="en-US" dirty="0" smtClean="0"/>
              <a:t>=1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9" t="16086"/>
          <a:stretch/>
        </p:blipFill>
        <p:spPr bwMode="auto">
          <a:xfrm>
            <a:off x="251520" y="1628800"/>
            <a:ext cx="8757907" cy="4948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1966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5807</TotalTime>
  <Words>314</Words>
  <Application>Microsoft Office PowerPoint</Application>
  <PresentationFormat>On-screen Show (4:3)</PresentationFormat>
  <Paragraphs>23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Results of implementation of TD() and MC() algorithms for 1D gridworld</vt:lpstr>
      <vt:lpstr>Before fixing reset in td.py and mc.py</vt:lpstr>
      <vt:lpstr>TD(), =0.9, seed=1717, #exp=1</vt:lpstr>
      <vt:lpstr>TD(), =0.9, seed=1713, #exp=1</vt:lpstr>
      <vt:lpstr>TD(), =0.9, seed=1713, #exp=10</vt:lpstr>
      <vt:lpstr>TD(), =1, seed=1713, #exp=1</vt:lpstr>
      <vt:lpstr>MC(), =0.9, seed=1717, #exp=1</vt:lpstr>
      <vt:lpstr>MC(), =0.9, seed=1713, #exp=1</vt:lpstr>
      <vt:lpstr>MC(), =1, seed=1713, #exp=1</vt:lpstr>
      <vt:lpstr>-return(*), =0.9, seed=1713, #exp=1</vt:lpstr>
      <vt:lpstr>-return, =0.9, seed=1713, #exp=10</vt:lpstr>
      <vt:lpstr>-return, =1, seed=1713, #exp=1</vt:lpstr>
      <vt:lpstr>TD() adaptive, =1, seed=1713, #exp=1</vt:lpstr>
      <vt:lpstr>Comparison of convergence speed among the three algorithms</vt:lpstr>
      <vt:lpstr>Comparison of convergence speed among the three algorithms using offset  = 0.1 for all updates in the adaptive case</vt:lpstr>
      <vt:lpstr>Comparison of convergence speed among the three algorithms using fixed  as long as the value function is not updated once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Mastropietro</dc:creator>
  <cp:lastModifiedBy>Daniel Mastropietro</cp:lastModifiedBy>
  <cp:revision>14</cp:revision>
  <dcterms:created xsi:type="dcterms:W3CDTF">2020-04-17T16:08:17Z</dcterms:created>
  <dcterms:modified xsi:type="dcterms:W3CDTF">2020-04-21T16:55:55Z</dcterms:modified>
</cp:coreProperties>
</file>