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288" r:id="rId3"/>
    <p:sldId id="283" r:id="rId4"/>
    <p:sldId id="282" r:id="rId5"/>
    <p:sldId id="273" r:id="rId6"/>
    <p:sldId id="279" r:id="rId7"/>
    <p:sldId id="284" r:id="rId8"/>
    <p:sldId id="278" r:id="rId9"/>
    <p:sldId id="285" r:id="rId10"/>
    <p:sldId id="286" r:id="rId11"/>
    <p:sldId id="290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87" r:id="rId20"/>
    <p:sldId id="299" r:id="rId21"/>
    <p:sldId id="300" r:id="rId22"/>
    <p:sldId id="294" r:id="rId23"/>
    <p:sldId id="301" r:id="rId24"/>
    <p:sldId id="302" r:id="rId25"/>
    <p:sldId id="303" r:id="rId26"/>
    <p:sldId id="304" r:id="rId27"/>
    <p:sldId id="306" r:id="rId28"/>
    <p:sldId id="305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C433-DA52-491B-A73E-C12FDEDAADD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F14B-2D4C-4C1A-8989-AA8FE0B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2379-504A-4D22-912F-5AD071F65510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8B76-0F46-4867-A704-020E0510BAB9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2E2-E7CD-4BE6-BC79-8DA58B78DFB6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5D4-6B25-42CC-AB85-BE2955A0365B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1717-A3AD-4C3A-BE51-731713DEEB71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E9C6-0B67-4DEA-90FE-A224EA57A00A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F8B-96AF-427F-AFB0-5AA790D1A556}" type="datetime1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CFD8-766C-49D0-8B25-5E5802F68280}" type="datetime1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C585-8DA1-4E43-85B1-8A0CE4C96C73}" type="datetime1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ACC1-07A6-4180-8A86-AE9BA3E8681E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1FF2-4C13-4DE6-856A-67C242DD3908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596B-24FF-458E-ADAE-08D8D099933C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TD(</a:t>
            </a:r>
            <a:r>
              <a:rPr lang="en-US" dirty="0" smtClean="0">
                <a:sym typeface="Symbol"/>
              </a:rPr>
              <a:t>) for different 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and Adaptive TD()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(First-visit MC is used as benchmark)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Wed, 20-May-2020</a:t>
            </a: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Updated: Mon, 25-May-2020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Daniel Mastropietro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Ref: Python/test/simu_lambdas.py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/>
              <a:t>by </a:t>
            </a:r>
            <a:r>
              <a:rPr lang="en-US" sz="3600" dirty="0" smtClean="0"/>
              <a:t>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7170" name="Picture 2" descr="E:\Daniel\Projects\PhD-RL-Toulouse\projects\RL-001-MemoryManagement\results\SimulateTDLambda-DifferenLambdas&amp;Adaptive\td_adap_adjust_by_episode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>
                <a:sym typeface="Symbol"/>
              </a:rPr>
              <a:t></a:t>
            </a:r>
            <a:r>
              <a:rPr lang="en-US" sz="1400" i="1" dirty="0" smtClean="0">
                <a:sym typeface="Symbol"/>
              </a:rPr>
              <a:t>’s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(C)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 adjusted by FIRST-VISIT state count;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adaptive  </a:t>
            </a:r>
            <a:r>
              <a:rPr lang="en-US" sz="3600" dirty="0">
                <a:sym typeface="Symbol"/>
              </a:rPr>
              <a:t>as a function of (t</a:t>
            </a:r>
            <a:r>
              <a:rPr lang="en-US" sz="3600" dirty="0" smtClean="0">
                <a:sym typeface="Symbol"/>
              </a:rPr>
              <a:t>)/V(S(t))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MC,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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sym typeface="Symbol"/>
              </a:rPr>
              <a:t>-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adjust by first-visit State Count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seed=1717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, #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</a:rPr>
              <a:t>exp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=10, start=10</a:t>
            </a:r>
            <a:r>
              <a:rPr lang="en-US" sz="3600" baseline="30000" dirty="0" smtClean="0">
                <a:solidFill>
                  <a:schemeClr val="bg1">
                    <a:lumMod val="65000"/>
                  </a:schemeClr>
                </a:solidFill>
              </a:rPr>
              <a:t>(*)</a:t>
            </a:r>
            <a:endParaRPr lang="en-US" sz="3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(not plotted) is reasonable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12</a:t>
            </a:fld>
            <a:endParaRPr lang="en-US"/>
          </a:p>
        </p:txBody>
      </p:sp>
      <p:pic>
        <p:nvPicPr>
          <p:cNvPr id="1027" name="Picture 3" descr="E:\Daniel\Projects\PhD-RL-Toulouse\projects\RL-001-MemoryManagement\results\SimulateTDLambda-Different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07604" y="134400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(*) This output is the same as already shown in slide 4.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by FIRST-VISIT State 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13</a:t>
            </a:fld>
            <a:endParaRPr lang="en-US"/>
          </a:p>
        </p:txBody>
      </p:sp>
      <p:pic>
        <p:nvPicPr>
          <p:cNvPr id="2053" name="Picture 5" descr="E:\Daniel\Projects\PhD-RL-Toulouse\projects\RL-001-MemoryManagement\results\SimulateTDLambda-DifferentLambdas&amp;Adaptive\td_adjust_by_count_FIRST_VISIT_alpha=1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0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Adaptive TD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)</a:t>
            </a:r>
            <a:r>
              <a:rPr lang="en-US" sz="2800" dirty="0"/>
              <a:t>, </a:t>
            </a:r>
            <a:r>
              <a:rPr lang="en-US" sz="2800" dirty="0">
                <a:sym typeface="Symbol"/>
              </a:rPr>
              <a:t></a:t>
            </a:r>
            <a:r>
              <a:rPr lang="en-US" sz="2800" dirty="0" smtClean="0">
                <a:sym typeface="Symbol"/>
              </a:rPr>
              <a:t>-</a:t>
            </a:r>
            <a:r>
              <a:rPr lang="en-US" sz="2800" dirty="0" smtClean="0"/>
              <a:t>adjust </a:t>
            </a:r>
            <a:r>
              <a:rPr lang="en-US" sz="2800" dirty="0"/>
              <a:t>by </a:t>
            </a:r>
            <a:r>
              <a:rPr lang="en-US" sz="2800" dirty="0" smtClean="0"/>
              <a:t>FIRST-VISIT State </a:t>
            </a:r>
            <a:r>
              <a:rPr lang="en-US" sz="2800" dirty="0"/>
              <a:t>Count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seed=1717</a:t>
            </a:r>
            <a:r>
              <a:rPr lang="en-US" sz="2800" dirty="0"/>
              <a:t>, #</a:t>
            </a:r>
            <a:r>
              <a:rPr lang="en-US" sz="2800" dirty="0" err="1" smtClean="0"/>
              <a:t>exp</a:t>
            </a:r>
            <a:r>
              <a:rPr lang="en-US" sz="2800" dirty="0" smtClean="0"/>
              <a:t>=10, start=10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2" descr="E:\Daniel\Projects\PhD-RL-Toulouse\projects\RL-001-MemoryManagement\results\SimulateTDLambda-DifferentLambdas&amp;Adaptive\td_ad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 smtClean="0">
                    <a:sym typeface="Symbol"/>
                  </a:rPr>
                  <a:t>(D)</a:t>
                </a:r>
                <a:br>
                  <a:rPr lang="en-US" sz="3600" dirty="0" smtClean="0">
                    <a:sym typeface="Symbol"/>
                  </a:rPr>
                </a:br>
                <a:r>
                  <a:rPr lang="en-US" sz="3600" dirty="0" smtClean="0">
                    <a:sym typeface="Symbol"/>
                  </a:rPr>
                  <a:t> adjusted by FIRST-VISIT state count;</a:t>
                </a:r>
                <a:br>
                  <a:rPr lang="en-US" sz="3600" dirty="0" smtClean="0">
                    <a:sym typeface="Symbol"/>
                  </a:rPr>
                </a:br>
                <a:r>
                  <a:rPr lang="en-US" sz="3600" dirty="0" smtClean="0">
                    <a:sym typeface="Symbol"/>
                  </a:rPr>
                  <a:t>adaptive  as a function of (t)/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  <a:sym typeface="Symbol"/>
                      </a:rPr>
                      <m:t>(</m:t>
                    </m:r>
                    <m:r>
                      <a:rPr lang="en-US" sz="3600" b="0" i="1" smtClean="0"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3600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7851" b="-16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i="1" dirty="0" smtClean="0">
                <a:solidFill>
                  <a:schemeClr val="tx1"/>
                </a:solidFill>
              </a:rPr>
              <a:t>For faster generation of results: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only </a:t>
            </a:r>
            <a:r>
              <a:rPr lang="en-US" sz="2000" b="1" i="1" dirty="0" smtClean="0">
                <a:solidFill>
                  <a:schemeClr val="tx1"/>
                </a:solidFill>
              </a:rPr>
              <a:t>5 experiments </a:t>
            </a:r>
            <a:r>
              <a:rPr lang="en-US" sz="2000" i="1" dirty="0" smtClean="0">
                <a:solidFill>
                  <a:schemeClr val="tx1"/>
                </a:solidFill>
              </a:rPr>
              <a:t>were run per algorithm,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on a smaller environment with</a:t>
            </a:r>
            <a:r>
              <a:rPr lang="en-US" sz="2000" b="1" i="1" dirty="0" smtClean="0">
                <a:solidFill>
                  <a:schemeClr val="tx1"/>
                </a:solidFill>
              </a:rPr>
              <a:t> 7 non-terminal states</a:t>
            </a:r>
            <a:r>
              <a:rPr lang="en-US" sz="2000" i="1" dirty="0" smtClean="0">
                <a:solidFill>
                  <a:schemeClr val="tx1"/>
                </a:solidFill>
              </a:rPr>
              <a:t>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MC, adjust by first-visit State Count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=5, start=10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E:\Daniel\Projects\PhD-RL-Toulouse\projects\RL-001-MemoryManagement\results\SimulateTDLambda-DifferentLambdas&amp;Adaptive\mc_adjust_by_count_first_visit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adjust by FIRST-VISIT State 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=5, start=10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3" descr="E:\Daniel\Projects\PhD-RL-Toulouse\projects\RL-001-MemoryManagement\results\SimulateTDLambda-DifferentLambdas&amp;Adaptive\td_adjust_by_count_FIRST_VISIT_alpha=1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890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Adaptive TD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)</a:t>
            </a:r>
            <a:r>
              <a:rPr lang="en-US" sz="2800" dirty="0"/>
              <a:t>, adjust by </a:t>
            </a:r>
            <a:r>
              <a:rPr lang="en-US" sz="2800" dirty="0" smtClean="0"/>
              <a:t>FIRST-VISIT State </a:t>
            </a:r>
            <a:r>
              <a:rPr lang="en-US" sz="2800" dirty="0"/>
              <a:t>Count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seed=1717</a:t>
            </a:r>
            <a:r>
              <a:rPr lang="en-US" sz="2800" dirty="0"/>
              <a:t>, #</a:t>
            </a:r>
            <a:r>
              <a:rPr lang="en-US" sz="2800" dirty="0" err="1" smtClean="0"/>
              <a:t>exp</a:t>
            </a:r>
            <a:r>
              <a:rPr lang="en-US" sz="2800" dirty="0" smtClean="0"/>
              <a:t>=5, start=10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2" descr="E:\Daniel\Projects\PhD-RL-Toulouse\projects\RL-001-MemoryManagement\results\SimulateTDLambda-DifferentLambdas&amp;Adaptive\td_adap_adjust_by_count_FIRST_VISIT_diff_alphas_7states_200epis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" y="16288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Given the </a:t>
            </a:r>
            <a:r>
              <a:rPr lang="en-US" sz="2400" dirty="0" smtClean="0">
                <a:sym typeface="Symbol"/>
              </a:rPr>
              <a:t> and </a:t>
            </a:r>
            <a:r>
              <a:rPr lang="en-US" sz="2400" dirty="0">
                <a:sym typeface="Symbol"/>
              </a:rPr>
              <a:t> values </a:t>
            </a:r>
            <a:r>
              <a:rPr lang="en-US" sz="2400" dirty="0" smtClean="0">
                <a:sym typeface="Symbol"/>
              </a:rPr>
              <a:t>considered in these experiments, the following is observed for both the 7-state and 19-state 1D </a:t>
            </a:r>
            <a:r>
              <a:rPr lang="en-US" sz="2400" dirty="0" err="1" smtClean="0">
                <a:sym typeface="Symbol"/>
              </a:rPr>
              <a:t>gridworld</a:t>
            </a:r>
            <a:r>
              <a:rPr lang="en-US" sz="2400" dirty="0" smtClean="0">
                <a:sym typeface="Symbol"/>
              </a:rPr>
              <a:t> environment:</a:t>
            </a:r>
            <a:br>
              <a:rPr lang="en-US" sz="2400" dirty="0" smtClean="0">
                <a:sym typeface="Symbol"/>
              </a:rPr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smallest RMSE </a:t>
            </a:r>
            <a:r>
              <a:rPr lang="en-US" sz="2400" dirty="0" smtClean="0"/>
              <a:t>at the end of 200 episodes is observed for the </a:t>
            </a:r>
            <a:r>
              <a:rPr lang="en-US" sz="2400" b="1" dirty="0" smtClean="0"/>
              <a:t>Adaptive TD(</a:t>
            </a:r>
            <a:r>
              <a:rPr lang="en-US" sz="2400" b="1" dirty="0" smtClean="0">
                <a:sym typeface="Symbol"/>
              </a:rPr>
              <a:t>) algorithm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smtClean="0"/>
              <a:t>with </a:t>
            </a:r>
            <a:r>
              <a:rPr lang="en-US" sz="2400" dirty="0" smtClean="0">
                <a:sym typeface="Symbol"/>
              </a:rPr>
              <a:t> adjusted by FIRST-VISIT state count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smallest RMSE for TD(</a:t>
            </a:r>
            <a:r>
              <a:rPr lang="en-US" sz="2400" b="1" dirty="0" smtClean="0">
                <a:sym typeface="Symbol"/>
              </a:rPr>
              <a:t>)</a:t>
            </a:r>
            <a:r>
              <a:rPr lang="en-US" sz="2400" dirty="0" smtClean="0">
                <a:sym typeface="Symbol"/>
              </a:rPr>
              <a:t> is observed for  = 0.8 (also for the “ adjusted by FIRST-VISIT state count” case), with an RMSE at the end of 200 episodes very similar to the adaptive TD() 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ym typeface="Symbol"/>
              </a:rPr>
              <a:t>MC is the slowest algorithm to converge </a:t>
            </a:r>
            <a:r>
              <a:rPr lang="en-US" sz="2400" dirty="0" smtClean="0">
                <a:sym typeface="Symbol"/>
              </a:rPr>
              <a:t>and it converges to the largest RMSE at the end of 200 episodes.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As expected, the </a:t>
            </a:r>
            <a:r>
              <a:rPr lang="en-US" sz="2400" b="1" dirty="0" smtClean="0">
                <a:sym typeface="Symbol"/>
              </a:rPr>
              <a:t>convergence of MC is very similar to TD(0.9)</a:t>
            </a:r>
            <a:r>
              <a:rPr lang="en-US" sz="2400" dirty="0" smtClean="0">
                <a:sym typeface="Symbol"/>
              </a:rPr>
              <a:t> --i.e. the closest we got to  = 1 in our simulations– although this is the case only when  is updated by FIRST-VISIT state count, which is </a:t>
            </a:r>
            <a:r>
              <a:rPr lang="en-US" sz="2400" b="1" dirty="0" smtClean="0">
                <a:sym typeface="Symbol"/>
              </a:rPr>
              <a:t>the setting under which the two algorithms are most similar</a:t>
            </a:r>
            <a:r>
              <a:rPr lang="en-US" sz="2400" dirty="0" smtClean="0">
                <a:sym typeface="Symbol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The convergence to the RMSE at the last episode is a little slower in the adaptive TD() case than in TD() for the 19-state environment, but faster for the 7-state environment.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 smtClean="0"/>
                  <a:t>Three algorithms are analyzed on a 19+2-state and 7+2-state 1D </a:t>
                </a:r>
                <a:r>
                  <a:rPr lang="en-US" sz="1600" dirty="0" err="1" smtClean="0"/>
                  <a:t>gridworld</a:t>
                </a:r>
                <a:r>
                  <a:rPr lang="en-US" sz="1600" dirty="0" smtClean="0"/>
                  <a:t> with non-zero rewards only at left-most and right-most states.</a:t>
                </a:r>
              </a:p>
              <a:p>
                <a:pPr lvl="1"/>
                <a:r>
                  <a:rPr lang="en-US" sz="1400" dirty="0" smtClean="0"/>
                  <a:t>First-visit MC</a:t>
                </a:r>
              </a:p>
              <a:p>
                <a:pPr lvl="1"/>
                <a:r>
                  <a:rPr lang="en-US" sz="1400" dirty="0" smtClean="0"/>
                  <a:t>TD(</a:t>
                </a:r>
                <a:r>
                  <a:rPr lang="en-US" sz="1400" dirty="0" smtClean="0">
                    <a:sym typeface="Symbol"/>
                  </a:rPr>
                  <a:t>)</a:t>
                </a:r>
              </a:p>
              <a:p>
                <a:pPr lvl="1"/>
                <a:r>
                  <a:rPr lang="en-US" sz="1400" dirty="0" smtClean="0"/>
                  <a:t>Adaptive TD</a:t>
                </a:r>
                <a:r>
                  <a:rPr lang="en-US" sz="1400" dirty="0"/>
                  <a:t>(</a:t>
                </a:r>
                <a:r>
                  <a:rPr lang="en-US" sz="1400" dirty="0">
                    <a:sym typeface="Symbol"/>
                  </a:rPr>
                  <a:t></a:t>
                </a:r>
                <a:r>
                  <a:rPr lang="en-US" sz="1400" dirty="0" smtClean="0">
                    <a:sym typeface="Symbol"/>
                  </a:rPr>
                  <a:t>), i.e. with a state-dependent </a:t>
                </a:r>
                <a:endParaRPr lang="en-US" sz="1400" dirty="0" smtClean="0"/>
              </a:p>
              <a:p>
                <a:r>
                  <a:rPr lang="en-US" sz="1600" b="1" dirty="0" smtClean="0"/>
                  <a:t>Four set of simulations are carried out for each algorithm </a:t>
                </a:r>
                <a:r>
                  <a:rPr lang="en-US" sz="1600" dirty="0" smtClean="0"/>
                  <a:t>making up 12 simulations shown in 12 different pages, where the RMSE by episode averaged over 10 or 5 experiments is plotted. The four set of simulations are as follows</a:t>
                </a: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 is adjusted by state count on the 19+2-state </a:t>
                </a:r>
                <a:r>
                  <a:rPr lang="en-US" sz="1400" dirty="0" err="1" smtClean="0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</a:t>
                </a: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episode on </a:t>
                </a: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the 19+2-state </a:t>
                </a:r>
                <a:r>
                  <a:rPr lang="en-US" sz="1400" dirty="0" err="1" smtClean="0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chemeClr val="tx2"/>
                    </a:solidFill>
                    <a:sym typeface="Symbol"/>
                  </a:rPr>
                  <a:t> is adjusted by </a:t>
                </a:r>
                <a:r>
                  <a:rPr lang="en-US" sz="1400" dirty="0" smtClean="0">
                    <a:solidFill>
                      <a:schemeClr val="tx2"/>
                    </a:solidFill>
                    <a:sym typeface="Symbol"/>
                  </a:rPr>
                  <a:t>FIRST-VISIT state count on the 19+2-state </a:t>
                </a:r>
                <a:r>
                  <a:rPr lang="en-US" sz="1400" dirty="0" err="1" smtClean="0">
                    <a:solidFill>
                      <a:schemeClr val="tx2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chemeClr val="tx2"/>
                  </a:solidFill>
                  <a:sym typeface="Symbol"/>
                </a:endParaRPr>
              </a:p>
              <a:p>
                <a:pPr marL="800100" lvl="1" indent="-342900">
                  <a:buFont typeface="+mj-lt"/>
                  <a:buAutoNum type="alphaUcPeriod"/>
                </a:pPr>
                <a:r>
                  <a:rPr lang="en-US" sz="1400" dirty="0">
                    <a:solidFill>
                      <a:srgbClr val="00B050"/>
                    </a:solidFill>
                    <a:sym typeface="Symbol"/>
                  </a:rPr>
                  <a:t> is adjusted by FIRST-VISIT state count on the </a:t>
                </a:r>
                <a:r>
                  <a:rPr lang="en-US" sz="1400" dirty="0" smtClean="0">
                    <a:solidFill>
                      <a:srgbClr val="00B050"/>
                    </a:solidFill>
                    <a:sym typeface="Symbol"/>
                  </a:rPr>
                  <a:t>7+2-state </a:t>
                </a:r>
                <a:r>
                  <a:rPr lang="en-US" sz="1400" dirty="0" err="1" smtClean="0">
                    <a:solidFill>
                      <a:srgbClr val="00B050"/>
                    </a:solidFill>
                    <a:sym typeface="Symbol"/>
                  </a:rPr>
                  <a:t>gridworld</a:t>
                </a:r>
                <a:endParaRPr lang="en-US" sz="1400" dirty="0" smtClean="0">
                  <a:solidFill>
                    <a:srgbClr val="00B050"/>
                  </a:solidFill>
                  <a:sym typeface="Symbol"/>
                </a:endParaRPr>
              </a:p>
              <a:p>
                <a:pPr marL="363538" indent="0">
                  <a:buNone/>
                </a:pPr>
                <a:r>
                  <a:rPr lang="en-US" sz="1400" i="1" dirty="0" smtClean="0"/>
                  <a:t>For </a:t>
                </a:r>
                <a:r>
                  <a:rPr lang="en-US" sz="1400" b="1" i="1" dirty="0" smtClean="0"/>
                  <a:t>adaptive TD(</a:t>
                </a:r>
                <a:r>
                  <a:rPr lang="en-US" sz="1400" b="1" i="1" dirty="0" smtClean="0">
                    <a:sym typeface="Symbol"/>
                  </a:rPr>
                  <a:t>)</a:t>
                </a:r>
                <a:r>
                  <a:rPr lang="en-US" sz="1400" i="1" dirty="0">
                    <a:sym typeface="Symbol"/>
                  </a:rPr>
                  <a:t>,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 in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(A), (B)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and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(C) </a:t>
                </a:r>
                <a:r>
                  <a:rPr lang="en-US" sz="1400" i="1" dirty="0">
                    <a:solidFill>
                      <a:schemeClr val="tx2"/>
                    </a:solidFill>
                    <a:sym typeface="Symbol"/>
                  </a:rPr>
                  <a:t>is </a:t>
                </a:r>
                <a:r>
                  <a:rPr lang="en-US" sz="1400" i="1" dirty="0" smtClean="0">
                    <a:solidFill>
                      <a:schemeClr val="tx2"/>
                    </a:solidFill>
                    <a:sym typeface="Symbol"/>
                  </a:rPr>
                  <a:t>considered a state-dependent value that is defined by a Boltzmann function of (t)/V(S(t)), i.e. of the </a:t>
                </a:r>
                <a:r>
                  <a:rPr lang="en-US" sz="1400" b="1" i="1" dirty="0" smtClean="0">
                    <a:solidFill>
                      <a:schemeClr val="tx2"/>
                    </a:solidFill>
                    <a:sym typeface="Symbol"/>
                  </a:rPr>
                  <a:t>target error relative to the state’s value visited at time t</a:t>
                </a:r>
                <a:r>
                  <a:rPr lang="en-US" sz="1400" i="1" dirty="0" smtClean="0">
                    <a:sym typeface="Symbol"/>
                  </a:rPr>
                  <a:t>, while </a:t>
                </a:r>
                <a:r>
                  <a:rPr lang="en-US" sz="1400" i="1" dirty="0" smtClean="0">
                    <a:solidFill>
                      <a:srgbClr val="00B050"/>
                    </a:solidFill>
                    <a:sym typeface="Symbol"/>
                  </a:rPr>
                  <a:t>in case (D) it is defined by a Boltzmann function of </a:t>
                </a:r>
                <a:r>
                  <a:rPr lang="en-US" sz="1400" i="1" dirty="0">
                    <a:solidFill>
                      <a:srgbClr val="00B050"/>
                    </a:solidFill>
                    <a:sym typeface="Symbol"/>
                  </a:rPr>
                  <a:t>(t)</a:t>
                </a:r>
                <a:r>
                  <a:rPr lang="en-US" sz="1400" dirty="0">
                    <a:solidFill>
                      <a:srgbClr val="00B050"/>
                    </a:solidFill>
                    <a:sym typeface="Symbol"/>
                  </a:rPr>
                  <a:t>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1400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sz="1400" i="1" dirty="0" smtClean="0">
                    <a:solidFill>
                      <a:srgbClr val="00B050"/>
                    </a:solidFill>
                  </a:rPr>
                  <a:t>, i.e. of the </a:t>
                </a:r>
                <a:r>
                  <a:rPr lang="en-US" sz="1400" b="1" i="1" dirty="0" smtClean="0">
                    <a:solidFill>
                      <a:srgbClr val="00B050"/>
                    </a:solidFill>
                  </a:rPr>
                  <a:t>target error relative to the average estimated value function </a:t>
                </a:r>
                <a:r>
                  <a:rPr lang="en-US" sz="1400" i="1" dirty="0" smtClean="0">
                    <a:solidFill>
                      <a:srgbClr val="00B050"/>
                    </a:solidFill>
                  </a:rPr>
                  <a:t>over all states at time t</a:t>
                </a:r>
                <a:r>
                  <a:rPr lang="en-US" sz="1400" i="1" dirty="0" smtClean="0"/>
                  <a:t>. The latter setup is considered in an attempt to eliminate the undesired situation of large ratios </a:t>
                </a:r>
                <a:r>
                  <a:rPr lang="en-US" sz="1400" i="1" dirty="0"/>
                  <a:t>for very small V(S(t)) </a:t>
                </a:r>
                <a:r>
                  <a:rPr lang="en-US" sz="1400" i="1" dirty="0" smtClean="0"/>
                  <a:t>(as is the case for middle states).</a:t>
                </a:r>
              </a:p>
              <a:p>
                <a:r>
                  <a:rPr lang="en-US" sz="1600" dirty="0" smtClean="0">
                    <a:sym typeface="Symbol"/>
                  </a:rPr>
                  <a:t>For TD(), a set of </a:t>
                </a:r>
                <a:r>
                  <a:rPr lang="en-US" sz="1600" b="1" dirty="0" smtClean="0">
                    <a:sym typeface="Symbol"/>
                  </a:rPr>
                  <a:t>different  values </a:t>
                </a:r>
                <a:r>
                  <a:rPr lang="en-US" sz="1600" dirty="0" smtClean="0">
                    <a:sym typeface="Symbol"/>
                  </a:rPr>
                  <a:t>are considered and compared.</a:t>
                </a:r>
              </a:p>
              <a:p>
                <a:r>
                  <a:rPr lang="en-US" sz="1600" i="1" dirty="0" smtClean="0">
                    <a:sym typeface="Symbol"/>
                  </a:rPr>
                  <a:t>All plots on the LHS are visually comparable as they use the same scale.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388" b="-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In terms of </a:t>
            </a:r>
            <a:r>
              <a:rPr lang="en-US" sz="3000" b="1" dirty="0" smtClean="0">
                <a:sym typeface="Symbol"/>
              </a:rPr>
              <a:t>-update strategies</a:t>
            </a:r>
          </a:p>
          <a:p>
            <a:pPr marL="0" indent="0">
              <a:buNone/>
            </a:pPr>
            <a:r>
              <a:rPr lang="en-US" sz="2400" dirty="0" smtClean="0"/>
              <a:t>Given the </a:t>
            </a:r>
            <a:r>
              <a:rPr lang="en-US" sz="2400" dirty="0" smtClean="0">
                <a:sym typeface="Symbol"/>
              </a:rPr>
              <a:t>convergence rates observed in the 1D </a:t>
            </a:r>
            <a:r>
              <a:rPr lang="en-US" sz="2400" dirty="0" err="1" smtClean="0">
                <a:sym typeface="Symbol"/>
              </a:rPr>
              <a:t>gridworld</a:t>
            </a:r>
            <a:r>
              <a:rPr lang="en-US" sz="2400" dirty="0" smtClean="0">
                <a:sym typeface="Symbol"/>
              </a:rPr>
              <a:t> environment </a:t>
            </a:r>
            <a:r>
              <a:rPr lang="en-US" sz="2400" dirty="0" smtClean="0"/>
              <a:t>for the three </a:t>
            </a:r>
            <a:r>
              <a:rPr lang="en-US" sz="2400" dirty="0" smtClean="0">
                <a:sym typeface="Symbol"/>
              </a:rPr>
              <a:t>studied -update </a:t>
            </a:r>
            <a:r>
              <a:rPr lang="en-US" sz="2400" dirty="0" smtClean="0"/>
              <a:t>strategies</a:t>
            </a:r>
            <a:r>
              <a:rPr lang="en-US" sz="2400" dirty="0" smtClean="0">
                <a:sym typeface="Symbol"/>
              </a:rPr>
              <a:t>, we may conclude that: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Update by state count </a:t>
            </a:r>
            <a:r>
              <a:rPr lang="en-US" sz="2400" dirty="0" smtClean="0"/>
              <a:t>is too aggressive, as it prevents most algorithms to learn fast enough</a:t>
            </a:r>
            <a:r>
              <a:rPr lang="en-US" sz="2400" baseline="30000" dirty="0" smtClean="0"/>
              <a:t>(*)</a:t>
            </a:r>
            <a:r>
              <a:rPr lang="en-US" sz="2400" dirty="0" smtClean="0">
                <a:sym typeface="Symbol"/>
              </a:rPr>
              <a:t>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Update by episode </a:t>
            </a:r>
            <a:r>
              <a:rPr lang="en-US" sz="2400" dirty="0" smtClean="0"/>
              <a:t>is less aggressive, allowing the algorithm to learn for more time, but it penalizes states that are not visited in an episode.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Update by FIRST-VISIT state count </a:t>
            </a:r>
            <a:r>
              <a:rPr lang="en-US" sz="2400" dirty="0" smtClean="0"/>
              <a:t>is a trade-off strategy, that brings the best from both worlds, as it proposes a less aggressive decrease than “by state count” strategy and at the same time does not penalize states non-visited in an episode.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206798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(*) This lack of learning most likely happens because the value of </a:t>
            </a:r>
            <a:r>
              <a:rPr lang="en-US" sz="1400" dirty="0" smtClean="0">
                <a:sym typeface="Symbol"/>
              </a:rPr>
              <a:t> is reduced even when there is no actual update of the state value because non-zero rewards only occur at the two terminal states.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56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In terms of </a:t>
            </a:r>
            <a:r>
              <a:rPr lang="en-US" sz="3000" b="1" dirty="0" smtClean="0">
                <a:sym typeface="Symbol"/>
              </a:rPr>
              <a:t>learning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adaptive TD(</a:t>
            </a:r>
            <a:r>
              <a:rPr lang="en-US" sz="2400" b="1" dirty="0" smtClean="0">
                <a:sym typeface="Symbol"/>
              </a:rPr>
              <a:t>) </a:t>
            </a:r>
            <a:r>
              <a:rPr lang="en-US" sz="2400" dirty="0" smtClean="0">
                <a:sym typeface="Symbol"/>
              </a:rPr>
              <a:t>algorithm seems to </a:t>
            </a:r>
            <a:r>
              <a:rPr lang="en-US" sz="2400" b="1" dirty="0" smtClean="0">
                <a:sym typeface="Symbol"/>
              </a:rPr>
              <a:t>perform as good as the best  </a:t>
            </a:r>
            <a:r>
              <a:rPr lang="en-US" sz="2400" dirty="0" smtClean="0">
                <a:sym typeface="Symbol"/>
              </a:rPr>
              <a:t>among </a:t>
            </a:r>
            <a:r>
              <a:rPr lang="en-US" sz="2400" b="1" dirty="0" smtClean="0">
                <a:sym typeface="Symbol"/>
              </a:rPr>
              <a:t>TD()</a:t>
            </a:r>
            <a:r>
              <a:rPr lang="en-US" sz="2400" dirty="0" smtClean="0">
                <a:sym typeface="Symbol"/>
              </a:rPr>
              <a:t>, or even slightly better (in terms of faster convergence and possibly slightly </a:t>
            </a:r>
            <a:r>
              <a:rPr lang="en-US" sz="2400" dirty="0" smtClean="0">
                <a:sym typeface="Symbol"/>
              </a:rPr>
              <a:t>lower </a:t>
            </a:r>
            <a:r>
              <a:rPr lang="en-US" sz="2400" dirty="0" smtClean="0">
                <a:sym typeface="Symbol"/>
              </a:rPr>
              <a:t>RMSE), with the great advantage that there is no need to specify the value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of this </a:t>
            </a:r>
            <a:r>
              <a:rPr lang="en-US" sz="2400" dirty="0" err="1" smtClean="0">
                <a:sym typeface="Symbol"/>
              </a:rPr>
              <a:t>hyperparameter</a:t>
            </a:r>
            <a:r>
              <a:rPr lang="en-US" sz="2400" dirty="0" smtClean="0">
                <a:sym typeface="Symbol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Out of the </a:t>
            </a:r>
            <a:r>
              <a:rPr lang="en-US" sz="2400" b="1" dirty="0" smtClean="0"/>
              <a:t>two state-dependent </a:t>
            </a:r>
            <a:r>
              <a:rPr lang="en-US" sz="2400" b="1" dirty="0" smtClean="0">
                <a:sym typeface="Symbol"/>
              </a:rPr>
              <a:t> strategies </a:t>
            </a:r>
            <a:r>
              <a:rPr lang="en-US" sz="2400" dirty="0" smtClean="0">
                <a:sym typeface="Symbol"/>
              </a:rPr>
              <a:t>considered for adaptive TD() </a:t>
            </a:r>
            <a:r>
              <a:rPr lang="en-US" sz="2400" dirty="0">
                <a:sym typeface="Symbol"/>
              </a:rPr>
              <a:t>--(C) vs. (D</a:t>
            </a:r>
            <a:r>
              <a:rPr lang="en-US" sz="2400" dirty="0" smtClean="0">
                <a:sym typeface="Symbol"/>
              </a:rPr>
              <a:t>)--, the </a:t>
            </a:r>
            <a:r>
              <a:rPr lang="en-US" sz="2400" b="1" dirty="0" smtClean="0">
                <a:sym typeface="Symbol"/>
              </a:rPr>
              <a:t>best one </a:t>
            </a:r>
            <a:r>
              <a:rPr lang="en-US" sz="2400" dirty="0" smtClean="0">
                <a:sym typeface="Symbol"/>
              </a:rPr>
              <a:t>(smaller RMSE, faster convergence) chooses </a:t>
            </a:r>
            <a:r>
              <a:rPr lang="en-US" sz="2400" b="1" dirty="0" smtClean="0">
                <a:sym typeface="Symbol"/>
              </a:rPr>
              <a:t> as a function of the target error relative to the average state value function estimate </a:t>
            </a:r>
            <a:r>
              <a:rPr lang="en-US" sz="2400" dirty="0" smtClean="0">
                <a:sym typeface="Symbol"/>
              </a:rPr>
              <a:t>over all states, which avoids divisions by a very small value observed in the other strategy.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206798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(*) This lack of learning most likely happens because the value of </a:t>
            </a:r>
            <a:r>
              <a:rPr lang="en-US" sz="1400" dirty="0" smtClean="0">
                <a:sym typeface="Symbol"/>
              </a:rPr>
              <a:t> is reduced even when there is no actual update of the state value because non-zero rewards only occur at the two terminal states.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335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Symbol"/>
              </a:rPr>
              <a:t>Distribution of  by </a:t>
            </a:r>
            <a:r>
              <a:rPr lang="en-US" sz="2800" smtClean="0">
                <a:sym typeface="Symbol"/>
              </a:rPr>
              <a:t>state over time</a:t>
            </a:r>
            <a:r>
              <a:rPr lang="en-US" sz="2800" dirty="0" smtClean="0">
                <a:sym typeface="Symbol"/>
              </a:rPr>
              <a:t/>
            </a:r>
            <a:br>
              <a:rPr lang="en-US" sz="28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>Boltzmann law is a function of (t)/</a:t>
            </a:r>
            <a:r>
              <a:rPr lang="en-US" sz="2400" i="1" dirty="0" smtClean="0">
                <a:solidFill>
                  <a:srgbClr val="C00000"/>
                </a:solidFill>
                <a:sym typeface="Symbol"/>
              </a:rPr>
              <a:t>V(S(t))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271" y="1773977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First</a:t>
            </a:r>
          </a:p>
          <a:p>
            <a:pPr algn="ctr"/>
            <a:r>
              <a:rPr lang="en-US" sz="1400" b="1" dirty="0" smtClean="0"/>
              <a:t>20 episodes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t="15873" r="5323" b="10232"/>
          <a:stretch/>
        </p:blipFill>
        <p:spPr bwMode="auto">
          <a:xfrm>
            <a:off x="1255988" y="1404257"/>
            <a:ext cx="7852516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16675" r="4260" b="10611"/>
          <a:stretch/>
        </p:blipFill>
        <p:spPr bwMode="auto">
          <a:xfrm>
            <a:off x="1245119" y="2968486"/>
            <a:ext cx="7884368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15897" r="4064" b="8443"/>
          <a:stretch/>
        </p:blipFill>
        <p:spPr bwMode="auto">
          <a:xfrm>
            <a:off x="1246721" y="4553113"/>
            <a:ext cx="7882765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5587" y="3356992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First</a:t>
            </a:r>
          </a:p>
          <a:p>
            <a:pPr algn="ctr"/>
            <a:r>
              <a:rPr lang="en-US" sz="1400" b="1" dirty="0" smtClean="0"/>
              <a:t>200 episodes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608" y="501317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First</a:t>
            </a:r>
          </a:p>
          <a:p>
            <a:pPr algn="ctr"/>
            <a:r>
              <a:rPr lang="en-US" sz="1400" b="1" dirty="0" smtClean="0"/>
              <a:t>1000 episodes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3509" y="5982379"/>
            <a:ext cx="842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observe that the distribution of </a:t>
            </a:r>
            <a:r>
              <a:rPr lang="en-US" sz="1600" dirty="0" smtClean="0">
                <a:sym typeface="Symbol"/>
              </a:rPr>
              <a:t> by state tends to an Atari shape… which is </a:t>
            </a:r>
            <a:r>
              <a:rPr lang="en-US" sz="1600" b="1" dirty="0" smtClean="0">
                <a:sym typeface="Symbol"/>
              </a:rPr>
              <a:t>due to the division by V(S(t)) which is very small for middle states</a:t>
            </a:r>
            <a:r>
              <a:rPr lang="en-US" sz="1600" dirty="0" smtClean="0">
                <a:sym typeface="Symbol"/>
              </a:rPr>
              <a:t>, explaining the larger values of  for those states compared to border states.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>
                    <a:sym typeface="Symbol"/>
                  </a:rPr>
                  <a:t>Distribution </a:t>
                </a:r>
                <a:r>
                  <a:rPr lang="en-US" sz="2800" dirty="0">
                    <a:sym typeface="Symbol"/>
                  </a:rPr>
                  <a:t>of  by state </a:t>
                </a:r>
                <a:r>
                  <a:rPr lang="en-US" sz="2800" dirty="0" smtClean="0">
                    <a:sym typeface="Symbol"/>
                  </a:rPr>
                  <a:t>over time</a:t>
                </a:r>
                <a:r>
                  <a:rPr lang="en-US" sz="2800" dirty="0">
                    <a:sym typeface="Symbol"/>
                  </a:rPr>
                  <a:t/>
                </a:r>
                <a:br>
                  <a:rPr lang="en-US" sz="2800" dirty="0">
                    <a:sym typeface="Symbol"/>
                  </a:rPr>
                </a:br>
                <a:r>
                  <a:rPr lang="en-US" sz="2400" dirty="0" smtClean="0">
                    <a:sym typeface="Symbol"/>
                  </a:rPr>
                  <a:t>Boltzmann </a:t>
                </a:r>
                <a:r>
                  <a:rPr lang="en-US" sz="2400" dirty="0">
                    <a:sym typeface="Symbol"/>
                  </a:rPr>
                  <a:t>law </a:t>
                </a:r>
                <a:r>
                  <a:rPr lang="en-US" sz="2400" dirty="0" smtClean="0">
                    <a:sym typeface="Symbol"/>
                  </a:rPr>
                  <a:t>is </a:t>
                </a:r>
                <a:r>
                  <a:rPr lang="en-US" sz="2400" dirty="0">
                    <a:sym typeface="Symbol"/>
                  </a:rPr>
                  <a:t>a function of (t</a:t>
                </a:r>
                <a:r>
                  <a:rPr lang="en-US" sz="2400" dirty="0" smtClean="0">
                    <a:sym typeface="Symbol"/>
                  </a:rPr>
                  <a:t>)/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509" y="5243714"/>
            <a:ext cx="8422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this case </a:t>
            </a:r>
            <a:r>
              <a:rPr lang="en-US" sz="1600" b="1" dirty="0" smtClean="0"/>
              <a:t>we avoid a division by a very small state value</a:t>
            </a:r>
            <a:r>
              <a:rPr lang="en-US" sz="1600" dirty="0" smtClean="0"/>
              <a:t> for middle states by replacing V(S(t)) with the value function averaged over all states at time t. This still gives a </a:t>
            </a:r>
            <a:r>
              <a:rPr lang="en-US" sz="1600" b="1" dirty="0" smtClean="0"/>
              <a:t>qualitative measure of the magnitude of </a:t>
            </a:r>
            <a:r>
              <a:rPr lang="en-US" sz="1600" b="1" dirty="0" smtClean="0">
                <a:sym typeface="Symbol"/>
              </a:rPr>
              <a:t>(t)</a:t>
            </a:r>
            <a:r>
              <a:rPr lang="en-US" sz="1600" dirty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(i.e. whether it is large or small) which is essential to correctly define . After introducing this change we see that the state distribution of  tends to </a:t>
            </a:r>
            <a:r>
              <a:rPr lang="en-US" sz="1600" b="1" dirty="0" smtClean="0">
                <a:sym typeface="Symbol"/>
              </a:rPr>
              <a:t>almost a constant value</a:t>
            </a:r>
            <a:r>
              <a:rPr lang="en-US" sz="1600" dirty="0" smtClean="0">
                <a:sym typeface="Symbol"/>
              </a:rPr>
              <a:t>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3509" y="6309320"/>
            <a:ext cx="842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 that the constant value is a characteristic of this 1D </a:t>
            </a:r>
            <a:r>
              <a:rPr lang="en-US" sz="1400" i="1" dirty="0" err="1" smtClean="0"/>
              <a:t>gridworld</a:t>
            </a:r>
            <a:r>
              <a:rPr lang="en-US" sz="1400" i="1" dirty="0" smtClean="0"/>
              <a:t>, where all state values differ from their </a:t>
            </a:r>
            <a:r>
              <a:rPr lang="en-US" sz="1400" i="1" dirty="0" err="1" smtClean="0"/>
              <a:t>neighbour’s</a:t>
            </a:r>
            <a:r>
              <a:rPr lang="en-US" sz="1400" i="1" dirty="0" smtClean="0"/>
              <a:t> by a constant value (= 0.1 in the 19-state 1D </a:t>
            </a:r>
            <a:r>
              <a:rPr lang="en-US" sz="1400" i="1" dirty="0" err="1" smtClean="0"/>
              <a:t>gridworld</a:t>
            </a:r>
            <a:r>
              <a:rPr lang="en-US" sz="1400" i="1" dirty="0" smtClean="0"/>
              <a:t>).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10058" r="5938" b="8747"/>
          <a:stretch/>
        </p:blipFill>
        <p:spPr bwMode="auto">
          <a:xfrm>
            <a:off x="899592" y="1340768"/>
            <a:ext cx="7546270" cy="39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37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Comparison of the average </a:t>
            </a:r>
            <a:r>
              <a:rPr lang="en-US" sz="2800" dirty="0" smtClean="0">
                <a:sym typeface="Symbol"/>
              </a:rPr>
              <a:t> by episode and estimated value function between the two Boltzmann laws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t="23568" b="5875"/>
          <a:stretch/>
        </p:blipFill>
        <p:spPr bwMode="auto">
          <a:xfrm>
            <a:off x="1222156" y="1710100"/>
            <a:ext cx="2771016" cy="178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" t="23128" b="5024"/>
          <a:stretch/>
        </p:blipFill>
        <p:spPr bwMode="auto">
          <a:xfrm>
            <a:off x="5153336" y="1681081"/>
            <a:ext cx="2747396" cy="18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t="23551" r="7585" b="8846"/>
          <a:stretch/>
        </p:blipFill>
        <p:spPr bwMode="auto">
          <a:xfrm>
            <a:off x="5135870" y="3496556"/>
            <a:ext cx="2543659" cy="17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23688" r="6625" b="9003"/>
          <a:stretch/>
        </p:blipFill>
        <p:spPr bwMode="auto">
          <a:xfrm>
            <a:off x="1238093" y="3496556"/>
            <a:ext cx="2573587" cy="17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134076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sym typeface="Symbol"/>
              </a:rPr>
              <a:t>Boltzmann(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(t)/</a:t>
            </a:r>
            <a:r>
              <a:rPr lang="en-US" b="1" i="1" dirty="0">
                <a:solidFill>
                  <a:srgbClr val="C00000"/>
                </a:solidFill>
                <a:sym typeface="Symbol"/>
              </a:rPr>
              <a:t>V(S(t</a:t>
            </a:r>
            <a:r>
              <a:rPr lang="en-US" b="1" i="1" dirty="0" smtClean="0">
                <a:solidFill>
                  <a:srgbClr val="C00000"/>
                </a:solidFill>
                <a:sym typeface="Symbol"/>
              </a:rPr>
              <a:t>))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45654" y="1356704"/>
                <a:ext cx="223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sym typeface="Symbol"/>
                  </a:rPr>
                  <a:t>Boltzmann(</a:t>
                </a:r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(t)/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sym typeface="Symbol"/>
                          </a:rPr>
                          <m:t>𝑽</m:t>
                        </m:r>
                      </m:e>
                    </m:acc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𝒕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  <a:sym typeface="Symbol"/>
                  </a:rPr>
                  <a:t>)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54" y="1356704"/>
                <a:ext cx="223663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52" t="-11667" r="-1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3509" y="5229200"/>
            <a:ext cx="842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Both estimated functions after 1000 episodes are of good quality, but the </a:t>
            </a:r>
            <a:r>
              <a:rPr lang="en-US" sz="1600" b="1" dirty="0" smtClean="0">
                <a:solidFill>
                  <a:srgbClr val="C00000"/>
                </a:solidFill>
              </a:rPr>
              <a:t>red Boltzmann law</a:t>
            </a:r>
            <a:r>
              <a:rPr lang="en-US" sz="1600" dirty="0" smtClean="0"/>
              <a:t> (left) generates a </a:t>
            </a:r>
            <a:r>
              <a:rPr lang="en-US" sz="1600" b="1" dirty="0" smtClean="0">
                <a:solidFill>
                  <a:srgbClr val="C00000"/>
                </a:solidFill>
              </a:rPr>
              <a:t>very “noisy” </a:t>
            </a:r>
            <a:r>
              <a:rPr lang="en-US" sz="1600" b="1" dirty="0" smtClean="0">
                <a:solidFill>
                  <a:srgbClr val="C00000"/>
                </a:solidFill>
                <a:sym typeface="Symbol"/>
              </a:rPr>
              <a:t> structure</a:t>
            </a:r>
            <a:r>
              <a:rPr lang="en-US" sz="1600" dirty="0" smtClean="0">
                <a:sym typeface="Symbol"/>
              </a:rPr>
              <a:t>, which is clearly an artifact since, near convergence, all states have similar (t)’s, namely around 0.1, which is the difference in state value for contiguous states.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38994" y="6084585"/>
                <a:ext cx="84229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On the contrary, the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green Boltzmann law</a:t>
                </a:r>
                <a:r>
                  <a:rPr lang="en-US" sz="1600" dirty="0" smtClean="0"/>
                  <a:t> (right) generates a </a:t>
                </a:r>
                <a:r>
                  <a:rPr lang="en-US" sz="1600" b="1" dirty="0" smtClean="0">
                    <a:solidFill>
                      <a:srgbClr val="00B050"/>
                    </a:solidFill>
                    <a:sym typeface="Symbol"/>
                  </a:rPr>
                  <a:t> structure that converges to ~ 0.2</a:t>
                </a:r>
                <a:r>
                  <a:rPr lang="en-US" sz="1600" dirty="0" smtClean="0">
                    <a:sym typeface="Symbol"/>
                  </a:rPr>
                  <a:t>, which is ~ 1 – </a:t>
                </a:r>
                <a:r>
                  <a:rPr lang="en-US" sz="1600" dirty="0" err="1" smtClean="0">
                    <a:sym typeface="Symbol"/>
                  </a:rPr>
                  <a:t>exp</a:t>
                </a:r>
                <a:r>
                  <a:rPr lang="en-US" sz="1600" dirty="0" smtClean="0">
                    <a:sym typeface="Symbol"/>
                  </a:rPr>
                  <a:t>(-0.1/0.5) = 0.18, which comes from the fact that () ~= 0.1 is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6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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Symbol"/>
                  </a:rPr>
                  <a:t> ~= 0.5. 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4" y="6084585"/>
                <a:ext cx="8422947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362" t="-416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60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When </a:t>
            </a:r>
            <a:r>
              <a:rPr lang="en-US" sz="3600" dirty="0" smtClean="0">
                <a:sym typeface="Symbol"/>
              </a:rPr>
              <a:t> is adjusted by the </a:t>
            </a:r>
            <a:r>
              <a:rPr lang="en-US" sz="3600" i="1" dirty="0" smtClean="0">
                <a:sym typeface="Symbol"/>
              </a:rPr>
              <a:t>absolute</a:t>
            </a:r>
            <a:r>
              <a:rPr lang="en-US" sz="3600" dirty="0" smtClean="0">
                <a:sym typeface="Symbol"/>
              </a:rPr>
              <a:t> (t)…</a:t>
            </a:r>
            <a:br>
              <a:rPr lang="en-US" sz="36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>Boltzmann </a:t>
            </a:r>
            <a:r>
              <a:rPr lang="en-US" sz="2400" dirty="0">
                <a:sym typeface="Symbol"/>
              </a:rPr>
              <a:t>law is a </a:t>
            </a:r>
            <a:r>
              <a:rPr lang="en-US" sz="2400" dirty="0" smtClean="0">
                <a:sym typeface="Symbol"/>
              </a:rPr>
              <a:t>function of (t)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t="23434" b="5113"/>
          <a:stretch/>
        </p:blipFill>
        <p:spPr bwMode="auto">
          <a:xfrm>
            <a:off x="5148064" y="1875091"/>
            <a:ext cx="3456384" cy="227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10500" r="4629" b="7595"/>
          <a:stretch/>
        </p:blipFill>
        <p:spPr bwMode="auto">
          <a:xfrm>
            <a:off x="251520" y="1770043"/>
            <a:ext cx="4806345" cy="245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22612" r="6464" b="10065"/>
          <a:stretch/>
        </p:blipFill>
        <p:spPr bwMode="auto">
          <a:xfrm>
            <a:off x="5148063" y="4221088"/>
            <a:ext cx="325053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4221088"/>
            <a:ext cx="5040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observe the following:</a:t>
            </a:r>
          </a:p>
          <a:p>
            <a:r>
              <a:rPr lang="en-US" sz="1600" dirty="0" smtClean="0"/>
              <a:t>- The </a:t>
            </a:r>
            <a:r>
              <a:rPr lang="en-US" sz="1600" b="1" dirty="0" smtClean="0">
                <a:sym typeface="Symbol"/>
              </a:rPr>
              <a:t> structure tends to ~ 0.1</a:t>
            </a:r>
            <a:r>
              <a:rPr lang="en-US" sz="1600" dirty="0" smtClean="0">
                <a:sym typeface="Symbol"/>
              </a:rPr>
              <a:t>, which is the value of ().</a:t>
            </a:r>
          </a:p>
          <a:p>
            <a:r>
              <a:rPr lang="en-US" sz="1600" dirty="0" smtClean="0"/>
              <a:t>- Although the </a:t>
            </a:r>
            <a:r>
              <a:rPr lang="en-US" sz="1600" dirty="0" smtClean="0">
                <a:sym typeface="Symbol"/>
              </a:rPr>
              <a:t></a:t>
            </a:r>
            <a:r>
              <a:rPr lang="en-US" sz="1600" dirty="0" smtClean="0"/>
              <a:t> structure is </a:t>
            </a:r>
            <a:r>
              <a:rPr lang="en-US" sz="1600" i="1" dirty="0" smtClean="0"/>
              <a:t>not </a:t>
            </a:r>
            <a:r>
              <a:rPr lang="en-US" sz="1600" dirty="0" smtClean="0"/>
              <a:t>noisy, the </a:t>
            </a:r>
            <a:r>
              <a:rPr lang="en-US" sz="1600" b="1" dirty="0" smtClean="0"/>
              <a:t>convergence to the true value function is slower </a:t>
            </a:r>
            <a:r>
              <a:rPr lang="en-US" sz="1600" dirty="0" smtClean="0"/>
              <a:t>than in the other two cases presented earlier.</a:t>
            </a:r>
          </a:p>
          <a:p>
            <a:r>
              <a:rPr lang="en-US" sz="1600" dirty="0" smtClean="0"/>
              <a:t>- Contrary to the other two cases, </a:t>
            </a:r>
            <a:r>
              <a:rPr lang="en-US" sz="1600" b="1" dirty="0" smtClean="0"/>
              <a:t>the values of </a:t>
            </a:r>
            <a:r>
              <a:rPr lang="en-US" sz="1600" b="1" dirty="0" smtClean="0">
                <a:sym typeface="Symbol"/>
              </a:rPr>
              <a:t> don’t “jump immediately” to the limit value</a:t>
            </a:r>
            <a:r>
              <a:rPr lang="en-US" sz="1600" dirty="0" smtClean="0">
                <a:sym typeface="Symbol"/>
              </a:rPr>
              <a:t>, but tends to it more slowly.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03056" y="1393031"/>
            <a:ext cx="279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Distribution of </a:t>
            </a:r>
            <a:r>
              <a:rPr lang="en-US" sz="1400" b="1" dirty="0" smtClean="0">
                <a:sym typeface="Symbol"/>
              </a:rPr>
              <a:t> by state </a:t>
            </a:r>
            <a:r>
              <a:rPr lang="en-US" sz="1400" b="1" smtClean="0">
                <a:sym typeface="Symbol"/>
              </a:rPr>
              <a:t>over time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9050" y="1393031"/>
            <a:ext cx="3637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Convergence speed and average </a:t>
            </a:r>
            <a:r>
              <a:rPr lang="en-US" sz="1400" b="1" dirty="0" smtClean="0">
                <a:sym typeface="Symbol"/>
              </a:rPr>
              <a:t> by episode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7607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DRAFT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TD(</a:t>
            </a:r>
            <a:r>
              <a:rPr lang="en-US" dirty="0" smtClean="0">
                <a:sym typeface="Symbol"/>
              </a:rPr>
              <a:t>) -  distribution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Three ways of adjusting  as a function of (t)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712943" cy="43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4125" y="1556792"/>
            <a:ext cx="1939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Relative to state’s value</a:t>
            </a:r>
            <a:br>
              <a:rPr lang="en-US" sz="1400" b="1" dirty="0" smtClean="0"/>
            </a:br>
            <a:r>
              <a:rPr lang="en-US" sz="1400" b="1" dirty="0" smtClean="0"/>
              <a:t>~ |</a:t>
            </a:r>
            <a:r>
              <a:rPr lang="en-US" sz="1400" b="1" dirty="0" smtClean="0">
                <a:sym typeface="Symbol"/>
              </a:rPr>
              <a:t>(t)</a:t>
            </a:r>
            <a:r>
              <a:rPr lang="en-US" sz="1400" b="1" dirty="0" smtClean="0"/>
              <a:t>| / |V(S(t)) |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1556792"/>
            <a:ext cx="277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Relative, </a:t>
            </a:r>
            <a:r>
              <a:rPr lang="en-US" sz="1400" b="1" i="1" dirty="0" smtClean="0"/>
              <a:t>but avoiding division by 0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~ </a:t>
            </a:r>
            <a:r>
              <a:rPr lang="en-US" sz="1400" b="1" dirty="0" err="1" smtClean="0"/>
              <a:t>exp</a:t>
            </a:r>
            <a:r>
              <a:rPr lang="en-US" sz="1400" b="1" dirty="0" smtClean="0"/>
              <a:t>( |</a:t>
            </a:r>
            <a:r>
              <a:rPr lang="en-US" sz="1400" b="1" dirty="0" smtClean="0">
                <a:sym typeface="Symbol"/>
              </a:rPr>
              <a:t>(t)</a:t>
            </a:r>
            <a:r>
              <a:rPr lang="en-US" sz="1400" b="1" dirty="0" smtClean="0"/>
              <a:t>| - |V(S(t)| )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12540" y="1566094"/>
            <a:ext cx="84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Absolute</a:t>
            </a:r>
          </a:p>
          <a:p>
            <a:pPr algn="ctr"/>
            <a:r>
              <a:rPr lang="en-US" sz="1400" b="1" dirty="0" smtClean="0"/>
              <a:t>~ |</a:t>
            </a:r>
            <a:r>
              <a:rPr lang="en-US" sz="1400" b="1" dirty="0" smtClean="0">
                <a:sym typeface="Symbol"/>
              </a:rPr>
              <a:t>(t)</a:t>
            </a:r>
            <a:r>
              <a:rPr lang="en-US" sz="1400" b="1" dirty="0" smtClean="0"/>
              <a:t>|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98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 adjusted ~ </a:t>
            </a:r>
            <a:r>
              <a:rPr lang="en-US" dirty="0" err="1" smtClean="0"/>
              <a:t>exp</a:t>
            </a:r>
            <a:r>
              <a:rPr lang="en-US" dirty="0" smtClean="0"/>
              <a:t>( |</a:t>
            </a:r>
            <a:r>
              <a:rPr lang="en-US" dirty="0">
                <a:sym typeface="Symbol"/>
              </a:rPr>
              <a:t>(t)</a:t>
            </a:r>
            <a:r>
              <a:rPr lang="en-US" dirty="0"/>
              <a:t>| - |V(S(t)| 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700" dirty="0" smtClean="0">
                <a:sym typeface="Symbol"/>
              </a:rPr>
              <a:t>Formula: </a:t>
            </a:r>
            <a:r>
              <a:rPr lang="en-US" sz="2700" dirty="0">
                <a:sym typeface="Symbol"/>
              </a:rPr>
              <a:t></a:t>
            </a:r>
            <a:r>
              <a:rPr lang="en-US" sz="2700" dirty="0" smtClean="0">
                <a:sym typeface="Symbol"/>
              </a:rPr>
              <a:t>(t) = 1 – </a:t>
            </a:r>
            <a:r>
              <a:rPr lang="en-US" sz="2700" dirty="0" err="1" smtClean="0">
                <a:sym typeface="Symbol"/>
              </a:rPr>
              <a:t>exp</a:t>
            </a:r>
            <a:r>
              <a:rPr lang="en-US" sz="2700" dirty="0" smtClean="0">
                <a:sym typeface="Symbol"/>
              </a:rPr>
              <a:t>(-</a:t>
            </a:r>
            <a:r>
              <a:rPr lang="en-US" sz="2700" dirty="0" err="1" smtClean="0">
                <a:sym typeface="Symbol"/>
              </a:rPr>
              <a:t>exp</a:t>
            </a:r>
            <a:r>
              <a:rPr lang="en-US" sz="2700" dirty="0" smtClean="0">
                <a:sym typeface="Symbol"/>
              </a:rPr>
              <a:t>(</a:t>
            </a:r>
            <a:r>
              <a:rPr lang="en-US" sz="2700" dirty="0"/>
              <a:t>|</a:t>
            </a:r>
            <a:r>
              <a:rPr lang="en-US" sz="2700" dirty="0">
                <a:sym typeface="Symbol"/>
              </a:rPr>
              <a:t>(t)</a:t>
            </a:r>
            <a:r>
              <a:rPr lang="en-US" sz="2700" dirty="0"/>
              <a:t>| - |V(S(t</a:t>
            </a:r>
            <a:r>
              <a:rPr lang="en-US" sz="2700" dirty="0" smtClean="0"/>
              <a:t>)|))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14451" r="5315" b="9228"/>
          <a:stretch/>
        </p:blipFill>
        <p:spPr bwMode="auto">
          <a:xfrm>
            <a:off x="35496" y="4864766"/>
            <a:ext cx="3590664" cy="187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22418" r="6694" b="8694"/>
          <a:stretch/>
        </p:blipFill>
        <p:spPr bwMode="auto">
          <a:xfrm>
            <a:off x="6540466" y="4839180"/>
            <a:ext cx="242402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t="22860" b="4556"/>
          <a:stretch/>
        </p:blipFill>
        <p:spPr bwMode="auto">
          <a:xfrm>
            <a:off x="3684636" y="4864766"/>
            <a:ext cx="2831580" cy="202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412776"/>
            <a:ext cx="82843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goal of using this </a:t>
            </a:r>
            <a:r>
              <a:rPr lang="en-US" i="1" dirty="0" smtClean="0"/>
              <a:t>calculation as an indication of the “relative change of </a:t>
            </a:r>
            <a:r>
              <a:rPr lang="en-US" i="1" dirty="0" smtClean="0">
                <a:sym typeface="Symbol"/>
              </a:rPr>
              <a:t>(t)”</a:t>
            </a:r>
            <a:r>
              <a:rPr lang="en-US" dirty="0" smtClean="0">
                <a:sym typeface="Symbol"/>
              </a:rPr>
              <a:t> is to avoid division by 0 or by a very small value (e.g. for states near the middle of the grid).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This option however has two 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Symbol"/>
              </a:rPr>
              <a:t> never reaches 0. Its minimum is around 0.4 (in fact, in order for  to reach a very small value, V(S(t)) should be much larger than (t) in absolute value, and in the “worst” case we could have |(t)| - |V(S(t))| ~= 0 - 1  = -1, for which  = 0.3 (still far from 0…))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Symbol"/>
              </a:rPr>
              <a:t>The limit for is still “noisy”, as is the case with the relative (t) adjustment (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red law</a:t>
            </a:r>
            <a:r>
              <a:rPr lang="en-US" dirty="0" smtClean="0">
                <a:sym typeface="Symbol"/>
              </a:rPr>
              <a:t>).</a:t>
            </a:r>
          </a:p>
          <a:p>
            <a:r>
              <a:rPr lang="en-US" sz="1400" i="1" dirty="0" smtClean="0">
                <a:sym typeface="Symbol"/>
              </a:rPr>
              <a:t>Note that the limit for  should oscillate between 1 – </a:t>
            </a:r>
            <a:r>
              <a:rPr lang="en-US" sz="1400" i="1" dirty="0" err="1" smtClean="0">
                <a:sym typeface="Symbol"/>
              </a:rPr>
              <a:t>exp</a:t>
            </a:r>
            <a:r>
              <a:rPr lang="en-US" sz="1400" i="1" dirty="0" smtClean="0">
                <a:sym typeface="Symbol"/>
              </a:rPr>
              <a:t>(-</a:t>
            </a:r>
            <a:r>
              <a:rPr lang="en-US" sz="1400" i="1" dirty="0" err="1" smtClean="0">
                <a:sym typeface="Symbol"/>
              </a:rPr>
              <a:t>exp</a:t>
            </a:r>
            <a:r>
              <a:rPr lang="en-US" sz="1400" i="1" dirty="0" smtClean="0">
                <a:sym typeface="Symbol"/>
              </a:rPr>
              <a:t>(0.1 - 0.0)) and 1 – </a:t>
            </a:r>
            <a:r>
              <a:rPr lang="en-US" sz="1400" i="1" dirty="0" err="1" smtClean="0">
                <a:sym typeface="Symbol"/>
              </a:rPr>
              <a:t>exp</a:t>
            </a:r>
            <a:r>
              <a:rPr lang="en-US" sz="1400" i="1" dirty="0" smtClean="0">
                <a:sym typeface="Symbol"/>
              </a:rPr>
              <a:t>(-</a:t>
            </a:r>
            <a:r>
              <a:rPr lang="en-US" sz="1400" i="1" dirty="0" err="1" smtClean="0">
                <a:sym typeface="Symbol"/>
              </a:rPr>
              <a:t>exp</a:t>
            </a:r>
            <a:r>
              <a:rPr lang="en-US" sz="1400" i="1" dirty="0" smtClean="0">
                <a:sym typeface="Symbol"/>
              </a:rPr>
              <a:t>(0.1 – 0.9), i.e. between 0.67 and 0.36. The oscillation in the plot below is smaller than this range because we are plotting the </a:t>
            </a:r>
            <a:r>
              <a:rPr lang="en-US" sz="1400" b="1" i="1" dirty="0" smtClean="0">
                <a:sym typeface="Symbol"/>
              </a:rPr>
              <a:t>average</a:t>
            </a:r>
            <a:r>
              <a:rPr lang="en-US" sz="1400" i="1" dirty="0" smtClean="0">
                <a:sym typeface="Symbol"/>
              </a:rPr>
              <a:t>  over all states visited in the episode.</a:t>
            </a:r>
            <a:endParaRPr lang="en-US" sz="1400" i="1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9552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(A)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 adjusted by state count;</a:t>
            </a:r>
            <a:r>
              <a:rPr lang="en-US" sz="3600" dirty="0">
                <a:sym typeface="Symbol"/>
              </a:rPr>
              <a:t/>
            </a:r>
            <a:br>
              <a:rPr lang="en-US" sz="3600" dirty="0">
                <a:sym typeface="Symbol"/>
              </a:rPr>
            </a:br>
            <a:r>
              <a:rPr lang="en-US" sz="3600" dirty="0" smtClean="0">
                <a:sym typeface="Symbol"/>
              </a:rPr>
              <a:t>adaptive  </a:t>
            </a:r>
            <a:r>
              <a:rPr lang="en-US" sz="3600" dirty="0">
                <a:sym typeface="Symbol"/>
              </a:rPr>
              <a:t>as a function of (t)/</a:t>
            </a:r>
            <a:r>
              <a:rPr lang="en-US" sz="3600" dirty="0" smtClean="0">
                <a:sym typeface="Symbol"/>
              </a:rPr>
              <a:t>V(S(t))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MC, </a:t>
            </a:r>
            <a:r>
              <a:rPr lang="en-US" sz="3600" dirty="0" smtClean="0">
                <a:sym typeface="Symbol"/>
              </a:rPr>
              <a:t>-</a:t>
            </a:r>
            <a:r>
              <a:rPr lang="en-US" sz="3600" dirty="0" smtClean="0"/>
              <a:t>adjust by first-visit State Count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(not plotted) is reasonable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E:\Daniel\Projects\PhD-RL-Toulouse\projects\RL-001-MemoryManagement\results\SimulateTDLambda-Different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3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by State 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3074" name="Picture 2" descr="E:\Daniel\Projects\PhD-RL-Toulouse\projects\RL-001-MemoryManagement\results\SimulateTDLambda-DifferenLambdas&amp;Adaptive\td_adjust_by_count_alpha=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</a:t>
            </a:r>
            <a:r>
              <a:rPr lang="en-US" sz="3600" dirty="0"/>
              <a:t>by State Count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4098" name="Picture 2" descr="E:\Daniel\Projects\PhD-RL-Toulouse\projects\RL-001-MemoryManagement\results\SimulateTDLambda-DifferenLambdas&amp;Adaptive\td_adap_adjust_by_count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(B)</a:t>
            </a:r>
            <a:br>
              <a:rPr lang="en-US" sz="3600" dirty="0" smtClean="0">
                <a:sym typeface="Symbol"/>
              </a:rPr>
            </a:br>
            <a:r>
              <a:rPr lang="en-US" sz="3600" dirty="0" smtClean="0">
                <a:sym typeface="Symbol"/>
              </a:rPr>
              <a:t> adjusted by </a:t>
            </a:r>
            <a:r>
              <a:rPr lang="en-US" sz="3600" dirty="0">
                <a:sym typeface="Symbol"/>
              </a:rPr>
              <a:t>e</a:t>
            </a:r>
            <a:r>
              <a:rPr lang="en-US" sz="3600" dirty="0" smtClean="0">
                <a:sym typeface="Symbol"/>
              </a:rPr>
              <a:t>pisode;</a:t>
            </a:r>
            <a:r>
              <a:rPr lang="en-US" sz="3600" dirty="0">
                <a:sym typeface="Symbol"/>
              </a:rPr>
              <a:t/>
            </a:r>
            <a:br>
              <a:rPr lang="en-US" sz="3600" dirty="0">
                <a:sym typeface="Symbol"/>
              </a:rPr>
            </a:br>
            <a:r>
              <a:rPr lang="en-US" sz="3600" dirty="0" smtClean="0">
                <a:sym typeface="Symbol"/>
              </a:rPr>
              <a:t>adaptive  </a:t>
            </a:r>
            <a:r>
              <a:rPr lang="en-US" sz="3600" dirty="0">
                <a:sym typeface="Symbol"/>
              </a:rPr>
              <a:t>as a function of (t)/</a:t>
            </a:r>
            <a:r>
              <a:rPr lang="en-US" sz="3600" dirty="0" smtClean="0">
                <a:sym typeface="Symbol"/>
              </a:rPr>
              <a:t>V(S(t))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First-visit MC,</a:t>
            </a:r>
            <a:r>
              <a:rPr lang="en-US" sz="3600" dirty="0">
                <a:sym typeface="Symbol"/>
              </a:rPr>
              <a:t> </a:t>
            </a:r>
            <a:r>
              <a:rPr lang="en-US" sz="3600" dirty="0" smtClean="0">
                <a:sym typeface="Symbol"/>
              </a:rPr>
              <a:t>-</a:t>
            </a:r>
            <a:r>
              <a:rPr lang="en-US" sz="3600" dirty="0" smtClean="0"/>
              <a:t>adjust 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5122" name="Picture 2" descr="E:\Daniel\Projects\PhD-RL-Toulouse\projects\RL-001-MemoryManagement\results\SimulateTDLambda-DifferenLambdas&amp;Adaptive\mc_adjust_by_epis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</a:t>
            </a:r>
            <a:r>
              <a:rPr lang="en-US" sz="3600" dirty="0">
                <a:sym typeface="Symbol"/>
              </a:rPr>
              <a:t></a:t>
            </a:r>
            <a:r>
              <a:rPr lang="en-US" sz="3600" dirty="0" smtClean="0">
                <a:sym typeface="Symbol"/>
              </a:rPr>
              <a:t>-a</a:t>
            </a:r>
            <a:r>
              <a:rPr lang="en-US" sz="3600" dirty="0" smtClean="0"/>
              <a:t>djust 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6146" name="Picture 2" descr="E:\Daniel\Projects\PhD-RL-Toulouse\projects\RL-001-MemoryManagement\results\SimulateTDLambda-DifferenLambdas&amp;Adaptive\td_adjust_by_episode_alpha=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279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10832</TotalTime>
  <Words>1719</Words>
  <Application>Microsoft Office PowerPoint</Application>
  <PresentationFormat>On-screen Show (4:3)</PresentationFormat>
  <Paragraphs>143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Results of TD() for different  and Adaptive TD() (First-visit MC is used as benchmark)</vt:lpstr>
      <vt:lpstr>Simulation setup</vt:lpstr>
      <vt:lpstr>(A)  adjusted by state count; adaptive  as a function of (t)/V(S(t))</vt:lpstr>
      <vt:lpstr>MC, -adjust by first-visit State Count seed=1717, #exp=10, start=10</vt:lpstr>
      <vt:lpstr>TD(), -adjust by State Count seed=1717, #exp=10, start=10</vt:lpstr>
      <vt:lpstr>Adaptive TD(), -adjust by State Count  seed=1717, #exp=10, start=10</vt:lpstr>
      <vt:lpstr>(B)  adjusted by episode; adaptive  as a function of (t)/V(S(t))</vt:lpstr>
      <vt:lpstr>First-visit MC, -adjust by Episode seed=1717, #exp=10, start=10</vt:lpstr>
      <vt:lpstr>TD(), -adjust by Episode seed=1717, #exp=10, start=10</vt:lpstr>
      <vt:lpstr>Adaptive TD(), -adjust by Episode seed=1717, #exp=10, start=10</vt:lpstr>
      <vt:lpstr>(C)  adjusted by FIRST-VISIT state count; adaptive  as a function of (t)/V(S(t))</vt:lpstr>
      <vt:lpstr>MC, -adjust by first-visit State Count seed=1717, #exp=10, start=10(*)</vt:lpstr>
      <vt:lpstr>TD(), -adjust by FIRST-VISIT State Count seed=1717, #exp=10, start=10</vt:lpstr>
      <vt:lpstr>Adaptive TD(), -adjust by FIRST-VISIT State Count  seed=1717, #exp=10, start=10</vt:lpstr>
      <vt:lpstr>(D)  adjusted by FIRST-VISIT state count; adaptive  as a function of (t)/V ̅(t)</vt:lpstr>
      <vt:lpstr>MC, adjust by first-visit State Count seed=1717, #exp=5, start=10</vt:lpstr>
      <vt:lpstr>TD(), adjust by FIRST-VISIT State Count seed=1717, #exp=5, start=10</vt:lpstr>
      <vt:lpstr>Adaptive TD(), adjust by FIRST-VISIT State Count  seed=1717, #exp=5, start=10</vt:lpstr>
      <vt:lpstr>Observations</vt:lpstr>
      <vt:lpstr>Conclusions (1/2)</vt:lpstr>
      <vt:lpstr>Conclusions (2/2)</vt:lpstr>
      <vt:lpstr>APPENDIX</vt:lpstr>
      <vt:lpstr>Distribution of  by state over time Boltzmann law is a function of (t)/V(S(t))</vt:lpstr>
      <vt:lpstr>Distribution of  by state over time Boltzmann law is a function of (t)/V ̅(t)</vt:lpstr>
      <vt:lpstr>Comparison of the average  by episode and estimated value function between the two Boltzmann laws</vt:lpstr>
      <vt:lpstr>When  is adjusted by the absolute (t)… Boltzmann law is a function of (t)</vt:lpstr>
      <vt:lpstr>DRAFT</vt:lpstr>
      <vt:lpstr>Adaptive TD() -  distribution Three ways of adjusting  as a function of (t)</vt:lpstr>
      <vt:lpstr> adjusted ~ exp( |(t)| - |V(S(t)| ) Formula: (t) = 1 – exp(-exp(|(t)| - |V(S(t)|))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98</cp:revision>
  <dcterms:created xsi:type="dcterms:W3CDTF">2020-04-17T16:08:17Z</dcterms:created>
  <dcterms:modified xsi:type="dcterms:W3CDTF">2020-05-27T21:26:47Z</dcterms:modified>
</cp:coreProperties>
</file>