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88" r:id="rId3"/>
    <p:sldId id="283" r:id="rId4"/>
    <p:sldId id="282" r:id="rId5"/>
    <p:sldId id="309" r:id="rId6"/>
    <p:sldId id="308" r:id="rId7"/>
    <p:sldId id="311" r:id="rId8"/>
    <p:sldId id="284" r:id="rId9"/>
    <p:sldId id="312" r:id="rId10"/>
    <p:sldId id="313" r:id="rId11"/>
    <p:sldId id="314" r:id="rId12"/>
    <p:sldId id="315" r:id="rId13"/>
    <p:sldId id="300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C433-DA52-491B-A73E-C12FDEDAADD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FF14B-2D4C-4C1A-8989-AA8FE0B3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2379-504A-4D22-912F-5AD071F65510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8B76-0F46-4867-A704-020E0510BAB9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22E2-E7CD-4BE6-BC79-8DA58B78DFB6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5D4-6B25-42CC-AB85-BE2955A0365B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1717-A3AD-4C3A-BE51-731713DEEB71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E9C6-0B67-4DEA-90FE-A224EA57A00A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F8B-96AF-427F-AFB0-5AA790D1A556}" type="datetime1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CFD8-766C-49D0-8B25-5E5802F68280}" type="datetime1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C585-8DA1-4E43-85B1-8A0CE4C96C73}" type="datetime1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ACC1-07A6-4180-8A86-AE9BA3E8681E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1FF2-4C13-4DE6-856A-67C242DD3908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596B-24FF-458E-ADAE-08D8D099933C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of </a:t>
            </a:r>
            <a:r>
              <a:rPr lang="en-US" dirty="0" smtClean="0"/>
              <a:t>traditional and adaptive TD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>
                <a:sym typeface="Symbol"/>
              </a:rPr>
              <a:t>) in 2D </a:t>
            </a:r>
            <a:r>
              <a:rPr lang="en-US" dirty="0" err="1" smtClean="0">
                <a:sym typeface="Symbol"/>
              </a:rPr>
              <a:t>gridworld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Tue</a:t>
            </a:r>
            <a:r>
              <a:rPr lang="en-US" sz="2000" dirty="0" smtClean="0">
                <a:solidFill>
                  <a:schemeClr val="tx1"/>
                </a:solidFill>
              </a:rPr>
              <a:t>, 28-Jul-2020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Daniel </a:t>
            </a:r>
            <a:r>
              <a:rPr lang="en-US" sz="2000" dirty="0">
                <a:solidFill>
                  <a:schemeClr val="tx1"/>
                </a:solidFill>
              </a:rPr>
              <a:t>Mastropietro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Ref: </a:t>
            </a:r>
            <a:r>
              <a:rPr lang="en-US" sz="2000" dirty="0" smtClean="0">
                <a:solidFill>
                  <a:schemeClr val="tx1"/>
                </a:solidFill>
              </a:rPr>
              <a:t>Python/test/test_TD_lambda.py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Number of </a:t>
            </a:r>
            <a:r>
              <a:rPr lang="en-US" sz="2800" dirty="0" smtClean="0"/>
              <a:t>visits per state at the end of </a:t>
            </a:r>
            <a:r>
              <a:rPr lang="en-US" sz="2800" dirty="0"/>
              <a:t>the simulation (valid for both methods)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6136" y="170080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in case (A), we observe that state counts are smaller near the </a:t>
            </a:r>
            <a:r>
              <a:rPr lang="en-US" dirty="0" smtClean="0">
                <a:sym typeface="Symbol"/>
              </a:rPr>
              <a:t>terminal states.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453336"/>
            <a:ext cx="5696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Legend: </a:t>
            </a:r>
            <a:r>
              <a:rPr lang="en-US" sz="1400" dirty="0" smtClean="0"/>
              <a:t>white: count = 0, </a:t>
            </a:r>
            <a:r>
              <a:rPr lang="en-US" sz="1400" b="1" dirty="0" smtClean="0">
                <a:solidFill>
                  <a:schemeClr val="tx2"/>
                </a:solidFill>
              </a:rPr>
              <a:t>darkest blue: largest state count observed (266)</a:t>
            </a: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4813121" cy="50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3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Evolution of the state-adaptive </a:t>
            </a:r>
            <a:r>
              <a:rPr lang="en-US" sz="3200" dirty="0" smtClean="0">
                <a:sym typeface="Symbol"/>
              </a:rPr>
              <a:t> over episodes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79712" y="1196752"/>
            <a:ext cx="538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Average </a:t>
            </a:r>
            <a:r>
              <a:rPr lang="en-US" b="1" dirty="0" smtClean="0">
                <a:sym typeface="Symbol"/>
              </a:rPr>
              <a:t></a:t>
            </a:r>
            <a:r>
              <a:rPr lang="en-US" b="1" dirty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by state over all indicated episode numbers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12160" y="2538770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observe how the structure of </a:t>
            </a:r>
            <a:r>
              <a:rPr lang="en-US" dirty="0" smtClean="0">
                <a:sym typeface="Symbol"/>
              </a:rPr>
              <a:t> values evolves towards a similar structure as the one observed for the state value function.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2160" y="189243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average </a:t>
            </a:r>
            <a:r>
              <a:rPr lang="en-US" b="1" dirty="0" smtClean="0">
                <a:sym typeface="Symbol"/>
              </a:rPr>
              <a:t> </a:t>
            </a:r>
            <a:r>
              <a:rPr lang="en-US" dirty="0" smtClean="0">
                <a:sym typeface="Symbol"/>
              </a:rPr>
              <a:t>over all states and steps = 0.21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03"/>
          <a:stretch/>
        </p:blipFill>
        <p:spPr bwMode="auto">
          <a:xfrm>
            <a:off x="3026072" y="1518601"/>
            <a:ext cx="2986088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66"/>
          <a:stretch/>
        </p:blipFill>
        <p:spPr bwMode="auto">
          <a:xfrm>
            <a:off x="172241" y="1512249"/>
            <a:ext cx="3031218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12160" y="4365104"/>
            <a:ext cx="259228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i="1" dirty="0"/>
              <a:t>It is interesting to note </a:t>
            </a:r>
            <a:r>
              <a:rPr lang="en-GB" sz="1300" i="1" dirty="0" smtClean="0"/>
              <a:t>that the darkest </a:t>
            </a:r>
            <a:r>
              <a:rPr lang="en-GB" sz="1300" i="1" dirty="0" err="1"/>
              <a:t>color</a:t>
            </a:r>
            <a:r>
              <a:rPr lang="en-GB" sz="1300" i="1" dirty="0"/>
              <a:t> </a:t>
            </a:r>
            <a:r>
              <a:rPr lang="en-GB" sz="1300" i="1" dirty="0" smtClean="0"/>
              <a:t>(highest </a:t>
            </a:r>
            <a:r>
              <a:rPr lang="en-GB" sz="1300" i="1" dirty="0" smtClean="0">
                <a:sym typeface="Symbol"/>
              </a:rPr>
              <a:t>) </a:t>
            </a:r>
            <a:r>
              <a:rPr lang="en-GB" sz="1300" i="1" dirty="0" smtClean="0"/>
              <a:t>happens near the two </a:t>
            </a:r>
            <a:r>
              <a:rPr lang="en-GB" sz="1300" i="1" dirty="0"/>
              <a:t>terminal states </a:t>
            </a:r>
            <a:r>
              <a:rPr lang="en-GB" sz="1300" i="1" dirty="0" smtClean="0"/>
              <a:t>with reward </a:t>
            </a:r>
            <a:r>
              <a:rPr lang="en-GB" sz="1300" i="1" dirty="0"/>
              <a:t>+1 and reward -1 in the </a:t>
            </a:r>
            <a:r>
              <a:rPr lang="en-GB" sz="1300" i="1" dirty="0" err="1"/>
              <a:t>center</a:t>
            </a:r>
            <a:r>
              <a:rPr lang="en-GB" sz="1300" i="1" dirty="0"/>
              <a:t> of the </a:t>
            </a:r>
            <a:r>
              <a:rPr lang="en-GB" sz="1300" i="1" dirty="0" smtClean="0"/>
              <a:t>grid. This happens  because those states are "all </a:t>
            </a:r>
            <a:r>
              <a:rPr lang="en-GB" sz="1300" i="1" dirty="0"/>
              <a:t>the </a:t>
            </a:r>
            <a:r>
              <a:rPr lang="en-GB" sz="1300" i="1" dirty="0" smtClean="0"/>
              <a:t>time“ receiving </a:t>
            </a:r>
            <a:r>
              <a:rPr lang="en-GB" sz="1300" i="1" dirty="0"/>
              <a:t>"</a:t>
            </a:r>
            <a:r>
              <a:rPr lang="en-GB" sz="1300" i="1" dirty="0" smtClean="0"/>
              <a:t>innovative"  information, since </a:t>
            </a:r>
            <a:r>
              <a:rPr lang="en-GB" sz="1300" i="1" dirty="0"/>
              <a:t>about half of the cases </a:t>
            </a:r>
            <a:r>
              <a:rPr lang="en-GB" sz="1300" i="1" dirty="0" smtClean="0"/>
              <a:t>are supposed to end at the state with reward </a:t>
            </a:r>
            <a:r>
              <a:rPr lang="en-GB" sz="1300" i="1" dirty="0"/>
              <a:t>+1 and the other half </a:t>
            </a:r>
            <a:r>
              <a:rPr lang="en-GB" sz="1300" i="1" dirty="0" smtClean="0"/>
              <a:t>at the state with reward </a:t>
            </a:r>
            <a:r>
              <a:rPr lang="en-GB" sz="1300" i="1" dirty="0"/>
              <a:t>-1.</a:t>
            </a:r>
            <a:endParaRPr 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18660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State count distribution over different episodes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9345" y="1187460"/>
            <a:ext cx="574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State count distribution </a:t>
            </a:r>
            <a:r>
              <a:rPr lang="en-US" b="1" dirty="0" smtClean="0">
                <a:sym typeface="Symbol"/>
              </a:rPr>
              <a:t>on the indicated episode numbers </a:t>
            </a:r>
            <a:endParaRPr lang="en-US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3"/>
          <a:stretch/>
        </p:blipFill>
        <p:spPr bwMode="auto">
          <a:xfrm>
            <a:off x="3003054" y="1533525"/>
            <a:ext cx="2947307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29"/>
          <a:stretch/>
        </p:blipFill>
        <p:spPr bwMode="auto">
          <a:xfrm>
            <a:off x="82654" y="1498023"/>
            <a:ext cx="2919866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01320" y="1879664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most visited states is different across episode ranges due to random variation, but the structure observed for the overall state counts is preserved</a:t>
            </a:r>
            <a:r>
              <a:rPr lang="en-US" dirty="0" smtClean="0">
                <a:sym typeface="Symbo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47133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b="1" dirty="0" smtClean="0"/>
              <a:t>adaptive TD(</a:t>
            </a:r>
            <a:r>
              <a:rPr lang="en-US" sz="2400" b="1" dirty="0" smtClean="0">
                <a:sym typeface="Symbol"/>
              </a:rPr>
              <a:t>) </a:t>
            </a:r>
            <a:r>
              <a:rPr lang="en-US" sz="2400" dirty="0" smtClean="0">
                <a:sym typeface="Symbol"/>
              </a:rPr>
              <a:t>algorithm seems </a:t>
            </a:r>
            <a:r>
              <a:rPr lang="en-US" sz="2400" dirty="0" smtClean="0">
                <a:sym typeface="Symbol"/>
              </a:rPr>
              <a:t>to estimat</a:t>
            </a:r>
            <a:r>
              <a:rPr lang="en-US" sz="2400" dirty="0" smtClean="0">
                <a:sym typeface="Symbol"/>
              </a:rPr>
              <a:t>e a </a:t>
            </a:r>
            <a:r>
              <a:rPr lang="en-US" sz="2400" b="1" dirty="0" smtClean="0">
                <a:sym typeface="Symbol"/>
              </a:rPr>
              <a:t>sharper state value function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than the traditional one, in the sense that there is a steepest change from non-zero values (near terminal states) to zero values (far from terminal states).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We should investigate what algorithm gives the state value function estimate that is closest to the true value function.</a:t>
            </a:r>
            <a:endParaRPr lang="en-US" sz="2400" dirty="0" smtClean="0">
              <a:sym typeface="Symbol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5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47133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Compute RMSE of each algorithm</a:t>
            </a:r>
            <a:br>
              <a:rPr lang="en-US" sz="2000" b="1" dirty="0" smtClean="0"/>
            </a:br>
            <a:r>
              <a:rPr lang="en-US" sz="2000" dirty="0" smtClean="0"/>
              <a:t>If possible, compute the theoretical state value function and calculate the RMSE of each algorithm.</a:t>
            </a:r>
            <a:br>
              <a:rPr lang="en-US" sz="2000" dirty="0" smtClean="0"/>
            </a:br>
            <a:r>
              <a:rPr lang="en-US" sz="1600" b="1" dirty="0" smtClean="0"/>
              <a:t>Goal: </a:t>
            </a:r>
            <a:r>
              <a:rPr lang="en-US" sz="1600" dirty="0"/>
              <a:t>F</a:t>
            </a:r>
            <a:r>
              <a:rPr lang="en-US" sz="1600" dirty="0" smtClean="0"/>
              <a:t>ind out what algorithm gives the smallest estimation error.</a:t>
            </a:r>
            <a:endParaRPr lang="en-US" sz="1600" b="1" dirty="0" smtClean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ym typeface="Symbol"/>
              </a:rPr>
              <a:t>Convergence rate</a:t>
            </a:r>
            <a:br>
              <a:rPr lang="en-US" sz="2000" b="1" dirty="0" smtClean="0">
                <a:sym typeface="Symbol"/>
              </a:rPr>
            </a:br>
            <a:r>
              <a:rPr lang="en-US" sz="2000" dirty="0" smtClean="0">
                <a:sym typeface="Symbol"/>
              </a:rPr>
              <a:t>Analyze the speed of convergence of each algorithm by analyzing the number of episodes until the state value estimates </a:t>
            </a:r>
            <a:r>
              <a:rPr lang="en-US" sz="2000" dirty="0" smtClean="0">
                <a:sym typeface="Symbol"/>
              </a:rPr>
              <a:t>stabilize</a:t>
            </a:r>
            <a:r>
              <a:rPr lang="en-US" sz="2000" dirty="0" smtClean="0">
                <a:sym typeface="Symbol"/>
              </a:rPr>
              <a:t>.</a:t>
            </a:r>
            <a:br>
              <a:rPr lang="en-US" sz="2000" dirty="0" smtClean="0">
                <a:sym typeface="Symbol"/>
              </a:rPr>
            </a:br>
            <a:r>
              <a:rPr lang="en-US" sz="1600" b="1" dirty="0"/>
              <a:t>Goal: </a:t>
            </a:r>
            <a:r>
              <a:rPr lang="en-US" sz="1600" dirty="0" smtClean="0"/>
              <a:t>Find </a:t>
            </a:r>
            <a:r>
              <a:rPr lang="en-US" sz="1600" dirty="0"/>
              <a:t>out what algorithm </a:t>
            </a:r>
            <a:r>
              <a:rPr lang="en-US" sz="1600" dirty="0" smtClean="0"/>
              <a:t>converges faster.</a:t>
            </a:r>
            <a:endParaRPr lang="en-US" sz="1600" b="1" dirty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ym typeface="Symbol"/>
              </a:rPr>
              <a:t>Random rewards</a:t>
            </a:r>
            <a:br>
              <a:rPr lang="en-US" sz="2000" b="1" dirty="0" smtClean="0">
                <a:sym typeface="Symbol"/>
              </a:rPr>
            </a:br>
            <a:r>
              <a:rPr lang="en-US" sz="2000" dirty="0" smtClean="0">
                <a:sym typeface="Symbol"/>
              </a:rPr>
              <a:t>Consider an environment with random rewards at terminal states, with absolute values range from 0.25 to 1.</a:t>
            </a:r>
            <a:br>
              <a:rPr lang="en-US" sz="2000" dirty="0" smtClean="0">
                <a:sym typeface="Symbol"/>
              </a:rPr>
            </a:br>
            <a:r>
              <a:rPr lang="en-US" sz="1600" b="1" dirty="0" smtClean="0">
                <a:sym typeface="Symbol"/>
              </a:rPr>
              <a:t>Goal: </a:t>
            </a:r>
            <a:r>
              <a:rPr lang="en-US" sz="1600" dirty="0" smtClean="0">
                <a:sym typeface="Symbol"/>
              </a:rPr>
              <a:t>Analyze how the distribution of the adaptive  varies near terminal states as a function of their reward.</a:t>
            </a:r>
            <a:endParaRPr lang="en-US" sz="1600" b="1" dirty="0" smtClean="0">
              <a:sym typeface="Symbol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8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600" b="1" dirty="0" smtClean="0">
                    <a:sym typeface="Symbol"/>
                  </a:rPr>
                  <a:t>Environment: </a:t>
                </a:r>
                <a:r>
                  <a:rPr lang="en-US" sz="1600" dirty="0" smtClean="0">
                    <a:sym typeface="Symbol"/>
                  </a:rPr>
                  <a:t>2D </a:t>
                </a:r>
                <a:r>
                  <a:rPr lang="en-US" sz="1600" dirty="0" err="1" smtClean="0">
                    <a:sym typeface="Symbol"/>
                  </a:rPr>
                  <a:t>gridworld</a:t>
                </a:r>
                <a:r>
                  <a:rPr lang="en-US" sz="1600" dirty="0" smtClean="0">
                    <a:sym typeface="Symbol"/>
                  </a:rPr>
                  <a:t> with </a:t>
                </a:r>
                <a:r>
                  <a:rPr lang="en-US" sz="1600" dirty="0" smtClean="0"/>
                  <a:t>~ </a:t>
                </a:r>
                <a:r>
                  <a:rPr lang="en-US" sz="1600" dirty="0"/>
                  <a:t>log(N) terminal states, where N is the number of states in the </a:t>
                </a:r>
                <a:r>
                  <a:rPr lang="en-US" sz="1600" dirty="0" smtClean="0"/>
                  <a:t>environment and log is the natural logarithm. The reward is 0 everywhere, except at terminal states where it can be either -1 or +1.</a:t>
                </a:r>
                <a:br>
                  <a:rPr lang="en-US" sz="1600" dirty="0" smtClean="0"/>
                </a:br>
                <a:r>
                  <a:rPr lang="en-US" sz="1600" dirty="0" smtClean="0"/>
                  <a:t>We chose a square 15x15 grid, leading to N = 225 and rounded log(N) = 5 </a:t>
                </a:r>
                <a:r>
                  <a:rPr lang="en-US" sz="1600" dirty="0" smtClean="0">
                    <a:sym typeface="Symbol"/>
                  </a:rPr>
                  <a:t>terminal states.</a:t>
                </a:r>
              </a:p>
              <a:p>
                <a:endParaRPr lang="en-US" sz="1600" dirty="0" smtClean="0">
                  <a:sym typeface="Symbol"/>
                </a:endParaRPr>
              </a:p>
              <a:p>
                <a:r>
                  <a:rPr lang="en-US" sz="1600" b="1" dirty="0" smtClean="0">
                    <a:sym typeface="Symbol"/>
                  </a:rPr>
                  <a:t>Policy: </a:t>
                </a:r>
                <a:r>
                  <a:rPr lang="en-US" sz="1600" dirty="0" smtClean="0">
                    <a:sym typeface="Symbol"/>
                  </a:rPr>
                  <a:t>random walk with 4 possible actions for each state: north, east, south, west. If the action would take the agent outside the grid, it stays at the same state. </a:t>
                </a:r>
                <a:r>
                  <a:rPr lang="en-US" sz="1600" i="1" dirty="0" smtClean="0">
                    <a:sym typeface="Symbol"/>
                  </a:rPr>
                  <a:t>The start state is selected at random among the non-terminal states.</a:t>
                </a:r>
              </a:p>
              <a:p>
                <a:endParaRPr lang="en-US" sz="1600" dirty="0" smtClean="0">
                  <a:sym typeface="Symbol"/>
                </a:endParaRPr>
              </a:p>
              <a:p>
                <a:r>
                  <a:rPr lang="en-US" sz="1600" b="1" dirty="0" smtClean="0"/>
                  <a:t>Learners : </a:t>
                </a:r>
                <a:r>
                  <a:rPr lang="en-US" sz="1600" dirty="0" smtClean="0"/>
                  <a:t>TD</a:t>
                </a:r>
                <a:r>
                  <a:rPr lang="en-US" sz="1600" dirty="0"/>
                  <a:t>(</a:t>
                </a:r>
                <a:r>
                  <a:rPr lang="en-US" sz="1600" dirty="0">
                    <a:sym typeface="Symbol"/>
                  </a:rPr>
                  <a:t>) </a:t>
                </a:r>
                <a:r>
                  <a:rPr lang="en-US" sz="1600" dirty="0" smtClean="0">
                    <a:sym typeface="Symbol"/>
                  </a:rPr>
                  <a:t>with </a:t>
                </a:r>
                <a:r>
                  <a:rPr lang="en-US" sz="1600" dirty="0">
                    <a:sym typeface="Symbol"/>
                  </a:rPr>
                  <a:t> </a:t>
                </a:r>
                <a:r>
                  <a:rPr lang="en-US" sz="1600" dirty="0" smtClean="0">
                    <a:sym typeface="Symbol"/>
                  </a:rPr>
                  <a:t>= 0.8 (the optimum  found for the 1D </a:t>
                </a:r>
                <a:r>
                  <a:rPr lang="en-US" sz="1600" dirty="0" err="1" smtClean="0">
                    <a:sym typeface="Symbol"/>
                  </a:rPr>
                  <a:t>gridworld</a:t>
                </a:r>
                <a:r>
                  <a:rPr lang="en-US" sz="1600" dirty="0" smtClean="0">
                    <a:sym typeface="Symbol"/>
                  </a:rPr>
                  <a:t>), a</a:t>
                </a:r>
                <a:r>
                  <a:rPr lang="en-US" sz="1600" dirty="0" smtClean="0"/>
                  <a:t>nd </a:t>
                </a:r>
                <a:r>
                  <a:rPr lang="en-US" sz="1600" dirty="0"/>
                  <a:t>state-adaptive TD(</a:t>
                </a:r>
                <a:r>
                  <a:rPr lang="en-US" sz="1600" dirty="0">
                    <a:sym typeface="Symbol"/>
                  </a:rPr>
                  <a:t></a:t>
                </a:r>
                <a:r>
                  <a:rPr lang="en-US" sz="1600" dirty="0" smtClean="0">
                    <a:sym typeface="Symbol"/>
                  </a:rPr>
                  <a:t>) are used to learn the state value function.</a:t>
                </a:r>
              </a:p>
              <a:p>
                <a:pPr lvl="1"/>
                <a:r>
                  <a:rPr lang="en-US" sz="1400" b="1" dirty="0" smtClean="0"/>
                  <a:t>Learning rate parameter </a:t>
                </a:r>
                <a:r>
                  <a:rPr lang="en-US" sz="1400" b="1" dirty="0" smtClean="0">
                    <a:sym typeface="Symbol"/>
                  </a:rPr>
                  <a:t>:</a:t>
                </a:r>
                <a:r>
                  <a:rPr lang="en-US" sz="1400" dirty="0" smtClean="0">
                    <a:sym typeface="Symbol"/>
                  </a:rPr>
                  <a:t>  set initially at 1.0 for all states and adjusted in a state-dependent fashion by decreasing its value at the first visit of the state in an episode, using the inverse of the number of visits to the state accumulated so far.</a:t>
                </a:r>
              </a:p>
              <a:p>
                <a:pPr lvl="1"/>
                <a:r>
                  <a:rPr lang="en-US" sz="1400" b="1" dirty="0" smtClean="0">
                    <a:sym typeface="Symbol"/>
                  </a:rPr>
                  <a:t> adaptation by state: </a:t>
                </a:r>
                <a:r>
                  <a:rPr lang="en-US" sz="1400" dirty="0" smtClean="0">
                    <a:sym typeface="Symbol"/>
                  </a:rPr>
                  <a:t>it’s done using the sigmoid or Boltzmann function on the </a:t>
                </a:r>
                <a:r>
                  <a:rPr lang="en-US" sz="1400" dirty="0" smtClean="0">
                    <a:solidFill>
                      <a:schemeClr val="tx1"/>
                    </a:solidFill>
                    <a:sym typeface="Symbol"/>
                  </a:rPr>
                  <a:t></a:t>
                </a:r>
                <a:r>
                  <a:rPr lang="en-US" sz="1400" dirty="0">
                    <a:solidFill>
                      <a:schemeClr val="tx1"/>
                    </a:solidFill>
                    <a:sym typeface="Symbol"/>
                  </a:rPr>
                  <a:t>(t)</a:t>
                </a:r>
                <a:r>
                  <a:rPr lang="en-US" sz="1400" dirty="0" smtClean="0">
                    <a:solidFill>
                      <a:schemeClr val="tx1"/>
                    </a:solidFill>
                    <a:sym typeface="Symbol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sym typeface="Symbol"/>
                  </a:rPr>
                  <a:t>/</a:t>
                </a:r>
                <a:r>
                  <a:rPr lang="en-US" sz="1400" dirty="0" smtClean="0">
                    <a:solidFill>
                      <a:schemeClr val="tx1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r>
                      <a:rPr lang="en-US" sz="1400" b="0" i="1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(</m:t>
                    </m:r>
                    <m:r>
                      <a:rPr lang="en-US" sz="1400" b="0" i="1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𝑡</m:t>
                    </m:r>
                    <m:r>
                      <a:rPr lang="en-US" sz="1400" b="0" i="1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sym typeface="Symbol"/>
                  </a:rPr>
                  <a:t> </a:t>
                </a:r>
                <a:r>
                  <a:rPr lang="en-US" sz="1400" dirty="0" smtClean="0">
                    <a:sym typeface="Symbol"/>
                  </a:rPr>
                  <a:t>argument, where (t) is the temporal difference error at the visit of the state at time </a:t>
                </a:r>
                <a:r>
                  <a:rPr lang="en-US" sz="1400" i="1" dirty="0" smtClean="0">
                    <a:sym typeface="Symbol"/>
                  </a:rPr>
                  <a:t>t</a:t>
                </a:r>
                <a:r>
                  <a:rPr lang="en-US" sz="1400" dirty="0" smtClean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r>
                      <a:rPr lang="en-US" sz="1400" i="1">
                        <a:latin typeface="Cambria Math"/>
                        <a:sym typeface="Symbol"/>
                      </a:rPr>
                      <m:t>(</m:t>
                    </m:r>
                    <m:r>
                      <a:rPr lang="en-US" sz="1400" i="1">
                        <a:latin typeface="Cambria Math"/>
                        <a:sym typeface="Symbol"/>
                      </a:rPr>
                      <m:t>𝑡</m:t>
                    </m:r>
                    <m:r>
                      <a:rPr lang="en-US" sz="1400" i="1">
                        <a:latin typeface="Cambria Math"/>
                        <a:sym typeface="Symbol"/>
                      </a:rPr>
                      <m:t>)</m:t>
                    </m:r>
                  </m:oMath>
                </a14:m>
                <a:r>
                  <a:rPr lang="en-US" sz="1400" dirty="0" smtClean="0"/>
                  <a:t> is the absolute estimated state value function averaged over all states at time </a:t>
                </a:r>
                <a:r>
                  <a:rPr lang="en-US" sz="1400" i="1" dirty="0" smtClean="0"/>
                  <a:t>t</a:t>
                </a:r>
                <a:r>
                  <a:rPr lang="en-US" sz="1400" dirty="0" smtClean="0"/>
                  <a:t>.</a:t>
                </a:r>
                <a:br>
                  <a:rPr lang="en-US" sz="1400" dirty="0" smtClean="0"/>
                </a:br>
                <a:r>
                  <a:rPr lang="en-US" sz="1400" dirty="0" smtClean="0"/>
                  <a:t>The choice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  <a:sym typeface="Symbol"/>
                          </a:rPr>
                          <m:t>𝑉</m:t>
                        </m:r>
                      </m:e>
                    </m:acc>
                    <m:r>
                      <a:rPr lang="en-US" sz="1400" i="1">
                        <a:latin typeface="Cambria Math"/>
                        <a:sym typeface="Symbol"/>
                      </a:rPr>
                      <m:t>(</m:t>
                    </m:r>
                    <m:r>
                      <a:rPr lang="en-US" sz="1400" i="1">
                        <a:latin typeface="Cambria Math"/>
                        <a:sym typeface="Symbol"/>
                      </a:rPr>
                      <m:t>𝑡</m:t>
                    </m:r>
                    <m:r>
                      <a:rPr lang="en-US" sz="1400" i="1">
                        <a:latin typeface="Cambria Math"/>
                        <a:sym typeface="Symbol"/>
                      </a:rPr>
                      <m:t>) </m:t>
                    </m:r>
                  </m:oMath>
                </a14:m>
                <a:r>
                  <a:rPr lang="en-US" sz="1400" dirty="0" smtClean="0"/>
                  <a:t>instead of </a:t>
                </a:r>
                <a:r>
                  <a:rPr lang="en-US" sz="1400" i="1" dirty="0" smtClean="0"/>
                  <a:t>V(t) </a:t>
                </a:r>
                <a:r>
                  <a:rPr lang="en-US" sz="1400" dirty="0" smtClean="0"/>
                  <a:t>is done to avoid a division by a number close to 0 at the states faraway from any of the terminal states.</a:t>
                </a:r>
              </a:p>
              <a:p>
                <a:pPr marL="0" indent="0">
                  <a:buNone/>
                </a:pPr>
                <a:endParaRPr lang="en-US" sz="1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388" r="-667" b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ym typeface="Symbol"/>
              </a:rPr>
              <a:t>A: Initial check</a:t>
            </a:r>
            <a:r>
              <a:rPr lang="en-US" sz="3600" dirty="0" smtClean="0">
                <a:sym typeface="Symbol"/>
              </a:rPr>
              <a:t/>
            </a:r>
            <a:br>
              <a:rPr lang="en-US" sz="3600" dirty="0" smtClean="0">
                <a:sym typeface="Symbol"/>
              </a:rPr>
            </a:br>
            <a:r>
              <a:rPr lang="en-US" sz="2700" dirty="0" smtClean="0">
                <a:sym typeface="Symbol"/>
              </a:rPr>
              <a:t>Check that </a:t>
            </a:r>
            <a:r>
              <a:rPr lang="en-US" sz="2700" dirty="0" smtClean="0">
                <a:sym typeface="Symbol"/>
              </a:rPr>
              <a:t>the algorithms work on a 2D </a:t>
            </a:r>
            <a:r>
              <a:rPr lang="en-US" sz="2700" dirty="0" err="1" smtClean="0">
                <a:sym typeface="Symbol"/>
              </a:rPr>
              <a:t>gridworld</a:t>
            </a:r>
            <a:r>
              <a:rPr lang="en-US" sz="2700" dirty="0" smtClean="0">
                <a:sym typeface="Symbol"/>
              </a:rPr>
              <a:t> having just two terminal states at opposite corners</a:t>
            </a:r>
            <a:br>
              <a:rPr lang="en-US" sz="2700" dirty="0" smtClean="0">
                <a:sym typeface="Symbol"/>
              </a:rPr>
            </a:br>
            <a:r>
              <a:rPr lang="en-US" sz="2000" dirty="0" smtClean="0">
                <a:sym typeface="Symbol"/>
              </a:rPr>
              <a:t>(</a:t>
            </a:r>
            <a:r>
              <a:rPr lang="en-US" sz="2000" dirty="0" smtClean="0">
                <a:sym typeface="Symbol"/>
              </a:rPr>
              <a:t>considering the equivalent </a:t>
            </a:r>
            <a:r>
              <a:rPr lang="en-US" sz="2000" dirty="0" smtClean="0">
                <a:sym typeface="Symbol"/>
              </a:rPr>
              <a:t>1D </a:t>
            </a:r>
            <a:r>
              <a:rPr lang="en-US" sz="2000" dirty="0" err="1" smtClean="0">
                <a:sym typeface="Symbol"/>
              </a:rPr>
              <a:t>gridworld</a:t>
            </a:r>
            <a:r>
              <a:rPr lang="en-US" sz="2000" dirty="0" smtClean="0">
                <a:sym typeface="Symbol"/>
              </a:rPr>
              <a:t> scenario as a reference)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Environment setup: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15x15 2D grid with two terminal states: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		- top-left with reward = -1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		- bottom-right with reward = +1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Estimated state value function after 100 episodes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23" y="1779995"/>
            <a:ext cx="4101041" cy="413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22135" y="1268760"/>
            <a:ext cx="126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TD(</a:t>
            </a:r>
            <a:r>
              <a:rPr lang="en-US" b="1" dirty="0" smtClean="0">
                <a:sym typeface="Symbol"/>
              </a:rPr>
              <a:t>=0.8)</a:t>
            </a:r>
          </a:p>
          <a:p>
            <a:pPr algn="ctr"/>
            <a:r>
              <a:rPr lang="en-US" sz="1200" dirty="0" smtClean="0">
                <a:sym typeface="Symbol"/>
              </a:rPr>
              <a:t>exec time: 35 sec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6902" y="1268760"/>
            <a:ext cx="1625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Adaptive TD(</a:t>
            </a:r>
            <a:r>
              <a:rPr lang="en-US" b="1" dirty="0" smtClean="0">
                <a:sym typeface="Symbol"/>
              </a:rPr>
              <a:t>)</a:t>
            </a:r>
          </a:p>
          <a:p>
            <a:pPr algn="ctr"/>
            <a:r>
              <a:rPr lang="en-US" sz="1200" dirty="0">
                <a:sym typeface="Symbol"/>
              </a:rPr>
              <a:t>exec time: </a:t>
            </a:r>
            <a:r>
              <a:rPr lang="en-US" sz="1200" dirty="0" smtClean="0">
                <a:sym typeface="Symbol"/>
              </a:rPr>
              <a:t>50 sec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" y="1779995"/>
            <a:ext cx="4109302" cy="414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7344" y="6165304"/>
            <a:ext cx="822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Observation: </a:t>
            </a:r>
            <a:r>
              <a:rPr lang="en-US" sz="1600" dirty="0" smtClean="0"/>
              <a:t>The estimated state value function in the adaptive case goes faster to 0 from the extremes of -1 and +1 at the corners.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87824" y="5915021"/>
            <a:ext cx="308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Legend: </a:t>
            </a:r>
            <a:r>
              <a:rPr lang="en-US" sz="1400" b="1" dirty="0" smtClean="0">
                <a:solidFill>
                  <a:srgbClr val="7030A0"/>
                </a:solidFill>
              </a:rPr>
              <a:t>violet: -1.0</a:t>
            </a:r>
            <a:r>
              <a:rPr lang="en-US" sz="1400" dirty="0" smtClean="0"/>
              <a:t>, </a:t>
            </a:r>
            <a:r>
              <a:rPr lang="en-US" sz="1400" b="1" dirty="0" smtClean="0">
                <a:solidFill>
                  <a:srgbClr val="00B050"/>
                </a:solidFill>
              </a:rPr>
              <a:t>green: 0.0</a:t>
            </a:r>
            <a:r>
              <a:rPr lang="en-US" sz="1400" dirty="0" smtClean="0"/>
              <a:t>, </a:t>
            </a:r>
            <a:r>
              <a:rPr lang="en-US" sz="1400" b="1" dirty="0" smtClean="0">
                <a:solidFill>
                  <a:srgbClr val="C00000"/>
                </a:solidFill>
              </a:rPr>
              <a:t>red: +1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Number of </a:t>
            </a:r>
            <a:r>
              <a:rPr lang="en-US" sz="2800" dirty="0" smtClean="0"/>
              <a:t>visits per state at the end of the simulation (valid for both methods)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6136" y="170080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observe that the counts are smaller near the </a:t>
            </a:r>
            <a:r>
              <a:rPr lang="en-US" dirty="0" smtClean="0">
                <a:sym typeface="Symbol"/>
              </a:rPr>
              <a:t>terminal states, as the episode is likely to terminate soon </a:t>
            </a:r>
            <a:r>
              <a:rPr lang="en-US" dirty="0">
                <a:sym typeface="Symbol"/>
              </a:rPr>
              <a:t>when </a:t>
            </a:r>
            <a:r>
              <a:rPr lang="en-US" dirty="0" smtClean="0">
                <a:sym typeface="Symbol"/>
              </a:rPr>
              <a:t>the agent visits those regions.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453336"/>
            <a:ext cx="572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Legend: </a:t>
            </a:r>
            <a:r>
              <a:rPr lang="en-US" sz="1400" dirty="0" smtClean="0"/>
              <a:t>white: count = 0, </a:t>
            </a:r>
            <a:r>
              <a:rPr lang="en-US" sz="1400" b="1" dirty="0" smtClean="0">
                <a:solidFill>
                  <a:schemeClr val="tx2"/>
                </a:solidFill>
              </a:rPr>
              <a:t>darkest blue: largest state count observed (312)</a:t>
            </a: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4" y="1412776"/>
            <a:ext cx="4805044" cy="506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Evolution of the state-adaptive </a:t>
            </a:r>
            <a:r>
              <a:rPr lang="en-US" sz="3200" dirty="0" smtClean="0">
                <a:sym typeface="Symbol"/>
              </a:rPr>
              <a:t> over episodes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37440" y="1124744"/>
            <a:ext cx="606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Average </a:t>
            </a:r>
            <a:r>
              <a:rPr lang="en-US" b="1" dirty="0" smtClean="0">
                <a:sym typeface="Symbol"/>
              </a:rPr>
              <a:t></a:t>
            </a:r>
            <a:r>
              <a:rPr lang="en-US" b="1" dirty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by state over the indicated episode number ranges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01320" y="281576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observe how the structure of </a:t>
            </a:r>
            <a:r>
              <a:rPr lang="en-US" dirty="0" smtClean="0">
                <a:sym typeface="Symbol"/>
              </a:rPr>
              <a:t> values evolves towards the same structure seen for the state value function.</a:t>
            </a:r>
            <a:endParaRPr lang="en-US" dirty="0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1"/>
          <a:stretch/>
        </p:blipFill>
        <p:spPr bwMode="auto">
          <a:xfrm>
            <a:off x="2991523" y="1518601"/>
            <a:ext cx="302063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55"/>
          <a:stretch/>
        </p:blipFill>
        <p:spPr bwMode="auto">
          <a:xfrm>
            <a:off x="144768" y="1512250"/>
            <a:ext cx="3011941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012160" y="191683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average </a:t>
            </a:r>
            <a:r>
              <a:rPr lang="en-US" b="1" dirty="0" smtClean="0">
                <a:sym typeface="Symbol"/>
              </a:rPr>
              <a:t> </a:t>
            </a:r>
            <a:r>
              <a:rPr lang="en-US" dirty="0" smtClean="0">
                <a:sym typeface="Symbol"/>
              </a:rPr>
              <a:t>over all states and steps = 0.14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State count distribution over different episodes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9345" y="1187460"/>
            <a:ext cx="574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State count distribution </a:t>
            </a:r>
            <a:r>
              <a:rPr lang="en-US" b="1" dirty="0" smtClean="0">
                <a:sym typeface="Symbol"/>
              </a:rPr>
              <a:t>on the indicated episode numbers </a:t>
            </a:r>
            <a:endParaRPr lang="en-US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99"/>
          <a:stretch/>
        </p:blipFill>
        <p:spPr bwMode="auto">
          <a:xfrm>
            <a:off x="2974301" y="1491330"/>
            <a:ext cx="30063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43"/>
          <a:stretch/>
        </p:blipFill>
        <p:spPr bwMode="auto">
          <a:xfrm>
            <a:off x="195455" y="1479317"/>
            <a:ext cx="2910568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01320" y="1879664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most visited states is different across episode ranges due to random variation</a:t>
            </a:r>
            <a:r>
              <a:rPr lang="en-US" dirty="0" smtClean="0">
                <a:sym typeface="Symbo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ym typeface="Symbol"/>
              </a:rPr>
              <a:t>B: Simulation with log(N) = 5 terminal states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Environment setup:</a:t>
            </a:r>
          </a:p>
          <a:p>
            <a:r>
              <a:rPr lang="en-US" sz="1800" dirty="0">
                <a:solidFill>
                  <a:schemeClr val="tx1"/>
                </a:solidFill>
              </a:rPr>
              <a:t>15x15 2D grid with </a:t>
            </a:r>
            <a:r>
              <a:rPr lang="en-US" sz="1800" dirty="0" smtClean="0">
                <a:solidFill>
                  <a:schemeClr val="tx1"/>
                </a:solidFill>
              </a:rPr>
              <a:t>5 terminal states randomly distributed: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		- two with reward -1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- three with reward +1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Estimated state value function after 300 episodes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61409" y="1268760"/>
            <a:ext cx="1181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TD(</a:t>
            </a:r>
            <a:r>
              <a:rPr lang="en-US" b="1" dirty="0" smtClean="0">
                <a:sym typeface="Symbol"/>
              </a:rPr>
              <a:t>=0.8)</a:t>
            </a:r>
          </a:p>
          <a:p>
            <a:pPr algn="ctr"/>
            <a:r>
              <a:rPr lang="en-US" sz="1200" dirty="0" smtClean="0">
                <a:sym typeface="Symbol"/>
              </a:rPr>
              <a:t>exec time: 7 sec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6902" y="1268760"/>
            <a:ext cx="1625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Adaptive TD(</a:t>
            </a:r>
            <a:r>
              <a:rPr lang="en-US" b="1" dirty="0" smtClean="0">
                <a:sym typeface="Symbol"/>
              </a:rPr>
              <a:t>)</a:t>
            </a:r>
          </a:p>
          <a:p>
            <a:pPr algn="ctr"/>
            <a:r>
              <a:rPr lang="en-US" sz="1200" dirty="0">
                <a:sym typeface="Symbol"/>
              </a:rPr>
              <a:t>exec time: </a:t>
            </a:r>
            <a:r>
              <a:rPr lang="en-US" sz="1200" dirty="0" smtClean="0">
                <a:sym typeface="Symbol"/>
              </a:rPr>
              <a:t>11 sec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7344" y="6165304"/>
            <a:ext cx="822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Observation: </a:t>
            </a:r>
            <a:r>
              <a:rPr lang="en-US" sz="1600" dirty="0" smtClean="0"/>
              <a:t>We observe the same type of difference pointed out in case (A) between the two algorithms, and even more strongly due to terminal states being closer to each other.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87824" y="5915021"/>
            <a:ext cx="308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Legend: </a:t>
            </a:r>
            <a:r>
              <a:rPr lang="en-US" sz="1400" b="1" dirty="0" smtClean="0">
                <a:solidFill>
                  <a:srgbClr val="7030A0"/>
                </a:solidFill>
              </a:rPr>
              <a:t>violet: -1.0</a:t>
            </a:r>
            <a:r>
              <a:rPr lang="en-US" sz="1400" dirty="0" smtClean="0"/>
              <a:t>, </a:t>
            </a:r>
            <a:r>
              <a:rPr lang="en-US" sz="1400" b="1" dirty="0" smtClean="0">
                <a:solidFill>
                  <a:srgbClr val="00B050"/>
                </a:solidFill>
              </a:rPr>
              <a:t>green: 0.0</a:t>
            </a:r>
            <a:r>
              <a:rPr lang="en-US" sz="1400" dirty="0" smtClean="0"/>
              <a:t>, </a:t>
            </a:r>
            <a:r>
              <a:rPr lang="en-US" sz="1400" b="1" dirty="0" smtClean="0">
                <a:solidFill>
                  <a:srgbClr val="C00000"/>
                </a:solidFill>
              </a:rPr>
              <a:t>red: +1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4" y="1809280"/>
            <a:ext cx="4002000" cy="41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09280"/>
            <a:ext cx="3994871" cy="41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4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13237</TotalTime>
  <Words>710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Results of traditional and adaptive TD() in 2D gridworld</vt:lpstr>
      <vt:lpstr>Simulation setup</vt:lpstr>
      <vt:lpstr>A: Initial check Check that the algorithms work on a 2D gridworld having just two terminal states at opposite corners (considering the equivalent 1D gridworld scenario as a reference)</vt:lpstr>
      <vt:lpstr>Estimated state value function after 100 episodes</vt:lpstr>
      <vt:lpstr>Number of visits per state at the end of the simulation (valid for both methods)</vt:lpstr>
      <vt:lpstr>Evolution of the state-adaptive  over episodes</vt:lpstr>
      <vt:lpstr>State count distribution over different episodes</vt:lpstr>
      <vt:lpstr>B: Simulation with log(N) = 5 terminal states</vt:lpstr>
      <vt:lpstr>Estimated state value function after 300 episodes</vt:lpstr>
      <vt:lpstr>Number of visits per state at the end of the simulation (valid for both methods)</vt:lpstr>
      <vt:lpstr>Evolution of the state-adaptive  over episodes</vt:lpstr>
      <vt:lpstr>State count distribution over different episodes</vt:lpstr>
      <vt:lpstr>Conclusions</vt:lpstr>
      <vt:lpstr>Proposed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120</cp:revision>
  <dcterms:created xsi:type="dcterms:W3CDTF">2020-04-17T16:08:17Z</dcterms:created>
  <dcterms:modified xsi:type="dcterms:W3CDTF">2020-07-30T10:11:55Z</dcterms:modified>
</cp:coreProperties>
</file>