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DE2D-201B-4762-AE4D-188995A9013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8A68-892A-46C4-A812-E000CF244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Convergence</a:t>
            </a:r>
            <a:r>
              <a:rPr lang="es-AR" dirty="0" smtClean="0"/>
              <a:t> </a:t>
            </a:r>
            <a:r>
              <a:rPr lang="es-AR" dirty="0" err="1" smtClean="0"/>
              <a:t>speed</a:t>
            </a:r>
            <a:r>
              <a:rPr lang="es-AR" dirty="0" smtClean="0"/>
              <a:t> and </a:t>
            </a:r>
            <a:r>
              <a:rPr lang="es-AR" dirty="0" err="1" smtClean="0"/>
              <a:t>eligibility</a:t>
            </a:r>
            <a:r>
              <a:rPr lang="es-AR" dirty="0" smtClean="0"/>
              <a:t> traces in </a:t>
            </a:r>
            <a:r>
              <a:rPr lang="es-AR" dirty="0" err="1" smtClean="0"/>
              <a:t>adaptive</a:t>
            </a:r>
            <a:r>
              <a:rPr lang="es-AR" dirty="0" smtClean="0"/>
              <a:t> vs. non-</a:t>
            </a:r>
            <a:r>
              <a:rPr lang="es-AR" dirty="0" err="1" smtClean="0"/>
              <a:t>adaptive</a:t>
            </a:r>
            <a:r>
              <a:rPr lang="es-AR" dirty="0" smtClean="0"/>
              <a:t> TD(</a:t>
            </a:r>
            <a:r>
              <a:rPr lang="es-AR" dirty="0" smtClean="0">
                <a:sym typeface="Symbol"/>
              </a:rPr>
              <a:t>) in 1D </a:t>
            </a:r>
            <a:r>
              <a:rPr lang="es-AR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11-Nov-2020</a:t>
            </a:r>
          </a:p>
          <a:p>
            <a:r>
              <a:rPr lang="es-AR" dirty="0" smtClean="0"/>
              <a:t>Daniel Mastropietro</a:t>
            </a:r>
          </a:p>
          <a:p>
            <a:endParaRPr lang="es-AR" dirty="0" smtClean="0"/>
          </a:p>
          <a:p>
            <a:r>
              <a:rPr lang="es-AR" dirty="0" err="1" smtClean="0"/>
              <a:t>Ref</a:t>
            </a:r>
            <a:r>
              <a:rPr lang="es-AR" dirty="0" smtClean="0"/>
              <a:t>: test_TD_Lambda.py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 Non-</a:t>
            </a:r>
            <a:r>
              <a:rPr lang="es-AR" dirty="0" err="1" smtClean="0"/>
              <a:t>adaptive</a:t>
            </a:r>
            <a:r>
              <a:rPr lang="es-AR" dirty="0" smtClean="0"/>
              <a:t> (</a:t>
            </a:r>
            <a:r>
              <a:rPr lang="es-AR" dirty="0" smtClean="0">
                <a:sym typeface="Symbol"/>
              </a:rPr>
              <a:t>= 0.7)</a:t>
            </a:r>
            <a:br>
              <a:rPr lang="es-AR" dirty="0" smtClean="0">
                <a:sym typeface="Symbol"/>
              </a:rPr>
            </a:br>
            <a:r>
              <a:rPr lang="es-AR" sz="1600" dirty="0" smtClean="0">
                <a:sym typeface="Symbol"/>
              </a:rPr>
              <a:t>(</a:t>
            </a:r>
            <a:r>
              <a:rPr lang="es-AR" sz="1600" dirty="0" err="1" smtClean="0">
                <a:sym typeface="Symbol"/>
              </a:rPr>
              <a:t>On</a:t>
            </a:r>
            <a:r>
              <a:rPr lang="es-AR" sz="1600" dirty="0" smtClean="0">
                <a:sym typeface="Symbol"/>
              </a:rPr>
              <a:t> a 50 </a:t>
            </a:r>
            <a:r>
              <a:rPr lang="es-AR" sz="1600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 run, </a:t>
            </a:r>
            <a:r>
              <a:rPr lang="es-AR" sz="1600" dirty="0" err="1" smtClean="0">
                <a:sym typeface="Symbol"/>
              </a:rPr>
              <a:t>we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plot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eligibility</a:t>
            </a:r>
            <a:r>
              <a:rPr lang="es-AR" sz="1600" dirty="0" smtClean="0">
                <a:sym typeface="Symbol"/>
              </a:rPr>
              <a:t> traces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3 central </a:t>
            </a:r>
            <a:r>
              <a:rPr lang="es-AR" sz="1600" dirty="0" err="1" smtClean="0">
                <a:sym typeface="Symbol"/>
              </a:rPr>
              <a:t>states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a </a:t>
            </a:r>
            <a:r>
              <a:rPr lang="es-AR" sz="1600" dirty="0" err="1" smtClean="0">
                <a:sym typeface="Symbol"/>
              </a:rPr>
              <a:t>couple</a:t>
            </a:r>
            <a:r>
              <a:rPr lang="es-AR" sz="1600" dirty="0" smtClean="0">
                <a:sym typeface="Symbol"/>
              </a:rPr>
              <a:t> of </a:t>
            </a:r>
            <a:r>
              <a:rPr lang="es-AR" sz="1600" u="sng" dirty="0" smtClean="0">
                <a:sym typeface="Symbol"/>
              </a:rPr>
              <a:t>LATEST </a:t>
            </a:r>
            <a:r>
              <a:rPr lang="es-AR" sz="1600" u="sng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3" y="3870027"/>
            <a:ext cx="40290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0" y="1364952"/>
            <a:ext cx="3705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90" y="3949402"/>
            <a:ext cx="3705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99" y="1274464"/>
            <a:ext cx="38195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36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Adaptive</a:t>
            </a:r>
            <a:r>
              <a:rPr lang="es-AR" dirty="0" smtClean="0"/>
              <a:t> </a:t>
            </a:r>
            <a:r>
              <a:rPr lang="es-AR" sz="3100" dirty="0" smtClean="0"/>
              <a:t>(</a:t>
            </a:r>
            <a:r>
              <a:rPr lang="es-AR" sz="3100" dirty="0" err="1" smtClean="0"/>
              <a:t>average</a:t>
            </a:r>
            <a:r>
              <a:rPr lang="es-AR" sz="3100" dirty="0" smtClean="0"/>
              <a:t> </a:t>
            </a:r>
            <a:r>
              <a:rPr lang="es-AR" sz="3100" dirty="0" smtClean="0">
                <a:sym typeface="Symbol"/>
              </a:rPr>
              <a:t> </a:t>
            </a:r>
            <a:r>
              <a:rPr lang="es-AR" sz="3100" dirty="0" err="1" smtClean="0">
                <a:sym typeface="Symbol"/>
              </a:rPr>
              <a:t>tends</a:t>
            </a:r>
            <a:r>
              <a:rPr lang="es-AR" sz="3100" dirty="0" smtClean="0">
                <a:sym typeface="Symbol"/>
              </a:rPr>
              <a:t> to 0.2)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1600" dirty="0" smtClean="0">
                <a:sym typeface="Symbol"/>
              </a:rPr>
              <a:t>(</a:t>
            </a:r>
            <a:r>
              <a:rPr lang="es-AR" sz="1600" dirty="0" err="1" smtClean="0">
                <a:sym typeface="Symbol"/>
              </a:rPr>
              <a:t>On</a:t>
            </a:r>
            <a:r>
              <a:rPr lang="es-AR" sz="1600" dirty="0" smtClean="0">
                <a:sym typeface="Symbol"/>
              </a:rPr>
              <a:t> a 50 </a:t>
            </a:r>
            <a:r>
              <a:rPr lang="es-AR" sz="1600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 run, </a:t>
            </a:r>
            <a:r>
              <a:rPr lang="es-AR" sz="1600" dirty="0" err="1" smtClean="0">
                <a:sym typeface="Symbol"/>
              </a:rPr>
              <a:t>we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plot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eligibility</a:t>
            </a:r>
            <a:r>
              <a:rPr lang="es-AR" sz="1600" dirty="0" smtClean="0">
                <a:sym typeface="Symbol"/>
              </a:rPr>
              <a:t> traces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3 central </a:t>
            </a:r>
            <a:r>
              <a:rPr lang="es-AR" sz="1600" dirty="0" err="1" smtClean="0">
                <a:sym typeface="Symbol"/>
              </a:rPr>
              <a:t>states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a </a:t>
            </a:r>
            <a:r>
              <a:rPr lang="es-AR" sz="1600" dirty="0" err="1" smtClean="0">
                <a:sym typeface="Symbol"/>
              </a:rPr>
              <a:t>couple</a:t>
            </a:r>
            <a:r>
              <a:rPr lang="es-AR" sz="1600" dirty="0" smtClean="0">
                <a:sym typeface="Symbol"/>
              </a:rPr>
              <a:t> of </a:t>
            </a:r>
            <a:r>
              <a:rPr lang="es-AR" sz="1600" u="sng" dirty="0" smtClean="0">
                <a:sym typeface="Symbol"/>
              </a:rPr>
              <a:t>LATEST </a:t>
            </a:r>
            <a:r>
              <a:rPr lang="es-AR" sz="1600" u="sng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84762"/>
            <a:ext cx="36385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7" y="4069035"/>
            <a:ext cx="37338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2386"/>
            <a:ext cx="37242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6" y="3923187"/>
            <a:ext cx="40290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0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Adaptive</a:t>
            </a:r>
            <a:r>
              <a:rPr lang="es-AR" dirty="0" smtClean="0"/>
              <a:t> </a:t>
            </a:r>
            <a:r>
              <a:rPr lang="es-AR" sz="3100" dirty="0" smtClean="0"/>
              <a:t>(</a:t>
            </a:r>
            <a:r>
              <a:rPr lang="es-AR" sz="3100" dirty="0" err="1" smtClean="0"/>
              <a:t>average</a:t>
            </a:r>
            <a:r>
              <a:rPr lang="es-AR" sz="3100" dirty="0" smtClean="0"/>
              <a:t> </a:t>
            </a:r>
            <a:r>
              <a:rPr lang="es-AR" sz="3100" dirty="0" smtClean="0">
                <a:sym typeface="Symbol"/>
              </a:rPr>
              <a:t> </a:t>
            </a:r>
            <a:r>
              <a:rPr lang="es-AR" sz="3100" dirty="0" err="1" smtClean="0">
                <a:sym typeface="Symbol"/>
              </a:rPr>
              <a:t>tends</a:t>
            </a:r>
            <a:r>
              <a:rPr lang="es-AR" sz="3100" dirty="0" smtClean="0">
                <a:sym typeface="Symbol"/>
              </a:rPr>
              <a:t> to 0.2)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1600" dirty="0" smtClean="0">
                <a:sym typeface="Symbol"/>
              </a:rPr>
              <a:t>(</a:t>
            </a:r>
            <a:r>
              <a:rPr lang="es-AR" sz="1600" dirty="0" err="1" smtClean="0">
                <a:sym typeface="Symbol"/>
              </a:rPr>
              <a:t>On</a:t>
            </a:r>
            <a:r>
              <a:rPr lang="es-AR" sz="1600" dirty="0" smtClean="0">
                <a:sym typeface="Symbol"/>
              </a:rPr>
              <a:t> a 50 </a:t>
            </a:r>
            <a:r>
              <a:rPr lang="es-AR" sz="1600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 run, </a:t>
            </a:r>
            <a:r>
              <a:rPr lang="es-AR" sz="1600" dirty="0" err="1" smtClean="0">
                <a:sym typeface="Symbol"/>
              </a:rPr>
              <a:t>we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plot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eligibility</a:t>
            </a:r>
            <a:r>
              <a:rPr lang="es-AR" sz="1600" dirty="0" smtClean="0">
                <a:sym typeface="Symbol"/>
              </a:rPr>
              <a:t> traces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3 central </a:t>
            </a:r>
            <a:r>
              <a:rPr lang="es-AR" sz="1600" dirty="0" err="1" smtClean="0">
                <a:sym typeface="Symbol"/>
              </a:rPr>
              <a:t>states</a:t>
            </a:r>
            <a:r>
              <a:rPr lang="es-AR" sz="1600" dirty="0" smtClean="0">
                <a:sym typeface="Symbol"/>
              </a:rPr>
              <a:t> </a:t>
            </a:r>
            <a:r>
              <a:rPr lang="es-AR" sz="1600" dirty="0" err="1" smtClean="0">
                <a:sym typeface="Symbol"/>
              </a:rPr>
              <a:t>for</a:t>
            </a:r>
            <a:r>
              <a:rPr lang="es-AR" sz="1600" dirty="0" smtClean="0">
                <a:sym typeface="Symbol"/>
              </a:rPr>
              <a:t> a </a:t>
            </a:r>
            <a:r>
              <a:rPr lang="es-AR" sz="1600" dirty="0" err="1" smtClean="0">
                <a:sym typeface="Symbol"/>
              </a:rPr>
              <a:t>couple</a:t>
            </a:r>
            <a:r>
              <a:rPr lang="es-AR" sz="1600" dirty="0" smtClean="0">
                <a:sym typeface="Symbol"/>
              </a:rPr>
              <a:t> of </a:t>
            </a:r>
            <a:r>
              <a:rPr lang="es-AR" sz="1600" u="sng" dirty="0" smtClean="0">
                <a:sym typeface="Symbol"/>
              </a:rPr>
              <a:t>INITIAL </a:t>
            </a:r>
            <a:r>
              <a:rPr lang="es-AR" sz="1600" u="sng" dirty="0" err="1" smtClean="0">
                <a:sym typeface="Symbol"/>
              </a:rPr>
              <a:t>episodes</a:t>
            </a:r>
            <a:r>
              <a:rPr lang="es-AR" sz="1600" dirty="0" smtClean="0">
                <a:sym typeface="Symbol"/>
              </a:rPr>
              <a:t>)</a:t>
            </a:r>
            <a:endParaRPr 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752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81" y="1268760"/>
            <a:ext cx="37814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81" y="3861048"/>
            <a:ext cx="3743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8" y="3861048"/>
            <a:ext cx="4000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6525344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i="1" dirty="0" err="1" smtClean="0"/>
              <a:t>Initially</a:t>
            </a:r>
            <a:r>
              <a:rPr lang="es-AR" sz="1600" i="1" dirty="0" smtClean="0"/>
              <a:t>, </a:t>
            </a:r>
            <a:r>
              <a:rPr lang="es-AR" sz="1600" i="1" dirty="0" err="1" smtClean="0"/>
              <a:t>the</a:t>
            </a:r>
            <a:r>
              <a:rPr lang="es-AR" sz="1600" i="1" dirty="0" smtClean="0"/>
              <a:t> </a:t>
            </a:r>
            <a:r>
              <a:rPr lang="es-AR" sz="1600" i="1" dirty="0" err="1" smtClean="0"/>
              <a:t>elibigility</a:t>
            </a:r>
            <a:r>
              <a:rPr lang="es-AR" sz="1600" i="1" dirty="0" smtClean="0"/>
              <a:t> trace </a:t>
            </a:r>
            <a:r>
              <a:rPr lang="es-AR" sz="1600" i="1" dirty="0" err="1" smtClean="0"/>
              <a:t>drops</a:t>
            </a:r>
            <a:r>
              <a:rPr lang="es-AR" sz="1600" i="1" dirty="0" smtClean="0"/>
              <a:t> </a:t>
            </a:r>
            <a:r>
              <a:rPr lang="es-AR" sz="1600" i="1" dirty="0" err="1" smtClean="0"/>
              <a:t>instantaneously</a:t>
            </a:r>
            <a:r>
              <a:rPr lang="es-AR" sz="1600" i="1" dirty="0" smtClean="0"/>
              <a:t> to 0 </a:t>
            </a:r>
            <a:r>
              <a:rPr lang="es-AR" sz="1600" i="1" dirty="0" err="1" smtClean="0"/>
              <a:t>because</a:t>
            </a:r>
            <a:r>
              <a:rPr lang="es-AR" sz="1600" i="1" dirty="0" smtClean="0"/>
              <a:t> </a:t>
            </a:r>
            <a:r>
              <a:rPr lang="es-AR" sz="1600" i="1" dirty="0" err="1" smtClean="0">
                <a:sym typeface="Symbol"/>
              </a:rPr>
              <a:t>the</a:t>
            </a:r>
            <a:r>
              <a:rPr lang="es-AR" sz="1600" i="1" dirty="0" smtClean="0">
                <a:sym typeface="Symbol"/>
              </a:rPr>
              <a:t> TD error </a:t>
            </a:r>
            <a:r>
              <a:rPr lang="es-AR" sz="1600" i="1" dirty="0" err="1" smtClean="0">
                <a:sym typeface="Symbol"/>
              </a:rPr>
              <a:t>is</a:t>
            </a:r>
            <a:r>
              <a:rPr lang="es-AR" sz="1600" i="1" dirty="0" smtClean="0">
                <a:sym typeface="Symbol"/>
              </a:rPr>
              <a:t> 0 and sets </a:t>
            </a:r>
            <a:r>
              <a:rPr lang="es-AR" sz="1600" i="1" dirty="0" err="1" smtClean="0">
                <a:sym typeface="Symbol"/>
              </a:rPr>
              <a:t>adaptive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smtClean="0">
                <a:sym typeface="Symbol"/>
              </a:rPr>
              <a:t> to 0.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654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3600" dirty="0" smtClean="0"/>
              <a:t>Non-</a:t>
            </a:r>
            <a:r>
              <a:rPr lang="es-AR" sz="3600" dirty="0" err="1" smtClean="0"/>
              <a:t>adaptive</a:t>
            </a:r>
            <a:r>
              <a:rPr lang="es-AR" sz="3600" dirty="0" smtClean="0"/>
              <a:t> (</a:t>
            </a:r>
            <a:r>
              <a:rPr lang="es-AR" sz="3600" dirty="0" smtClean="0">
                <a:sym typeface="Symbol"/>
              </a:rPr>
              <a:t>=0.2, </a:t>
            </a:r>
            <a:r>
              <a:rPr lang="es-AR" sz="3600" dirty="0" err="1" smtClean="0">
                <a:sym typeface="Symbol"/>
              </a:rPr>
              <a:t>the</a:t>
            </a:r>
            <a:r>
              <a:rPr lang="es-AR" sz="3600" dirty="0" smtClean="0">
                <a:sym typeface="Symbol"/>
              </a:rPr>
              <a:t> </a:t>
            </a:r>
            <a:r>
              <a:rPr lang="es-AR" sz="3600" dirty="0" err="1" smtClean="0">
                <a:sym typeface="Symbol"/>
              </a:rPr>
              <a:t>adaptive</a:t>
            </a:r>
            <a:r>
              <a:rPr lang="es-AR" sz="3600" dirty="0" smtClean="0">
                <a:sym typeface="Symbol"/>
              </a:rPr>
              <a:t> </a:t>
            </a:r>
            <a:r>
              <a:rPr lang="es-AR" sz="3600" dirty="0" err="1" smtClean="0">
                <a:sym typeface="Symbol"/>
              </a:rPr>
              <a:t>limit</a:t>
            </a:r>
            <a:r>
              <a:rPr lang="es-AR" sz="3600" dirty="0" smtClean="0">
                <a:sym typeface="Symbol"/>
              </a:rPr>
              <a:t>)</a:t>
            </a:r>
            <a:br>
              <a:rPr lang="es-AR" sz="3600" dirty="0" smtClean="0">
                <a:sym typeface="Symbol"/>
              </a:rPr>
            </a:br>
            <a:r>
              <a:rPr lang="es-AR" sz="1800" dirty="0" smtClean="0">
                <a:sym typeface="Symbol"/>
              </a:rPr>
              <a:t>(</a:t>
            </a:r>
            <a:r>
              <a:rPr lang="es-AR" sz="1800" dirty="0" err="1" smtClean="0">
                <a:sym typeface="Symbol"/>
              </a:rPr>
              <a:t>On</a:t>
            </a:r>
            <a:r>
              <a:rPr lang="es-AR" sz="1800" dirty="0" smtClean="0">
                <a:sym typeface="Symbol"/>
              </a:rPr>
              <a:t> a 50 </a:t>
            </a:r>
            <a:r>
              <a:rPr lang="es-AR" sz="1800" dirty="0" err="1" smtClean="0">
                <a:sym typeface="Symbol"/>
              </a:rPr>
              <a:t>episodes</a:t>
            </a:r>
            <a:r>
              <a:rPr lang="es-AR" sz="1800" dirty="0" smtClean="0">
                <a:sym typeface="Symbol"/>
              </a:rPr>
              <a:t> run, </a:t>
            </a:r>
            <a:r>
              <a:rPr lang="es-AR" sz="1800" dirty="0" err="1" smtClean="0">
                <a:sym typeface="Symbol"/>
              </a:rPr>
              <a:t>we</a:t>
            </a:r>
            <a:r>
              <a:rPr lang="es-AR" sz="1800" dirty="0" smtClean="0">
                <a:sym typeface="Symbol"/>
              </a:rPr>
              <a:t> </a:t>
            </a:r>
            <a:r>
              <a:rPr lang="es-AR" sz="1800" dirty="0" err="1" smtClean="0">
                <a:sym typeface="Symbol"/>
              </a:rPr>
              <a:t>plot</a:t>
            </a:r>
            <a:r>
              <a:rPr lang="es-AR" sz="1800" dirty="0" smtClean="0">
                <a:sym typeface="Symbol"/>
              </a:rPr>
              <a:t> </a:t>
            </a:r>
            <a:r>
              <a:rPr lang="es-AR" sz="1800" dirty="0" err="1" smtClean="0">
                <a:sym typeface="Symbol"/>
              </a:rPr>
              <a:t>eligibility</a:t>
            </a:r>
            <a:r>
              <a:rPr lang="es-AR" sz="1800" dirty="0" smtClean="0">
                <a:sym typeface="Symbol"/>
              </a:rPr>
              <a:t> traces </a:t>
            </a:r>
            <a:r>
              <a:rPr lang="es-AR" sz="1800" dirty="0" err="1" smtClean="0">
                <a:sym typeface="Symbol"/>
              </a:rPr>
              <a:t>for</a:t>
            </a:r>
            <a:r>
              <a:rPr lang="es-AR" sz="1800" dirty="0" smtClean="0">
                <a:sym typeface="Symbol"/>
              </a:rPr>
              <a:t> 3 central </a:t>
            </a:r>
            <a:r>
              <a:rPr lang="es-AR" sz="1800" dirty="0" err="1" smtClean="0">
                <a:sym typeface="Symbol"/>
              </a:rPr>
              <a:t>states</a:t>
            </a:r>
            <a:r>
              <a:rPr lang="es-AR" sz="1800" dirty="0" smtClean="0">
                <a:sym typeface="Symbol"/>
              </a:rPr>
              <a:t> </a:t>
            </a:r>
            <a:r>
              <a:rPr lang="es-AR" sz="1800" dirty="0" err="1" smtClean="0">
                <a:sym typeface="Symbol"/>
              </a:rPr>
              <a:t>for</a:t>
            </a:r>
            <a:r>
              <a:rPr lang="es-AR" sz="1800" dirty="0" smtClean="0">
                <a:sym typeface="Symbol"/>
              </a:rPr>
              <a:t> a </a:t>
            </a:r>
            <a:r>
              <a:rPr lang="es-AR" sz="1800" dirty="0" err="1" smtClean="0">
                <a:sym typeface="Symbol"/>
              </a:rPr>
              <a:t>couple</a:t>
            </a:r>
            <a:r>
              <a:rPr lang="es-AR" sz="1800" dirty="0" smtClean="0">
                <a:sym typeface="Symbol"/>
              </a:rPr>
              <a:t> of </a:t>
            </a:r>
            <a:r>
              <a:rPr lang="es-AR" sz="1800" dirty="0" err="1" smtClean="0">
                <a:sym typeface="Symbol"/>
              </a:rPr>
              <a:t>latest</a:t>
            </a:r>
            <a:r>
              <a:rPr lang="es-AR" sz="1800" dirty="0" smtClean="0">
                <a:sym typeface="Symbol"/>
              </a:rPr>
              <a:t> </a:t>
            </a:r>
            <a:r>
              <a:rPr lang="es-AR" sz="1800" dirty="0" err="1" smtClean="0">
                <a:sym typeface="Symbol"/>
              </a:rPr>
              <a:t>episodes</a:t>
            </a:r>
            <a:r>
              <a:rPr lang="es-AR" sz="1800" dirty="0" smtClean="0">
                <a:sym typeface="Symbol"/>
              </a:rPr>
              <a:t>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8" y="1182238"/>
            <a:ext cx="36766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81" y="3802956"/>
            <a:ext cx="37623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2147"/>
            <a:ext cx="3724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1" y="3728733"/>
            <a:ext cx="40767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6756" y="6271581"/>
            <a:ext cx="887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err="1" smtClean="0"/>
              <a:t>Using</a:t>
            </a:r>
            <a:r>
              <a:rPr lang="es-AR" sz="1600" i="1" dirty="0" smtClean="0"/>
              <a:t> </a:t>
            </a:r>
            <a:r>
              <a:rPr lang="es-AR" sz="1600" i="1" dirty="0" err="1" smtClean="0"/>
              <a:t>the</a:t>
            </a:r>
            <a:r>
              <a:rPr lang="es-AR" sz="1600" i="1" dirty="0" smtClean="0"/>
              <a:t> </a:t>
            </a:r>
            <a:r>
              <a:rPr lang="es-AR" sz="1600" i="1" dirty="0" err="1" smtClean="0"/>
              <a:t>limiting</a:t>
            </a:r>
            <a:r>
              <a:rPr lang="es-AR" sz="1600" i="1" dirty="0" smtClean="0"/>
              <a:t> </a:t>
            </a:r>
            <a:r>
              <a:rPr lang="es-AR" sz="1600" i="1" dirty="0" err="1" smtClean="0"/>
              <a:t>adaptive</a:t>
            </a:r>
            <a:r>
              <a:rPr lang="es-AR" sz="1600" i="1" dirty="0" smtClean="0"/>
              <a:t> </a:t>
            </a:r>
            <a:r>
              <a:rPr lang="es-AR" sz="1600" i="1" dirty="0" smtClean="0">
                <a:sym typeface="Symbol"/>
              </a:rPr>
              <a:t> (0.2) as non-</a:t>
            </a:r>
            <a:r>
              <a:rPr lang="es-AR" sz="1600" i="1" dirty="0" err="1" smtClean="0">
                <a:sym typeface="Symbol"/>
              </a:rPr>
              <a:t>adaptive</a:t>
            </a:r>
            <a:r>
              <a:rPr lang="es-AR" sz="1600" i="1" dirty="0" smtClean="0">
                <a:sym typeface="Symbol"/>
              </a:rPr>
              <a:t>  </a:t>
            </a:r>
            <a:r>
              <a:rPr lang="es-AR" sz="1600" i="1" dirty="0" err="1" smtClean="0">
                <a:sym typeface="Symbol"/>
              </a:rPr>
              <a:t>is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too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small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for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fast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enough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convergence</a:t>
            </a:r>
            <a:r>
              <a:rPr lang="es-AR" sz="1600" i="1" dirty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because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the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effective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learning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rate</a:t>
            </a:r>
            <a:r>
              <a:rPr lang="es-AR" sz="1600" i="1" dirty="0" smtClean="0">
                <a:sym typeface="Symbol"/>
              </a:rPr>
              <a:t> (n)z(</a:t>
            </a:r>
            <a:r>
              <a:rPr lang="es-AR" sz="1600" i="1" dirty="0" err="1" smtClean="0">
                <a:sym typeface="Symbol"/>
              </a:rPr>
              <a:t>n,s</a:t>
            </a:r>
            <a:r>
              <a:rPr lang="es-AR" sz="1600" i="1" dirty="0" smtClean="0">
                <a:sym typeface="Symbol"/>
              </a:rPr>
              <a:t>) </a:t>
            </a:r>
            <a:r>
              <a:rPr lang="es-AR" sz="1600" i="1" dirty="0" err="1" smtClean="0">
                <a:sym typeface="Symbol"/>
              </a:rPr>
              <a:t>becomes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too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small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600" i="1" dirty="0" err="1" smtClean="0">
                <a:sym typeface="Symbol"/>
              </a:rPr>
              <a:t>soon</a:t>
            </a:r>
            <a:r>
              <a:rPr lang="es-AR" sz="1600" i="1" dirty="0" smtClean="0">
                <a:sym typeface="Symbol"/>
              </a:rPr>
              <a:t> </a:t>
            </a:r>
            <a:r>
              <a:rPr lang="es-AR" sz="1400" i="1" dirty="0" smtClean="0">
                <a:sym typeface="Symbol"/>
              </a:rPr>
              <a:t>--z(</a:t>
            </a:r>
            <a:r>
              <a:rPr lang="es-AR" sz="1400" i="1" dirty="0" err="1" smtClean="0">
                <a:sym typeface="Symbol"/>
              </a:rPr>
              <a:t>n,s</a:t>
            </a:r>
            <a:r>
              <a:rPr lang="es-AR" sz="1400" i="1" dirty="0" smtClean="0">
                <a:sym typeface="Symbol"/>
              </a:rPr>
              <a:t>) </a:t>
            </a:r>
            <a:r>
              <a:rPr lang="es-AR" sz="1400" i="1" dirty="0" err="1" smtClean="0">
                <a:sym typeface="Symbol"/>
              </a:rPr>
              <a:t>is</a:t>
            </a:r>
            <a:r>
              <a:rPr lang="es-AR" sz="1400" i="1" dirty="0" smtClean="0">
                <a:sym typeface="Symbol"/>
              </a:rPr>
              <a:t> </a:t>
            </a:r>
            <a:r>
              <a:rPr lang="es-AR" sz="1400" i="1" dirty="0" err="1" smtClean="0">
                <a:sym typeface="Symbol"/>
              </a:rPr>
              <a:t>the</a:t>
            </a:r>
            <a:r>
              <a:rPr lang="es-AR" sz="1400" i="1" dirty="0" smtClean="0">
                <a:sym typeface="Symbol"/>
              </a:rPr>
              <a:t> </a:t>
            </a:r>
            <a:r>
              <a:rPr lang="es-AR" sz="1400" i="1" dirty="0" err="1" smtClean="0">
                <a:sym typeface="Symbol"/>
              </a:rPr>
              <a:t>eligibility</a:t>
            </a:r>
            <a:r>
              <a:rPr lang="es-AR" sz="1400" i="1" dirty="0" smtClean="0">
                <a:sym typeface="Symbol"/>
              </a:rPr>
              <a:t> trace at time n </a:t>
            </a:r>
            <a:r>
              <a:rPr lang="es-AR" sz="1400" i="1" dirty="0" err="1" smtClean="0">
                <a:sym typeface="Symbol"/>
              </a:rPr>
              <a:t>for</a:t>
            </a:r>
            <a:r>
              <a:rPr lang="es-AR" sz="1400" i="1" dirty="0" smtClean="0">
                <a:sym typeface="Symbol"/>
              </a:rPr>
              <a:t> </a:t>
            </a:r>
            <a:r>
              <a:rPr lang="es-AR" sz="1400" i="1" dirty="0" err="1" smtClean="0">
                <a:sym typeface="Symbol"/>
              </a:rPr>
              <a:t>state</a:t>
            </a:r>
            <a:r>
              <a:rPr lang="es-AR" sz="1400" i="1" dirty="0" smtClean="0">
                <a:sym typeface="Symbol"/>
              </a:rPr>
              <a:t> 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221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400" b="1" dirty="0" err="1" smtClean="0"/>
              <a:t>Rate</a:t>
            </a:r>
            <a:r>
              <a:rPr lang="es-AR" sz="1400" b="1" dirty="0" smtClean="0"/>
              <a:t> of </a:t>
            </a:r>
            <a:r>
              <a:rPr lang="es-AR" sz="1400" b="1" dirty="0" err="1" smtClean="0"/>
              <a:t>convergence</a:t>
            </a:r>
            <a:r>
              <a:rPr lang="es-AR" sz="1400" b="1" dirty="0" smtClean="0"/>
              <a:t> </a:t>
            </a:r>
            <a:r>
              <a:rPr lang="es-AR" sz="1400" dirty="0" smtClean="0"/>
              <a:t>(</a:t>
            </a:r>
            <a:r>
              <a:rPr lang="es-AR" sz="1400" dirty="0" err="1" smtClean="0"/>
              <a:t>plot</a:t>
            </a:r>
            <a:r>
              <a:rPr lang="es-AR" sz="1400" dirty="0" smtClean="0"/>
              <a:t> </a:t>
            </a:r>
            <a:r>
              <a:rPr lang="es-AR" sz="1400" dirty="0" err="1" smtClean="0"/>
              <a:t>on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bottom-left</a:t>
            </a:r>
            <a:r>
              <a:rPr lang="es-AR" sz="1400" dirty="0" smtClean="0"/>
              <a:t> </a:t>
            </a:r>
            <a:r>
              <a:rPr lang="es-AR" sz="1400" dirty="0" err="1" smtClean="0"/>
              <a:t>on</a:t>
            </a:r>
            <a:r>
              <a:rPr lang="es-AR" sz="1400" dirty="0" smtClean="0"/>
              <a:t> </a:t>
            </a:r>
            <a:r>
              <a:rPr lang="es-AR" sz="1400" dirty="0" err="1" smtClean="0"/>
              <a:t>each</a:t>
            </a:r>
            <a:r>
              <a:rPr lang="es-AR" sz="1400" dirty="0" smtClean="0"/>
              <a:t> page)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1400" b="1" dirty="0" err="1" smtClean="0"/>
              <a:t>Comparing</a:t>
            </a:r>
            <a:r>
              <a:rPr lang="es-AR" sz="1400" b="1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non-</a:t>
            </a:r>
            <a:r>
              <a:rPr lang="es-AR" sz="1400" dirty="0" err="1" smtClean="0"/>
              <a:t>adaptive</a:t>
            </a:r>
            <a:r>
              <a:rPr lang="es-AR" sz="1400" dirty="0" smtClean="0"/>
              <a:t> </a:t>
            </a:r>
            <a:r>
              <a:rPr lang="es-AR" sz="1400" dirty="0" smtClean="0">
                <a:sym typeface="Symbol"/>
              </a:rPr>
              <a:t> = 0.7 </a:t>
            </a:r>
            <a:r>
              <a:rPr lang="es-AR" sz="1400" dirty="0" err="1" smtClean="0">
                <a:sym typeface="Symbol"/>
              </a:rPr>
              <a:t>with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adaptive</a:t>
            </a:r>
            <a:r>
              <a:rPr lang="es-AR" sz="1400" dirty="0" smtClean="0">
                <a:sym typeface="Symbol"/>
              </a:rPr>
              <a:t> :</a:t>
            </a:r>
          </a:p>
          <a:p>
            <a:pPr lvl="1"/>
            <a:r>
              <a:rPr lang="es-AR" sz="1100" dirty="0" err="1" smtClean="0">
                <a:sym typeface="Symbol"/>
              </a:rPr>
              <a:t>Initial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episodes</a:t>
            </a:r>
            <a:r>
              <a:rPr lang="es-AR" sz="1100" dirty="0" smtClean="0">
                <a:sym typeface="Symbol"/>
              </a:rPr>
              <a:t>: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b="1" dirty="0" smtClean="0">
                <a:sym typeface="Symbol"/>
              </a:rPr>
              <a:t>non-</a:t>
            </a:r>
            <a:r>
              <a:rPr lang="es-AR" sz="1100" b="1" dirty="0" err="1" smtClean="0">
                <a:sym typeface="Symbol"/>
              </a:rPr>
              <a:t>adaptive</a:t>
            </a:r>
            <a:r>
              <a:rPr lang="es-AR" sz="1100" b="1" dirty="0" smtClean="0">
                <a:sym typeface="Symbol"/>
              </a:rPr>
              <a:t> </a:t>
            </a:r>
            <a:r>
              <a:rPr lang="es-AR" sz="1100" dirty="0" smtClean="0">
                <a:sym typeface="Symbol"/>
              </a:rPr>
              <a:t>case reduces </a:t>
            </a:r>
            <a:r>
              <a:rPr lang="es-AR" sz="1100" dirty="0" err="1" smtClean="0">
                <a:sym typeface="Symbol"/>
              </a:rPr>
              <a:t>its</a:t>
            </a:r>
            <a:r>
              <a:rPr lang="es-AR" sz="1100" dirty="0" smtClean="0">
                <a:sym typeface="Symbol"/>
              </a:rPr>
              <a:t> RMSE </a:t>
            </a:r>
            <a:r>
              <a:rPr lang="es-AR" sz="1100" b="1" dirty="0" err="1" smtClean="0">
                <a:sym typeface="Symbol"/>
              </a:rPr>
              <a:t>faster</a:t>
            </a:r>
            <a:r>
              <a:rPr lang="es-AR" sz="1100" b="1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than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adaptive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one</a:t>
            </a:r>
            <a:r>
              <a:rPr lang="es-AR" sz="1100" dirty="0" smtClean="0">
                <a:sym typeface="Symbol"/>
              </a:rPr>
              <a:t>, </a:t>
            </a:r>
            <a:r>
              <a:rPr lang="es-AR" sz="1100" dirty="0" err="1" smtClean="0">
                <a:sym typeface="Symbol"/>
              </a:rPr>
              <a:t>basically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due</a:t>
            </a:r>
            <a:r>
              <a:rPr lang="es-AR" sz="1100" dirty="0" smtClean="0">
                <a:sym typeface="Symbol"/>
              </a:rPr>
              <a:t> to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adaptive</a:t>
            </a:r>
            <a:r>
              <a:rPr lang="es-AR" sz="1100" dirty="0" smtClean="0">
                <a:sym typeface="Symbol"/>
              </a:rPr>
              <a:t>  </a:t>
            </a:r>
            <a:r>
              <a:rPr lang="es-AR" sz="1100" dirty="0" err="1" smtClean="0">
                <a:sym typeface="Symbol"/>
              </a:rPr>
              <a:t>being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initially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zero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due</a:t>
            </a:r>
            <a:r>
              <a:rPr lang="es-AR" sz="1100" dirty="0" smtClean="0">
                <a:sym typeface="Symbol"/>
              </a:rPr>
              <a:t> to a </a:t>
            </a:r>
            <a:r>
              <a:rPr lang="es-AR" sz="1100" dirty="0" err="1" smtClean="0">
                <a:sym typeface="Symbol"/>
              </a:rPr>
              <a:t>zero</a:t>
            </a:r>
            <a:r>
              <a:rPr lang="es-AR" sz="1100" dirty="0" smtClean="0">
                <a:sym typeface="Symbol"/>
              </a:rPr>
              <a:t> TD error.</a:t>
            </a:r>
          </a:p>
          <a:p>
            <a:pPr lvl="1"/>
            <a:r>
              <a:rPr lang="es-AR" sz="1100" dirty="0" err="1" smtClean="0">
                <a:sym typeface="Symbol"/>
              </a:rPr>
              <a:t>Latest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episodes</a:t>
            </a:r>
            <a:r>
              <a:rPr lang="es-AR" sz="1100" dirty="0" smtClean="0">
                <a:sym typeface="Symbol"/>
              </a:rPr>
              <a:t>: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b="1" dirty="0" err="1" smtClean="0">
                <a:sym typeface="Symbol"/>
              </a:rPr>
              <a:t>adaptive</a:t>
            </a:r>
            <a:r>
              <a:rPr lang="es-AR" sz="1100" b="1" dirty="0" smtClean="0">
                <a:sym typeface="Symbol"/>
              </a:rPr>
              <a:t> case </a:t>
            </a:r>
            <a:r>
              <a:rPr lang="es-AR" sz="1100" b="1" dirty="0" err="1" smtClean="0">
                <a:sym typeface="Symbol"/>
              </a:rPr>
              <a:t>outperforms</a:t>
            </a:r>
            <a:r>
              <a:rPr lang="es-AR" sz="1100" b="1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non-</a:t>
            </a:r>
            <a:r>
              <a:rPr lang="es-AR" sz="1100" dirty="0" err="1" smtClean="0">
                <a:sym typeface="Symbol"/>
              </a:rPr>
              <a:t>adaptive</a:t>
            </a:r>
            <a:r>
              <a:rPr lang="es-AR" sz="1100" dirty="0" smtClean="0">
                <a:sym typeface="Symbol"/>
              </a:rPr>
              <a:t> case and converges </a:t>
            </a:r>
            <a:r>
              <a:rPr lang="es-AR" sz="1100" dirty="0" err="1" smtClean="0">
                <a:sym typeface="Symbol"/>
              </a:rPr>
              <a:t>faster</a:t>
            </a:r>
            <a:r>
              <a:rPr lang="es-AR" sz="1100" dirty="0" smtClean="0">
                <a:sym typeface="Symbol"/>
              </a:rPr>
              <a:t> to 0.</a:t>
            </a:r>
          </a:p>
          <a:p>
            <a:pPr marL="457200" indent="-457200">
              <a:buFont typeface="+mj-lt"/>
              <a:buAutoNum type="arabicPeriod"/>
            </a:pPr>
            <a:endParaRPr lang="es-AR" sz="1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1400" dirty="0" err="1" smtClean="0">
                <a:sym typeface="Symbol"/>
              </a:rPr>
              <a:t>Using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limiting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adaptive</a:t>
            </a:r>
            <a:r>
              <a:rPr lang="es-AR" sz="1400" b="1" dirty="0" smtClean="0">
                <a:sym typeface="Symbol"/>
              </a:rPr>
              <a:t>  (0.2) as non-</a:t>
            </a:r>
            <a:r>
              <a:rPr lang="es-AR" sz="1400" b="1" dirty="0" err="1" smtClean="0">
                <a:sym typeface="Symbol"/>
              </a:rPr>
              <a:t>adaptive</a:t>
            </a:r>
            <a:r>
              <a:rPr lang="es-AR" sz="1400" b="1" dirty="0" smtClean="0">
                <a:sym typeface="Symbol"/>
              </a:rPr>
              <a:t>  </a:t>
            </a:r>
            <a:r>
              <a:rPr lang="es-AR" sz="1400" dirty="0" err="1" smtClean="0">
                <a:sym typeface="Symbol"/>
              </a:rPr>
              <a:t>is</a:t>
            </a:r>
            <a:r>
              <a:rPr lang="es-AR" sz="1400" dirty="0" smtClean="0">
                <a:sym typeface="Symbol"/>
              </a:rPr>
              <a:t> a </a:t>
            </a:r>
            <a:r>
              <a:rPr lang="es-AR" sz="1400" dirty="0" err="1" smtClean="0">
                <a:sym typeface="Symbol"/>
              </a:rPr>
              <a:t>too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small</a:t>
            </a:r>
            <a:r>
              <a:rPr lang="es-AR" sz="1400" dirty="0" smtClean="0">
                <a:sym typeface="Symbol"/>
              </a:rPr>
              <a:t> of a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because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eligibility</a:t>
            </a:r>
            <a:r>
              <a:rPr lang="es-AR" sz="1400" dirty="0" smtClean="0">
                <a:sym typeface="Symbol"/>
              </a:rPr>
              <a:t> trace </a:t>
            </a:r>
            <a:r>
              <a:rPr lang="es-AR" sz="1400" dirty="0" err="1" smtClean="0">
                <a:sym typeface="Symbol"/>
              </a:rPr>
              <a:t>becomes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small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too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fast</a:t>
            </a:r>
            <a:r>
              <a:rPr lang="es-AR" sz="1400" dirty="0" smtClean="0">
                <a:sym typeface="Symbol"/>
              </a:rPr>
              <a:t>, </a:t>
            </a:r>
            <a:r>
              <a:rPr lang="es-AR" sz="1400" dirty="0" err="1" smtClean="0">
                <a:sym typeface="Symbol"/>
              </a:rPr>
              <a:t>making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effective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learning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rate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drop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too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quickly</a:t>
            </a:r>
            <a:r>
              <a:rPr lang="es-AR" sz="1400" dirty="0" smtClean="0">
                <a:sym typeface="Symbol"/>
              </a:rPr>
              <a:t> to 0 (</a:t>
            </a:r>
            <a:r>
              <a:rPr lang="es-AR" sz="1400" dirty="0" err="1" smtClean="0">
                <a:sym typeface="Symbol"/>
              </a:rPr>
              <a:t>c.f.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Shimkin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lectures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on</a:t>
            </a:r>
            <a:r>
              <a:rPr lang="es-AR" sz="1400" dirty="0" smtClean="0">
                <a:sym typeface="Symbol"/>
              </a:rPr>
              <a:t> TD() </a:t>
            </a:r>
            <a:r>
              <a:rPr lang="es-AR" sz="1400" dirty="0" err="1" smtClean="0">
                <a:sym typeface="Symbol"/>
              </a:rPr>
              <a:t>convergence</a:t>
            </a:r>
            <a:r>
              <a:rPr lang="es-AR" sz="1400" dirty="0" smtClean="0">
                <a:sym typeface="Symbol"/>
              </a:rPr>
              <a:t>, Sec. 6.2) </a:t>
            </a:r>
          </a:p>
          <a:p>
            <a:pPr marL="457200" indent="-457200">
              <a:buFont typeface="+mj-lt"/>
              <a:buAutoNum type="arabicPeriod"/>
            </a:pPr>
            <a:endParaRPr lang="es-AR" sz="1400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1400" b="1" dirty="0" err="1" smtClean="0">
                <a:sym typeface="Symbol"/>
              </a:rPr>
              <a:t>Adaptive</a:t>
            </a:r>
            <a:r>
              <a:rPr lang="es-AR" sz="1400" b="1" dirty="0" smtClean="0">
                <a:sym typeface="Symbol"/>
              </a:rPr>
              <a:t>  at </a:t>
            </a:r>
            <a:r>
              <a:rPr lang="es-AR" sz="1400" b="1" dirty="0" err="1" smtClean="0">
                <a:sym typeface="Symbol"/>
              </a:rPr>
              <a:t>initial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episodes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is</a:t>
            </a:r>
            <a:r>
              <a:rPr lang="es-AR" sz="1400" b="1" dirty="0" smtClean="0">
                <a:sym typeface="Symbol"/>
              </a:rPr>
              <a:t> 0… </a:t>
            </a:r>
            <a:r>
              <a:rPr lang="es-AR" sz="1400" b="1" dirty="0" err="1" smtClean="0">
                <a:sym typeface="Symbol"/>
              </a:rPr>
              <a:t>is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this</a:t>
            </a:r>
            <a:r>
              <a:rPr lang="es-AR" sz="1400" b="1" dirty="0" smtClean="0">
                <a:sym typeface="Symbol"/>
              </a:rPr>
              <a:t> a </a:t>
            </a:r>
            <a:r>
              <a:rPr lang="es-AR" sz="1400" b="1" dirty="0" err="1" smtClean="0">
                <a:sym typeface="Symbol"/>
              </a:rPr>
              <a:t>problem</a:t>
            </a:r>
            <a:r>
              <a:rPr lang="es-AR" sz="1400" b="1" dirty="0" smtClean="0">
                <a:sym typeface="Symbol"/>
              </a:rPr>
              <a:t>?</a:t>
            </a:r>
            <a:br>
              <a:rPr lang="es-AR" sz="1400" b="1" dirty="0" smtClean="0">
                <a:sym typeface="Symbol"/>
              </a:rPr>
            </a:br>
            <a:r>
              <a:rPr lang="es-AR" sz="1400" dirty="0" err="1" smtClean="0">
                <a:sym typeface="Symbol"/>
              </a:rPr>
              <a:t>Although</a:t>
            </a:r>
            <a:r>
              <a:rPr lang="es-AR" sz="1400" dirty="0" smtClean="0">
                <a:sym typeface="Symbol"/>
              </a:rPr>
              <a:t> a </a:t>
            </a:r>
            <a:r>
              <a:rPr lang="es-AR" sz="1400" dirty="0" err="1" smtClean="0">
                <a:sym typeface="Symbol"/>
              </a:rPr>
              <a:t>zero</a:t>
            </a:r>
            <a:r>
              <a:rPr lang="es-AR" sz="1400" dirty="0" smtClean="0">
                <a:sym typeface="Symbol"/>
              </a:rPr>
              <a:t> 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yields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effective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learning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rate</a:t>
            </a:r>
            <a:r>
              <a:rPr lang="es-AR" sz="1400" dirty="0" smtClean="0">
                <a:sym typeface="Symbol"/>
              </a:rPr>
              <a:t> ((</a:t>
            </a:r>
            <a:r>
              <a:rPr lang="es-AR" sz="1400" dirty="0" err="1" smtClean="0">
                <a:sym typeface="Symbol"/>
              </a:rPr>
              <a:t>n,s</a:t>
            </a:r>
            <a:r>
              <a:rPr lang="es-AR" sz="1400" dirty="0" smtClean="0">
                <a:sym typeface="Symbol"/>
              </a:rPr>
              <a:t>)*z(</a:t>
            </a:r>
            <a:r>
              <a:rPr lang="es-AR" sz="1400" dirty="0" err="1" smtClean="0">
                <a:sym typeface="Symbol"/>
              </a:rPr>
              <a:t>n,s</a:t>
            </a:r>
            <a:r>
              <a:rPr lang="es-AR" sz="1400" dirty="0" smtClean="0">
                <a:sym typeface="Symbol"/>
              </a:rPr>
              <a:t>)) </a:t>
            </a:r>
            <a:r>
              <a:rPr lang="es-AR" sz="1400" dirty="0" err="1" smtClean="0">
                <a:sym typeface="Symbol"/>
              </a:rPr>
              <a:t>equal</a:t>
            </a:r>
            <a:r>
              <a:rPr lang="es-AR" sz="1400" dirty="0" smtClean="0">
                <a:sym typeface="Symbol"/>
              </a:rPr>
              <a:t> to </a:t>
            </a:r>
            <a:r>
              <a:rPr lang="es-AR" sz="1400" dirty="0" err="1" smtClean="0">
                <a:sym typeface="Symbol"/>
              </a:rPr>
              <a:t>zero</a:t>
            </a:r>
            <a:r>
              <a:rPr lang="es-AR" sz="1400" dirty="0" smtClean="0">
                <a:sym typeface="Symbol"/>
              </a:rPr>
              <a:t> at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very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first</a:t>
            </a:r>
            <a:r>
              <a:rPr lang="es-AR" sz="1400" dirty="0" smtClean="0">
                <a:sym typeface="Symbol"/>
              </a:rPr>
              <a:t> time </a:t>
            </a:r>
            <a:r>
              <a:rPr lang="es-AR" sz="1400" dirty="0" err="1" smtClean="0">
                <a:sym typeface="Symbol"/>
              </a:rPr>
              <a:t>step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after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visit</a:t>
            </a:r>
            <a:r>
              <a:rPr lang="es-AR" sz="1400" dirty="0" smtClean="0">
                <a:sym typeface="Symbol"/>
              </a:rPr>
              <a:t> of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state</a:t>
            </a:r>
            <a:r>
              <a:rPr lang="es-AR" sz="1400" dirty="0" smtClean="0">
                <a:sym typeface="Symbol"/>
              </a:rPr>
              <a:t>, </a:t>
            </a:r>
            <a:r>
              <a:rPr lang="es-AR" sz="1400" dirty="0" err="1" smtClean="0">
                <a:sym typeface="Symbol"/>
              </a:rPr>
              <a:t>it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doesn’t</a:t>
            </a:r>
            <a:r>
              <a:rPr lang="es-AR" sz="1400" dirty="0" smtClean="0">
                <a:sym typeface="Symbol"/>
              </a:rPr>
              <a:t> pose a </a:t>
            </a:r>
            <a:r>
              <a:rPr lang="es-AR" sz="1400" dirty="0" err="1" smtClean="0">
                <a:sym typeface="Symbol"/>
              </a:rPr>
              <a:t>problem</a:t>
            </a:r>
            <a:r>
              <a:rPr lang="es-AR" sz="1400" dirty="0" smtClean="0">
                <a:sym typeface="Symbol"/>
              </a:rPr>
              <a:t> in </a:t>
            </a:r>
            <a:r>
              <a:rPr lang="es-AR" sz="1400" dirty="0" err="1" smtClean="0">
                <a:sym typeface="Symbol"/>
              </a:rPr>
              <a:t>convergence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becuase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it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makes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algorithm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behave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initially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smtClean="0">
                <a:sym typeface="Symbol"/>
              </a:rPr>
              <a:t>as TD(0) </a:t>
            </a:r>
            <a:r>
              <a:rPr lang="es-AR" sz="1400" dirty="0" smtClean="0">
                <a:sym typeface="Symbol"/>
              </a:rPr>
              <a:t>and </a:t>
            </a:r>
            <a:r>
              <a:rPr lang="es-AR" sz="1400" dirty="0" err="1" smtClean="0">
                <a:sym typeface="Symbol"/>
              </a:rPr>
              <a:t>become</a:t>
            </a:r>
            <a:r>
              <a:rPr lang="es-AR" sz="1400" dirty="0" smtClean="0">
                <a:sym typeface="Symbol"/>
              </a:rPr>
              <a:t> a </a:t>
            </a:r>
            <a:r>
              <a:rPr lang="es-AR" sz="1400" b="1" dirty="0" smtClean="0">
                <a:sym typeface="Symbol"/>
              </a:rPr>
              <a:t>TD() </a:t>
            </a:r>
            <a:r>
              <a:rPr lang="es-AR" sz="1400" b="1" dirty="0" err="1" smtClean="0">
                <a:sym typeface="Symbol"/>
              </a:rPr>
              <a:t>algorithm</a:t>
            </a:r>
            <a:r>
              <a:rPr lang="es-AR" sz="1400" b="1" dirty="0" smtClean="0">
                <a:sym typeface="Symbol"/>
              </a:rPr>
              <a:t> a </a:t>
            </a:r>
            <a:r>
              <a:rPr lang="es-AR" sz="1400" b="1" dirty="0" err="1" smtClean="0">
                <a:sym typeface="Symbol"/>
              </a:rPr>
              <a:t>few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episodes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later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dirty="0" smtClean="0">
                <a:sym typeface="Symbol"/>
              </a:rPr>
              <a:t>as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TD error </a:t>
            </a:r>
            <a:r>
              <a:rPr lang="es-AR" sz="1400" dirty="0" err="1" smtClean="0">
                <a:sym typeface="Symbol"/>
              </a:rPr>
              <a:t>becomes</a:t>
            </a:r>
            <a:r>
              <a:rPr lang="es-AR" sz="1400" dirty="0" smtClean="0">
                <a:sym typeface="Symbol"/>
              </a:rPr>
              <a:t> non-</a:t>
            </a:r>
            <a:r>
              <a:rPr lang="es-AR" sz="1400" dirty="0" err="1" smtClean="0">
                <a:sym typeface="Symbol"/>
              </a:rPr>
              <a:t>zero</a:t>
            </a:r>
            <a:r>
              <a:rPr lang="es-AR" sz="1400" dirty="0" smtClean="0">
                <a:sym typeface="Symbol"/>
              </a:rPr>
              <a:t>, </a:t>
            </a:r>
            <a:r>
              <a:rPr lang="es-AR" sz="1400" dirty="0" err="1" smtClean="0">
                <a:sym typeface="Symbol"/>
              </a:rPr>
              <a:t>with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advantage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that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we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don’t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need</a:t>
            </a:r>
            <a:r>
              <a:rPr lang="es-AR" sz="1400" dirty="0" smtClean="0">
                <a:sym typeface="Symbol"/>
              </a:rPr>
              <a:t> to </a:t>
            </a:r>
            <a:r>
              <a:rPr lang="es-AR" sz="1400" dirty="0" err="1" smtClean="0">
                <a:sym typeface="Symbol"/>
              </a:rPr>
              <a:t>fix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 of .</a:t>
            </a:r>
            <a:br>
              <a:rPr lang="es-AR" sz="1400" dirty="0" smtClean="0">
                <a:sym typeface="Symbol"/>
              </a:rPr>
            </a:br>
            <a:r>
              <a:rPr lang="es-AR" sz="1100" dirty="0" smtClean="0">
                <a:sym typeface="Symbol"/>
              </a:rPr>
              <a:t>(Note </a:t>
            </a:r>
            <a:r>
              <a:rPr lang="es-AR" sz="1100" dirty="0" err="1" smtClean="0">
                <a:sym typeface="Symbol"/>
              </a:rPr>
              <a:t>that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already</a:t>
            </a:r>
            <a:r>
              <a:rPr lang="es-AR" sz="1100" dirty="0" smtClean="0">
                <a:sym typeface="Symbol"/>
              </a:rPr>
              <a:t> at </a:t>
            </a:r>
            <a:r>
              <a:rPr lang="es-AR" sz="1100" dirty="0" err="1" smtClean="0">
                <a:sym typeface="Symbol"/>
              </a:rPr>
              <a:t>episode</a:t>
            </a:r>
            <a:r>
              <a:rPr lang="es-AR" sz="1100" dirty="0" smtClean="0">
                <a:sym typeface="Symbol"/>
              </a:rPr>
              <a:t> 5 </a:t>
            </a:r>
            <a:r>
              <a:rPr lang="es-AR" sz="1100" dirty="0" err="1" smtClean="0">
                <a:sym typeface="Symbol"/>
              </a:rPr>
              <a:t>the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average</a:t>
            </a:r>
            <a:r>
              <a:rPr lang="es-AR" sz="1100" dirty="0" smtClean="0">
                <a:sym typeface="Symbol"/>
              </a:rPr>
              <a:t>  </a:t>
            </a:r>
            <a:r>
              <a:rPr lang="es-AR" sz="1100" dirty="0" err="1" smtClean="0">
                <a:sym typeface="Symbol"/>
              </a:rPr>
              <a:t>is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about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equal</a:t>
            </a:r>
            <a:r>
              <a:rPr lang="es-AR" sz="1100" dirty="0" smtClean="0">
                <a:sym typeface="Symbol"/>
              </a:rPr>
              <a:t> to </a:t>
            </a:r>
            <a:r>
              <a:rPr lang="es-AR" sz="1100" dirty="0" err="1" smtClean="0">
                <a:sym typeface="Symbol"/>
              </a:rPr>
              <a:t>its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limiting</a:t>
            </a:r>
            <a:r>
              <a:rPr lang="es-AR" sz="1100" dirty="0" smtClean="0">
                <a:sym typeface="Symbol"/>
              </a:rPr>
              <a:t> </a:t>
            </a:r>
            <a:r>
              <a:rPr lang="es-AR" sz="1100" dirty="0" err="1" smtClean="0">
                <a:sym typeface="Symbol"/>
              </a:rPr>
              <a:t>value</a:t>
            </a:r>
            <a:r>
              <a:rPr lang="es-AR" sz="1100" dirty="0" smtClean="0">
                <a:sym typeface="Symbol"/>
              </a:rPr>
              <a:t> of 0.2.)</a:t>
            </a:r>
          </a:p>
          <a:p>
            <a:pPr marL="457200" indent="-457200">
              <a:buFont typeface="+mj-lt"/>
              <a:buAutoNum type="arabicPeriod"/>
            </a:pPr>
            <a:endParaRPr lang="es-AR" sz="1100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1400" b="1" dirty="0" err="1" smtClean="0">
                <a:sym typeface="Symbol"/>
              </a:rPr>
              <a:t>Limiting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value</a:t>
            </a:r>
            <a:r>
              <a:rPr lang="es-AR" sz="1400" b="1" dirty="0" smtClean="0">
                <a:sym typeface="Symbol"/>
              </a:rPr>
              <a:t> of </a:t>
            </a:r>
            <a:r>
              <a:rPr lang="es-AR" sz="1400" b="1" dirty="0" err="1" smtClean="0">
                <a:sym typeface="Symbol"/>
              </a:rPr>
              <a:t>adaptive</a:t>
            </a:r>
            <a:r>
              <a:rPr lang="es-AR" sz="1400" b="1" dirty="0" smtClean="0">
                <a:sym typeface="Symbol"/>
              </a:rPr>
              <a:t>  </a:t>
            </a:r>
            <a:r>
              <a:rPr lang="es-AR" sz="1400" b="1" dirty="0" err="1" smtClean="0">
                <a:sym typeface="Symbol"/>
              </a:rPr>
              <a:t>is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rather</a:t>
            </a:r>
            <a:r>
              <a:rPr lang="es-AR" sz="1400" b="1" dirty="0" smtClean="0">
                <a:sym typeface="Symbol"/>
              </a:rPr>
              <a:t> </a:t>
            </a:r>
            <a:r>
              <a:rPr lang="es-AR" sz="1400" b="1" dirty="0" err="1" smtClean="0">
                <a:sym typeface="Symbol"/>
              </a:rPr>
              <a:t>small</a:t>
            </a:r>
            <a:r>
              <a:rPr lang="es-AR" sz="1400" b="1" dirty="0" smtClean="0">
                <a:sym typeface="Symbol"/>
              </a:rPr>
              <a:t>… (0.2)</a:t>
            </a:r>
            <a:br>
              <a:rPr lang="es-AR" sz="1400" b="1" dirty="0" smtClean="0">
                <a:sym typeface="Symbol"/>
              </a:rPr>
            </a:b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limiting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average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adaptive</a:t>
            </a:r>
            <a:r>
              <a:rPr lang="es-AR" sz="1400" dirty="0" smtClean="0">
                <a:sym typeface="Symbol"/>
              </a:rPr>
              <a:t>   </a:t>
            </a:r>
            <a:r>
              <a:rPr lang="es-AR" sz="1400" dirty="0" err="1" smtClean="0">
                <a:sym typeface="Symbol"/>
              </a:rPr>
              <a:t>is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small</a:t>
            </a:r>
            <a:r>
              <a:rPr lang="es-AR" sz="1400" dirty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compared</a:t>
            </a:r>
            <a:r>
              <a:rPr lang="es-AR" sz="1400" dirty="0" smtClean="0">
                <a:sym typeface="Symbol"/>
              </a:rPr>
              <a:t> to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non-</a:t>
            </a:r>
            <a:r>
              <a:rPr lang="es-AR" sz="1400" dirty="0" err="1" smtClean="0">
                <a:sym typeface="Symbol"/>
              </a:rPr>
              <a:t>adaptive</a:t>
            </a:r>
            <a:r>
              <a:rPr lang="es-AR" sz="1400" dirty="0" smtClean="0">
                <a:sym typeface="Symbol"/>
              </a:rPr>
              <a:t>  = 0.7 (</a:t>
            </a:r>
            <a:r>
              <a:rPr lang="es-AR" sz="1400" dirty="0" err="1" smtClean="0">
                <a:sym typeface="Symbol"/>
              </a:rPr>
              <a:t>which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tends</a:t>
            </a:r>
            <a:r>
              <a:rPr lang="es-AR" sz="1400" dirty="0" smtClean="0">
                <a:sym typeface="Symbol"/>
              </a:rPr>
              <a:t> to </a:t>
            </a:r>
            <a:r>
              <a:rPr lang="es-AR" sz="1400" dirty="0" err="1" smtClean="0">
                <a:sym typeface="Symbol"/>
              </a:rPr>
              <a:t>generate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smaller</a:t>
            </a:r>
            <a:r>
              <a:rPr lang="es-AR" sz="1400" dirty="0" smtClean="0">
                <a:sym typeface="Symbol"/>
              </a:rPr>
              <a:t> RMSE </a:t>
            </a:r>
            <a:r>
              <a:rPr lang="es-AR" sz="1400" dirty="0" err="1" smtClean="0">
                <a:sym typeface="Symbol"/>
              </a:rPr>
              <a:t>than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smaller</a:t>
            </a:r>
            <a:r>
              <a:rPr lang="es-AR" sz="1400" dirty="0" smtClean="0">
                <a:sym typeface="Symbol"/>
              </a:rPr>
              <a:t>  </a:t>
            </a:r>
            <a:r>
              <a:rPr lang="es-AR" sz="1400" dirty="0" err="1" smtClean="0">
                <a:sym typeface="Symbol"/>
              </a:rPr>
              <a:t>based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on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experiments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available</a:t>
            </a:r>
            <a:r>
              <a:rPr lang="es-AR" sz="1400" dirty="0" smtClean="0">
                <a:sym typeface="Symbol"/>
              </a:rPr>
              <a:t> at Sutton) </a:t>
            </a:r>
            <a:r>
              <a:rPr lang="es-AR" sz="1400" dirty="0" err="1" smtClean="0">
                <a:sym typeface="Symbol"/>
              </a:rPr>
              <a:t>because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agent</a:t>
            </a:r>
            <a:r>
              <a:rPr lang="es-AR" sz="1400" dirty="0" smtClean="0">
                <a:sym typeface="Symbol"/>
              </a:rPr>
              <a:t> has </a:t>
            </a:r>
            <a:r>
              <a:rPr lang="es-AR" sz="1400" dirty="0" err="1" smtClean="0">
                <a:sym typeface="Symbol"/>
              </a:rPr>
              <a:t>already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been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learning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function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for</a:t>
            </a:r>
            <a:r>
              <a:rPr lang="es-AR" sz="1400" dirty="0" smtClean="0">
                <a:sym typeface="Symbol"/>
              </a:rPr>
              <a:t> a </a:t>
            </a:r>
            <a:r>
              <a:rPr lang="es-AR" sz="1400" dirty="0" err="1" smtClean="0">
                <a:sym typeface="Symbol"/>
              </a:rPr>
              <a:t>few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episodes</a:t>
            </a:r>
            <a:r>
              <a:rPr lang="es-AR" sz="1400" dirty="0" smtClean="0">
                <a:sym typeface="Symbol"/>
              </a:rPr>
              <a:t>, </a:t>
            </a:r>
            <a:r>
              <a:rPr lang="es-AR" sz="1400" dirty="0" err="1" smtClean="0">
                <a:sym typeface="Symbol"/>
              </a:rPr>
              <a:t>before</a:t>
            </a:r>
            <a:r>
              <a:rPr lang="es-AR" sz="1400" dirty="0" smtClean="0">
                <a:sym typeface="Symbol"/>
              </a:rPr>
              <a:t> a non-</a:t>
            </a:r>
            <a:r>
              <a:rPr lang="es-AR" sz="1400" dirty="0" err="1" smtClean="0">
                <a:sym typeface="Symbol"/>
              </a:rPr>
              <a:t>zero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adaptive</a:t>
            </a:r>
            <a:r>
              <a:rPr lang="es-AR" sz="1400" dirty="0" smtClean="0">
                <a:sym typeface="Symbol"/>
              </a:rPr>
              <a:t>  </a:t>
            </a:r>
            <a:r>
              <a:rPr lang="es-AR" sz="1400" dirty="0" err="1" smtClean="0">
                <a:sym typeface="Symbol"/>
              </a:rPr>
              <a:t>kicks</a:t>
            </a:r>
            <a:r>
              <a:rPr lang="es-AR" sz="1400" dirty="0" smtClean="0">
                <a:sym typeface="Symbol"/>
              </a:rPr>
              <a:t> in.</a:t>
            </a:r>
            <a:br>
              <a:rPr lang="es-AR" sz="1400" dirty="0" smtClean="0">
                <a:sym typeface="Symbol"/>
              </a:rPr>
            </a:br>
            <a:r>
              <a:rPr lang="es-AR" sz="1400" dirty="0" smtClean="0">
                <a:sym typeface="Symbol"/>
              </a:rPr>
              <a:t>In </a:t>
            </a:r>
            <a:r>
              <a:rPr lang="es-AR" sz="1400" dirty="0" err="1" smtClean="0">
                <a:sym typeface="Symbol"/>
              </a:rPr>
              <a:t>addition</a:t>
            </a:r>
            <a:r>
              <a:rPr lang="es-AR" sz="1400" dirty="0" smtClean="0">
                <a:sym typeface="Symbol"/>
              </a:rPr>
              <a:t>, </a:t>
            </a:r>
            <a:r>
              <a:rPr lang="es-AR" sz="1400" dirty="0" err="1" smtClean="0">
                <a:sym typeface="Symbol"/>
              </a:rPr>
              <a:t>we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should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recall</a:t>
            </a:r>
            <a:r>
              <a:rPr lang="es-AR" sz="1400" dirty="0" smtClean="0">
                <a:sym typeface="Symbol"/>
              </a:rPr>
              <a:t>  </a:t>
            </a:r>
            <a:r>
              <a:rPr lang="es-AR" sz="1400" dirty="0" err="1" smtClean="0">
                <a:sym typeface="Symbol"/>
              </a:rPr>
              <a:t>that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this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is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an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i="1" dirty="0" err="1" smtClean="0">
                <a:sym typeface="Symbol"/>
              </a:rPr>
              <a:t>average</a:t>
            </a:r>
            <a:r>
              <a:rPr lang="es-AR" sz="1400" i="1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; </a:t>
            </a:r>
            <a:r>
              <a:rPr lang="es-AR" sz="1400" dirty="0" err="1" smtClean="0">
                <a:sym typeface="Symbol"/>
              </a:rPr>
              <a:t>the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specific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adaptive</a:t>
            </a:r>
            <a:r>
              <a:rPr lang="es-AR" sz="1400" dirty="0" smtClean="0">
                <a:sym typeface="Symbol"/>
              </a:rPr>
              <a:t>  </a:t>
            </a:r>
            <a:r>
              <a:rPr lang="es-AR" sz="1400" dirty="0" err="1" smtClean="0">
                <a:sym typeface="Symbol"/>
              </a:rPr>
              <a:t>value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may</a:t>
            </a:r>
            <a:r>
              <a:rPr lang="es-AR" sz="1400" dirty="0" smtClean="0">
                <a:sym typeface="Symbol"/>
              </a:rPr>
              <a:t> be </a:t>
            </a:r>
            <a:r>
              <a:rPr lang="es-AR" sz="1400" dirty="0" err="1" smtClean="0">
                <a:sym typeface="Symbol"/>
              </a:rPr>
              <a:t>different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for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different</a:t>
            </a:r>
            <a:r>
              <a:rPr lang="es-AR" sz="1400" dirty="0" smtClean="0">
                <a:sym typeface="Symbol"/>
              </a:rPr>
              <a:t> </a:t>
            </a:r>
            <a:r>
              <a:rPr lang="es-AR" sz="1400" dirty="0" err="1" smtClean="0">
                <a:sym typeface="Symbol"/>
              </a:rPr>
              <a:t>states</a:t>
            </a:r>
            <a:r>
              <a:rPr lang="es-AR" sz="1400" dirty="0" smtClean="0">
                <a:sym typeface="Symbol"/>
              </a:rPr>
              <a:t>.</a:t>
            </a:r>
            <a:endParaRPr lang="es-AR" sz="18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509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259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Convergence speed and eligibility traces in adaptive vs. non-adaptive TD() in 1D gridworld</vt:lpstr>
      <vt:lpstr> Non-adaptive (= 0.7) (On a 50 episodes run, we plot eligibility traces for 3 central states for a couple of LATEST episodes)</vt:lpstr>
      <vt:lpstr>Adaptive (average  tends to 0.2) (On a 50 episodes run, we plot eligibility traces for 3 central states for a couple of LATEST episodes)</vt:lpstr>
      <vt:lpstr>Adaptive (average  tends to 0.2) (On a 50 episodes run, we plot eligibility traces for 3 central states for a couple of INITIAL episodes)</vt:lpstr>
      <vt:lpstr>Non-adaptive (=0.2, the adaptive limit) (On a 50 episodes run, we plot eligibility traces for 3 central states for a couple of latest episodes)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Non-adaptive (= 0.7)</dc:title>
  <dc:creator>Daniel Mastropietro</dc:creator>
  <cp:lastModifiedBy>Daniel Mastropietro</cp:lastModifiedBy>
  <cp:revision>8</cp:revision>
  <dcterms:created xsi:type="dcterms:W3CDTF">2020-11-11T22:29:15Z</dcterms:created>
  <dcterms:modified xsi:type="dcterms:W3CDTF">2020-11-12T13:18:56Z</dcterms:modified>
</cp:coreProperties>
</file>