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88" r:id="rId3"/>
    <p:sldId id="283" r:id="rId4"/>
    <p:sldId id="282" r:id="rId5"/>
    <p:sldId id="273" r:id="rId6"/>
    <p:sldId id="279" r:id="rId7"/>
    <p:sldId id="284" r:id="rId8"/>
    <p:sldId id="278" r:id="rId9"/>
    <p:sldId id="285" r:id="rId10"/>
    <p:sldId id="286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87" r:id="rId20"/>
    <p:sldId id="299" r:id="rId21"/>
    <p:sldId id="300" r:id="rId22"/>
    <p:sldId id="294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TD(</a:t>
            </a:r>
            <a:r>
              <a:rPr lang="en-US" dirty="0" smtClean="0">
                <a:sym typeface="Symbol"/>
              </a:rPr>
              <a:t>) for different 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and Adaptive TD()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(First-visit MC is used as benchmark)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Wed, </a:t>
            </a:r>
            <a:r>
              <a:rPr lang="en-US" sz="2000" dirty="0" smtClean="0">
                <a:solidFill>
                  <a:schemeClr val="tx1"/>
                </a:solidFill>
              </a:rPr>
              <a:t>20-May-2020</a:t>
            </a: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Updated: Mon, 25-May-2020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Daniel Mastropietro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Ref: Python/test/simu_lambdas.py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/>
              <a:t>by </a:t>
            </a:r>
            <a:r>
              <a:rPr lang="en-US" sz="3600" dirty="0" smtClean="0"/>
              <a:t>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7170" name="Picture 2" descr="E:\Daniel\Projects\PhD-RL-Toulouse\projects\RL-001-MemoryManagement\results\SimulateTDLambda-DifferenLambdas&amp;Adaptive\td_adap_adjust_by_episode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>
                <a:sym typeface="Symbol"/>
              </a:rPr>
              <a:t></a:t>
            </a:r>
            <a:r>
              <a:rPr lang="en-US" sz="1400" i="1" dirty="0" smtClean="0">
                <a:sym typeface="Symbol"/>
              </a:rPr>
              <a:t>’s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(C)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adjusted by FIRST-VISIT state count;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adaptive </a:t>
            </a:r>
            <a:r>
              <a:rPr lang="en-US" sz="3600" dirty="0" smtClean="0">
                <a:sym typeface="Symbol"/>
              </a:rPr>
              <a:t> </a:t>
            </a:r>
            <a:r>
              <a:rPr lang="en-US" sz="3600" dirty="0">
                <a:sym typeface="Symbol"/>
              </a:rPr>
              <a:t>as a function of (t</a:t>
            </a:r>
            <a:r>
              <a:rPr lang="en-US" sz="3600" dirty="0" smtClean="0">
                <a:sym typeface="Symbol"/>
              </a:rPr>
              <a:t>)/V(S(t))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MC,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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-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adjust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by first-visit State Count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seed=1717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=10, start=10</a:t>
            </a:r>
            <a:r>
              <a:rPr lang="en-US" sz="3600" baseline="30000" dirty="0" smtClean="0">
                <a:solidFill>
                  <a:schemeClr val="bg1">
                    <a:lumMod val="65000"/>
                  </a:schemeClr>
                </a:solidFill>
              </a:rPr>
              <a:t>(*)</a:t>
            </a:r>
            <a:endParaRPr lang="en-US" sz="3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07604" y="134400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(*) This output is the same as already shown in slide 4.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 smtClean="0"/>
              <a:t>by </a:t>
            </a:r>
            <a:r>
              <a:rPr lang="en-US" sz="3600" dirty="0" smtClean="0"/>
              <a:t>FIRST-VISIT State </a:t>
            </a:r>
            <a:r>
              <a:rPr lang="en-US" sz="3600" dirty="0" smtClean="0"/>
              <a:t>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</a:t>
            </a:r>
            <a:r>
              <a:rPr lang="en-US" sz="3600" dirty="0" smtClean="0"/>
              <a:t>start=10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13</a:t>
            </a:fld>
            <a:endParaRPr lang="en-US"/>
          </a:p>
        </p:txBody>
      </p:sp>
      <p:pic>
        <p:nvPicPr>
          <p:cNvPr id="2053" name="Picture 5" descr="E:\Daniel\Projects\PhD-RL-Toulouse\projects\RL-001-MemoryManagement\results\SimulateTDLambda-DifferentLambdas&amp;Adaptive\td_adjust_by_count_FIRST_VISIT_alpha=1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0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Adaptive TD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</a:t>
            </a:r>
            <a:r>
              <a:rPr lang="en-US" sz="2800" dirty="0">
                <a:sym typeface="Symbol"/>
              </a:rPr>
              <a:t></a:t>
            </a:r>
            <a:r>
              <a:rPr lang="en-US" sz="2800" dirty="0" smtClean="0">
                <a:sym typeface="Symbol"/>
              </a:rPr>
              <a:t>-</a:t>
            </a:r>
            <a:r>
              <a:rPr lang="en-US" sz="2800" dirty="0" smtClean="0"/>
              <a:t>adjust </a:t>
            </a:r>
            <a:r>
              <a:rPr lang="en-US" sz="2800" dirty="0"/>
              <a:t>by </a:t>
            </a:r>
            <a:r>
              <a:rPr lang="en-US" sz="2800" dirty="0" smtClean="0"/>
              <a:t>FIRST-VISIT State </a:t>
            </a:r>
            <a:r>
              <a:rPr lang="en-US" sz="2800" dirty="0"/>
              <a:t>Count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seed=1717</a:t>
            </a:r>
            <a:r>
              <a:rPr lang="en-US" sz="2800" dirty="0"/>
              <a:t>, #</a:t>
            </a:r>
            <a:r>
              <a:rPr lang="en-US" sz="2800" dirty="0" err="1" smtClean="0"/>
              <a:t>exp</a:t>
            </a:r>
            <a:r>
              <a:rPr lang="en-US" sz="2800" dirty="0" smtClean="0"/>
              <a:t>=10, </a:t>
            </a:r>
            <a:r>
              <a:rPr lang="en-US" sz="2800" dirty="0" smtClean="0"/>
              <a:t>start=10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 descr="E:\Daniel\Projects\PhD-RL-Toulouse\projects\RL-001-MemoryManagement\results\SimulateTDLambda-DifferentLambdas&amp;Adaptive\td_ad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 smtClean="0">
                    <a:sym typeface="Symbol"/>
                  </a:rPr>
                  <a:t>(D)</a:t>
                </a:r>
                <a:br>
                  <a:rPr lang="en-US" sz="3600" dirty="0" smtClean="0">
                    <a:sym typeface="Symbol"/>
                  </a:rPr>
                </a:br>
                <a:r>
                  <a:rPr lang="en-US" sz="3600" dirty="0" smtClean="0">
                    <a:sym typeface="Symbol"/>
                  </a:rPr>
                  <a:t> adjusted by FIRST-VISIT state count;</a:t>
                </a:r>
                <a:br>
                  <a:rPr lang="en-US" sz="3600" dirty="0" smtClean="0">
                    <a:sym typeface="Symbol"/>
                  </a:rPr>
                </a:br>
                <a:r>
                  <a:rPr lang="en-US" sz="3600" dirty="0" smtClean="0">
                    <a:sym typeface="Symbol"/>
                  </a:rPr>
                  <a:t>adaptive </a:t>
                </a:r>
                <a:r>
                  <a:rPr lang="en-US" sz="3600" dirty="0" smtClean="0">
                    <a:sym typeface="Symbol"/>
                  </a:rPr>
                  <a:t> as a function of (t)/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7851" b="-16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i="1" dirty="0" smtClean="0">
                <a:solidFill>
                  <a:schemeClr val="tx1"/>
                </a:solidFill>
              </a:rPr>
              <a:t>For faster generation of results: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only </a:t>
            </a:r>
            <a:r>
              <a:rPr lang="en-US" sz="2000" b="1" i="1" dirty="0" smtClean="0">
                <a:solidFill>
                  <a:schemeClr val="tx1"/>
                </a:solidFill>
              </a:rPr>
              <a:t>5 experiments </a:t>
            </a:r>
            <a:r>
              <a:rPr lang="en-US" sz="2000" i="1" dirty="0" smtClean="0">
                <a:solidFill>
                  <a:schemeClr val="tx1"/>
                </a:solidFill>
              </a:rPr>
              <a:t>were run per algorithm,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on a smaller environment with</a:t>
            </a:r>
            <a:r>
              <a:rPr lang="en-US" sz="2000" b="1" i="1" dirty="0" smtClean="0">
                <a:solidFill>
                  <a:schemeClr val="tx1"/>
                </a:solidFill>
              </a:rPr>
              <a:t> 7 non-terminal states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adjust 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=5, </a:t>
            </a:r>
            <a:r>
              <a:rPr lang="en-US" sz="3600" dirty="0" smtClean="0"/>
              <a:t>start=10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E:\Daniel\Projects\PhD-RL-Toulouse\projects\RL-001-MemoryManagement\results\SimulateTDLambda-DifferentLambdas&amp;Adaptive\mc_adjust_by_count_first_visit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</a:t>
            </a:r>
            <a:r>
              <a:rPr lang="en-US" sz="3600" dirty="0" smtClean="0"/>
              <a:t>FIRST-VISIT State </a:t>
            </a:r>
            <a:r>
              <a:rPr lang="en-US" sz="3600" dirty="0" smtClean="0"/>
              <a:t>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=5, </a:t>
            </a:r>
            <a:r>
              <a:rPr lang="en-US" sz="3600" dirty="0" smtClean="0"/>
              <a:t>start=10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3" descr="E:\Daniel\Projects\PhD-RL-Toulouse\projects\RL-001-MemoryManagement\results\SimulateTDLambda-DifferentLambdas&amp;Adaptive\td_adjust_by_count_FIRST_VISIT_alpha=1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890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Adaptive TD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adjust by </a:t>
            </a:r>
            <a:r>
              <a:rPr lang="en-US" sz="2800" dirty="0" smtClean="0"/>
              <a:t>FIRST-VISIT State </a:t>
            </a:r>
            <a:r>
              <a:rPr lang="en-US" sz="2800" dirty="0"/>
              <a:t>Count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seed=1717</a:t>
            </a:r>
            <a:r>
              <a:rPr lang="en-US" sz="2800" dirty="0"/>
              <a:t>, #</a:t>
            </a:r>
            <a:r>
              <a:rPr lang="en-US" sz="2800" dirty="0" err="1" smtClean="0"/>
              <a:t>exp</a:t>
            </a:r>
            <a:r>
              <a:rPr lang="en-US" sz="2800" dirty="0" smtClean="0"/>
              <a:t>=5, </a:t>
            </a:r>
            <a:r>
              <a:rPr lang="en-US" sz="2800" dirty="0" smtClean="0"/>
              <a:t>start=10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2" descr="E:\Daniel\Projects\PhD-RL-Toulouse\projects\RL-001-MemoryManagement\results\SimulateTDLambda-DifferentLambdas&amp;Adaptive\td_adap_adjust_by_count_FIRST_VISIT_diff_alphas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" y="16288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 and </a:t>
            </a:r>
            <a:r>
              <a:rPr lang="en-US" sz="2400" dirty="0">
                <a:sym typeface="Symbol"/>
              </a:rPr>
              <a:t> values </a:t>
            </a:r>
            <a:r>
              <a:rPr lang="en-US" sz="2400" dirty="0" smtClean="0">
                <a:sym typeface="Symbol"/>
              </a:rPr>
              <a:t>considered in these experiments, the following is observed for both the 7-state and 19-state 1D </a:t>
            </a:r>
            <a:r>
              <a:rPr lang="en-US" sz="2400" dirty="0" err="1" smtClean="0">
                <a:sym typeface="Symbol"/>
              </a:rPr>
              <a:t>gridworld</a:t>
            </a:r>
            <a:r>
              <a:rPr lang="en-US" sz="2400" dirty="0" smtClean="0">
                <a:sym typeface="Symbol"/>
              </a:rPr>
              <a:t> environment:</a:t>
            </a:r>
            <a:br>
              <a:rPr lang="en-US" sz="2400" dirty="0" smtClean="0">
                <a:sym typeface="Symbol"/>
              </a:rPr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smallest RMSE </a:t>
            </a:r>
            <a:r>
              <a:rPr lang="en-US" sz="2400" dirty="0" smtClean="0"/>
              <a:t>at the end of 200 episodes is observed for the </a:t>
            </a:r>
            <a:r>
              <a:rPr lang="en-US" sz="2400" b="1" dirty="0" smtClean="0"/>
              <a:t>Adaptive TD(</a:t>
            </a:r>
            <a:r>
              <a:rPr lang="en-US" sz="2400" b="1" dirty="0" smtClean="0">
                <a:sym typeface="Symbol"/>
              </a:rPr>
              <a:t>) algorithm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/>
              <a:t>with </a:t>
            </a:r>
            <a:r>
              <a:rPr lang="en-US" sz="2400" dirty="0" smtClean="0">
                <a:sym typeface="Symbol"/>
              </a:rPr>
              <a:t> adjusted by </a:t>
            </a:r>
            <a:r>
              <a:rPr lang="en-US" sz="2400" dirty="0" smtClean="0">
                <a:sym typeface="Symbol"/>
              </a:rPr>
              <a:t>FIRST-VISIT state count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smallest RMSE for TD(</a:t>
            </a:r>
            <a:r>
              <a:rPr lang="en-US" sz="2400" b="1" dirty="0" smtClean="0">
                <a:sym typeface="Symbol"/>
              </a:rPr>
              <a:t>)</a:t>
            </a:r>
            <a:r>
              <a:rPr lang="en-US" sz="2400" dirty="0" smtClean="0">
                <a:sym typeface="Symbol"/>
              </a:rPr>
              <a:t> is </a:t>
            </a:r>
            <a:r>
              <a:rPr lang="en-US" sz="2400" dirty="0" smtClean="0">
                <a:sym typeface="Symbol"/>
              </a:rPr>
              <a:t>observed for  = 0.8 (also for </a:t>
            </a:r>
            <a:r>
              <a:rPr lang="en-US" sz="2400" dirty="0" smtClean="0">
                <a:sym typeface="Symbol"/>
              </a:rPr>
              <a:t>the “ adjusted by FIRST-VISIT state count” case), with an RMSE at the end of 200 episodes very similar to the adaptive TD()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ym typeface="Symbol"/>
              </a:rPr>
              <a:t>MC is the slowest algorithm to converge </a:t>
            </a:r>
            <a:r>
              <a:rPr lang="en-US" sz="2400" dirty="0" smtClean="0">
                <a:sym typeface="Symbol"/>
              </a:rPr>
              <a:t>and it converges to the largest RMSE at the end of 200 episodes.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As expected, t</a:t>
            </a:r>
            <a:r>
              <a:rPr lang="en-US" sz="2400" dirty="0" smtClean="0">
                <a:sym typeface="Symbol"/>
              </a:rPr>
              <a:t>he </a:t>
            </a:r>
            <a:r>
              <a:rPr lang="en-US" sz="2400" b="1" dirty="0" smtClean="0">
                <a:sym typeface="Symbol"/>
              </a:rPr>
              <a:t>convergence of MC is very similar to TD(0.9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--i.e. the closest we got to  = 1 in our simulations– although this is the case only when  is updated by FIRST-VISIT state count, which is </a:t>
            </a:r>
            <a:r>
              <a:rPr lang="en-US" sz="2400" b="1" dirty="0" smtClean="0">
                <a:sym typeface="Symbol"/>
              </a:rPr>
              <a:t>the setting under which the two algorithms are most similar</a:t>
            </a:r>
            <a:r>
              <a:rPr lang="en-US" sz="2400" dirty="0" smtClean="0">
                <a:sym typeface="Symbol"/>
              </a:rPr>
              <a:t>.</a:t>
            </a:r>
            <a:endParaRPr lang="en-US" sz="2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The convergence </a:t>
            </a:r>
            <a:r>
              <a:rPr lang="en-US" sz="2400" dirty="0" smtClean="0">
                <a:sym typeface="Symbol"/>
              </a:rPr>
              <a:t>to the RMSE at the last episode </a:t>
            </a:r>
            <a:r>
              <a:rPr lang="en-US" sz="2400" dirty="0" smtClean="0">
                <a:sym typeface="Symbol"/>
              </a:rPr>
              <a:t>is a little slower in the adaptive TD() case than in TD() for the 19-state environment, but faster for the 7-state environment.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 smtClean="0"/>
                  <a:t>Three algorithms are analyzed on </a:t>
                </a:r>
                <a:r>
                  <a:rPr lang="en-US" sz="1600" dirty="0" smtClean="0"/>
                  <a:t>a 19+2-state and 7+2-state 1D </a:t>
                </a:r>
                <a:r>
                  <a:rPr lang="en-US" sz="1600" dirty="0" err="1" smtClean="0"/>
                  <a:t>gridworld</a:t>
                </a:r>
                <a:r>
                  <a:rPr lang="en-US" sz="1600" dirty="0" smtClean="0"/>
                  <a:t> with non-zero rewards only at left-most and right-most states.</a:t>
                </a:r>
              </a:p>
              <a:p>
                <a:pPr lvl="1"/>
                <a:r>
                  <a:rPr lang="en-US" sz="1400" dirty="0" smtClean="0"/>
                  <a:t>First-visit MC</a:t>
                </a:r>
              </a:p>
              <a:p>
                <a:pPr lvl="1"/>
                <a:r>
                  <a:rPr lang="en-US" sz="1400" dirty="0" smtClean="0"/>
                  <a:t>TD(</a:t>
                </a:r>
                <a:r>
                  <a:rPr lang="en-US" sz="1400" dirty="0" smtClean="0">
                    <a:sym typeface="Symbol"/>
                  </a:rPr>
                  <a:t>)</a:t>
                </a:r>
              </a:p>
              <a:p>
                <a:pPr lvl="1"/>
                <a:r>
                  <a:rPr lang="en-US" sz="1400" dirty="0" smtClean="0"/>
                  <a:t>Adaptive TD</a:t>
                </a:r>
                <a:r>
                  <a:rPr lang="en-US" sz="1400" dirty="0"/>
                  <a:t>(</a:t>
                </a:r>
                <a:r>
                  <a:rPr lang="en-US" sz="1400" dirty="0">
                    <a:sym typeface="Symbol"/>
                  </a:rPr>
                  <a:t></a:t>
                </a:r>
                <a:r>
                  <a:rPr lang="en-US" sz="1400" dirty="0" smtClean="0">
                    <a:sym typeface="Symbol"/>
                  </a:rPr>
                  <a:t>), i.e. with a state-dependent </a:t>
                </a:r>
                <a:endParaRPr lang="en-US" sz="1400" dirty="0" smtClean="0"/>
              </a:p>
              <a:p>
                <a:r>
                  <a:rPr lang="en-US" sz="1600" b="1" dirty="0" smtClean="0"/>
                  <a:t>Four set of simulations </a:t>
                </a:r>
                <a:r>
                  <a:rPr lang="en-US" sz="1600" b="1" dirty="0" smtClean="0"/>
                  <a:t>are carried out for each algorithm </a:t>
                </a:r>
                <a:r>
                  <a:rPr lang="en-US" sz="1600" dirty="0" smtClean="0"/>
                  <a:t>making up </a:t>
                </a:r>
                <a:r>
                  <a:rPr lang="en-US" sz="1600" dirty="0" smtClean="0"/>
                  <a:t>12 </a:t>
                </a:r>
                <a:r>
                  <a:rPr lang="en-US" sz="1600" dirty="0" smtClean="0"/>
                  <a:t>simulations shown in </a:t>
                </a:r>
                <a:r>
                  <a:rPr lang="en-US" sz="1600" dirty="0" smtClean="0"/>
                  <a:t>12 different </a:t>
                </a:r>
                <a:r>
                  <a:rPr lang="en-US" sz="1600" dirty="0" smtClean="0"/>
                  <a:t>pages, where the RMSE by episode averaged over 10 </a:t>
                </a:r>
                <a:r>
                  <a:rPr lang="en-US" sz="1600" dirty="0" smtClean="0"/>
                  <a:t>or 5 experiments </a:t>
                </a:r>
                <a:r>
                  <a:rPr lang="en-US" sz="1600" dirty="0" smtClean="0"/>
                  <a:t>is </a:t>
                </a:r>
                <a:r>
                  <a:rPr lang="en-US" sz="1600" dirty="0" smtClean="0"/>
                  <a:t>plotted. The four set of </a:t>
                </a:r>
                <a:r>
                  <a:rPr lang="en-US" sz="1600" dirty="0" smtClean="0"/>
                  <a:t>simulations are as follows</a:t>
                </a:r>
                <a:endParaRPr lang="en-US" sz="1600" dirty="0" smtClean="0"/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 is adjusted by state </a:t>
                </a: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count on 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</a:t>
                </a: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episode on </a:t>
                </a: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</a:t>
                </a: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FIRST-VISIT state count on 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 is adjusted by FIRST-VISIT state count on the </a:t>
                </a:r>
                <a:r>
                  <a:rPr lang="en-US" sz="1400" dirty="0" smtClean="0">
                    <a:solidFill>
                      <a:srgbClr val="00B050"/>
                    </a:solidFill>
                    <a:sym typeface="Symbol"/>
                  </a:rPr>
                  <a:t>7+2-state </a:t>
                </a:r>
                <a:r>
                  <a:rPr lang="en-US" sz="1400" dirty="0" err="1" smtClean="0">
                    <a:solidFill>
                      <a:srgbClr val="00B050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rgbClr val="00B050"/>
                  </a:solidFill>
                  <a:sym typeface="Symbol"/>
                </a:endParaRPr>
              </a:p>
              <a:p>
                <a:pPr marL="363538" indent="0">
                  <a:buNone/>
                </a:pPr>
                <a:r>
                  <a:rPr lang="en-US" sz="1400" i="1" dirty="0" smtClean="0"/>
                  <a:t>For </a:t>
                </a:r>
                <a:r>
                  <a:rPr lang="en-US" sz="1400" b="1" i="1" dirty="0" smtClean="0"/>
                  <a:t>adaptive TD(</a:t>
                </a:r>
                <a:r>
                  <a:rPr lang="en-US" sz="1400" b="1" i="1" dirty="0" smtClean="0">
                    <a:sym typeface="Symbol"/>
                  </a:rPr>
                  <a:t>)</a:t>
                </a:r>
                <a:r>
                  <a:rPr lang="en-US" sz="1400" i="1" dirty="0">
                    <a:sym typeface="Symbol"/>
                  </a:rPr>
                  <a:t>,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 in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(A), (B)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and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(C)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is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considered a state-dependent value that is defined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by a Boltzman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n function of (t)/V(S(t)), i.e. of the </a:t>
                </a:r>
                <a:r>
                  <a:rPr lang="en-US" sz="1400" b="1" i="1" dirty="0" smtClean="0">
                    <a:solidFill>
                      <a:schemeClr val="tx2"/>
                    </a:solidFill>
                    <a:sym typeface="Symbol"/>
                  </a:rPr>
                  <a:t>target error relative to the state’s value visited at time t</a:t>
                </a:r>
                <a:r>
                  <a:rPr lang="en-US" sz="1400" i="1" dirty="0" smtClean="0">
                    <a:sym typeface="Symbol"/>
                  </a:rPr>
                  <a:t>, while </a:t>
                </a:r>
                <a:r>
                  <a:rPr lang="en-US" sz="1400" i="1" dirty="0" smtClean="0">
                    <a:solidFill>
                      <a:srgbClr val="00B050"/>
                    </a:solidFill>
                    <a:sym typeface="Symbol"/>
                  </a:rPr>
                  <a:t>in case (D) it is defined by a Boltzmann function of </a:t>
                </a:r>
                <a:r>
                  <a:rPr lang="en-US" sz="1400" i="1" dirty="0">
                    <a:solidFill>
                      <a:srgbClr val="00B050"/>
                    </a:solidFill>
                    <a:sym typeface="Symbol"/>
                  </a:rPr>
                  <a:t>(t)</a:t>
                </a: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400" i="1" dirty="0" smtClean="0">
                    <a:solidFill>
                      <a:srgbClr val="00B050"/>
                    </a:solidFill>
                  </a:rPr>
                  <a:t>, i.e. of the </a:t>
                </a:r>
                <a:r>
                  <a:rPr lang="en-US" sz="1400" b="1" i="1" dirty="0" smtClean="0">
                    <a:solidFill>
                      <a:srgbClr val="00B050"/>
                    </a:solidFill>
                  </a:rPr>
                  <a:t>target error relative to the average estimated value function </a:t>
                </a:r>
                <a:r>
                  <a:rPr lang="en-US" sz="1400" i="1" dirty="0" smtClean="0">
                    <a:solidFill>
                      <a:srgbClr val="00B050"/>
                    </a:solidFill>
                  </a:rPr>
                  <a:t>over all states at time t</a:t>
                </a:r>
                <a:r>
                  <a:rPr lang="en-US" sz="1400" i="1" dirty="0" smtClean="0"/>
                  <a:t>. The latter setup is considered in an attempt to eliminate the undesired situation of large ratios </a:t>
                </a:r>
                <a:r>
                  <a:rPr lang="en-US" sz="1400" i="1" dirty="0"/>
                  <a:t>for very small V(S(t)) </a:t>
                </a:r>
                <a:r>
                  <a:rPr lang="en-US" sz="1400" i="1" dirty="0" smtClean="0"/>
                  <a:t>(as is the case for middle states).</a:t>
                </a:r>
                <a:endParaRPr lang="en-US" sz="1400" i="1" dirty="0" smtClean="0"/>
              </a:p>
              <a:p>
                <a:r>
                  <a:rPr lang="en-US" sz="1600" dirty="0" smtClean="0">
                    <a:sym typeface="Symbol"/>
                  </a:rPr>
                  <a:t>For TD(), a set of </a:t>
                </a:r>
                <a:r>
                  <a:rPr lang="en-US" sz="1600" b="1" dirty="0" smtClean="0">
                    <a:sym typeface="Symbol"/>
                  </a:rPr>
                  <a:t>different  values </a:t>
                </a:r>
                <a:r>
                  <a:rPr lang="en-US" sz="1600" dirty="0" smtClean="0">
                    <a:sym typeface="Symbol"/>
                  </a:rPr>
                  <a:t>are considered and compared.</a:t>
                </a:r>
                <a:endParaRPr lang="en-US" sz="1600" dirty="0" smtClean="0">
                  <a:sym typeface="Symbol"/>
                </a:endParaRPr>
              </a:p>
              <a:p>
                <a:r>
                  <a:rPr lang="en-US" sz="1600" i="1" dirty="0" smtClean="0">
                    <a:sym typeface="Symbol"/>
                  </a:rPr>
                  <a:t>All </a:t>
                </a:r>
                <a:r>
                  <a:rPr lang="en-US" sz="1600" i="1" dirty="0" smtClean="0">
                    <a:sym typeface="Symbol"/>
                  </a:rPr>
                  <a:t>plots on the LHS are visually comparable as they use the same scale.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88" b="-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In terms of </a:t>
            </a:r>
            <a:r>
              <a:rPr lang="en-US" sz="3000" b="1" dirty="0" smtClean="0">
                <a:sym typeface="Symbol"/>
              </a:rPr>
              <a:t>-update strategies</a:t>
            </a:r>
          </a:p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convergence rates observed in the 1D </a:t>
            </a:r>
            <a:r>
              <a:rPr lang="en-US" sz="2400" dirty="0" err="1" smtClean="0">
                <a:sym typeface="Symbol"/>
              </a:rPr>
              <a:t>gridworld</a:t>
            </a:r>
            <a:r>
              <a:rPr lang="en-US" sz="2400" dirty="0" smtClean="0">
                <a:sym typeface="Symbol"/>
              </a:rPr>
              <a:t> environment </a:t>
            </a:r>
            <a:r>
              <a:rPr lang="en-US" sz="2400" dirty="0" smtClean="0"/>
              <a:t>for the three </a:t>
            </a:r>
            <a:r>
              <a:rPr lang="en-US" sz="2400" dirty="0" smtClean="0">
                <a:sym typeface="Symbol"/>
              </a:rPr>
              <a:t>studied -update </a:t>
            </a:r>
            <a:r>
              <a:rPr lang="en-US" sz="2400" dirty="0" smtClean="0"/>
              <a:t>strategies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>
                <a:sym typeface="Symbol"/>
              </a:rPr>
              <a:t>we may conclude that: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state count </a:t>
            </a:r>
            <a:r>
              <a:rPr lang="en-US" sz="2400" dirty="0" smtClean="0"/>
              <a:t>is too aggressive, as it prevents most algorithms to learn fast enough</a:t>
            </a:r>
            <a:r>
              <a:rPr lang="en-US" sz="2400" baseline="30000" dirty="0" smtClean="0"/>
              <a:t>(*)</a:t>
            </a:r>
            <a:r>
              <a:rPr lang="en-US" sz="2400" dirty="0" smtClean="0">
                <a:sym typeface="Symbol"/>
              </a:rPr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episode </a:t>
            </a:r>
            <a:r>
              <a:rPr lang="en-US" sz="2400" dirty="0" smtClean="0"/>
              <a:t>is less aggressive, allowing the algorithm to learn for more time, but it penalizes states that are not visited in an episode.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FIRST-VISIT state count </a:t>
            </a:r>
            <a:r>
              <a:rPr lang="en-US" sz="2400" dirty="0" smtClean="0"/>
              <a:t>is a trade-off strategy, that brings the best from both worlds, as it proposes a less aggressive decrease than “by state count” strategy and at the same time does not penalize states non-visited in an episode.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(*) This lack of learning most likely happens because the value of </a:t>
            </a:r>
            <a:r>
              <a:rPr lang="en-US" sz="1400" dirty="0" smtClean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56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In terms of </a:t>
            </a:r>
            <a:r>
              <a:rPr lang="en-US" sz="3000" b="1" dirty="0" smtClean="0">
                <a:sym typeface="Symbol"/>
              </a:rPr>
              <a:t>learning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adaptive TD(</a:t>
            </a:r>
            <a:r>
              <a:rPr lang="en-US" sz="2400" b="1" dirty="0" smtClean="0">
                <a:sym typeface="Symbol"/>
              </a:rPr>
              <a:t>) </a:t>
            </a:r>
            <a:r>
              <a:rPr lang="en-US" sz="2400" dirty="0" smtClean="0">
                <a:sym typeface="Symbol"/>
              </a:rPr>
              <a:t>algorithm seems to </a:t>
            </a:r>
            <a:r>
              <a:rPr lang="en-US" sz="2400" b="1" dirty="0" smtClean="0">
                <a:sym typeface="Symbol"/>
              </a:rPr>
              <a:t>perform as good as the best  </a:t>
            </a:r>
            <a:r>
              <a:rPr lang="en-US" sz="2400" dirty="0" smtClean="0">
                <a:sym typeface="Symbol"/>
              </a:rPr>
              <a:t>among </a:t>
            </a:r>
            <a:r>
              <a:rPr lang="en-US" sz="2400" b="1" dirty="0" smtClean="0">
                <a:sym typeface="Symbol"/>
              </a:rPr>
              <a:t>TD()</a:t>
            </a:r>
            <a:r>
              <a:rPr lang="en-US" sz="2400" dirty="0" smtClean="0">
                <a:sym typeface="Symbol"/>
              </a:rPr>
              <a:t>, or even slightly better (in terms of faster convergence and possibly slightly slower RMSE), with the great advantage that there is no need to specify the value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of this </a:t>
            </a:r>
            <a:r>
              <a:rPr lang="en-US" sz="2400" dirty="0" err="1" smtClean="0">
                <a:sym typeface="Symbol"/>
              </a:rPr>
              <a:t>hyperparameter</a:t>
            </a:r>
            <a:r>
              <a:rPr lang="en-US" sz="2400" dirty="0" smtClean="0">
                <a:sym typeface="Symbo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Out of the </a:t>
            </a:r>
            <a:r>
              <a:rPr lang="en-US" sz="2400" b="1" dirty="0" smtClean="0"/>
              <a:t>two state-dependent </a:t>
            </a:r>
            <a:r>
              <a:rPr lang="en-US" sz="2400" b="1" dirty="0" smtClean="0">
                <a:sym typeface="Symbol"/>
              </a:rPr>
              <a:t> strategies </a:t>
            </a:r>
            <a:r>
              <a:rPr lang="en-US" sz="2400" dirty="0" smtClean="0">
                <a:sym typeface="Symbol"/>
              </a:rPr>
              <a:t>considered for adaptive TD() </a:t>
            </a:r>
            <a:r>
              <a:rPr lang="en-US" sz="2400" dirty="0">
                <a:sym typeface="Symbol"/>
              </a:rPr>
              <a:t>--(C) vs. (D</a:t>
            </a:r>
            <a:r>
              <a:rPr lang="en-US" sz="2400" dirty="0" smtClean="0">
                <a:sym typeface="Symbol"/>
              </a:rPr>
              <a:t>)--</a:t>
            </a:r>
            <a:r>
              <a:rPr lang="en-US" sz="2400" dirty="0" smtClean="0">
                <a:sym typeface="Symbol"/>
              </a:rPr>
              <a:t>, the </a:t>
            </a:r>
            <a:r>
              <a:rPr lang="en-US" sz="2400" b="1" dirty="0" smtClean="0">
                <a:sym typeface="Symbol"/>
              </a:rPr>
              <a:t>best one </a:t>
            </a:r>
            <a:r>
              <a:rPr lang="en-US" sz="2400" dirty="0" smtClean="0">
                <a:sym typeface="Symbol"/>
              </a:rPr>
              <a:t>(smaller RMSE, faster convergence) chooses </a:t>
            </a:r>
            <a:r>
              <a:rPr lang="en-US" sz="2400" b="1" dirty="0" smtClean="0">
                <a:sym typeface="Symbol"/>
              </a:rPr>
              <a:t> as a function of the target erro</a:t>
            </a:r>
            <a:r>
              <a:rPr lang="en-US" sz="2400" b="1" dirty="0" smtClean="0">
                <a:sym typeface="Symbol"/>
              </a:rPr>
              <a:t>r relative to the average state value function estimate </a:t>
            </a:r>
            <a:r>
              <a:rPr lang="en-US" sz="2400" dirty="0" smtClean="0">
                <a:sym typeface="Symbol"/>
              </a:rPr>
              <a:t>over all states, which avoids divisions by a very small value observed in the other strategy.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(*) This lack of learning most likely happens because the value of </a:t>
            </a:r>
            <a:r>
              <a:rPr lang="en-US" sz="1400" dirty="0" smtClean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3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DRAFT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TD(</a:t>
            </a:r>
            <a:r>
              <a:rPr lang="en-US" dirty="0" smtClean="0">
                <a:sym typeface="Symbol"/>
              </a:rPr>
              <a:t>) -  distribution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Three ways of </a:t>
            </a:r>
            <a:r>
              <a:rPr lang="en-US" sz="3100" dirty="0" smtClean="0">
                <a:sym typeface="Symbol"/>
              </a:rPr>
              <a:t>adjusting  as a function of </a:t>
            </a:r>
            <a:r>
              <a:rPr lang="en-US" sz="3100" dirty="0" smtClean="0">
                <a:sym typeface="Symbol"/>
              </a:rPr>
              <a:t>(t</a:t>
            </a:r>
            <a:r>
              <a:rPr lang="en-US" sz="3100" dirty="0" smtClean="0">
                <a:sym typeface="Symbol"/>
              </a:rPr>
              <a:t>)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712943" cy="43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125" y="1556792"/>
            <a:ext cx="1939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Relative to state’s value</a:t>
            </a:r>
            <a:br>
              <a:rPr lang="en-US" sz="1400" b="1" dirty="0" smtClean="0"/>
            </a:br>
            <a:r>
              <a:rPr lang="en-US" sz="1400" b="1" dirty="0" smtClean="0"/>
              <a:t>~ 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 </a:t>
            </a:r>
            <a:r>
              <a:rPr lang="en-US" sz="1400" b="1" dirty="0" smtClean="0"/>
              <a:t>/ </a:t>
            </a:r>
            <a:r>
              <a:rPr lang="en-US" sz="1400" b="1" dirty="0" smtClean="0"/>
              <a:t>|V(S(t)) </a:t>
            </a:r>
            <a:r>
              <a:rPr lang="en-US" sz="1400" b="1" dirty="0" smtClean="0"/>
              <a:t>|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1556792"/>
            <a:ext cx="277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Relative, but avoiding division by 0</a:t>
            </a:r>
            <a:br>
              <a:rPr lang="en-US" sz="1400" b="1" dirty="0" smtClean="0"/>
            </a:br>
            <a:r>
              <a:rPr lang="en-US" sz="1400" b="1" dirty="0" smtClean="0"/>
              <a:t>~ </a:t>
            </a:r>
            <a:r>
              <a:rPr lang="en-US" sz="1400" b="1" dirty="0" err="1" smtClean="0"/>
              <a:t>exp</a:t>
            </a:r>
            <a:r>
              <a:rPr lang="en-US" sz="1400" b="1" dirty="0" smtClean="0"/>
              <a:t>( </a:t>
            </a:r>
            <a:r>
              <a:rPr lang="en-US" sz="1400" b="1" dirty="0" smtClean="0"/>
              <a:t>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 </a:t>
            </a:r>
            <a:r>
              <a:rPr lang="en-US" sz="1400" b="1" dirty="0" smtClean="0"/>
              <a:t>- </a:t>
            </a:r>
            <a:r>
              <a:rPr lang="en-US" sz="1400" b="1" dirty="0" smtClean="0"/>
              <a:t>|V(S(t)| 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2540" y="1566094"/>
            <a:ext cx="84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Absolute</a:t>
            </a:r>
          </a:p>
          <a:p>
            <a:pPr algn="ctr"/>
            <a:r>
              <a:rPr lang="en-US" sz="1400" b="1" dirty="0" smtClean="0"/>
              <a:t>~ 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346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(A)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</a:t>
            </a:r>
            <a:r>
              <a:rPr lang="en-US" sz="3600" dirty="0" smtClean="0">
                <a:sym typeface="Symbol"/>
              </a:rPr>
              <a:t>adjusted by </a:t>
            </a:r>
            <a:r>
              <a:rPr lang="en-US" sz="3600" dirty="0" smtClean="0">
                <a:sym typeface="Symbol"/>
              </a:rPr>
              <a:t>state c</a:t>
            </a:r>
            <a:r>
              <a:rPr lang="en-US" sz="3600" dirty="0" smtClean="0">
                <a:sym typeface="Symbol"/>
              </a:rPr>
              <a:t>ount;</a:t>
            </a:r>
            <a:r>
              <a:rPr lang="en-US" sz="3600" dirty="0">
                <a:sym typeface="Symbol"/>
              </a:rPr>
              <a:t/>
            </a:r>
            <a:br>
              <a:rPr lang="en-US" sz="3600" dirty="0">
                <a:sym typeface="Symbol"/>
              </a:rPr>
            </a:br>
            <a:r>
              <a:rPr lang="en-US" sz="3600" dirty="0" smtClean="0">
                <a:sym typeface="Symbol"/>
              </a:rPr>
              <a:t>adaptive  </a:t>
            </a:r>
            <a:r>
              <a:rPr lang="en-US" sz="3600" dirty="0">
                <a:sym typeface="Symbol"/>
              </a:rPr>
              <a:t>as a function of (t)/</a:t>
            </a:r>
            <a:r>
              <a:rPr lang="en-US" sz="3600" dirty="0" smtClean="0">
                <a:sym typeface="Symbol"/>
              </a:rPr>
              <a:t>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</a:t>
            </a:r>
            <a:r>
              <a:rPr lang="en-US" sz="3600" dirty="0" smtClean="0">
                <a:sym typeface="Symbol"/>
              </a:rPr>
              <a:t>-</a:t>
            </a:r>
            <a:r>
              <a:rPr lang="en-US" sz="3600" dirty="0" smtClean="0"/>
              <a:t>adjust </a:t>
            </a:r>
            <a:r>
              <a:rPr lang="en-US" sz="3600" dirty="0" smtClean="0"/>
              <a:t>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 smtClean="0"/>
              <a:t>by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3074" name="Picture 2" descr="E:\Daniel\Projects\PhD-RL-Toulouse\projects\RL-001-MemoryManagement\results\SimulateTDLambda-DifferenLambdas&amp;Adaptive\td_adjust_by_count_alpha=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</a:t>
            </a:r>
            <a:r>
              <a:rPr lang="en-US" sz="1400" i="1" dirty="0" smtClean="0">
                <a:sym typeface="Symbol"/>
              </a:rPr>
              <a:t>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/>
              <a:t>by State Count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4098" name="Picture 2" descr="E:\Daniel\Projects\PhD-RL-Toulouse\projects\RL-001-MemoryManagement\results\SimulateTDLambda-DifferenLambdas&amp;Adaptive\td_adap_adjust_by_count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(B)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</a:t>
            </a:r>
            <a:r>
              <a:rPr lang="en-US" sz="3600" dirty="0" smtClean="0">
                <a:sym typeface="Symbol"/>
              </a:rPr>
              <a:t>adjusted by </a:t>
            </a:r>
            <a:r>
              <a:rPr lang="en-US" sz="3600" dirty="0">
                <a:sym typeface="Symbol"/>
              </a:rPr>
              <a:t>e</a:t>
            </a:r>
            <a:r>
              <a:rPr lang="en-US" sz="3600" dirty="0" smtClean="0">
                <a:sym typeface="Symbol"/>
              </a:rPr>
              <a:t>pisode;</a:t>
            </a:r>
            <a:r>
              <a:rPr lang="en-US" sz="3600" dirty="0">
                <a:sym typeface="Symbol"/>
              </a:rPr>
              <a:t/>
            </a:r>
            <a:br>
              <a:rPr lang="en-US" sz="3600" dirty="0">
                <a:sym typeface="Symbol"/>
              </a:rPr>
            </a:br>
            <a:r>
              <a:rPr lang="en-US" sz="3600" dirty="0" smtClean="0">
                <a:sym typeface="Symbol"/>
              </a:rPr>
              <a:t>adaptive  </a:t>
            </a:r>
            <a:r>
              <a:rPr lang="en-US" sz="3600" dirty="0">
                <a:sym typeface="Symbol"/>
              </a:rPr>
              <a:t>as a function of (t)/</a:t>
            </a:r>
            <a:r>
              <a:rPr lang="en-US" sz="3600" dirty="0" smtClean="0">
                <a:sym typeface="Symbol"/>
              </a:rPr>
              <a:t>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First-visit MC</a:t>
            </a:r>
            <a:r>
              <a:rPr lang="en-US" sz="3600" dirty="0" smtClean="0"/>
              <a:t>,</a:t>
            </a:r>
            <a:r>
              <a:rPr lang="en-US" sz="3600" dirty="0">
                <a:sym typeface="Symbol"/>
              </a:rPr>
              <a:t> 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 smtClean="0"/>
              <a:t>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5122" name="Picture 2" descr="E:\Daniel\Projects\PhD-RL-Toulouse\projects\RL-001-MemoryManagement\results\SimulateTDLambda-DifferenLambdas&amp;Adaptive\mc_adjust_by_epis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-a</a:t>
            </a:r>
            <a:r>
              <a:rPr lang="en-US" sz="3600" dirty="0" smtClean="0"/>
              <a:t>djust </a:t>
            </a:r>
            <a:r>
              <a:rPr lang="en-US" sz="3600" dirty="0" smtClean="0"/>
              <a:t>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6146" name="Picture 2" descr="E:\Daniel\Projects\PhD-RL-Toulouse\projects\RL-001-MemoryManagement\results\SimulateTDLambda-DifferenLambdas&amp;Adaptive\td_adjust_by_episode_alpha=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279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10365</TotalTime>
  <Words>1044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Results of TD() for different  and Adaptive TD() (First-visit MC is used as benchmark)</vt:lpstr>
      <vt:lpstr>Simulation setup</vt:lpstr>
      <vt:lpstr>(A)  adjusted by state count; adaptive  as a function of (t)/V(S(t))</vt:lpstr>
      <vt:lpstr>MC, -adjust by first-visit State Count seed=1717, #exp=10, start=10</vt:lpstr>
      <vt:lpstr>TD(), -adjust by State Count seed=1717, #exp=10, start=10</vt:lpstr>
      <vt:lpstr>Adaptive TD(), -adjust by State Count  seed=1717, #exp=10, start=10</vt:lpstr>
      <vt:lpstr>(B)  adjusted by episode; adaptive  as a function of (t)/V(S(t))</vt:lpstr>
      <vt:lpstr>First-visit MC, -adjust by Episode seed=1717, #exp=10, start=10</vt:lpstr>
      <vt:lpstr>TD(), -adjust by Episode seed=1717, #exp=10, start=10</vt:lpstr>
      <vt:lpstr>Adaptive TD(), -adjust by Episode seed=1717, #exp=10, start=10</vt:lpstr>
      <vt:lpstr>(C)  adjusted by FIRST-VISIT state count; adaptive  as a function of (t)/V(S(t))</vt:lpstr>
      <vt:lpstr>MC, -adjust by first-visit State Count seed=1717, #exp=10, start=10(*)</vt:lpstr>
      <vt:lpstr>TD(), -adjust by FIRST-VISIT State Count seed=1717, #exp=10, start=10</vt:lpstr>
      <vt:lpstr>Adaptive TD(), -adjust by FIRST-VISIT State Count  seed=1717, #exp=10, start=10</vt:lpstr>
      <vt:lpstr>(D)  adjusted by FIRST-VISIT state count; adaptive  as a function of (t)/V ̅(t)</vt:lpstr>
      <vt:lpstr>MC, adjust by first-visit State Count seed=1717, #exp=5, start=10</vt:lpstr>
      <vt:lpstr>TD(), adjust by FIRST-VISIT State Count seed=1717, #exp=5, start=10</vt:lpstr>
      <vt:lpstr>Adaptive TD(), adjust by FIRST-VISIT State Count  seed=1717, #exp=5, start=10</vt:lpstr>
      <vt:lpstr>Observations</vt:lpstr>
      <vt:lpstr>Conclusions (1/2)</vt:lpstr>
      <vt:lpstr>Conclusions (2/2)</vt:lpstr>
      <vt:lpstr>DRAFT</vt:lpstr>
      <vt:lpstr>Adaptive TD() -  distribution Three ways of adjusting  as a function of (t)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72</cp:revision>
  <dcterms:created xsi:type="dcterms:W3CDTF">2020-04-17T16:08:17Z</dcterms:created>
  <dcterms:modified xsi:type="dcterms:W3CDTF">2020-05-25T20:47:47Z</dcterms:modified>
</cp:coreProperties>
</file>