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70" r:id="rId12"/>
    <p:sldId id="271" r:id="rId13"/>
    <p:sldId id="272" r:id="rId14"/>
    <p:sldId id="275" r:id="rId15"/>
    <p:sldId id="276" r:id="rId16"/>
    <p:sldId id="277" r:id="rId17"/>
    <p:sldId id="273" r:id="rId18"/>
    <p:sldId id="278" r:id="rId19"/>
    <p:sldId id="274" r:id="rId20"/>
    <p:sldId id="280" r:id="rId21"/>
    <p:sldId id="281" r:id="rId22"/>
    <p:sldId id="265" r:id="rId23"/>
    <p:sldId id="267" r:id="rId24"/>
    <p:sldId id="266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0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A2BF8-B4EA-DB44-8A64-EE4A1B039139}" type="datetimeFigureOut">
              <a:rPr lang="en-US" smtClean="0"/>
              <a:t>2013-09-10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B5F3D-E320-9943-BF8B-5BA6123EA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Centralized meaning</a:t>
            </a:r>
            <a:r>
              <a:rPr lang="en-US" baseline="0" dirty="0" smtClean="0"/>
              <a:t> that</a:t>
            </a:r>
            <a:r>
              <a:rPr lang="en-US" dirty="0" smtClean="0"/>
              <a:t> it uses a central server to store files and enable team collaboration</a:t>
            </a:r>
          </a:p>
          <a:p>
            <a:r>
              <a:rPr lang="en-US" dirty="0" smtClean="0"/>
              <a:t>The purpose is to track changes and to manage collaborative development</a:t>
            </a:r>
          </a:p>
          <a:p>
            <a:r>
              <a:rPr lang="en-US" dirty="0" smtClean="0"/>
              <a:t>You only need to contact with server when</a:t>
            </a:r>
            <a:r>
              <a:rPr lang="en-US" baseline="0" dirty="0" smtClean="0"/>
              <a:t> you want to commit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B5F3D-E320-9943-BF8B-5BA6123EA7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2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/>
              <a:buChar char="•"/>
            </a:pPr>
            <a:r>
              <a:rPr lang="en-US" dirty="0" smtClean="0"/>
              <a:t>Users make changes their working copy and commit those changes to the repository.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Other members can only see those changes after the commit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B5F3D-E320-9943-BF8B-5BA6123EA7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56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CVS(Concurrent</a:t>
            </a:r>
            <a:r>
              <a:rPr lang="en-US" baseline="0" dirty="0" smtClean="0"/>
              <a:t> versions system</a:t>
            </a:r>
            <a:r>
              <a:rPr lang="en-US" dirty="0" smtClean="0"/>
              <a:t>) also known as Concurrent Versioning system and predates Subversion. It</a:t>
            </a:r>
            <a:r>
              <a:rPr lang="en-US" baseline="0" dirty="0" smtClean="0"/>
              <a:t> also uses a client server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B5F3D-E320-9943-BF8B-5BA6123EA7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23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B5F3D-E320-9943-BF8B-5BA6123EA7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01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dding</a:t>
            </a:r>
            <a:r>
              <a:rPr lang="en-US" dirty="0" smtClean="0"/>
              <a:t> a file in a repository is a two step process in </a:t>
            </a:r>
            <a:r>
              <a:rPr lang="en-US" dirty="0" err="1" smtClean="0"/>
              <a:t>svn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need add the files first. Then you need to commit it.</a:t>
            </a:r>
          </a:p>
          <a:p>
            <a:r>
              <a:rPr lang="en-US" dirty="0" smtClean="0"/>
              <a:t>&gt;</a:t>
            </a:r>
            <a:r>
              <a:rPr lang="en-US" dirty="0" err="1" smtClean="0"/>
              <a:t>svn</a:t>
            </a:r>
            <a:r>
              <a:rPr lang="en-US" baseline="0" dirty="0" smtClean="0"/>
              <a:t> add </a:t>
            </a:r>
            <a:r>
              <a:rPr lang="en-US" baseline="0" dirty="0" err="1" smtClean="0"/>
              <a:t>fileName</a:t>
            </a:r>
            <a:endParaRPr lang="en-US" baseline="0" dirty="0" smtClean="0"/>
          </a:p>
          <a:p>
            <a:r>
              <a:rPr lang="en-US" baseline="0" dirty="0" smtClean="0"/>
              <a:t>&gt;</a:t>
            </a:r>
            <a:r>
              <a:rPr lang="en-US" baseline="0" dirty="0" err="1" smtClean="0"/>
              <a:t>svn</a:t>
            </a:r>
            <a:r>
              <a:rPr lang="en-US" baseline="0" dirty="0" smtClean="0"/>
              <a:t> commit –m “message to tell”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B5F3D-E320-9943-BF8B-5BA6123EA7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8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Images are taken from: http://</a:t>
            </a:r>
            <a:r>
              <a:rPr lang="en-US" baseline="0" dirty="0" err="1" smtClean="0"/>
              <a:t>betterexplained.com</a:t>
            </a:r>
            <a:r>
              <a:rPr lang="en-US" baseline="0" dirty="0" smtClean="0"/>
              <a:t>/articles/intro-to-distributed-version-control-illustrated/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B5F3D-E320-9943-BF8B-5BA6123EA7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02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git.or.cz</a:t>
            </a:r>
            <a:r>
              <a:rPr lang="en-US" dirty="0" smtClean="0"/>
              <a:t>/course/</a:t>
            </a:r>
            <a:r>
              <a:rPr lang="en-US" dirty="0" err="1" smtClean="0"/>
              <a:t>svn.html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B5F3D-E320-9943-BF8B-5BA6123EA7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59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B5F3D-E320-9943-BF8B-5BA6123EA7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9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2013-09-10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2013-09-10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2013-09-10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2013-09-10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2013-09-10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2013-09-10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2013-09-10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2013-09-10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2013-09-10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2013-09-10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2013-09-10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2013-09-10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2013-09-10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2013-09-10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a/Pragmatic-Guide-Subversion-Mike-Mason/dp/1934356611/ref=pd_bxgy_b_img_b" TargetMode="External"/><Relationship Id="rId4" Type="http://schemas.openxmlformats.org/officeDocument/2006/relationships/image" Target="../media/image14.png"/><Relationship Id="rId5" Type="http://schemas.openxmlformats.org/officeDocument/2006/relationships/hyperlink" Target="http://www.amazon.ca/Version-Control-Subversion-Ben-Collins-Sussman/dp/0596510330/ref=sr_1_1?ie=UTF8&amp;qid=1378834190&amp;sr=8-1&amp;keywords=subversion" TargetMode="External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vnbook.red-bean.com/" TargetMode="External"/><Relationship Id="rId3" Type="http://schemas.openxmlformats.org/officeDocument/2006/relationships/hyperlink" Target="http://refcardz.dzone.com/refcardz/getting-started-subversion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questions/245290/subversion-vs-cvs" TargetMode="External"/><Relationship Id="rId3" Type="http://schemas.openxmlformats.org/officeDocument/2006/relationships/hyperlink" Target="https://www.cs.virginia.edu/~csadmin/wiki/index.php/CVS_and_Subversion_Differenc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15911/git-for-beginners-the-definitive-practical-guide" TargetMode="External"/><Relationship Id="rId4" Type="http://schemas.openxmlformats.org/officeDocument/2006/relationships/hyperlink" Target="http://try.github.io/levels/1/challenges/1" TargetMode="External"/><Relationship Id="rId5" Type="http://schemas.openxmlformats.org/officeDocument/2006/relationships/hyperlink" Target="http://git-scm.com/doc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itguy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llab.net/downloads/subvers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rsionsapp.com" TargetMode="External"/><Relationship Id="rId4" Type="http://schemas.openxmlformats.org/officeDocument/2006/relationships/hyperlink" Target="http://www.zennaware.com/cornerstone" TargetMode="External"/><Relationship Id="rId5" Type="http://schemas.openxmlformats.org/officeDocument/2006/relationships/hyperlink" Target="http://www.smartsvn.com/downloa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ortoisesvn.net/download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76472"/>
            <a:ext cx="8985256" cy="1470025"/>
          </a:xfrm>
        </p:spPr>
        <p:txBody>
          <a:bodyPr/>
          <a:lstStyle/>
          <a:p>
            <a:r>
              <a:rPr lang="en-US" dirty="0" smtClean="0"/>
              <a:t>CMPT 370 </a:t>
            </a:r>
            <a:br>
              <a:rPr lang="en-US" dirty="0" smtClean="0"/>
            </a:br>
            <a:r>
              <a:rPr lang="en-US" dirty="0" smtClean="0"/>
              <a:t>Tutorial</a:t>
            </a:r>
            <a:r>
              <a:rPr lang="en-US" dirty="0"/>
              <a:t> </a:t>
            </a:r>
            <a:r>
              <a:rPr lang="en-US" dirty="0" smtClean="0"/>
              <a:t>On Subversion</a:t>
            </a:r>
            <a:br>
              <a:rPr lang="en-US" dirty="0" smtClean="0"/>
            </a:br>
            <a:r>
              <a:rPr lang="en-US" dirty="0" smtClean="0"/>
              <a:t>Introducing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3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Your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&gt;</a:t>
            </a:r>
            <a:r>
              <a:rPr lang="en-US" dirty="0" err="1" smtClean="0">
                <a:solidFill>
                  <a:schemeClr val="accent2"/>
                </a:solidFill>
              </a:rPr>
              <a:t>svn</a:t>
            </a:r>
            <a:r>
              <a:rPr lang="en-US" dirty="0" smtClean="0">
                <a:solidFill>
                  <a:schemeClr val="accent2"/>
                </a:solidFill>
              </a:rPr>
              <a:t> commit –m “message you want to tell”</a:t>
            </a:r>
          </a:p>
          <a:p>
            <a:r>
              <a:rPr lang="en-US" dirty="0" smtClean="0"/>
              <a:t>After your commit operation, the revision number will be updated.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947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Adding/Removing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Adding/Deleting files is a two step process</a:t>
            </a:r>
          </a:p>
          <a:p>
            <a:pPr lvl="1"/>
            <a:r>
              <a:rPr lang="en-US" dirty="0"/>
              <a:t>Add/Delete the file</a:t>
            </a:r>
          </a:p>
          <a:p>
            <a:pPr lvl="1"/>
            <a:r>
              <a:rPr lang="en-US" dirty="0"/>
              <a:t>Inform subversion about the changes</a:t>
            </a:r>
          </a:p>
          <a:p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 err="1">
                <a:solidFill>
                  <a:schemeClr val="accent2"/>
                </a:solidFill>
              </a:rPr>
              <a:t>svn</a:t>
            </a:r>
            <a:r>
              <a:rPr lang="en-US" dirty="0">
                <a:solidFill>
                  <a:schemeClr val="accent2"/>
                </a:solidFill>
              </a:rPr>
              <a:t> add </a:t>
            </a:r>
            <a:r>
              <a:rPr lang="en-US" dirty="0" err="1">
                <a:solidFill>
                  <a:schemeClr val="accent2"/>
                </a:solidFill>
              </a:rPr>
              <a:t>fileToAdd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 err="1">
                <a:solidFill>
                  <a:schemeClr val="accent2"/>
                </a:solidFill>
              </a:rPr>
              <a:t>svn</a:t>
            </a:r>
            <a:r>
              <a:rPr lang="en-US" dirty="0">
                <a:solidFill>
                  <a:schemeClr val="accent2"/>
                </a:solidFill>
              </a:rPr>
              <a:t> commit –m “message to tell”</a:t>
            </a:r>
          </a:p>
          <a:p>
            <a:r>
              <a:rPr lang="en-US" dirty="0"/>
              <a:t>To delete use the </a:t>
            </a:r>
            <a:r>
              <a:rPr lang="en-US" dirty="0">
                <a:solidFill>
                  <a:schemeClr val="accent2"/>
                </a:solidFill>
              </a:rPr>
              <a:t>del</a:t>
            </a:r>
            <a:r>
              <a:rPr lang="en-US" dirty="0"/>
              <a:t>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8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Renaming/Moving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also a two step process.</a:t>
            </a:r>
          </a:p>
          <a:p>
            <a:r>
              <a:rPr lang="en-US" dirty="0" smtClean="0"/>
              <a:t>You need to Rename/Move file</a:t>
            </a:r>
          </a:p>
          <a:p>
            <a:r>
              <a:rPr lang="en-US" dirty="0" smtClean="0"/>
              <a:t>Then inform the subversion about the changes</a:t>
            </a:r>
          </a:p>
          <a:p>
            <a:r>
              <a:rPr lang="en-US" dirty="0" smtClean="0"/>
              <a:t>To rename:</a:t>
            </a:r>
            <a:br>
              <a:rPr lang="en-US" dirty="0" smtClean="0"/>
            </a:br>
            <a:r>
              <a:rPr lang="en-US" dirty="0" smtClean="0">
                <a:solidFill>
                  <a:srgbClr val="F88600"/>
                </a:solidFill>
              </a:rPr>
              <a:t>&gt;</a:t>
            </a:r>
            <a:r>
              <a:rPr lang="en-US" dirty="0" err="1" smtClean="0">
                <a:solidFill>
                  <a:srgbClr val="F88600"/>
                </a:solidFill>
              </a:rPr>
              <a:t>svn</a:t>
            </a:r>
            <a:r>
              <a:rPr lang="en-US" dirty="0" smtClean="0">
                <a:solidFill>
                  <a:srgbClr val="F88600"/>
                </a:solidFill>
              </a:rPr>
              <a:t> mv </a:t>
            </a:r>
            <a:r>
              <a:rPr lang="en-US" dirty="0" err="1" smtClean="0">
                <a:solidFill>
                  <a:srgbClr val="F88600"/>
                </a:solidFill>
              </a:rPr>
              <a:t>A.txt</a:t>
            </a:r>
            <a:r>
              <a:rPr lang="en-US" dirty="0" smtClean="0">
                <a:solidFill>
                  <a:srgbClr val="F88600"/>
                </a:solidFill>
              </a:rPr>
              <a:t> </a:t>
            </a:r>
            <a:r>
              <a:rPr lang="en-US" dirty="0" err="1" smtClean="0">
                <a:solidFill>
                  <a:srgbClr val="F88600"/>
                </a:solidFill>
              </a:rPr>
              <a:t>B.txt</a:t>
            </a:r>
            <a:r>
              <a:rPr lang="en-US" dirty="0" smtClean="0">
                <a:solidFill>
                  <a:srgbClr val="F88600"/>
                </a:solidFill>
              </a:rPr>
              <a:t/>
            </a:r>
            <a:br>
              <a:rPr lang="en-US" dirty="0" smtClean="0">
                <a:solidFill>
                  <a:srgbClr val="F88600"/>
                </a:solidFill>
              </a:rPr>
            </a:br>
            <a:r>
              <a:rPr lang="en-US" dirty="0" smtClean="0">
                <a:solidFill>
                  <a:srgbClr val="F88600"/>
                </a:solidFill>
              </a:rPr>
              <a:t>&gt;</a:t>
            </a:r>
            <a:r>
              <a:rPr lang="en-US" dirty="0" err="1" smtClean="0">
                <a:solidFill>
                  <a:srgbClr val="F88600"/>
                </a:solidFill>
              </a:rPr>
              <a:t>svn</a:t>
            </a:r>
            <a:r>
              <a:rPr lang="en-US" dirty="0" smtClean="0">
                <a:solidFill>
                  <a:srgbClr val="F88600"/>
                </a:solidFill>
              </a:rPr>
              <a:t> commit –m “message to tell”</a:t>
            </a:r>
          </a:p>
          <a:p>
            <a:r>
              <a:rPr lang="en-US" dirty="0" smtClean="0"/>
              <a:t>To move a file:</a:t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&gt;</a:t>
            </a:r>
            <a:r>
              <a:rPr lang="en-US" dirty="0" err="1" smtClean="0">
                <a:solidFill>
                  <a:schemeClr val="accent2"/>
                </a:solidFill>
              </a:rPr>
              <a:t>svn</a:t>
            </a:r>
            <a:r>
              <a:rPr lang="en-US" dirty="0" smtClean="0">
                <a:solidFill>
                  <a:schemeClr val="accent2"/>
                </a:solidFill>
              </a:rPr>
              <a:t> mv </a:t>
            </a:r>
            <a:r>
              <a:rPr lang="en-US" dirty="0" err="1" smtClean="0">
                <a:solidFill>
                  <a:schemeClr val="accent2"/>
                </a:solidFill>
              </a:rPr>
              <a:t>src</a:t>
            </a:r>
            <a:r>
              <a:rPr lang="en-US" dirty="0" smtClean="0">
                <a:solidFill>
                  <a:schemeClr val="accent2"/>
                </a:solidFill>
              </a:rPr>
              <a:t>/</a:t>
            </a:r>
            <a:r>
              <a:rPr lang="en-US" dirty="0" err="1" smtClean="0">
                <a:solidFill>
                  <a:schemeClr val="accent2"/>
                </a:solidFill>
              </a:rPr>
              <a:t>A.java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src</a:t>
            </a:r>
            <a:r>
              <a:rPr lang="en-US" dirty="0" smtClean="0">
                <a:solidFill>
                  <a:schemeClr val="accent2"/>
                </a:solidFill>
              </a:rPr>
              <a:t>/App/</a:t>
            </a:r>
            <a:r>
              <a:rPr lang="en-US" dirty="0" err="1" smtClean="0">
                <a:solidFill>
                  <a:schemeClr val="accent2"/>
                </a:solidFill>
              </a:rPr>
              <a:t>A.java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&gt;</a:t>
            </a:r>
            <a:r>
              <a:rPr lang="en-US" dirty="0" err="1">
                <a:solidFill>
                  <a:srgbClr val="F88600"/>
                </a:solidFill>
              </a:rPr>
              <a:t>svn</a:t>
            </a:r>
            <a:r>
              <a:rPr lang="en-US" dirty="0">
                <a:solidFill>
                  <a:srgbClr val="F88600"/>
                </a:solidFill>
              </a:rPr>
              <a:t> commit –m “message to tell”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875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Your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update your copy to latest revision, simply use the following command while you are in the working copy.</a:t>
            </a:r>
            <a:br>
              <a:rPr lang="en-US" dirty="0" smtClean="0"/>
            </a:br>
            <a:r>
              <a:rPr lang="en-US" dirty="0" smtClean="0">
                <a:solidFill>
                  <a:srgbClr val="F88600"/>
                </a:solidFill>
              </a:rPr>
              <a:t>&gt;</a:t>
            </a:r>
            <a:r>
              <a:rPr lang="en-US" dirty="0" err="1" smtClean="0">
                <a:solidFill>
                  <a:srgbClr val="F88600"/>
                </a:solidFill>
              </a:rPr>
              <a:t>svn</a:t>
            </a:r>
            <a:r>
              <a:rPr lang="en-US" dirty="0" smtClean="0">
                <a:solidFill>
                  <a:srgbClr val="F88600"/>
                </a:solidFill>
              </a:rPr>
              <a:t> update</a:t>
            </a:r>
          </a:p>
          <a:p>
            <a:r>
              <a:rPr lang="en-US" dirty="0" smtClean="0"/>
              <a:t>Updating requires when you are doing collaborative development</a:t>
            </a:r>
          </a:p>
          <a:p>
            <a:r>
              <a:rPr lang="en-US" sz="4000" dirty="0" smtClean="0">
                <a:solidFill>
                  <a:schemeClr val="accent3"/>
                </a:solidFill>
              </a:rPr>
              <a:t>Update Frequently</a:t>
            </a:r>
            <a:r>
              <a:rPr lang="en-US" sz="4000" dirty="0" smtClean="0">
                <a:solidFill>
                  <a:schemeClr val="accent3"/>
                </a:solidFill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9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Conflicts?</a:t>
            </a:r>
            <a:endParaRPr lang="en-US" dirty="0"/>
          </a:p>
        </p:txBody>
      </p:sp>
      <p:pic>
        <p:nvPicPr>
          <p:cNvPr id="5" name="Picture 4" descr="skd181973sdc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7" y="2303954"/>
            <a:ext cx="681692" cy="878111"/>
          </a:xfrm>
          <a:prstGeom prst="rect">
            <a:avLst/>
          </a:prstGeom>
        </p:spPr>
      </p:pic>
      <p:pic>
        <p:nvPicPr>
          <p:cNvPr id="7" name="Picture 6" descr="skd182040sd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4" y="2343454"/>
            <a:ext cx="699606" cy="838611"/>
          </a:xfrm>
          <a:prstGeom prst="rect">
            <a:avLst/>
          </a:prstGeom>
        </p:spPr>
      </p:pic>
      <p:sp>
        <p:nvSpPr>
          <p:cNvPr id="8" name="Magnetic Disk 7"/>
          <p:cNvSpPr/>
          <p:nvPr/>
        </p:nvSpPr>
        <p:spPr>
          <a:xfrm>
            <a:off x="935166" y="3461838"/>
            <a:ext cx="1025974" cy="965185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106088" y="3060105"/>
            <a:ext cx="650221" cy="401733"/>
          </a:xfrm>
          <a:prstGeom prst="line">
            <a:avLst/>
          </a:prstGeom>
          <a:ln>
            <a:headEnd type="arrow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1945" y="3182065"/>
            <a:ext cx="524143" cy="279773"/>
          </a:xfrm>
          <a:prstGeom prst="line">
            <a:avLst/>
          </a:prstGeom>
          <a:ln>
            <a:headEnd type="arrow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6542" y="2985861"/>
            <a:ext cx="1637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88600"/>
                </a:solidFill>
              </a:rPr>
              <a:t>Both checkout </a:t>
            </a:r>
          </a:p>
          <a:p>
            <a:r>
              <a:rPr lang="en-US" dirty="0" smtClean="0">
                <a:solidFill>
                  <a:srgbClr val="F88600"/>
                </a:solidFill>
              </a:rPr>
              <a:t>Time:  12 pm</a:t>
            </a:r>
            <a:endParaRPr lang="en-US" dirty="0">
              <a:solidFill>
                <a:srgbClr val="F88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1945" y="4477065"/>
            <a:ext cx="195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Revision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0" y="1697123"/>
            <a:ext cx="314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Alice Local Revision: 5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Bob Local    Revision: 5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5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Conflicts?</a:t>
            </a:r>
            <a:endParaRPr lang="en-US" dirty="0"/>
          </a:p>
        </p:txBody>
      </p:sp>
      <p:pic>
        <p:nvPicPr>
          <p:cNvPr id="5" name="Picture 4" descr="skd181973sdc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7" y="2303954"/>
            <a:ext cx="681692" cy="878111"/>
          </a:xfrm>
          <a:prstGeom prst="rect">
            <a:avLst/>
          </a:prstGeom>
        </p:spPr>
      </p:pic>
      <p:pic>
        <p:nvPicPr>
          <p:cNvPr id="7" name="Picture 6" descr="skd182040sd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4" y="2343454"/>
            <a:ext cx="699606" cy="838611"/>
          </a:xfrm>
          <a:prstGeom prst="rect">
            <a:avLst/>
          </a:prstGeom>
        </p:spPr>
      </p:pic>
      <p:sp>
        <p:nvSpPr>
          <p:cNvPr id="8" name="Magnetic Disk 7"/>
          <p:cNvSpPr/>
          <p:nvPr/>
        </p:nvSpPr>
        <p:spPr>
          <a:xfrm>
            <a:off x="935166" y="3461838"/>
            <a:ext cx="1025974" cy="965185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106088" y="3060105"/>
            <a:ext cx="650221" cy="401733"/>
          </a:xfrm>
          <a:prstGeom prst="line">
            <a:avLst/>
          </a:prstGeom>
          <a:ln>
            <a:headEnd type="arrow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1945" y="3182065"/>
            <a:ext cx="524143" cy="279773"/>
          </a:xfrm>
          <a:prstGeom prst="line">
            <a:avLst/>
          </a:prstGeom>
          <a:ln>
            <a:headEnd type="arrow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6542" y="2985861"/>
            <a:ext cx="1637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88600"/>
                </a:solidFill>
              </a:rPr>
              <a:t>Both checkout </a:t>
            </a:r>
          </a:p>
          <a:p>
            <a:r>
              <a:rPr lang="en-US" dirty="0" smtClean="0">
                <a:solidFill>
                  <a:srgbClr val="F88600"/>
                </a:solidFill>
              </a:rPr>
              <a:t>Time:  12 pm</a:t>
            </a:r>
            <a:endParaRPr lang="en-US" dirty="0">
              <a:solidFill>
                <a:srgbClr val="F88600"/>
              </a:solidFill>
            </a:endParaRPr>
          </a:p>
        </p:txBody>
      </p:sp>
      <p:pic>
        <p:nvPicPr>
          <p:cNvPr id="20" name="Picture 19" descr="skd181973sdc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36" y="1761975"/>
            <a:ext cx="681692" cy="878111"/>
          </a:xfrm>
          <a:prstGeom prst="rect">
            <a:avLst/>
          </a:prstGeom>
        </p:spPr>
      </p:pic>
      <p:sp>
        <p:nvSpPr>
          <p:cNvPr id="22" name="Magnetic Disk 21"/>
          <p:cNvSpPr/>
          <p:nvPr/>
        </p:nvSpPr>
        <p:spPr>
          <a:xfrm>
            <a:off x="5864769" y="2563483"/>
            <a:ext cx="1025974" cy="965185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23" name="Straight Connector 22"/>
          <p:cNvCxnSpPr>
            <a:endCxn id="20" idx="3"/>
          </p:cNvCxnSpPr>
          <p:nvPr/>
        </p:nvCxnSpPr>
        <p:spPr>
          <a:xfrm flipH="1" flipV="1">
            <a:off x="5099728" y="2201031"/>
            <a:ext cx="840424" cy="435881"/>
          </a:xfrm>
          <a:prstGeom prst="line">
            <a:avLst/>
          </a:prstGeom>
          <a:ln>
            <a:headEnd type="arrow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1945" y="4477065"/>
            <a:ext cx="195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Revision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09498" y="2662696"/>
            <a:ext cx="1855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</a:t>
            </a:r>
            <a:r>
              <a:rPr lang="en-US" dirty="0" smtClean="0">
                <a:solidFill>
                  <a:srgbClr val="FFFFFF"/>
                </a:solidFill>
              </a:rPr>
              <a:t>Alice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Local Revision 6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6" name="Picture 35" descr="skd182040sd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10" y="2437165"/>
            <a:ext cx="699606" cy="838611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0" y="1697123"/>
            <a:ext cx="314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Alice Local Revision: 5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Bob Local    Revision: 5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337439" y="3088768"/>
            <a:ext cx="672059" cy="18700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316542" y="1697123"/>
            <a:ext cx="2673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Alice changes </a:t>
            </a:r>
            <a:r>
              <a:rPr lang="en-US" dirty="0" err="1" smtClean="0">
                <a:solidFill>
                  <a:schemeClr val="accent2"/>
                </a:solidFill>
              </a:rPr>
              <a:t>A.java</a:t>
            </a:r>
            <a:r>
              <a:rPr lang="en-US" dirty="0" smtClean="0">
                <a:solidFill>
                  <a:schemeClr val="accent2"/>
                </a:solidFill>
              </a:rPr>
              <a:t> file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and commit first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04666" y="2184641"/>
            <a:ext cx="5753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835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F835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56184" y="3311765"/>
            <a:ext cx="186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dirty="0" smtClean="0">
                <a:solidFill>
                  <a:srgbClr val="FFFFFF"/>
                </a:solidFill>
              </a:rPr>
              <a:t> Bob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Local Revision 5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5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Conflicts?</a:t>
            </a:r>
            <a:endParaRPr lang="en-US" dirty="0"/>
          </a:p>
        </p:txBody>
      </p:sp>
      <p:pic>
        <p:nvPicPr>
          <p:cNvPr id="5" name="Picture 4" descr="skd181973sdc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7" y="2303954"/>
            <a:ext cx="681692" cy="878111"/>
          </a:xfrm>
          <a:prstGeom prst="rect">
            <a:avLst/>
          </a:prstGeom>
        </p:spPr>
      </p:pic>
      <p:pic>
        <p:nvPicPr>
          <p:cNvPr id="7" name="Picture 6" descr="skd182040sd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4" y="2343454"/>
            <a:ext cx="699606" cy="838611"/>
          </a:xfrm>
          <a:prstGeom prst="rect">
            <a:avLst/>
          </a:prstGeom>
        </p:spPr>
      </p:pic>
      <p:sp>
        <p:nvSpPr>
          <p:cNvPr id="8" name="Magnetic Disk 7"/>
          <p:cNvSpPr/>
          <p:nvPr/>
        </p:nvSpPr>
        <p:spPr>
          <a:xfrm>
            <a:off x="935166" y="3461838"/>
            <a:ext cx="1025974" cy="965185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106088" y="3060105"/>
            <a:ext cx="650221" cy="401733"/>
          </a:xfrm>
          <a:prstGeom prst="line">
            <a:avLst/>
          </a:prstGeom>
          <a:ln>
            <a:headEnd type="arrow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1945" y="3182065"/>
            <a:ext cx="524143" cy="279773"/>
          </a:xfrm>
          <a:prstGeom prst="line">
            <a:avLst/>
          </a:prstGeom>
          <a:ln>
            <a:headEnd type="arrow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6542" y="2985861"/>
            <a:ext cx="1637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88600"/>
                </a:solidFill>
              </a:rPr>
              <a:t>Both checkout </a:t>
            </a:r>
          </a:p>
          <a:p>
            <a:r>
              <a:rPr lang="en-US" dirty="0" smtClean="0">
                <a:solidFill>
                  <a:srgbClr val="F88600"/>
                </a:solidFill>
              </a:rPr>
              <a:t>Time:  12 pm</a:t>
            </a:r>
            <a:endParaRPr lang="en-US" dirty="0">
              <a:solidFill>
                <a:srgbClr val="F88600"/>
              </a:solidFill>
            </a:endParaRPr>
          </a:p>
        </p:txBody>
      </p:sp>
      <p:pic>
        <p:nvPicPr>
          <p:cNvPr id="20" name="Picture 19" descr="skd181973sdc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36" y="1761975"/>
            <a:ext cx="681692" cy="878111"/>
          </a:xfrm>
          <a:prstGeom prst="rect">
            <a:avLst/>
          </a:prstGeom>
        </p:spPr>
      </p:pic>
      <p:sp>
        <p:nvSpPr>
          <p:cNvPr id="22" name="Magnetic Disk 21"/>
          <p:cNvSpPr/>
          <p:nvPr/>
        </p:nvSpPr>
        <p:spPr>
          <a:xfrm>
            <a:off x="5864769" y="2563483"/>
            <a:ext cx="1025974" cy="965185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23" name="Straight Connector 22"/>
          <p:cNvCxnSpPr>
            <a:endCxn id="20" idx="3"/>
          </p:cNvCxnSpPr>
          <p:nvPr/>
        </p:nvCxnSpPr>
        <p:spPr>
          <a:xfrm flipH="1" flipV="1">
            <a:off x="5099728" y="2201031"/>
            <a:ext cx="840424" cy="435881"/>
          </a:xfrm>
          <a:prstGeom prst="line">
            <a:avLst/>
          </a:prstGeom>
          <a:ln>
            <a:headEnd type="arrow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18288" y="6211669"/>
            <a:ext cx="3725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88600"/>
                </a:solidFill>
              </a:rPr>
              <a:t>Bob changes </a:t>
            </a:r>
            <a:r>
              <a:rPr lang="en-US" dirty="0" err="1" smtClean="0">
                <a:solidFill>
                  <a:srgbClr val="F88600"/>
                </a:solidFill>
              </a:rPr>
              <a:t>A.java</a:t>
            </a:r>
            <a:r>
              <a:rPr lang="en-US" dirty="0" smtClean="0">
                <a:solidFill>
                  <a:srgbClr val="F88600"/>
                </a:solidFill>
              </a:rPr>
              <a:t> file in </a:t>
            </a:r>
          </a:p>
          <a:p>
            <a:r>
              <a:rPr lang="en-US" dirty="0" smtClean="0">
                <a:solidFill>
                  <a:srgbClr val="F88600"/>
                </a:solidFill>
              </a:rPr>
              <a:t>the same place and tries to commit</a:t>
            </a:r>
            <a:endParaRPr lang="en-US" dirty="0">
              <a:solidFill>
                <a:srgbClr val="F88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1945" y="4477065"/>
            <a:ext cx="195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Revision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94280" y="6208572"/>
            <a:ext cx="195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Revision 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09498" y="2662696"/>
            <a:ext cx="1855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</a:t>
            </a:r>
            <a:r>
              <a:rPr lang="en-US" dirty="0" smtClean="0">
                <a:solidFill>
                  <a:srgbClr val="FFFFFF"/>
                </a:solidFill>
              </a:rPr>
              <a:t>Alice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Local Revision 6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6" name="Picture 35" descr="skd182040sd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10" y="2437165"/>
            <a:ext cx="699606" cy="83861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275727" y="5565338"/>
            <a:ext cx="186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dirty="0" smtClean="0">
                <a:solidFill>
                  <a:srgbClr val="FFFFFF"/>
                </a:solidFill>
              </a:rPr>
              <a:t> Bob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Local Revision 5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0" y="1697123"/>
            <a:ext cx="314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Alice Local Revision: 5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Bob Local    Revision: 5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337439" y="3088768"/>
            <a:ext cx="672059" cy="18700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5400000">
            <a:off x="6297098" y="4186998"/>
            <a:ext cx="816595" cy="177163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Magnetic Disk 41"/>
          <p:cNvSpPr/>
          <p:nvPr/>
        </p:nvSpPr>
        <p:spPr>
          <a:xfrm>
            <a:off x="4987093" y="5282940"/>
            <a:ext cx="1025974" cy="965185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43" name="Picture 42" descr="skd182040sd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594" y="5084608"/>
            <a:ext cx="699606" cy="838611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6084168" y="5661248"/>
            <a:ext cx="806575" cy="0"/>
          </a:xfrm>
          <a:prstGeom prst="line">
            <a:avLst/>
          </a:prstGeom>
          <a:ln>
            <a:headEnd type="arrow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16542" y="1697123"/>
            <a:ext cx="2673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Alice changes </a:t>
            </a:r>
            <a:r>
              <a:rPr lang="en-US" dirty="0" err="1" smtClean="0">
                <a:solidFill>
                  <a:schemeClr val="accent2"/>
                </a:solidFill>
              </a:rPr>
              <a:t>A.java</a:t>
            </a:r>
            <a:r>
              <a:rPr lang="en-US" dirty="0" smtClean="0">
                <a:solidFill>
                  <a:schemeClr val="accent2"/>
                </a:solidFill>
              </a:rPr>
              <a:t> file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and commit first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04666" y="2184641"/>
            <a:ext cx="5753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835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F835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56184" y="3311765"/>
            <a:ext cx="186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dirty="0" smtClean="0">
                <a:solidFill>
                  <a:srgbClr val="FFFFFF"/>
                </a:solidFill>
              </a:rPr>
              <a:t> Bob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Local Revision 5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5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Conflicts?</a:t>
            </a:r>
            <a:endParaRPr lang="en-US" dirty="0"/>
          </a:p>
        </p:txBody>
      </p:sp>
      <p:pic>
        <p:nvPicPr>
          <p:cNvPr id="5" name="Picture 4" descr="skd181973sdc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7" y="2303954"/>
            <a:ext cx="681692" cy="878111"/>
          </a:xfrm>
          <a:prstGeom prst="rect">
            <a:avLst/>
          </a:prstGeom>
        </p:spPr>
      </p:pic>
      <p:pic>
        <p:nvPicPr>
          <p:cNvPr id="7" name="Picture 6" descr="skd182040sd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4" y="2343454"/>
            <a:ext cx="699606" cy="838611"/>
          </a:xfrm>
          <a:prstGeom prst="rect">
            <a:avLst/>
          </a:prstGeom>
        </p:spPr>
      </p:pic>
      <p:sp>
        <p:nvSpPr>
          <p:cNvPr id="8" name="Magnetic Disk 7"/>
          <p:cNvSpPr/>
          <p:nvPr/>
        </p:nvSpPr>
        <p:spPr>
          <a:xfrm>
            <a:off x="935166" y="3461838"/>
            <a:ext cx="1025974" cy="965185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106088" y="3060105"/>
            <a:ext cx="650221" cy="401733"/>
          </a:xfrm>
          <a:prstGeom prst="line">
            <a:avLst/>
          </a:prstGeom>
          <a:ln>
            <a:headEnd type="arrow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1945" y="3182065"/>
            <a:ext cx="524143" cy="279773"/>
          </a:xfrm>
          <a:prstGeom prst="line">
            <a:avLst/>
          </a:prstGeom>
          <a:ln>
            <a:headEnd type="arrow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6542" y="2985861"/>
            <a:ext cx="1637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88600"/>
                </a:solidFill>
              </a:rPr>
              <a:t>Both checkout </a:t>
            </a:r>
          </a:p>
          <a:p>
            <a:r>
              <a:rPr lang="en-US" dirty="0" smtClean="0">
                <a:solidFill>
                  <a:srgbClr val="F88600"/>
                </a:solidFill>
              </a:rPr>
              <a:t>Time:  12 pm</a:t>
            </a:r>
            <a:endParaRPr lang="en-US" dirty="0">
              <a:solidFill>
                <a:srgbClr val="F88600"/>
              </a:solidFill>
            </a:endParaRPr>
          </a:p>
        </p:txBody>
      </p:sp>
      <p:pic>
        <p:nvPicPr>
          <p:cNvPr id="20" name="Picture 19" descr="skd181973sdc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36" y="1761975"/>
            <a:ext cx="681692" cy="878111"/>
          </a:xfrm>
          <a:prstGeom prst="rect">
            <a:avLst/>
          </a:prstGeom>
        </p:spPr>
      </p:pic>
      <p:sp>
        <p:nvSpPr>
          <p:cNvPr id="22" name="Magnetic Disk 21"/>
          <p:cNvSpPr/>
          <p:nvPr/>
        </p:nvSpPr>
        <p:spPr>
          <a:xfrm>
            <a:off x="5864769" y="2563483"/>
            <a:ext cx="1025974" cy="965185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23" name="Straight Connector 22"/>
          <p:cNvCxnSpPr>
            <a:endCxn id="20" idx="3"/>
          </p:cNvCxnSpPr>
          <p:nvPr/>
        </p:nvCxnSpPr>
        <p:spPr>
          <a:xfrm flipH="1" flipV="1">
            <a:off x="5099728" y="2201031"/>
            <a:ext cx="840424" cy="435881"/>
          </a:xfrm>
          <a:prstGeom prst="line">
            <a:avLst/>
          </a:prstGeom>
          <a:ln>
            <a:headEnd type="arrow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18288" y="6211669"/>
            <a:ext cx="3725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88600"/>
                </a:solidFill>
              </a:rPr>
              <a:t>Bob changes </a:t>
            </a:r>
            <a:r>
              <a:rPr lang="en-US" dirty="0" err="1" smtClean="0">
                <a:solidFill>
                  <a:srgbClr val="F88600"/>
                </a:solidFill>
              </a:rPr>
              <a:t>A.java</a:t>
            </a:r>
            <a:r>
              <a:rPr lang="en-US" dirty="0" smtClean="0">
                <a:solidFill>
                  <a:srgbClr val="F88600"/>
                </a:solidFill>
              </a:rPr>
              <a:t> file in </a:t>
            </a:r>
          </a:p>
          <a:p>
            <a:r>
              <a:rPr lang="en-US" dirty="0" smtClean="0">
                <a:solidFill>
                  <a:srgbClr val="F88600"/>
                </a:solidFill>
              </a:rPr>
              <a:t>the same place and tries to commit</a:t>
            </a:r>
            <a:endParaRPr lang="en-US" dirty="0">
              <a:solidFill>
                <a:srgbClr val="F88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1945" y="4477065"/>
            <a:ext cx="195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Revision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94280" y="6208572"/>
            <a:ext cx="195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Revision 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09498" y="2662696"/>
            <a:ext cx="1855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</a:t>
            </a:r>
            <a:r>
              <a:rPr lang="en-US" dirty="0" smtClean="0">
                <a:solidFill>
                  <a:srgbClr val="FFFFFF"/>
                </a:solidFill>
              </a:rPr>
              <a:t>Alice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Local Revision 6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6" name="Picture 35" descr="skd182040sd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10" y="2437165"/>
            <a:ext cx="699606" cy="83861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275727" y="5565338"/>
            <a:ext cx="186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dirty="0" smtClean="0">
                <a:solidFill>
                  <a:srgbClr val="FFFFFF"/>
                </a:solidFill>
              </a:rPr>
              <a:t> Bob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Local Revision 5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0" y="1697123"/>
            <a:ext cx="314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Alice Local Revision: 5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Bob Local    Revision: 5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337439" y="3088768"/>
            <a:ext cx="672059" cy="18700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5400000">
            <a:off x="6297098" y="4186998"/>
            <a:ext cx="816595" cy="177163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Magnetic Disk 41"/>
          <p:cNvSpPr/>
          <p:nvPr/>
        </p:nvSpPr>
        <p:spPr>
          <a:xfrm>
            <a:off x="4987093" y="5282940"/>
            <a:ext cx="1025974" cy="965185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43" name="Picture 42" descr="skd182040sd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594" y="5084608"/>
            <a:ext cx="699606" cy="838611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6084168" y="5661248"/>
            <a:ext cx="806575" cy="0"/>
          </a:xfrm>
          <a:prstGeom prst="line">
            <a:avLst/>
          </a:prstGeom>
          <a:ln>
            <a:headEnd type="arrow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16542" y="1697123"/>
            <a:ext cx="2673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Alice changes </a:t>
            </a:r>
            <a:r>
              <a:rPr lang="en-US" dirty="0" err="1" smtClean="0">
                <a:solidFill>
                  <a:schemeClr val="accent2"/>
                </a:solidFill>
              </a:rPr>
              <a:t>A.java</a:t>
            </a:r>
            <a:r>
              <a:rPr lang="en-US" dirty="0" smtClean="0">
                <a:solidFill>
                  <a:schemeClr val="accent2"/>
                </a:solidFill>
              </a:rPr>
              <a:t> file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and commit first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61976" y="5336993"/>
            <a:ext cx="85070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83500"/>
                </a:solidFill>
                <a:latin typeface="Webdings"/>
                <a:ea typeface="Webdings"/>
                <a:cs typeface="Webdings"/>
              </a:rPr>
              <a:t></a:t>
            </a:r>
            <a:endParaRPr lang="en-US" sz="3200" dirty="0">
              <a:solidFill>
                <a:srgbClr val="F835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04666" y="2184641"/>
            <a:ext cx="5753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835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F835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56184" y="3311765"/>
            <a:ext cx="186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dirty="0" smtClean="0">
                <a:solidFill>
                  <a:srgbClr val="FFFFFF"/>
                </a:solidFill>
              </a:rPr>
              <a:t> Bob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Local Revision 5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6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Conflicts?</a:t>
            </a:r>
            <a:endParaRPr lang="en-US" dirty="0"/>
          </a:p>
        </p:txBody>
      </p:sp>
      <p:pic>
        <p:nvPicPr>
          <p:cNvPr id="5" name="Picture 4" descr="skd181973sdc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7" y="2303954"/>
            <a:ext cx="681692" cy="878111"/>
          </a:xfrm>
          <a:prstGeom prst="rect">
            <a:avLst/>
          </a:prstGeom>
        </p:spPr>
      </p:pic>
      <p:pic>
        <p:nvPicPr>
          <p:cNvPr id="7" name="Picture 6" descr="skd182040sd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4" y="2343454"/>
            <a:ext cx="699606" cy="838611"/>
          </a:xfrm>
          <a:prstGeom prst="rect">
            <a:avLst/>
          </a:prstGeom>
        </p:spPr>
      </p:pic>
      <p:sp>
        <p:nvSpPr>
          <p:cNvPr id="8" name="Magnetic Disk 7"/>
          <p:cNvSpPr/>
          <p:nvPr/>
        </p:nvSpPr>
        <p:spPr>
          <a:xfrm>
            <a:off x="935166" y="3461838"/>
            <a:ext cx="1025974" cy="965185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106088" y="3060105"/>
            <a:ext cx="650221" cy="401733"/>
          </a:xfrm>
          <a:prstGeom prst="line">
            <a:avLst/>
          </a:prstGeom>
          <a:ln>
            <a:headEnd type="arrow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1945" y="3182065"/>
            <a:ext cx="524143" cy="279773"/>
          </a:xfrm>
          <a:prstGeom prst="line">
            <a:avLst/>
          </a:prstGeom>
          <a:ln>
            <a:headEnd type="arrow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6542" y="2985861"/>
            <a:ext cx="1637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88600"/>
                </a:solidFill>
              </a:rPr>
              <a:t>Both checkout </a:t>
            </a:r>
          </a:p>
          <a:p>
            <a:r>
              <a:rPr lang="en-US" dirty="0" smtClean="0">
                <a:solidFill>
                  <a:srgbClr val="F88600"/>
                </a:solidFill>
              </a:rPr>
              <a:t>Time:  12 pm</a:t>
            </a:r>
            <a:endParaRPr lang="en-US" dirty="0">
              <a:solidFill>
                <a:srgbClr val="F88600"/>
              </a:solidFill>
            </a:endParaRPr>
          </a:p>
        </p:txBody>
      </p:sp>
      <p:pic>
        <p:nvPicPr>
          <p:cNvPr id="20" name="Picture 19" descr="skd181973sdc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36" y="1761975"/>
            <a:ext cx="681692" cy="878111"/>
          </a:xfrm>
          <a:prstGeom prst="rect">
            <a:avLst/>
          </a:prstGeom>
        </p:spPr>
      </p:pic>
      <p:sp>
        <p:nvSpPr>
          <p:cNvPr id="22" name="Magnetic Disk 21"/>
          <p:cNvSpPr/>
          <p:nvPr/>
        </p:nvSpPr>
        <p:spPr>
          <a:xfrm>
            <a:off x="5864769" y="2563483"/>
            <a:ext cx="1025974" cy="965185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23" name="Straight Connector 22"/>
          <p:cNvCxnSpPr>
            <a:endCxn id="20" idx="3"/>
          </p:cNvCxnSpPr>
          <p:nvPr/>
        </p:nvCxnSpPr>
        <p:spPr>
          <a:xfrm flipH="1" flipV="1">
            <a:off x="5099728" y="2201031"/>
            <a:ext cx="840424" cy="435881"/>
          </a:xfrm>
          <a:prstGeom prst="line">
            <a:avLst/>
          </a:prstGeom>
          <a:ln>
            <a:headEnd type="arrow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18288" y="6211669"/>
            <a:ext cx="3725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88600"/>
                </a:solidFill>
              </a:rPr>
              <a:t>Bob changes </a:t>
            </a:r>
            <a:r>
              <a:rPr lang="en-US" dirty="0" err="1" smtClean="0">
                <a:solidFill>
                  <a:srgbClr val="F88600"/>
                </a:solidFill>
              </a:rPr>
              <a:t>A.java</a:t>
            </a:r>
            <a:r>
              <a:rPr lang="en-US" dirty="0" smtClean="0">
                <a:solidFill>
                  <a:srgbClr val="F88600"/>
                </a:solidFill>
              </a:rPr>
              <a:t> file in </a:t>
            </a:r>
          </a:p>
          <a:p>
            <a:r>
              <a:rPr lang="en-US" dirty="0" smtClean="0">
                <a:solidFill>
                  <a:srgbClr val="F88600"/>
                </a:solidFill>
              </a:rPr>
              <a:t>the same place and tries to commit</a:t>
            </a:r>
            <a:endParaRPr lang="en-US" dirty="0">
              <a:solidFill>
                <a:srgbClr val="F88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1945" y="4477065"/>
            <a:ext cx="195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Revision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94280" y="6208572"/>
            <a:ext cx="195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Revision 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09498" y="2662696"/>
            <a:ext cx="1855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</a:t>
            </a:r>
            <a:r>
              <a:rPr lang="en-US" dirty="0" smtClean="0">
                <a:solidFill>
                  <a:srgbClr val="FFFFFF"/>
                </a:solidFill>
              </a:rPr>
              <a:t>Alice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Local Revision 6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6" name="Picture 35" descr="skd182040sd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10" y="2437165"/>
            <a:ext cx="699606" cy="83861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275727" y="5565338"/>
            <a:ext cx="186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dirty="0" smtClean="0">
                <a:solidFill>
                  <a:srgbClr val="FFFFFF"/>
                </a:solidFill>
              </a:rPr>
              <a:t> Bob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Local Revision 5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0" y="1697123"/>
            <a:ext cx="314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Alice Local Revision: 5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Bob Local    Revision: 5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337439" y="3088768"/>
            <a:ext cx="672059" cy="18700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5400000">
            <a:off x="6297098" y="4186998"/>
            <a:ext cx="816595" cy="177163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Magnetic Disk 41"/>
          <p:cNvSpPr/>
          <p:nvPr/>
        </p:nvSpPr>
        <p:spPr>
          <a:xfrm>
            <a:off x="4987093" y="5282940"/>
            <a:ext cx="1025974" cy="965185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43" name="Picture 42" descr="skd182040sd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594" y="5084608"/>
            <a:ext cx="699606" cy="838611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6084168" y="5661248"/>
            <a:ext cx="806575" cy="0"/>
          </a:xfrm>
          <a:prstGeom prst="line">
            <a:avLst/>
          </a:prstGeom>
          <a:ln>
            <a:headEnd type="arrow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16542" y="1697123"/>
            <a:ext cx="2673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Alice changes </a:t>
            </a:r>
            <a:r>
              <a:rPr lang="en-US" dirty="0" err="1" smtClean="0">
                <a:solidFill>
                  <a:schemeClr val="accent2"/>
                </a:solidFill>
              </a:rPr>
              <a:t>A.java</a:t>
            </a:r>
            <a:r>
              <a:rPr lang="en-US" dirty="0" smtClean="0">
                <a:solidFill>
                  <a:schemeClr val="accent2"/>
                </a:solidFill>
              </a:rPr>
              <a:t> file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and commit first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Cloud 48"/>
          <p:cNvSpPr/>
          <p:nvPr/>
        </p:nvSpPr>
        <p:spPr>
          <a:xfrm>
            <a:off x="3642238" y="4258565"/>
            <a:ext cx="2137751" cy="1175663"/>
          </a:xfrm>
          <a:prstGeom prst="cloud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4000" b="1" dirty="0">
              <a:solidFill>
                <a:schemeClr val="accent3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53159" y="4359610"/>
            <a:ext cx="191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Conflict</a:t>
            </a:r>
          </a:p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7598" y="5447034"/>
            <a:ext cx="2553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88600"/>
                </a:solidFill>
              </a:rPr>
              <a:t>Because his file version </a:t>
            </a:r>
          </a:p>
          <a:p>
            <a:r>
              <a:rPr lang="en-US" dirty="0">
                <a:solidFill>
                  <a:srgbClr val="F88600"/>
                </a:solidFill>
              </a:rPr>
              <a:t> </a:t>
            </a:r>
            <a:r>
              <a:rPr lang="en-US" dirty="0" smtClean="0">
                <a:solidFill>
                  <a:srgbClr val="F88600"/>
                </a:solidFill>
              </a:rPr>
              <a:t>       is out of date</a:t>
            </a:r>
            <a:endParaRPr lang="en-US" dirty="0">
              <a:solidFill>
                <a:srgbClr val="F886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61976" y="5336993"/>
            <a:ext cx="85070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83500"/>
                </a:solidFill>
                <a:latin typeface="Webdings"/>
                <a:ea typeface="Webdings"/>
                <a:cs typeface="Webdings"/>
              </a:rPr>
              <a:t></a:t>
            </a:r>
            <a:endParaRPr lang="en-US" sz="3200" dirty="0">
              <a:solidFill>
                <a:srgbClr val="F835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04666" y="2184641"/>
            <a:ext cx="5753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835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F835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56184" y="3311765"/>
            <a:ext cx="186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dirty="0" smtClean="0">
                <a:solidFill>
                  <a:srgbClr val="FFFFFF"/>
                </a:solidFill>
              </a:rPr>
              <a:t> Bob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Local Revision 5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resolve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Update and merge previous changes</a:t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&gt;</a:t>
            </a:r>
            <a:r>
              <a:rPr lang="en-US" dirty="0" err="1" smtClean="0">
                <a:solidFill>
                  <a:schemeClr val="accent2"/>
                </a:solidFill>
              </a:rPr>
              <a:t>svn</a:t>
            </a:r>
            <a:r>
              <a:rPr lang="en-US" dirty="0" smtClean="0">
                <a:solidFill>
                  <a:schemeClr val="accent2"/>
                </a:solidFill>
              </a:rPr>
              <a:t> update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During update you can discover conflicting changes and need to resolve first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Subversion will prompt you a number of options: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Conflict discovered in </a:t>
            </a:r>
            <a:r>
              <a:rPr lang="en-US" dirty="0" err="1" smtClean="0">
                <a:solidFill>
                  <a:srgbClr val="FFFFFF"/>
                </a:solidFill>
              </a:rPr>
              <a:t>A.java</a:t>
            </a:r>
            <a:r>
              <a:rPr lang="en-US" dirty="0" smtClean="0">
                <a:solidFill>
                  <a:srgbClr val="FFFFFF"/>
                </a:solidFill>
              </a:rPr>
              <a:t/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Select: (p) postpone (</a:t>
            </a:r>
            <a:r>
              <a:rPr lang="en-US" dirty="0" err="1" smtClean="0">
                <a:solidFill>
                  <a:srgbClr val="FFFFFF"/>
                </a:solidFill>
              </a:rPr>
              <a:t>df</a:t>
            </a:r>
            <a:r>
              <a:rPr lang="en-US" dirty="0" smtClean="0">
                <a:solidFill>
                  <a:srgbClr val="FFFFFF"/>
                </a:solidFill>
              </a:rPr>
              <a:t>)diff-full (e) edit (h) help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For each conflicted file you need to tell subversion that you have fixed the problem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&gt;</a:t>
            </a:r>
            <a:r>
              <a:rPr lang="en-US" dirty="0" err="1" smtClean="0">
                <a:solidFill>
                  <a:schemeClr val="accent2"/>
                </a:solidFill>
              </a:rPr>
              <a:t>svn</a:t>
            </a:r>
            <a:r>
              <a:rPr lang="en-US" dirty="0" smtClean="0">
                <a:solidFill>
                  <a:schemeClr val="accent2"/>
                </a:solidFill>
              </a:rPr>
              <a:t> resolved </a:t>
            </a:r>
            <a:r>
              <a:rPr lang="en-US" dirty="0" err="1" smtClean="0">
                <a:solidFill>
                  <a:schemeClr val="accent2"/>
                </a:solidFill>
              </a:rPr>
              <a:t>A.java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803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Centralized Version Control System</a:t>
            </a:r>
            <a:endParaRPr lang="en-US" dirty="0"/>
          </a:p>
        </p:txBody>
      </p:sp>
      <p:sp>
        <p:nvSpPr>
          <p:cNvPr id="4" name="Magnetic Disk 3"/>
          <p:cNvSpPr/>
          <p:nvPr/>
        </p:nvSpPr>
        <p:spPr>
          <a:xfrm>
            <a:off x="4081147" y="4283842"/>
            <a:ext cx="985007" cy="822960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06362" y="3488172"/>
            <a:ext cx="752866" cy="643608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" name="Oval 5"/>
          <p:cNvSpPr/>
          <p:nvPr/>
        </p:nvSpPr>
        <p:spPr>
          <a:xfrm>
            <a:off x="1984132" y="4463194"/>
            <a:ext cx="752866" cy="643608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7" name="Oval 6"/>
          <p:cNvSpPr/>
          <p:nvPr/>
        </p:nvSpPr>
        <p:spPr>
          <a:xfrm>
            <a:off x="4313288" y="5890112"/>
            <a:ext cx="752866" cy="643608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8" name="Oval 7"/>
          <p:cNvSpPr/>
          <p:nvPr/>
        </p:nvSpPr>
        <p:spPr>
          <a:xfrm>
            <a:off x="4149422" y="2830909"/>
            <a:ext cx="752866" cy="643608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9" name="Oval 8"/>
          <p:cNvSpPr/>
          <p:nvPr/>
        </p:nvSpPr>
        <p:spPr>
          <a:xfrm>
            <a:off x="2846241" y="5568308"/>
            <a:ext cx="752866" cy="643608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0" name="Oval 9"/>
          <p:cNvSpPr/>
          <p:nvPr/>
        </p:nvSpPr>
        <p:spPr>
          <a:xfrm>
            <a:off x="6391101" y="4283842"/>
            <a:ext cx="752866" cy="643608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</a:t>
            </a:r>
            <a:r>
              <a:rPr lang="en-US" baseline="-25000" dirty="0" smtClean="0"/>
              <a:t>7</a:t>
            </a:r>
            <a:endParaRPr 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5638235" y="3343878"/>
            <a:ext cx="752866" cy="643608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</a:t>
            </a:r>
            <a:r>
              <a:rPr lang="en-US" baseline="-25000" dirty="0" smtClean="0"/>
              <a:t>8</a:t>
            </a:r>
            <a:endParaRPr lang="en-US" baseline="-25000" dirty="0"/>
          </a:p>
        </p:txBody>
      </p:sp>
      <p:sp>
        <p:nvSpPr>
          <p:cNvPr id="12" name="Oval 11"/>
          <p:cNvSpPr/>
          <p:nvPr/>
        </p:nvSpPr>
        <p:spPr>
          <a:xfrm>
            <a:off x="5638235" y="5255515"/>
            <a:ext cx="752866" cy="643608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cxnSp>
        <p:nvCxnSpPr>
          <p:cNvPr id="13" name="Straight Connector 12"/>
          <p:cNvCxnSpPr>
            <a:endCxn id="4" idx="1"/>
          </p:cNvCxnSpPr>
          <p:nvPr/>
        </p:nvCxnSpPr>
        <p:spPr>
          <a:xfrm>
            <a:off x="4557270" y="3488172"/>
            <a:ext cx="16381" cy="795670"/>
          </a:xfrm>
          <a:prstGeom prst="line">
            <a:avLst/>
          </a:prstGeom>
          <a:ln w="38100" cmpd="sng">
            <a:solidFill>
              <a:srgbClr val="F8C000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9" idx="7"/>
          </p:cNvCxnSpPr>
          <p:nvPr/>
        </p:nvCxnSpPr>
        <p:spPr>
          <a:xfrm flipH="1">
            <a:off x="3488852" y="4927450"/>
            <a:ext cx="592295" cy="735112"/>
          </a:xfrm>
          <a:prstGeom prst="line">
            <a:avLst/>
          </a:prstGeom>
          <a:ln w="38100" cmpd="sng">
            <a:solidFill>
              <a:srgbClr val="F8C000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2"/>
            <a:endCxn id="6" idx="6"/>
          </p:cNvCxnSpPr>
          <p:nvPr/>
        </p:nvCxnSpPr>
        <p:spPr>
          <a:xfrm flipH="1">
            <a:off x="2736998" y="4695322"/>
            <a:ext cx="1344149" cy="89676"/>
          </a:xfrm>
          <a:prstGeom prst="line">
            <a:avLst/>
          </a:prstGeom>
          <a:ln w="38100" cmpd="sng">
            <a:solidFill>
              <a:srgbClr val="F8C000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5"/>
          </p:cNvCxnSpPr>
          <p:nvPr/>
        </p:nvCxnSpPr>
        <p:spPr>
          <a:xfrm>
            <a:off x="3248973" y="4037526"/>
            <a:ext cx="832174" cy="309040"/>
          </a:xfrm>
          <a:prstGeom prst="straightConnector1">
            <a:avLst/>
          </a:prstGeom>
          <a:ln w="38100" cmpd="sng">
            <a:solidFill>
              <a:srgbClr val="F8C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</p:cNvCxnSpPr>
          <p:nvPr/>
        </p:nvCxnSpPr>
        <p:spPr>
          <a:xfrm flipH="1">
            <a:off x="5025189" y="3893232"/>
            <a:ext cx="723301" cy="569962"/>
          </a:xfrm>
          <a:prstGeom prst="straightConnector1">
            <a:avLst/>
          </a:prstGeom>
          <a:ln w="38100" cmpd="sng">
            <a:solidFill>
              <a:srgbClr val="F8C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7" idx="0"/>
          </p:cNvCxnSpPr>
          <p:nvPr/>
        </p:nvCxnSpPr>
        <p:spPr>
          <a:xfrm>
            <a:off x="4573651" y="5106802"/>
            <a:ext cx="116070" cy="783310"/>
          </a:xfrm>
          <a:prstGeom prst="straightConnector1">
            <a:avLst/>
          </a:prstGeom>
          <a:ln w="38100" cmpd="sng">
            <a:solidFill>
              <a:srgbClr val="F8C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025189" y="4927450"/>
            <a:ext cx="723301" cy="422319"/>
          </a:xfrm>
          <a:prstGeom prst="straightConnector1">
            <a:avLst/>
          </a:prstGeom>
          <a:ln w="38100" cmpd="sng">
            <a:solidFill>
              <a:srgbClr val="F8C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4"/>
            <a:endCxn id="10" idx="2"/>
          </p:cNvCxnSpPr>
          <p:nvPr/>
        </p:nvCxnSpPr>
        <p:spPr>
          <a:xfrm flipV="1">
            <a:off x="5066154" y="4605646"/>
            <a:ext cx="1324947" cy="89676"/>
          </a:xfrm>
          <a:prstGeom prst="straightConnector1">
            <a:avLst/>
          </a:prstGeom>
          <a:ln w="38100" cmpd="sng">
            <a:solidFill>
              <a:srgbClr val="F8C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58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Distributed Version Control System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22" y="2855872"/>
            <a:ext cx="4296956" cy="2859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223" y="2855872"/>
            <a:ext cx="3670980" cy="28591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2222" y="6110111"/>
            <a:ext cx="416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It makes branching and merging easier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028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Commands</a:t>
            </a:r>
            <a:endParaRPr lang="en-US" dirty="0"/>
          </a:p>
        </p:txBody>
      </p:sp>
      <p:sp>
        <p:nvSpPr>
          <p:cNvPr id="4" name="Horizontal Scroll 3"/>
          <p:cNvSpPr/>
          <p:nvPr/>
        </p:nvSpPr>
        <p:spPr>
          <a:xfrm>
            <a:off x="1331877" y="1830959"/>
            <a:ext cx="2054790" cy="666710"/>
          </a:xfrm>
          <a:prstGeom prst="horizontalScroll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/>
              <a:t>svn</a:t>
            </a:r>
            <a:r>
              <a:rPr lang="en-US" dirty="0"/>
              <a:t> checkout </a:t>
            </a:r>
            <a:r>
              <a:rPr lang="en-US" dirty="0" err="1"/>
              <a:t>url</a:t>
            </a:r>
            <a:r>
              <a:rPr lang="en-US" dirty="0"/>
              <a:t> </a:t>
            </a:r>
          </a:p>
        </p:txBody>
      </p:sp>
      <p:sp>
        <p:nvSpPr>
          <p:cNvPr id="6" name="Horizontal Scroll 5"/>
          <p:cNvSpPr/>
          <p:nvPr/>
        </p:nvSpPr>
        <p:spPr>
          <a:xfrm>
            <a:off x="4475832" y="1830959"/>
            <a:ext cx="2054790" cy="666710"/>
          </a:xfrm>
          <a:prstGeom prst="horizontalScroll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Horizontal Scroll 6"/>
          <p:cNvSpPr/>
          <p:nvPr/>
        </p:nvSpPr>
        <p:spPr>
          <a:xfrm>
            <a:off x="1331877" y="2604250"/>
            <a:ext cx="2054790" cy="666710"/>
          </a:xfrm>
          <a:prstGeom prst="horizontalScroll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/>
              <a:t>svn</a:t>
            </a:r>
            <a:r>
              <a:rPr lang="en-US" dirty="0"/>
              <a:t> update </a:t>
            </a:r>
          </a:p>
        </p:txBody>
      </p:sp>
      <p:sp>
        <p:nvSpPr>
          <p:cNvPr id="8" name="Horizontal Scroll 7"/>
          <p:cNvSpPr/>
          <p:nvPr/>
        </p:nvSpPr>
        <p:spPr>
          <a:xfrm>
            <a:off x="4475832" y="2604250"/>
            <a:ext cx="2054790" cy="666710"/>
          </a:xfrm>
          <a:prstGeom prst="horizontalScroll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/>
              <a:t>git</a:t>
            </a:r>
            <a:r>
              <a:rPr lang="en-US" dirty="0"/>
              <a:t> pull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Horizontal Scroll 8"/>
          <p:cNvSpPr/>
          <p:nvPr/>
        </p:nvSpPr>
        <p:spPr>
          <a:xfrm>
            <a:off x="669800" y="3335206"/>
            <a:ext cx="3111977" cy="1377911"/>
          </a:xfrm>
          <a:prstGeom prst="horizontalScroll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/>
              <a:t>svnadmin</a:t>
            </a:r>
            <a:r>
              <a:rPr lang="en-US" dirty="0"/>
              <a:t> create </a:t>
            </a:r>
            <a:r>
              <a:rPr lang="en-US" dirty="0" smtClean="0"/>
              <a:t>repo</a:t>
            </a:r>
          </a:p>
          <a:p>
            <a:pPr algn="ctr"/>
            <a:r>
              <a:rPr lang="en-US" dirty="0" err="1"/>
              <a:t>s</a:t>
            </a:r>
            <a:r>
              <a:rPr lang="en-US" dirty="0" err="1" smtClean="0"/>
              <a:t>vn</a:t>
            </a:r>
            <a:r>
              <a:rPr lang="en-US" dirty="0" smtClean="0"/>
              <a:t> import file://repo</a:t>
            </a:r>
          </a:p>
          <a:p>
            <a:pPr algn="ctr"/>
            <a:endParaRPr lang="en-US" dirty="0"/>
          </a:p>
        </p:txBody>
      </p:sp>
      <p:sp>
        <p:nvSpPr>
          <p:cNvPr id="10" name="Horizontal Scroll 9"/>
          <p:cNvSpPr/>
          <p:nvPr/>
        </p:nvSpPr>
        <p:spPr>
          <a:xfrm>
            <a:off x="4475831" y="3335207"/>
            <a:ext cx="2551501" cy="1377910"/>
          </a:xfrm>
          <a:prstGeom prst="horizontalScroll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  <a:p>
            <a:pPr algn="ctr"/>
            <a:r>
              <a:rPr lang="en-US" dirty="0" err="1"/>
              <a:t>git</a:t>
            </a:r>
            <a:r>
              <a:rPr lang="en-US" dirty="0"/>
              <a:t> add .</a:t>
            </a:r>
            <a:br>
              <a:rPr lang="en-US" dirty="0"/>
            </a:br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Horizontal Scroll 10"/>
          <p:cNvSpPr/>
          <p:nvPr/>
        </p:nvSpPr>
        <p:spPr>
          <a:xfrm>
            <a:off x="1331877" y="4788653"/>
            <a:ext cx="2054790" cy="666710"/>
          </a:xfrm>
          <a:prstGeom prst="horizontalScroll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/>
              <a:t>svn</a:t>
            </a:r>
            <a:r>
              <a:rPr lang="en-US" dirty="0"/>
              <a:t> </a:t>
            </a:r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2" name="Horizontal Scroll 11"/>
          <p:cNvSpPr/>
          <p:nvPr/>
        </p:nvSpPr>
        <p:spPr>
          <a:xfrm>
            <a:off x="4475832" y="4788653"/>
            <a:ext cx="2054790" cy="666710"/>
          </a:xfrm>
          <a:prstGeom prst="horizontalScroll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log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Horizontal Scroll 12"/>
          <p:cNvSpPr/>
          <p:nvPr/>
        </p:nvSpPr>
        <p:spPr>
          <a:xfrm>
            <a:off x="1357277" y="5773602"/>
            <a:ext cx="2054790" cy="666710"/>
          </a:xfrm>
          <a:prstGeom prst="horizontalScroll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svn</a:t>
            </a:r>
            <a:r>
              <a:rPr lang="en-US" dirty="0" smtClean="0"/>
              <a:t> blame file </a:t>
            </a:r>
            <a:endParaRPr lang="en-US" dirty="0"/>
          </a:p>
        </p:txBody>
      </p:sp>
      <p:sp>
        <p:nvSpPr>
          <p:cNvPr id="14" name="Horizontal Scroll 13"/>
          <p:cNvSpPr/>
          <p:nvPr/>
        </p:nvSpPr>
        <p:spPr>
          <a:xfrm>
            <a:off x="4475831" y="5773602"/>
            <a:ext cx="2054790" cy="666710"/>
          </a:xfrm>
          <a:prstGeom prst="horizontalScroll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blame file 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0" name="Straight Connector 19"/>
          <p:cNvCxnSpPr>
            <a:endCxn id="6" idx="1"/>
          </p:cNvCxnSpPr>
          <p:nvPr/>
        </p:nvCxnSpPr>
        <p:spPr>
          <a:xfrm>
            <a:off x="3412631" y="2156742"/>
            <a:ext cx="1063201" cy="7572"/>
          </a:xfrm>
          <a:prstGeom prst="line">
            <a:avLst/>
          </a:prstGeom>
          <a:ln w="57150" cmpd="sng"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386667" y="2958253"/>
            <a:ext cx="1063201" cy="7572"/>
          </a:xfrm>
          <a:prstGeom prst="line">
            <a:avLst/>
          </a:prstGeom>
          <a:ln w="57150" cmpd="sng"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81777" y="3971430"/>
            <a:ext cx="694055" cy="0"/>
          </a:xfrm>
          <a:prstGeom prst="line">
            <a:avLst/>
          </a:prstGeom>
          <a:ln w="57150" cmpd="sng"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2" idx="1"/>
          </p:cNvCxnSpPr>
          <p:nvPr/>
        </p:nvCxnSpPr>
        <p:spPr>
          <a:xfrm flipV="1">
            <a:off x="3386667" y="5122008"/>
            <a:ext cx="1089165" cy="3711"/>
          </a:xfrm>
          <a:prstGeom prst="line">
            <a:avLst/>
          </a:prstGeom>
          <a:ln w="57150" cmpd="sng"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388925" y="6124786"/>
            <a:ext cx="1089165" cy="3711"/>
          </a:xfrm>
          <a:prstGeom prst="line">
            <a:avLst/>
          </a:prstGeom>
          <a:ln w="57150" cmpd="sng"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769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 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52019" y="5404556"/>
            <a:ext cx="337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3"/>
              </a:rPr>
              <a:t>Pragmatic Guide to Subversion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222" y="45155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74" y="1670380"/>
            <a:ext cx="2525889" cy="25258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84574" y="2601712"/>
            <a:ext cx="352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5"/>
              </a:rPr>
              <a:t>Version Control with Subversion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286" y="4196269"/>
            <a:ext cx="2438048" cy="243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5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Subversion </a:t>
            </a:r>
            <a:r>
              <a:rPr lang="en-US" dirty="0" smtClean="0"/>
              <a:t>Tutorial</a:t>
            </a:r>
          </a:p>
          <a:p>
            <a:pPr lvl="1"/>
            <a:r>
              <a:rPr lang="en-US" dirty="0">
                <a:hlinkClick r:id="rId2"/>
              </a:rPr>
              <a:t>http://svnbook.red-bean.com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http://www.slideshare.net/Ocramius/svn-basic-</a:t>
            </a:r>
            <a:r>
              <a:rPr lang="en-US" dirty="0" smtClean="0">
                <a:hlinkClick r:id="rId3"/>
              </a:rPr>
              <a:t>tutorial   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://refcardz.dzone.com/refcardz/getting-started-</a:t>
            </a:r>
            <a:r>
              <a:rPr lang="en-US" dirty="0" smtClean="0">
                <a:hlinkClick r:id="rId3"/>
              </a:rPr>
              <a:t>subversion</a:t>
            </a:r>
          </a:p>
          <a:p>
            <a:pPr lvl="1"/>
            <a:r>
              <a:rPr lang="en-US" dirty="0">
                <a:hlinkClick r:id="rId3"/>
              </a:rPr>
              <a:t>http://wiki.alliedmods.net/</a:t>
            </a:r>
            <a:r>
              <a:rPr lang="en-US" dirty="0" smtClean="0">
                <a:hlinkClick r:id="rId3"/>
              </a:rPr>
              <a:t>Subversion_Tutorial</a:t>
            </a:r>
          </a:p>
          <a:p>
            <a:endParaRPr lang="en-US" dirty="0" smtClean="0">
              <a:hlinkClick r:id="rId3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027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Subversion Vs. </a:t>
            </a:r>
            <a:r>
              <a:rPr lang="en-US" dirty="0"/>
              <a:t>CVS</a:t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://stackoverflow.com/questions/245290/subversion-vs-</a:t>
            </a:r>
            <a:r>
              <a:rPr lang="en-US" dirty="0" smtClean="0">
                <a:hlinkClick r:id="rId2"/>
              </a:rPr>
              <a:t>cvs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https://www.cs.virginia.edu/~csadmin/wiki/index.php/</a:t>
            </a:r>
            <a:r>
              <a:rPr lang="en-US" dirty="0" smtClean="0">
                <a:hlinkClick r:id="rId3"/>
              </a:rPr>
              <a:t>CVS_and_Subversion_Differences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65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 About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http://betterexplained.com/articles/a-visual-guide-to-version-control</a:t>
            </a:r>
            <a:r>
              <a:rPr lang="en-US" dirty="0" smtClean="0">
                <a:hlinkClick r:id="rId2"/>
              </a:rPr>
              <a:t>/</a:t>
            </a:r>
          </a:p>
          <a:p>
            <a:r>
              <a:rPr lang="en-US" dirty="0">
                <a:hlinkClick r:id="rId2"/>
              </a:rPr>
              <a:t>http://betterexplained.com/articles/intro-to-distributed-version-control-illustrated/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://www.gitguys.com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http://stackoverflow.com/questions/315911/git-for-beginners-the-definitive-practical-</a:t>
            </a:r>
            <a:r>
              <a:rPr lang="en-US" dirty="0" smtClean="0">
                <a:hlinkClick r:id="rId3"/>
              </a:rPr>
              <a:t>guide</a:t>
            </a:r>
            <a:endParaRPr lang="en-US" dirty="0" smtClean="0"/>
          </a:p>
          <a:p>
            <a:r>
              <a:rPr lang="en-US" dirty="0">
                <a:hlinkClick r:id="rId4"/>
              </a:rPr>
              <a:t>http://try.github.io/levels/1/challenges/</a:t>
            </a:r>
            <a:r>
              <a:rPr lang="en-US" dirty="0" smtClean="0">
                <a:hlinkClick r:id="rId4"/>
              </a:rPr>
              <a:t>1</a:t>
            </a:r>
            <a:endParaRPr lang="en-US" dirty="0" smtClean="0"/>
          </a:p>
          <a:p>
            <a:r>
              <a:rPr lang="en-US" dirty="0">
                <a:hlinkClick r:id="rId5"/>
              </a:rPr>
              <a:t>http://git-scm.com/</a:t>
            </a:r>
            <a:r>
              <a:rPr lang="en-US" dirty="0" smtClean="0">
                <a:hlinkClick r:id="rId5"/>
              </a:rPr>
              <a:t>doc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76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Subversion Server: </a:t>
            </a:r>
            <a:r>
              <a:rPr lang="en-US" dirty="0"/>
              <a:t>S</a:t>
            </a:r>
            <a:r>
              <a:rPr lang="en-US" dirty="0" smtClean="0"/>
              <a:t>tores files in a repository</a:t>
            </a:r>
          </a:p>
          <a:p>
            <a:r>
              <a:rPr lang="en-US" dirty="0" smtClean="0"/>
              <a:t>Subversion Client: </a:t>
            </a:r>
            <a:r>
              <a:rPr lang="en-US" dirty="0"/>
              <a:t>T</a:t>
            </a:r>
            <a:r>
              <a:rPr lang="en-US" dirty="0" smtClean="0"/>
              <a:t>alk to the server and create a working copy of the files in that repository</a:t>
            </a:r>
          </a:p>
          <a:p>
            <a:r>
              <a:rPr lang="en-US" dirty="0" smtClean="0"/>
              <a:t>Commit:  An operation through you inform the server about changes.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2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 Vs. CVS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Number: In CVS revision numbers are per file basis where in SVN each revision appears as a completely new file system</a:t>
            </a:r>
          </a:p>
          <a:p>
            <a:r>
              <a:rPr lang="en-US" dirty="0" smtClean="0"/>
              <a:t>Commits: In SVN commits are atomic while in CVS it is not true.</a:t>
            </a:r>
          </a:p>
          <a:p>
            <a:r>
              <a:rPr lang="en-US" dirty="0" smtClean="0"/>
              <a:t>Renaming: CVS cannot track file renaming but SVN does.</a:t>
            </a:r>
          </a:p>
          <a:p>
            <a:r>
              <a:rPr lang="en-US" dirty="0" smtClean="0"/>
              <a:t>Directory: CVS only track files whereas SVN track both files and directories.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28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88600"/>
                </a:solidFill>
              </a:rPr>
              <a:t>W</a:t>
            </a:r>
            <a:r>
              <a:rPr lang="en-US" dirty="0" smtClean="0">
                <a:solidFill>
                  <a:srgbClr val="F88600"/>
                </a:solidFill>
              </a:rPr>
              <a:t>indows: </a:t>
            </a:r>
            <a:r>
              <a:rPr lang="en-US" dirty="0" smtClean="0"/>
              <a:t>You can download Subversion command line binaries from here: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 smtClean="0">
                <a:solidFill>
                  <a:schemeClr val="accent2"/>
                </a:solidFill>
                <a:hlinkClick r:id="rId2"/>
              </a:rPr>
              <a:t>www.collab.net/downloads/subversion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Mac and Ubuntu:</a:t>
            </a:r>
            <a:r>
              <a:rPr lang="en-US" dirty="0" smtClean="0">
                <a:solidFill>
                  <a:srgbClr val="FFFFFF"/>
                </a:solidFill>
              </a:rPr>
              <a:t> Usually comes with command line subversion client.</a:t>
            </a:r>
          </a:p>
          <a:p>
            <a:r>
              <a:rPr lang="en-US" dirty="0" smtClean="0">
                <a:solidFill>
                  <a:srgbClr val="F88600"/>
                </a:solidFill>
              </a:rPr>
              <a:t>How to verify subversion installation?</a:t>
            </a:r>
            <a:br>
              <a:rPr lang="en-US" dirty="0" smtClean="0">
                <a:solidFill>
                  <a:srgbClr val="F88600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Run this at the command prompt: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      </a:t>
            </a:r>
            <a:r>
              <a:rPr lang="en-US" dirty="0" smtClean="0">
                <a:solidFill>
                  <a:srgbClr val="FF6600"/>
                </a:solidFill>
              </a:rPr>
              <a:t>prompt&gt; </a:t>
            </a:r>
            <a:r>
              <a:rPr lang="en-US" dirty="0" err="1" smtClean="0">
                <a:solidFill>
                  <a:srgbClr val="FF6600"/>
                </a:solidFill>
              </a:rPr>
              <a:t>svn</a:t>
            </a:r>
            <a:r>
              <a:rPr lang="en-US" dirty="0" smtClean="0">
                <a:solidFill>
                  <a:srgbClr val="FF6600"/>
                </a:solidFill>
              </a:rPr>
              <a:t> --version  </a:t>
            </a: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42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Windows:</a:t>
            </a:r>
            <a:br>
              <a:rPr lang="en-US" dirty="0" smtClean="0"/>
            </a:br>
            <a:r>
              <a:rPr lang="en-US" dirty="0" smtClean="0"/>
              <a:t>Tortoise SVN is an Apache Subversion client. It can be downloaded from here: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www.</a:t>
            </a:r>
            <a:r>
              <a:rPr lang="en-US" dirty="0" smtClean="0">
                <a:solidFill>
                  <a:srgbClr val="FF6600"/>
                </a:solidFill>
                <a:hlinkClick r:id="rId2"/>
              </a:rPr>
              <a:t>tortoisesvn.net/downloads.html</a:t>
            </a:r>
            <a:endParaRPr lang="en-US" dirty="0"/>
          </a:p>
          <a:p>
            <a:r>
              <a:rPr lang="en-US" dirty="0" smtClean="0"/>
              <a:t>For Mac: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 number of choices available:</a:t>
            </a:r>
          </a:p>
          <a:p>
            <a:pPr lvl="1"/>
            <a:r>
              <a:rPr lang="en-US" dirty="0" smtClean="0"/>
              <a:t>Versions: </a:t>
            </a:r>
            <a:r>
              <a:rPr lang="en-US" dirty="0" smtClean="0">
                <a:hlinkClick r:id="rId3"/>
              </a:rPr>
              <a:t>www.versionsapp.com</a:t>
            </a:r>
            <a:endParaRPr lang="en-US" dirty="0" smtClean="0"/>
          </a:p>
          <a:p>
            <a:pPr lvl="1"/>
            <a:r>
              <a:rPr lang="en-US" dirty="0" smtClean="0"/>
              <a:t>Cornerstone: </a:t>
            </a:r>
            <a:r>
              <a:rPr lang="en-US" dirty="0" smtClean="0">
                <a:hlinkClick r:id="rId4"/>
              </a:rPr>
              <a:t>www.zennaware.com/cornerstone</a:t>
            </a:r>
            <a:endParaRPr lang="en-US" dirty="0" smtClean="0"/>
          </a:p>
          <a:p>
            <a:r>
              <a:rPr lang="en-US" dirty="0" smtClean="0"/>
              <a:t>Windows/Mac OS X/Linux: </a:t>
            </a:r>
            <a:r>
              <a:rPr lang="en-US" dirty="0" err="1" smtClean="0"/>
              <a:t>SmartSVN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5"/>
              </a:rPr>
              <a:t>www.smartsvn.com/download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26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8192771" cy="1417638"/>
          </a:xfrm>
        </p:spPr>
        <p:txBody>
          <a:bodyPr/>
          <a:lstStyle/>
          <a:p>
            <a:r>
              <a:rPr lang="en-US" dirty="0" smtClean="0"/>
              <a:t>Creating a Local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2"/>
              <a:buChar char=""/>
            </a:pPr>
            <a:r>
              <a:rPr lang="en-US" dirty="0" smtClean="0"/>
              <a:t>A repository is a place where all files together with changes are stored</a:t>
            </a:r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Create a new directory: </a:t>
            </a:r>
            <a:br>
              <a:rPr lang="en-US" dirty="0" smtClean="0"/>
            </a:br>
            <a:r>
              <a:rPr lang="en-US" dirty="0" smtClean="0"/>
              <a:t>&gt;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mkdir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repos</a:t>
            </a:r>
          </a:p>
          <a:p>
            <a:pPr lvl="1"/>
            <a:r>
              <a:rPr lang="en-US" dirty="0" smtClean="0"/>
              <a:t>Inform </a:t>
            </a:r>
            <a:r>
              <a:rPr lang="en-US" dirty="0" err="1" smtClean="0"/>
              <a:t>svn</a:t>
            </a:r>
            <a:r>
              <a:rPr lang="en-US" dirty="0" smtClean="0"/>
              <a:t> about the directory: </a:t>
            </a:r>
            <a:br>
              <a:rPr lang="en-US" dirty="0" smtClean="0"/>
            </a:br>
            <a:r>
              <a:rPr lang="en-US" dirty="0" smtClean="0">
                <a:solidFill>
                  <a:srgbClr val="F88600"/>
                </a:solidFill>
              </a:rPr>
              <a:t>&gt; </a:t>
            </a:r>
            <a:r>
              <a:rPr lang="en-US" dirty="0" err="1" smtClean="0">
                <a:solidFill>
                  <a:srgbClr val="F88600"/>
                </a:solidFill>
              </a:rPr>
              <a:t>svnadmin</a:t>
            </a:r>
            <a:r>
              <a:rPr lang="en-US" dirty="0" smtClean="0">
                <a:solidFill>
                  <a:srgbClr val="F88600"/>
                </a:solidFill>
              </a:rPr>
              <a:t> create repos</a:t>
            </a:r>
          </a:p>
          <a:p>
            <a:r>
              <a:rPr lang="en-US" dirty="0" smtClean="0"/>
              <a:t>Now verify the repos directory: </a:t>
            </a:r>
            <a:br>
              <a:rPr lang="en-US" dirty="0" smtClean="0"/>
            </a:br>
            <a:r>
              <a:rPr lang="en-US" dirty="0" smtClean="0"/>
              <a:t>A number of files and directories is in there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41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8138150" cy="1417638"/>
          </a:xfrm>
        </p:spPr>
        <p:txBody>
          <a:bodyPr/>
          <a:lstStyle/>
          <a:p>
            <a:r>
              <a:rPr lang="en-US" dirty="0" smtClean="0"/>
              <a:t>Import Existing Source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74" y="2070846"/>
            <a:ext cx="8378825" cy="4182035"/>
          </a:xfrm>
        </p:spPr>
        <p:txBody>
          <a:bodyPr/>
          <a:lstStyle/>
          <a:p>
            <a:r>
              <a:rPr lang="en-US" dirty="0" smtClean="0"/>
              <a:t>You are already working on a project that did not use subversion before.</a:t>
            </a:r>
          </a:p>
          <a:p>
            <a:r>
              <a:rPr lang="en-US" dirty="0" smtClean="0"/>
              <a:t>Steps to import existing source tree:</a:t>
            </a:r>
          </a:p>
          <a:p>
            <a:pPr lvl="1"/>
            <a:r>
              <a:rPr lang="en-US" dirty="0" smtClean="0"/>
              <a:t>Clean existing source tree</a:t>
            </a:r>
          </a:p>
          <a:p>
            <a:pPr lvl="1"/>
            <a:r>
              <a:rPr lang="en-US" dirty="0" smtClean="0"/>
              <a:t>Import the entire source tree:</a:t>
            </a:r>
            <a:br>
              <a:rPr lang="en-US" dirty="0" smtClean="0"/>
            </a:br>
            <a:r>
              <a:rPr lang="en-US" dirty="0" smtClean="0">
                <a:solidFill>
                  <a:srgbClr val="F88600"/>
                </a:solidFill>
              </a:rPr>
              <a:t>&gt;</a:t>
            </a:r>
            <a:r>
              <a:rPr lang="en-US" dirty="0" err="1" smtClean="0">
                <a:solidFill>
                  <a:srgbClr val="F88600"/>
                </a:solidFill>
              </a:rPr>
              <a:t>svn</a:t>
            </a:r>
            <a:r>
              <a:rPr lang="en-US" dirty="0" smtClean="0">
                <a:solidFill>
                  <a:srgbClr val="F88600"/>
                </a:solidFill>
              </a:rPr>
              <a:t> import –m “initial import” project-to</a:t>
            </a:r>
            <a:r>
              <a:rPr lang="en-US" dirty="0">
                <a:solidFill>
                  <a:srgbClr val="F88600"/>
                </a:solidFill>
              </a:rPr>
              <a:t>-</a:t>
            </a:r>
            <a:r>
              <a:rPr lang="en-US" dirty="0" smtClean="0">
                <a:solidFill>
                  <a:srgbClr val="F88600"/>
                </a:solidFill>
              </a:rPr>
              <a:t>import </a:t>
            </a:r>
            <a:r>
              <a:rPr lang="en-US" dirty="0">
                <a:solidFill>
                  <a:srgbClr val="F88600"/>
                </a:solidFill>
              </a:rPr>
              <a:t/>
            </a:r>
            <a:br>
              <a:rPr lang="en-US" dirty="0">
                <a:solidFill>
                  <a:srgbClr val="F88600"/>
                </a:solidFill>
              </a:rPr>
            </a:br>
            <a:r>
              <a:rPr lang="en-US" dirty="0" smtClean="0">
                <a:solidFill>
                  <a:srgbClr val="F88600"/>
                </a:solidFill>
              </a:rPr>
              <a:t>  file</a:t>
            </a:r>
            <a:r>
              <a:rPr lang="en-US" dirty="0">
                <a:solidFill>
                  <a:srgbClr val="F88600"/>
                </a:solidFill>
              </a:rPr>
              <a:t>:////Users/</a:t>
            </a:r>
            <a:r>
              <a:rPr lang="en-US" dirty="0" err="1">
                <a:solidFill>
                  <a:srgbClr val="F88600"/>
                </a:solidFill>
              </a:rPr>
              <a:t>parvez</a:t>
            </a:r>
            <a:r>
              <a:rPr lang="en-US" dirty="0" smtClean="0">
                <a:solidFill>
                  <a:srgbClr val="F88600"/>
                </a:solidFill>
              </a:rPr>
              <a:t>/repos</a:t>
            </a:r>
            <a:r>
              <a:rPr lang="en-US" dirty="0">
                <a:solidFill>
                  <a:srgbClr val="F88600"/>
                </a:solidFill>
              </a:rPr>
              <a:t>/recommender</a:t>
            </a:r>
          </a:p>
        </p:txBody>
      </p:sp>
    </p:spTree>
    <p:extLst>
      <p:ext uri="{BB962C8B-B14F-4D97-AF65-F5344CB8AC3E}">
        <p14:creationId xmlns:p14="http://schemas.microsoft.com/office/powerpoint/2010/main" val="4172132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468"/>
            <a:ext cx="9144000" cy="1417638"/>
          </a:xfrm>
        </p:spPr>
        <p:txBody>
          <a:bodyPr/>
          <a:lstStyle/>
          <a:p>
            <a:r>
              <a:rPr lang="en-US" dirty="0" smtClean="0"/>
              <a:t>Checking Out a Source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75" y="1911638"/>
            <a:ext cx="7612064" cy="4946362"/>
          </a:xfrm>
        </p:spPr>
        <p:txBody>
          <a:bodyPr/>
          <a:lstStyle/>
          <a:p>
            <a:r>
              <a:rPr lang="en-US" dirty="0" smtClean="0"/>
              <a:t>Before editing any existing files stored in your repository you need to check out the entire source tree first. This is called the </a:t>
            </a:r>
            <a:r>
              <a:rPr lang="en-US" dirty="0" smtClean="0">
                <a:solidFill>
                  <a:schemeClr val="accent2"/>
                </a:solidFill>
              </a:rPr>
              <a:t>working copy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to check out?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&gt;</a:t>
            </a:r>
            <a:r>
              <a:rPr lang="en-US" dirty="0" err="1" smtClean="0">
                <a:solidFill>
                  <a:srgbClr val="F88600"/>
                </a:solidFill>
              </a:rPr>
              <a:t>svn</a:t>
            </a:r>
            <a:r>
              <a:rPr lang="en-US" dirty="0" smtClean="0">
                <a:solidFill>
                  <a:srgbClr val="F88600"/>
                </a:solidFill>
              </a:rPr>
              <a:t> checkout repository-location  local-copy-location</a:t>
            </a:r>
            <a:br>
              <a:rPr lang="en-US" dirty="0" smtClean="0">
                <a:solidFill>
                  <a:srgbClr val="F88600"/>
                </a:solidFill>
              </a:rPr>
            </a:br>
            <a:r>
              <a:rPr lang="en-US" dirty="0" smtClean="0">
                <a:solidFill>
                  <a:srgbClr val="F88600"/>
                </a:solidFill>
              </a:rPr>
              <a:t>                                          </a:t>
            </a:r>
            <a:r>
              <a:rPr lang="en-US" dirty="0" smtClean="0"/>
              <a:t>or</a:t>
            </a:r>
          </a:p>
          <a:p>
            <a:pPr lvl="1"/>
            <a:r>
              <a:rPr lang="en-US" dirty="0" smtClean="0">
                <a:solidFill>
                  <a:srgbClr val="F88600"/>
                </a:solidFill>
              </a:rPr>
              <a:t>&gt;</a:t>
            </a:r>
            <a:r>
              <a:rPr lang="en-US" dirty="0" err="1">
                <a:solidFill>
                  <a:srgbClr val="F88600"/>
                </a:solidFill>
              </a:rPr>
              <a:t>svn</a:t>
            </a:r>
            <a:r>
              <a:rPr lang="en-US" dirty="0">
                <a:solidFill>
                  <a:srgbClr val="F88600"/>
                </a:solidFill>
              </a:rPr>
              <a:t> </a:t>
            </a:r>
            <a:r>
              <a:rPr lang="en-US" dirty="0" smtClean="0">
                <a:solidFill>
                  <a:srgbClr val="F88600"/>
                </a:solidFill>
              </a:rPr>
              <a:t>co </a:t>
            </a:r>
            <a:r>
              <a:rPr lang="en-US" dirty="0">
                <a:solidFill>
                  <a:srgbClr val="F88600"/>
                </a:solidFill>
              </a:rPr>
              <a:t>repository-location  local-copy-</a:t>
            </a:r>
            <a:r>
              <a:rPr lang="en-US" dirty="0" smtClean="0">
                <a:solidFill>
                  <a:srgbClr val="F88600"/>
                </a:solidFill>
              </a:rPr>
              <a:t>location</a:t>
            </a:r>
          </a:p>
          <a:p>
            <a:r>
              <a:rPr lang="en-US" dirty="0"/>
              <a:t>How to check status?</a:t>
            </a:r>
            <a:br>
              <a:rPr lang="en-US" dirty="0"/>
            </a:br>
            <a:r>
              <a:rPr lang="en-US" dirty="0"/>
              <a:t>&gt;</a:t>
            </a:r>
            <a:r>
              <a:rPr lang="en-US" dirty="0" err="1">
                <a:solidFill>
                  <a:srgbClr val="F88600"/>
                </a:solidFill>
              </a:rPr>
              <a:t>svn</a:t>
            </a:r>
            <a:r>
              <a:rPr lang="en-US" dirty="0">
                <a:solidFill>
                  <a:srgbClr val="F88600"/>
                </a:solidFill>
              </a:rPr>
              <a:t> </a:t>
            </a:r>
            <a:r>
              <a:rPr lang="en-US" dirty="0" smtClean="0">
                <a:solidFill>
                  <a:srgbClr val="F88600"/>
                </a:solidFill>
              </a:rPr>
              <a:t>status</a:t>
            </a:r>
            <a:endParaRPr lang="en-US" dirty="0" smtClean="0"/>
          </a:p>
          <a:p>
            <a:r>
              <a:rPr lang="en-US" dirty="0" smtClean="0"/>
              <a:t>Check which files are changed: &gt; </a:t>
            </a:r>
            <a:r>
              <a:rPr lang="en-US" dirty="0" err="1" smtClean="0">
                <a:solidFill>
                  <a:schemeClr val="accent2"/>
                </a:solidFill>
              </a:rPr>
              <a:t>svn</a:t>
            </a:r>
            <a:r>
              <a:rPr lang="en-US" dirty="0" smtClean="0">
                <a:solidFill>
                  <a:schemeClr val="accent2"/>
                </a:solidFill>
              </a:rPr>
              <a:t> diff  -r  </a:t>
            </a:r>
            <a:r>
              <a:rPr lang="en-US" dirty="0" err="1" smtClean="0">
                <a:solidFill>
                  <a:schemeClr val="accent2"/>
                </a:solidFill>
              </a:rPr>
              <a:t>oldRevisionNumber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dirty="0" err="1" smtClean="0">
                <a:solidFill>
                  <a:schemeClr val="accent2"/>
                </a:solidFill>
              </a:rPr>
              <a:t>newRevisionNumber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pPr lvl="1"/>
            <a:endParaRPr lang="en-US" dirty="0" smtClean="0">
              <a:solidFill>
                <a:srgbClr val="F88600"/>
              </a:solidFill>
            </a:endParaRPr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 smtClean="0">
              <a:solidFill>
                <a:srgbClr val="F88600"/>
              </a:solidFill>
            </a:endParaRPr>
          </a:p>
          <a:p>
            <a:pPr lvl="1"/>
            <a:endParaRPr lang="en-US" dirty="0">
              <a:solidFill>
                <a:srgbClr val="F88600"/>
              </a:solidFill>
            </a:endParaRPr>
          </a:p>
          <a:p>
            <a:endParaRPr lang="en-US" dirty="0" smtClean="0">
              <a:solidFill>
                <a:srgbClr val="F88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0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342</TotalTime>
  <Words>1032</Words>
  <Application>Microsoft Macintosh PowerPoint</Application>
  <PresentationFormat>On-screen Show (4:3)</PresentationFormat>
  <Paragraphs>235</Paragraphs>
  <Slides>25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Habitat</vt:lpstr>
      <vt:lpstr>CMPT 370  Tutorial On Subversion Introducing Git</vt:lpstr>
      <vt:lpstr>Subversion</vt:lpstr>
      <vt:lpstr>Terminology</vt:lpstr>
      <vt:lpstr>Subversion Vs. CVS</vt:lpstr>
      <vt:lpstr>Installing A Client</vt:lpstr>
      <vt:lpstr>Graphical Client</vt:lpstr>
      <vt:lpstr>Creating a Local Repository</vt:lpstr>
      <vt:lpstr>Import Existing Source Files</vt:lpstr>
      <vt:lpstr>Checking Out a Source Tree</vt:lpstr>
      <vt:lpstr>Commit Your Changes</vt:lpstr>
      <vt:lpstr>Adding/Removing Files</vt:lpstr>
      <vt:lpstr>Renaming/Moving a file</vt:lpstr>
      <vt:lpstr>Updating Your Copy</vt:lpstr>
      <vt:lpstr>Conflicts?</vt:lpstr>
      <vt:lpstr>Conflicts?</vt:lpstr>
      <vt:lpstr>Conflicts?</vt:lpstr>
      <vt:lpstr>Conflicts?</vt:lpstr>
      <vt:lpstr>Conflicts?</vt:lpstr>
      <vt:lpstr>How to resolve conflict</vt:lpstr>
      <vt:lpstr>What is Git</vt:lpstr>
      <vt:lpstr>Comparing Commands</vt:lpstr>
      <vt:lpstr>Learn More …</vt:lpstr>
      <vt:lpstr>Learn More…</vt:lpstr>
      <vt:lpstr>Learn More …</vt:lpstr>
      <vt:lpstr>Learn More About Git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Asaduzzaman</dc:creator>
  <cp:lastModifiedBy>Muhammad Asaduzzaman</cp:lastModifiedBy>
  <cp:revision>30</cp:revision>
  <dcterms:created xsi:type="dcterms:W3CDTF">2013-09-10T15:50:26Z</dcterms:created>
  <dcterms:modified xsi:type="dcterms:W3CDTF">2013-09-11T04:10:44Z</dcterms:modified>
</cp:coreProperties>
</file>