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88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87910-27FC-4DFD-954B-D5654937A813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1D966BD7-A0B8-4814-BC78-539C054457FA}">
      <dgm:prSet phldrT="[Text]"/>
      <dgm:spPr/>
      <dgm:t>
        <a:bodyPr/>
        <a:lstStyle/>
        <a:p>
          <a:r>
            <a:rPr lang="en-US" dirty="0" err="1" smtClean="0"/>
            <a:t>TestRunner</a:t>
          </a:r>
          <a:endParaRPr lang="en-US" dirty="0"/>
        </a:p>
      </dgm:t>
    </dgm:pt>
    <dgm:pt modelId="{20404FBA-5B95-49E8-8779-25A91E1FCA9A}" type="parTrans" cxnId="{80B6D4BC-DBFE-4045-8E98-14A37ABD93A1}">
      <dgm:prSet/>
      <dgm:spPr/>
      <dgm:t>
        <a:bodyPr/>
        <a:lstStyle/>
        <a:p>
          <a:endParaRPr lang="en-US"/>
        </a:p>
      </dgm:t>
    </dgm:pt>
    <dgm:pt modelId="{14869B63-8F70-4BC2-BEC1-E21CBC73858F}" type="sibTrans" cxnId="{80B6D4BC-DBFE-4045-8E98-14A37ABD93A1}">
      <dgm:prSet/>
      <dgm:spPr/>
      <dgm:t>
        <a:bodyPr/>
        <a:lstStyle/>
        <a:p>
          <a:endParaRPr lang="en-US"/>
        </a:p>
      </dgm:t>
    </dgm:pt>
    <dgm:pt modelId="{ACAB915A-5EB1-4256-93E9-407DB3845625}">
      <dgm:prSet phldrT="[Text]"/>
      <dgm:spPr/>
      <dgm:t>
        <a:bodyPr/>
        <a:lstStyle/>
        <a:p>
          <a:r>
            <a:rPr lang="en-US" dirty="0" err="1" smtClean="0"/>
            <a:t>TestCase</a:t>
          </a:r>
          <a:endParaRPr lang="en-US" dirty="0"/>
        </a:p>
      </dgm:t>
    </dgm:pt>
    <dgm:pt modelId="{1F349FDF-F05C-4157-A787-0F04D0DDAB3B}" type="parTrans" cxnId="{9983CBCE-E58A-495B-8CD4-ECB3845C9202}">
      <dgm:prSet/>
      <dgm:spPr/>
      <dgm:t>
        <a:bodyPr/>
        <a:lstStyle/>
        <a:p>
          <a:endParaRPr lang="en-US"/>
        </a:p>
      </dgm:t>
    </dgm:pt>
    <dgm:pt modelId="{24C82B49-481E-432A-BECA-5C9A205D342A}" type="sibTrans" cxnId="{9983CBCE-E58A-495B-8CD4-ECB3845C9202}">
      <dgm:prSet/>
      <dgm:spPr/>
      <dgm:t>
        <a:bodyPr/>
        <a:lstStyle/>
        <a:p>
          <a:endParaRPr lang="en-US"/>
        </a:p>
      </dgm:t>
    </dgm:pt>
    <dgm:pt modelId="{EAD3DB43-45D5-45B7-91E6-63FCBE17EA58}">
      <dgm:prSet phldrT="[Text]"/>
      <dgm:spPr/>
      <dgm:t>
        <a:bodyPr/>
        <a:lstStyle/>
        <a:p>
          <a:r>
            <a:rPr lang="en-US" dirty="0" smtClean="0"/>
            <a:t>Assert</a:t>
          </a:r>
          <a:endParaRPr lang="en-US" dirty="0"/>
        </a:p>
      </dgm:t>
    </dgm:pt>
    <dgm:pt modelId="{4100A093-8411-4B18-A398-80F9905812A0}" type="parTrans" cxnId="{9C9A1285-2775-479E-A5FB-7AF16A95D794}">
      <dgm:prSet/>
      <dgm:spPr/>
      <dgm:t>
        <a:bodyPr/>
        <a:lstStyle/>
        <a:p>
          <a:endParaRPr lang="en-US"/>
        </a:p>
      </dgm:t>
    </dgm:pt>
    <dgm:pt modelId="{30405625-AAAB-4183-84A0-6ADCC4AE80F2}" type="sibTrans" cxnId="{9C9A1285-2775-479E-A5FB-7AF16A95D794}">
      <dgm:prSet/>
      <dgm:spPr/>
      <dgm:t>
        <a:bodyPr/>
        <a:lstStyle/>
        <a:p>
          <a:endParaRPr lang="en-US"/>
        </a:p>
      </dgm:t>
    </dgm:pt>
    <dgm:pt modelId="{BD40631F-3CDD-4044-A085-4626D0698DA4}" type="pres">
      <dgm:prSet presAssocID="{2BA87910-27FC-4DFD-954B-D5654937A813}" presName="Name0" presStyleCnt="0">
        <dgm:presLayoutVars>
          <dgm:dir/>
          <dgm:animLvl val="lvl"/>
          <dgm:resizeHandles val="exact"/>
        </dgm:presLayoutVars>
      </dgm:prSet>
      <dgm:spPr/>
    </dgm:pt>
    <dgm:pt modelId="{1214496F-6D34-41DA-90EF-206E9C7B52A1}" type="pres">
      <dgm:prSet presAssocID="{1D966BD7-A0B8-4814-BC78-539C054457FA}" presName="Name8" presStyleCnt="0"/>
      <dgm:spPr/>
    </dgm:pt>
    <dgm:pt modelId="{D8819D69-C4FB-4A8A-B4AA-983E161A5473}" type="pres">
      <dgm:prSet presAssocID="{1D966BD7-A0B8-4814-BC78-539C054457F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792BB-BEC8-490B-9D13-58171B9EEBEC}" type="pres">
      <dgm:prSet presAssocID="{1D966BD7-A0B8-4814-BC78-539C054457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3DE7E-A1C2-4702-903C-FA18535FB8AC}" type="pres">
      <dgm:prSet presAssocID="{ACAB915A-5EB1-4256-93E9-407DB3845625}" presName="Name8" presStyleCnt="0"/>
      <dgm:spPr/>
    </dgm:pt>
    <dgm:pt modelId="{5457A783-582B-49C8-AC39-D213CE3E16B2}" type="pres">
      <dgm:prSet presAssocID="{ACAB915A-5EB1-4256-93E9-407DB384562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A5209-0F99-457C-89B8-77E5E5EC0506}" type="pres">
      <dgm:prSet presAssocID="{ACAB915A-5EB1-4256-93E9-407DB38456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9C8C1-D7CB-4E28-9B3F-41560ED59AED}" type="pres">
      <dgm:prSet presAssocID="{EAD3DB43-45D5-45B7-91E6-63FCBE17EA58}" presName="Name8" presStyleCnt="0"/>
      <dgm:spPr/>
    </dgm:pt>
    <dgm:pt modelId="{B66049E8-DC07-4BFE-9A15-75D934C36978}" type="pres">
      <dgm:prSet presAssocID="{EAD3DB43-45D5-45B7-91E6-63FCBE17EA58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3DF01-8E89-4F3C-BFC7-E67581991BA5}" type="pres">
      <dgm:prSet presAssocID="{EAD3DB43-45D5-45B7-91E6-63FCBE17EA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1CB08-D739-4E04-B17F-EA76D87EA42A}" type="presOf" srcId="{EAD3DB43-45D5-45B7-91E6-63FCBE17EA58}" destId="{EF63DF01-8E89-4F3C-BFC7-E67581991BA5}" srcOrd="1" destOrd="0" presId="urn:microsoft.com/office/officeart/2005/8/layout/pyramid1"/>
    <dgm:cxn modelId="{75B2D6A5-27F5-4CC2-B306-6CB66AB59481}" type="presOf" srcId="{EAD3DB43-45D5-45B7-91E6-63FCBE17EA58}" destId="{B66049E8-DC07-4BFE-9A15-75D934C36978}" srcOrd="0" destOrd="0" presId="urn:microsoft.com/office/officeart/2005/8/layout/pyramid1"/>
    <dgm:cxn modelId="{53AAB342-BFD2-4D19-91DC-836116D49EB3}" type="presOf" srcId="{1D966BD7-A0B8-4814-BC78-539C054457FA}" destId="{D8819D69-C4FB-4A8A-B4AA-983E161A5473}" srcOrd="0" destOrd="0" presId="urn:microsoft.com/office/officeart/2005/8/layout/pyramid1"/>
    <dgm:cxn modelId="{80B6D4BC-DBFE-4045-8E98-14A37ABD93A1}" srcId="{2BA87910-27FC-4DFD-954B-D5654937A813}" destId="{1D966BD7-A0B8-4814-BC78-539C054457FA}" srcOrd="0" destOrd="0" parTransId="{20404FBA-5B95-49E8-8779-25A91E1FCA9A}" sibTransId="{14869B63-8F70-4BC2-BEC1-E21CBC73858F}"/>
    <dgm:cxn modelId="{DFDE6567-AF8E-4050-B098-C0E9F9D4E819}" type="presOf" srcId="{2BA87910-27FC-4DFD-954B-D5654937A813}" destId="{BD40631F-3CDD-4044-A085-4626D0698DA4}" srcOrd="0" destOrd="0" presId="urn:microsoft.com/office/officeart/2005/8/layout/pyramid1"/>
    <dgm:cxn modelId="{9983CBCE-E58A-495B-8CD4-ECB3845C9202}" srcId="{2BA87910-27FC-4DFD-954B-D5654937A813}" destId="{ACAB915A-5EB1-4256-93E9-407DB3845625}" srcOrd="1" destOrd="0" parTransId="{1F349FDF-F05C-4157-A787-0F04D0DDAB3B}" sibTransId="{24C82B49-481E-432A-BECA-5C9A205D342A}"/>
    <dgm:cxn modelId="{9C9A1285-2775-479E-A5FB-7AF16A95D794}" srcId="{2BA87910-27FC-4DFD-954B-D5654937A813}" destId="{EAD3DB43-45D5-45B7-91E6-63FCBE17EA58}" srcOrd="2" destOrd="0" parTransId="{4100A093-8411-4B18-A398-80F9905812A0}" sibTransId="{30405625-AAAB-4183-84A0-6ADCC4AE80F2}"/>
    <dgm:cxn modelId="{272A8774-6A97-42DF-9B70-25E00350EE99}" type="presOf" srcId="{1D966BD7-A0B8-4814-BC78-539C054457FA}" destId="{06A792BB-BEC8-490B-9D13-58171B9EEBEC}" srcOrd="1" destOrd="0" presId="urn:microsoft.com/office/officeart/2005/8/layout/pyramid1"/>
    <dgm:cxn modelId="{CFA242FB-6837-49F0-AE8E-8EF8486DEAA2}" type="presOf" srcId="{ACAB915A-5EB1-4256-93E9-407DB3845625}" destId="{5457A783-582B-49C8-AC39-D213CE3E16B2}" srcOrd="0" destOrd="0" presId="urn:microsoft.com/office/officeart/2005/8/layout/pyramid1"/>
    <dgm:cxn modelId="{C0C191D2-1E3E-478A-900D-3911454C90F3}" type="presOf" srcId="{ACAB915A-5EB1-4256-93E9-407DB3845625}" destId="{8DFA5209-0F99-457C-89B8-77E5E5EC0506}" srcOrd="1" destOrd="0" presId="urn:microsoft.com/office/officeart/2005/8/layout/pyramid1"/>
    <dgm:cxn modelId="{B3B8A8D5-25D4-4D75-9DE6-B8868AA0D0AE}" type="presParOf" srcId="{BD40631F-3CDD-4044-A085-4626D0698DA4}" destId="{1214496F-6D34-41DA-90EF-206E9C7B52A1}" srcOrd="0" destOrd="0" presId="urn:microsoft.com/office/officeart/2005/8/layout/pyramid1"/>
    <dgm:cxn modelId="{0AA2FF82-0608-4379-8AC6-79D3838279AA}" type="presParOf" srcId="{1214496F-6D34-41DA-90EF-206E9C7B52A1}" destId="{D8819D69-C4FB-4A8A-B4AA-983E161A5473}" srcOrd="0" destOrd="0" presId="urn:microsoft.com/office/officeart/2005/8/layout/pyramid1"/>
    <dgm:cxn modelId="{26972166-E6C6-47FC-B863-3A3518FAE202}" type="presParOf" srcId="{1214496F-6D34-41DA-90EF-206E9C7B52A1}" destId="{06A792BB-BEC8-490B-9D13-58171B9EEBEC}" srcOrd="1" destOrd="0" presId="urn:microsoft.com/office/officeart/2005/8/layout/pyramid1"/>
    <dgm:cxn modelId="{DE743507-ACE7-4B14-9C6B-B2256FC4CC41}" type="presParOf" srcId="{BD40631F-3CDD-4044-A085-4626D0698DA4}" destId="{0183DE7E-A1C2-4702-903C-FA18535FB8AC}" srcOrd="1" destOrd="0" presId="urn:microsoft.com/office/officeart/2005/8/layout/pyramid1"/>
    <dgm:cxn modelId="{9D2E001C-5886-4018-9A63-05BAD0634EDB}" type="presParOf" srcId="{0183DE7E-A1C2-4702-903C-FA18535FB8AC}" destId="{5457A783-582B-49C8-AC39-D213CE3E16B2}" srcOrd="0" destOrd="0" presId="urn:microsoft.com/office/officeart/2005/8/layout/pyramid1"/>
    <dgm:cxn modelId="{FD86B666-26D4-4ACF-9B2B-29F6505C3234}" type="presParOf" srcId="{0183DE7E-A1C2-4702-903C-FA18535FB8AC}" destId="{8DFA5209-0F99-457C-89B8-77E5E5EC0506}" srcOrd="1" destOrd="0" presId="urn:microsoft.com/office/officeart/2005/8/layout/pyramid1"/>
    <dgm:cxn modelId="{7225F80A-A32E-4016-8C2E-74D13B606CF2}" type="presParOf" srcId="{BD40631F-3CDD-4044-A085-4626D0698DA4}" destId="{1B39C8C1-D7CB-4E28-9B3F-41560ED59AED}" srcOrd="2" destOrd="0" presId="urn:microsoft.com/office/officeart/2005/8/layout/pyramid1"/>
    <dgm:cxn modelId="{C0429B8D-B42F-4637-AD88-F343700A1579}" type="presParOf" srcId="{1B39C8C1-D7CB-4E28-9B3F-41560ED59AED}" destId="{B66049E8-DC07-4BFE-9A15-75D934C36978}" srcOrd="0" destOrd="0" presId="urn:microsoft.com/office/officeart/2005/8/layout/pyramid1"/>
    <dgm:cxn modelId="{B6F4EF24-F196-4B89-AFE1-7D461ECBFEC5}" type="presParOf" srcId="{1B39C8C1-D7CB-4E28-9B3F-41560ED59AED}" destId="{EF63DF01-8E89-4F3C-BFC7-E67581991B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819D69-C4FB-4A8A-B4AA-983E161A5473}">
      <dsp:nvSpPr>
        <dsp:cNvPr id="0" name=""/>
        <dsp:cNvSpPr/>
      </dsp:nvSpPr>
      <dsp:spPr>
        <a:xfrm>
          <a:off x="1651000" y="0"/>
          <a:ext cx="1651000" cy="1508654"/>
        </a:xfrm>
        <a:prstGeom prst="trapezoid">
          <a:avLst>
            <a:gd name="adj" fmla="val 5471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TestRunner</a:t>
          </a:r>
          <a:endParaRPr lang="en-US" sz="2700" kern="1200" dirty="0"/>
        </a:p>
      </dsp:txBody>
      <dsp:txXfrm>
        <a:off x="1651000" y="0"/>
        <a:ext cx="1651000" cy="1508654"/>
      </dsp:txXfrm>
    </dsp:sp>
    <dsp:sp modelId="{5457A783-582B-49C8-AC39-D213CE3E16B2}">
      <dsp:nvSpPr>
        <dsp:cNvPr id="0" name=""/>
        <dsp:cNvSpPr/>
      </dsp:nvSpPr>
      <dsp:spPr>
        <a:xfrm>
          <a:off x="825500" y="1508654"/>
          <a:ext cx="3302000" cy="1508654"/>
        </a:xfrm>
        <a:prstGeom prst="trapezoid">
          <a:avLst>
            <a:gd name="adj" fmla="val 54718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TestCase</a:t>
          </a:r>
          <a:endParaRPr lang="en-US" sz="2700" kern="1200" dirty="0"/>
        </a:p>
      </dsp:txBody>
      <dsp:txXfrm>
        <a:off x="1403349" y="1508654"/>
        <a:ext cx="2146300" cy="1508654"/>
      </dsp:txXfrm>
    </dsp:sp>
    <dsp:sp modelId="{B66049E8-DC07-4BFE-9A15-75D934C36978}">
      <dsp:nvSpPr>
        <dsp:cNvPr id="0" name=""/>
        <dsp:cNvSpPr/>
      </dsp:nvSpPr>
      <dsp:spPr>
        <a:xfrm>
          <a:off x="0" y="3017308"/>
          <a:ext cx="4953000" cy="1508654"/>
        </a:xfrm>
        <a:prstGeom prst="trapezoid">
          <a:avLst>
            <a:gd name="adj" fmla="val 54718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Assert</a:t>
          </a:r>
          <a:endParaRPr lang="en-US" sz="2700" kern="1200" dirty="0"/>
        </a:p>
      </dsp:txBody>
      <dsp:txXfrm>
        <a:off x="866774" y="3017308"/>
        <a:ext cx="3219450" cy="150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2860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248400" cy="57451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406900"/>
            <a:ext cx="8534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534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3236913" cy="10541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340350" cy="57451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00600"/>
            <a:ext cx="8534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457200"/>
            <a:ext cx="8534400" cy="4270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367338"/>
            <a:ext cx="8534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pic>
        <p:nvPicPr>
          <p:cNvPr id="8" name="Picture 7" descr="Uo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86600" y="6365193"/>
            <a:ext cx="1843088" cy="41553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28600" y="6249474"/>
            <a:ext cx="8686800" cy="762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33000">
                <a:srgbClr val="FFC000"/>
              </a:gs>
              <a:gs pos="66000">
                <a:srgbClr val="007434"/>
              </a:gs>
              <a:gs pos="100000">
                <a:srgbClr val="0074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rgbClr val="00743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CMPT 370</a:t>
            </a:r>
            <a:br>
              <a:rPr lang="en-US" dirty="0" smtClean="0"/>
            </a:br>
            <a:r>
              <a:rPr lang="en-US" dirty="0" smtClean="0"/>
              <a:t>Intermediate Software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TestClass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Times" charset="0"/>
              <a:buChar char=" "/>
            </a:pP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CounterTest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extends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junit.framework.TestCase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{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Counter counter1;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public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CounterTest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() { }   // default constructor</a:t>
            </a:r>
          </a:p>
          <a:p>
            <a:pPr>
              <a:lnSpc>
                <a:spcPct val="90000"/>
              </a:lnSpc>
              <a:buFont typeface="Times" charset="0"/>
              <a:buChar char=" "/>
            </a:pP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protected void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() {   // creates a (simple) test fixture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    counter1 = new Counter();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Times" charset="0"/>
              <a:buChar char=" "/>
            </a:pP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public void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testIncrement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() {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assertTrue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(counter1.increment() == 1);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assertTrue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(counter1.increment() == 2);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 }</a:t>
            </a:r>
          </a:p>
          <a:p>
            <a:pPr>
              <a:lnSpc>
                <a:spcPct val="90000"/>
              </a:lnSpc>
              <a:buFont typeface="Times" charset="0"/>
              <a:buChar char=" "/>
            </a:pP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public void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testDecrement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() {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rebuchet MS" pitchFamily="34" charset="0"/>
              </a:rPr>
              <a:t>assertTrue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(counter1.decrement() == -1);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   }</a:t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statements that checks your code.</a:t>
            </a:r>
          </a:p>
          <a:p>
            <a:endParaRPr lang="en-US" dirty="0" smtClean="0"/>
          </a:p>
          <a:p>
            <a:r>
              <a:rPr lang="en-US" dirty="0" smtClean="0"/>
              <a:t>General Structure </a:t>
            </a:r>
          </a:p>
          <a:p>
            <a:pPr lvl="1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Expected value</a:t>
            </a:r>
          </a:p>
          <a:p>
            <a:pPr lvl="1"/>
            <a:r>
              <a:rPr lang="en-US" dirty="0" smtClean="0"/>
              <a:t>Actual value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 smtClean="0"/>
              <a:t>assertTrue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Boolean </a:t>
            </a:r>
            <a:r>
              <a:rPr lang="en-US" i="1" dirty="0" smtClean="0"/>
              <a:t>test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whether the test yields a true result or not.</a:t>
            </a:r>
          </a:p>
          <a:p>
            <a:endParaRPr lang="en-US" dirty="0" smtClean="0"/>
          </a:p>
          <a:p>
            <a:r>
              <a:rPr lang="en-US" dirty="0" smtClean="0"/>
              <a:t>Passes</a:t>
            </a:r>
          </a:p>
          <a:p>
            <a:pPr lvl="1"/>
            <a:r>
              <a:rPr lang="en-US" dirty="0" smtClean="0"/>
              <a:t>If the test is goes into a true result.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 test goes into a false result.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assertFalse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Boolean </a:t>
            </a:r>
            <a:r>
              <a:rPr lang="en-US" i="1" dirty="0" smtClean="0"/>
              <a:t>test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the opposite of </a:t>
            </a:r>
            <a:r>
              <a:rPr lang="en-US" dirty="0" err="1" smtClean="0"/>
              <a:t>assertTrue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Passes</a:t>
            </a:r>
          </a:p>
          <a:p>
            <a:pPr lvl="1"/>
            <a:r>
              <a:rPr lang="en-US" dirty="0" smtClean="0"/>
              <a:t>If the test is goes into a false result.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 test goes into a true result.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assertNull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err="1" smtClean="0"/>
              <a:t>object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for a null reference.</a:t>
            </a:r>
          </a:p>
          <a:p>
            <a:endParaRPr lang="en-US" dirty="0" smtClean="0"/>
          </a:p>
          <a:p>
            <a:r>
              <a:rPr lang="en-US" dirty="0" smtClean="0"/>
              <a:t>Passes</a:t>
            </a:r>
          </a:p>
          <a:p>
            <a:pPr lvl="1"/>
            <a:r>
              <a:rPr lang="en-US" dirty="0" smtClean="0"/>
              <a:t>If the object is a NULL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it is not a NULL reference.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assertNotNull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err="1" smtClean="0"/>
              <a:t>object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for an existing object.</a:t>
            </a:r>
          </a:p>
          <a:p>
            <a:endParaRPr lang="en-US" dirty="0" smtClean="0"/>
          </a:p>
          <a:p>
            <a:r>
              <a:rPr lang="en-US" dirty="0" smtClean="0"/>
              <a:t>Passes</a:t>
            </a:r>
          </a:p>
          <a:p>
            <a:pPr lvl="1"/>
            <a:r>
              <a:rPr lang="en-US" dirty="0" smtClean="0"/>
              <a:t>If the object is a existing.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it is not existing.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assertEquals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smtClean="0"/>
              <a:t>expected</a:t>
            </a:r>
            <a:r>
              <a:rPr lang="en-US" dirty="0" smtClean="0"/>
              <a:t>, Object </a:t>
            </a:r>
            <a:r>
              <a:rPr lang="en-US" i="1" dirty="0" smtClean="0"/>
              <a:t>actual)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whether an expected value is attained</a:t>
            </a:r>
          </a:p>
          <a:p>
            <a:r>
              <a:rPr lang="en-US" dirty="0" smtClean="0"/>
              <a:t>Requires a proper equals() method</a:t>
            </a:r>
          </a:p>
          <a:p>
            <a:endParaRPr lang="en-US" dirty="0" smtClean="0"/>
          </a:p>
          <a:p>
            <a:r>
              <a:rPr lang="en-US" dirty="0" smtClean="0"/>
              <a:t>Passes</a:t>
            </a:r>
          </a:p>
          <a:p>
            <a:pPr lvl="1"/>
            <a:r>
              <a:rPr lang="en-US" dirty="0" smtClean="0"/>
              <a:t>If the actual object is the same as the expected object.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 actual object differs with the expected object.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assertSame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smtClean="0"/>
              <a:t>expected</a:t>
            </a:r>
            <a:r>
              <a:rPr lang="en-US" dirty="0" smtClean="0"/>
              <a:t>, Object </a:t>
            </a:r>
            <a:r>
              <a:rPr lang="en-US" i="1" dirty="0" smtClean="0"/>
              <a:t>actual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== method</a:t>
            </a:r>
          </a:p>
          <a:p>
            <a:endParaRPr lang="en-US" dirty="0" smtClean="0"/>
          </a:p>
          <a:p>
            <a:r>
              <a:rPr lang="en-US" dirty="0" smtClean="0"/>
              <a:t>Passes</a:t>
            </a:r>
          </a:p>
          <a:p>
            <a:pPr lvl="1"/>
            <a:r>
              <a:rPr lang="en-US" dirty="0" smtClean="0"/>
              <a:t>If expected == actual.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expected != actual.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assertNotSame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smtClean="0"/>
              <a:t>expected</a:t>
            </a:r>
            <a:r>
              <a:rPr lang="en-US" dirty="0" smtClean="0"/>
              <a:t>, Object </a:t>
            </a:r>
            <a:r>
              <a:rPr lang="en-US" i="1" dirty="0" smtClean="0"/>
              <a:t>actual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== method</a:t>
            </a:r>
          </a:p>
          <a:p>
            <a:endParaRPr lang="en-US" dirty="0" smtClean="0"/>
          </a:p>
          <a:p>
            <a:r>
              <a:rPr lang="en-US" dirty="0" smtClean="0"/>
              <a:t>Passes</a:t>
            </a:r>
          </a:p>
          <a:p>
            <a:pPr lvl="1"/>
            <a:r>
              <a:rPr lang="en-US" dirty="0" smtClean="0"/>
              <a:t>If expected != actual.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expected == actual.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accepts predefined annotations as directives.</a:t>
            </a:r>
          </a:p>
          <a:p>
            <a:endParaRPr lang="en-US" dirty="0" smtClean="0"/>
          </a:p>
          <a:p>
            <a:r>
              <a:rPr lang="en-US" dirty="0" smtClean="0"/>
              <a:t>Annotations control </a:t>
            </a:r>
            <a:r>
              <a:rPr lang="en-US" u="sng" dirty="0" smtClean="0"/>
              <a:t>whether</a:t>
            </a:r>
            <a:r>
              <a:rPr lang="en-US" dirty="0" smtClean="0"/>
              <a:t> to test and </a:t>
            </a:r>
            <a:r>
              <a:rPr lang="en-US" u="sng" dirty="0" smtClean="0"/>
              <a:t>when </a:t>
            </a:r>
            <a:r>
              <a:rPr lang="en-US" dirty="0" smtClean="0"/>
              <a:t>to test.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Suite</a:t>
            </a:r>
          </a:p>
          <a:p>
            <a:endParaRPr lang="en-US" dirty="0" smtClean="0"/>
          </a:p>
          <a:p>
            <a:r>
              <a:rPr lang="en-US" dirty="0" smtClean="0"/>
              <a:t>Developed by Beck and Gamma</a:t>
            </a:r>
          </a:p>
          <a:p>
            <a:endParaRPr lang="en-US" dirty="0" smtClean="0"/>
          </a:p>
          <a:p>
            <a:r>
              <a:rPr lang="en-US" dirty="0" smtClean="0"/>
              <a:t>Provides tools to test the Java code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@Test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method()</a:t>
            </a:r>
          </a:p>
          <a:p>
            <a:pPr lvl="1"/>
            <a:r>
              <a:rPr lang="en-US" dirty="0" smtClean="0"/>
              <a:t>This method is a test method.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@Before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method()</a:t>
            </a:r>
          </a:p>
          <a:p>
            <a:pPr lvl="1"/>
            <a:r>
              <a:rPr lang="en-US" dirty="0" smtClean="0"/>
              <a:t>This method will run before each test.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@After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method()</a:t>
            </a:r>
          </a:p>
          <a:p>
            <a:pPr lvl="1"/>
            <a:r>
              <a:rPr lang="en-US" dirty="0" smtClean="0"/>
              <a:t>This method will run after each test.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method()</a:t>
            </a:r>
          </a:p>
          <a:p>
            <a:pPr lvl="1"/>
            <a:r>
              <a:rPr lang="en-US" dirty="0" smtClean="0"/>
              <a:t>This method will run before any test.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method()</a:t>
            </a:r>
          </a:p>
          <a:p>
            <a:pPr lvl="1"/>
            <a:r>
              <a:rPr lang="en-US" dirty="0" smtClean="0"/>
              <a:t>This method will run after finishing all tests.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@Ignore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method() </a:t>
            </a:r>
          </a:p>
          <a:p>
            <a:pPr lvl="1"/>
            <a:r>
              <a:rPr lang="en-US" dirty="0" smtClean="0"/>
              <a:t>Ignores it for testing.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@Test(expected=exception)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method()</a:t>
            </a:r>
          </a:p>
          <a:p>
            <a:pPr lvl="1"/>
            <a:r>
              <a:rPr lang="en-US" dirty="0" smtClean="0"/>
              <a:t>Tests only if the method throws the exception.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@Test(timeout=n)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method()</a:t>
            </a:r>
          </a:p>
          <a:p>
            <a:pPr lvl="1"/>
            <a:r>
              <a:rPr lang="en-US" dirty="0" smtClean="0"/>
              <a:t>Fails the test if the method takes more than n milliseconds of time.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can take parameters</a:t>
            </a:r>
          </a:p>
          <a:p>
            <a:r>
              <a:rPr lang="en-US" dirty="0"/>
              <a:t>Use  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Parameterized.class</a:t>
            </a:r>
            <a:r>
              <a:rPr lang="en-US" dirty="0"/>
              <a:t>) annotation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8661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7786" r="-17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427507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33600" y="1570037"/>
          <a:ext cx="4953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</a:t>
            </a:r>
            <a:r>
              <a:rPr lang="en-US" dirty="0" err="1" smtClean="0"/>
              <a:t>JUnit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and import </a:t>
            </a:r>
            <a:r>
              <a:rPr lang="en-US" dirty="0" err="1" smtClean="0"/>
              <a:t>JUnit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Make a Test Class</a:t>
            </a:r>
          </a:p>
          <a:p>
            <a:endParaRPr lang="en-US" dirty="0" smtClean="0"/>
          </a:p>
          <a:p>
            <a:r>
              <a:rPr lang="en-US" dirty="0" smtClean="0"/>
              <a:t>Write Testing Code</a:t>
            </a:r>
          </a:p>
          <a:p>
            <a:endParaRPr lang="en-US" dirty="0" smtClean="0"/>
          </a:p>
          <a:p>
            <a:r>
              <a:rPr lang="en-US" dirty="0" smtClean="0"/>
              <a:t>Annotate Your Code</a:t>
            </a:r>
          </a:p>
          <a:p>
            <a:endParaRPr lang="en-US" dirty="0" smtClean="0"/>
          </a:p>
          <a:p>
            <a:r>
              <a:rPr lang="en-US" dirty="0" smtClean="0"/>
              <a:t>Run it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</a:t>
            </a:r>
            <a:r>
              <a:rPr lang="en-US" dirty="0" err="1" smtClean="0"/>
              <a:t>JUnit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10600" cy="1066800"/>
          </a:xfrm>
          <a:solidFill>
            <a:schemeClr val="bg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TestMyClass</a:t>
            </a:r>
            <a:r>
              <a:rPr lang="en-US" sz="1400" dirty="0" smtClean="0"/>
              <a:t> extends </a:t>
            </a:r>
            <a:r>
              <a:rPr lang="en-US" sz="1400" dirty="0" err="1" smtClean="0"/>
              <a:t>TestClass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public void </a:t>
            </a:r>
            <a:r>
              <a:rPr lang="en-US" sz="1400" dirty="0" err="1" smtClean="0"/>
              <a:t>testmyMethod</a:t>
            </a:r>
            <a:r>
              <a:rPr lang="en-US" sz="1400" dirty="0" smtClean="0"/>
              <a:t>() {…}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TestMyClass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extends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TestClass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public void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testMyMethod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 {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assertEqual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(…);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assertTrue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(…)}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648200"/>
            <a:ext cx="8610600" cy="1066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MyClass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public void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myMethod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 {…}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it from </a:t>
            </a:r>
            <a:r>
              <a:rPr lang="en-US" dirty="0" smtClean="0">
                <a:hlinkClick r:id="rId2"/>
              </a:rPr>
              <a:t>http://Junit.org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is a jar file, ready to be integrated in any java system.</a:t>
            </a:r>
          </a:p>
          <a:p>
            <a:endParaRPr lang="en-US" dirty="0" smtClean="0"/>
          </a:p>
          <a:p>
            <a:r>
              <a:rPr lang="en-US" dirty="0" smtClean="0"/>
              <a:t>Download and import in Eclipse or </a:t>
            </a:r>
            <a:r>
              <a:rPr lang="en-US" dirty="0" err="1" smtClean="0"/>
              <a:t>Netbeans</a:t>
            </a:r>
            <a:r>
              <a:rPr lang="en-US" dirty="0" smtClean="0"/>
              <a:t> or any other IDE you use.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extend the abstract class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Name of the extended class must be </a:t>
            </a:r>
            <a:r>
              <a:rPr lang="en-US" u="sng" dirty="0" err="1" smtClean="0"/>
              <a:t>TestClassName</a:t>
            </a:r>
            <a:r>
              <a:rPr lang="en-US" dirty="0" smtClean="0"/>
              <a:t>  or </a:t>
            </a:r>
            <a:r>
              <a:rPr lang="en-US" u="sng" dirty="0" err="1" smtClean="0"/>
              <a:t>ClassNameTest</a:t>
            </a:r>
            <a:r>
              <a:rPr lang="en-US" dirty="0" smtClean="0"/>
              <a:t> for being a test class of the class </a:t>
            </a:r>
            <a:r>
              <a:rPr lang="en-US" u="sng" dirty="0" err="1" smtClean="0"/>
              <a:t>ClassName</a:t>
            </a:r>
            <a:r>
              <a:rPr lang="en-US" u="sng" dirty="0" smtClean="0"/>
              <a:t>.</a:t>
            </a:r>
          </a:p>
          <a:p>
            <a:endParaRPr lang="en-US" u="sng" dirty="0" smtClean="0"/>
          </a:p>
          <a:p>
            <a:r>
              <a:rPr lang="en-US" dirty="0" smtClean="0"/>
              <a:t>Naming is Strict.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test class, you must declare one method for testing each method of the class being tested.</a:t>
            </a:r>
          </a:p>
          <a:p>
            <a:endParaRPr lang="en-US" dirty="0" smtClean="0"/>
          </a:p>
          <a:p>
            <a:r>
              <a:rPr lang="en-US" dirty="0" smtClean="0"/>
              <a:t>Method names are strict.</a:t>
            </a:r>
          </a:p>
          <a:p>
            <a:endParaRPr lang="en-US" dirty="0" smtClean="0"/>
          </a:p>
          <a:p>
            <a:r>
              <a:rPr lang="en-US" dirty="0" smtClean="0"/>
              <a:t>Test methods have to follow this signature</a:t>
            </a:r>
          </a:p>
          <a:p>
            <a:pPr lvl="1"/>
            <a:r>
              <a:rPr lang="en-US" u="sng" dirty="0" smtClean="0"/>
              <a:t>public void </a:t>
            </a:r>
            <a:r>
              <a:rPr lang="en-US" u="sng" dirty="0" err="1" smtClean="0"/>
              <a:t>testMethodName</a:t>
            </a:r>
            <a:r>
              <a:rPr lang="en-US" u="sng" dirty="0" smtClean="0"/>
              <a:t>()</a:t>
            </a:r>
            <a:r>
              <a:rPr lang="en-US" dirty="0" smtClean="0"/>
              <a:t> where </a:t>
            </a:r>
            <a:r>
              <a:rPr lang="en-US" dirty="0" err="1" smtClean="0"/>
              <a:t>methodName</a:t>
            </a:r>
            <a:r>
              <a:rPr lang="en-US" dirty="0" smtClean="0"/>
              <a:t>() is the name of the method you are testing.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Include a </a:t>
            </a:r>
            <a:r>
              <a:rPr lang="en-US" dirty="0" err="1" smtClean="0"/>
              <a:t>setUp</a:t>
            </a:r>
            <a:r>
              <a:rPr lang="en-US" dirty="0" smtClean="0"/>
              <a:t>() and </a:t>
            </a:r>
            <a:r>
              <a:rPr lang="en-US" dirty="0" err="1" smtClean="0"/>
              <a:t>tearDown</a:t>
            </a:r>
            <a:r>
              <a:rPr lang="en-US" dirty="0" smtClean="0"/>
              <a:t>() method as constructor </a:t>
            </a:r>
            <a:r>
              <a:rPr lang="en-US" smtClean="0"/>
              <a:t>and destructor.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Counter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>
              <a:buNone/>
            </a:pPr>
            <a:r>
              <a:rPr lang="en-US" dirty="0" smtClean="0"/>
              <a:t>	public Counter() {value = 0;}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increment() {value++;}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decrement(){value--;}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getValue</a:t>
            </a:r>
            <a:r>
              <a:rPr lang="en-US" dirty="0" smtClean="0"/>
              <a:t>(){return value;}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580</Words>
  <Application>Microsoft Office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CMPT 370 Intermediate Software Engineering</vt:lpstr>
      <vt:lpstr>JUnit</vt:lpstr>
      <vt:lpstr>Structure</vt:lpstr>
      <vt:lpstr>Steps in JUnit Testing</vt:lpstr>
      <vt:lpstr>Steps in JUnit Testing</vt:lpstr>
      <vt:lpstr>Obtaining JUnit</vt:lpstr>
      <vt:lpstr>Making Test Class</vt:lpstr>
      <vt:lpstr>Writing Testing Methods</vt:lpstr>
      <vt:lpstr>Our Class</vt:lpstr>
      <vt:lpstr>Our TestClass</vt:lpstr>
      <vt:lpstr>Asserts</vt:lpstr>
      <vt:lpstr>assertTrue(String message, Boolean test)</vt:lpstr>
      <vt:lpstr>assertFalse(String message, Boolean test) </vt:lpstr>
      <vt:lpstr>assertNull(String message, Object object)</vt:lpstr>
      <vt:lpstr>assertNotNull(String message, Object object) </vt:lpstr>
      <vt:lpstr>assertEquals(String message, Object expected, Object actual)</vt:lpstr>
      <vt:lpstr>assertSame(String message, Object expected, Object actual)</vt:lpstr>
      <vt:lpstr>assertNotSame(String message, Object expected, Object actual)</vt:lpstr>
      <vt:lpstr>Annotations</vt:lpstr>
      <vt:lpstr>Annotations</vt:lpstr>
      <vt:lpstr>Annotations</vt:lpstr>
      <vt:lpstr>Annotations</vt:lpstr>
      <vt:lpstr>Parameterized Test</vt:lpstr>
      <vt:lpstr>Parameterized Test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sayutee</dc:creator>
  <cp:lastModifiedBy>MasudRahman</cp:lastModifiedBy>
  <cp:revision>203</cp:revision>
  <dcterms:created xsi:type="dcterms:W3CDTF">2011-09-07T19:05:02Z</dcterms:created>
  <dcterms:modified xsi:type="dcterms:W3CDTF">2017-10-28T06:53:46Z</dcterms:modified>
</cp:coreProperties>
</file>