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13821-A3E2-4892-9128-DE652F73FCE8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ABC30-7900-4D27-AAE3-A3F717A7A2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94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ABC30-7900-4D27-AAE3-A3F717A7A21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7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the design of </a:t>
            </a:r>
            <a:r>
              <a:rPr lang="en-US" dirty="0" smtClean="0"/>
              <a:t>existing code </a:t>
            </a:r>
            <a:endParaRPr lang="en-US" dirty="0"/>
          </a:p>
          <a:p>
            <a:r>
              <a:rPr lang="en-US" dirty="0" smtClean="0"/>
              <a:t>Problems </a:t>
            </a:r>
            <a:r>
              <a:rPr lang="en-US" dirty="0"/>
              <a:t>observed in OO programs </a:t>
            </a:r>
          </a:p>
          <a:p>
            <a:r>
              <a:rPr lang="en-US" dirty="0" smtClean="0"/>
              <a:t>Poorly </a:t>
            </a:r>
            <a:r>
              <a:rPr lang="en-US" dirty="0"/>
              <a:t>designed programs written by inexperienced </a:t>
            </a:r>
            <a:r>
              <a:rPr lang="en-US" dirty="0" smtClean="0"/>
              <a:t> programmers </a:t>
            </a:r>
            <a:endParaRPr lang="en-US" dirty="0"/>
          </a:p>
          <a:p>
            <a:r>
              <a:rPr lang="en-US" dirty="0" smtClean="0"/>
              <a:t>Inefficient </a:t>
            </a:r>
            <a:r>
              <a:rPr lang="en-US" dirty="0"/>
              <a:t>applications </a:t>
            </a:r>
          </a:p>
          <a:p>
            <a:r>
              <a:rPr lang="en-US" dirty="0" smtClean="0"/>
              <a:t>Hard </a:t>
            </a:r>
            <a:r>
              <a:rPr lang="en-US" dirty="0"/>
              <a:t>to maintain applications </a:t>
            </a:r>
          </a:p>
          <a:p>
            <a:r>
              <a:rPr lang="en-US" dirty="0" smtClean="0"/>
              <a:t>Hard </a:t>
            </a:r>
            <a:r>
              <a:rPr lang="en-US" dirty="0"/>
              <a:t>to extend applications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ABC30-7900-4D27-AAE3-A3F717A7A21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89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1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8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3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8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9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0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1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22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85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2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3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65C2-0281-4D3F-BBE2-DD99C09250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4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xl.ca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rukizaemon.com/simia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Reengineering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University of Saskatchewan</a:t>
            </a:r>
          </a:p>
          <a:p>
            <a:r>
              <a:rPr lang="en-CA" dirty="0" err="1" smtClean="0"/>
              <a:t>Farouq</a:t>
            </a:r>
            <a:r>
              <a:rPr lang="en-CA" dirty="0" smtClean="0"/>
              <a:t> </a:t>
            </a:r>
            <a:r>
              <a:rPr lang="en-CA" dirty="0" err="1" smtClean="0"/>
              <a:t>Alomari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faa634@mail.usask.ca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809373" y="1690688"/>
            <a:ext cx="20512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Parent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84604" y="4591794"/>
            <a:ext cx="21822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C1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Clone refactoring: </a:t>
            </a:r>
            <a:r>
              <a:rPr lang="en-CA" sz="3600" dirty="0" smtClean="0"/>
              <a:t>Same expression in unrelated classes</a:t>
            </a:r>
            <a:br>
              <a:rPr lang="en-CA" sz="3600" dirty="0" smtClean="0"/>
            </a:b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10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0374" y="4977018"/>
            <a:ext cx="165768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1728" y="5324015"/>
            <a:ext cx="123024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948113" y="4591794"/>
            <a:ext cx="20074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C2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082881" y="4977018"/>
            <a:ext cx="152494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b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67122" y="5324015"/>
            <a:ext cx="113173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551421" y="4484676"/>
            <a:ext cx="21822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C1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7904819" y="2101072"/>
            <a:ext cx="165768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ab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06173" y="2448069"/>
            <a:ext cx="123024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9014930" y="4484676"/>
            <a:ext cx="20074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C2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28" name="Straight Arrow Connector 27"/>
          <p:cNvCxnSpPr>
            <a:stCxn id="27" idx="2"/>
            <a:endCxn id="21" idx="0"/>
          </p:cNvCxnSpPr>
          <p:nvPr/>
        </p:nvCxnSpPr>
        <p:spPr>
          <a:xfrm flipH="1">
            <a:off x="7642540" y="3168016"/>
            <a:ext cx="1192449" cy="131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834989" y="3168016"/>
            <a:ext cx="1025615" cy="131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4873557" y="3275134"/>
            <a:ext cx="1677864" cy="42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790714" y="2224850"/>
            <a:ext cx="176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Extract class</a:t>
            </a:r>
          </a:p>
        </p:txBody>
      </p:sp>
    </p:spTree>
    <p:extLst>
      <p:ext uri="{BB962C8B-B14F-4D97-AF65-F5344CB8AC3E}">
        <p14:creationId xmlns:p14="http://schemas.microsoft.com/office/powerpoint/2010/main" val="30070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4604" y="4591794"/>
            <a:ext cx="21822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C1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Clone refactoring: </a:t>
            </a:r>
            <a:r>
              <a:rPr lang="en-CA" sz="3600" dirty="0" smtClean="0"/>
              <a:t>Same expression in unrelated classes</a:t>
            </a:r>
            <a:br>
              <a:rPr lang="en-CA" sz="3600" dirty="0" smtClean="0"/>
            </a:b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11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0374" y="4977018"/>
            <a:ext cx="165768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1728" y="5324015"/>
            <a:ext cx="123024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948113" y="4591794"/>
            <a:ext cx="20074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C2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082881" y="4977018"/>
            <a:ext cx="152494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b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67122" y="5324015"/>
            <a:ext cx="113173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551421" y="4484676"/>
            <a:ext cx="21822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C1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709436" y="4862350"/>
            <a:ext cx="165768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53191" y="5261171"/>
            <a:ext cx="123024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9014930" y="4484676"/>
            <a:ext cx="20074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C2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2" name="Right Arrow 31"/>
          <p:cNvSpPr/>
          <p:nvPr/>
        </p:nvSpPr>
        <p:spPr>
          <a:xfrm>
            <a:off x="5236882" y="4940716"/>
            <a:ext cx="934336" cy="282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97817" y="2377739"/>
            <a:ext cx="5317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If the method really belongs in one</a:t>
            </a:r>
            <a:br>
              <a:rPr lang="en-US" sz="2400" b="1" i="1" dirty="0"/>
            </a:br>
            <a:r>
              <a:rPr lang="en-US" sz="2400" b="1" i="1" dirty="0"/>
              <a:t>of the two classes, keep it there</a:t>
            </a:r>
            <a:br>
              <a:rPr lang="en-US" sz="2400" b="1" i="1" dirty="0"/>
            </a:br>
            <a:r>
              <a:rPr lang="en-US" sz="2400" b="1" i="1" dirty="0"/>
              <a:t>and invoke it from the other class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41460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Clone Detection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Part of IDE (Microsoft visual studio).</a:t>
            </a:r>
          </a:p>
          <a:p>
            <a:r>
              <a:rPr lang="en-CA" dirty="0" smtClean="0"/>
              <a:t>NiCad</a:t>
            </a:r>
          </a:p>
          <a:p>
            <a:r>
              <a:rPr lang="en-CA" dirty="0" err="1" smtClean="0"/>
              <a:t>SimCad</a:t>
            </a:r>
            <a:endParaRPr lang="en-CA" dirty="0" smtClean="0"/>
          </a:p>
          <a:p>
            <a:r>
              <a:rPr lang="en-CA" dirty="0" err="1" smtClean="0"/>
              <a:t>CCFinder</a:t>
            </a:r>
            <a:endParaRPr lang="en-CA" dirty="0" smtClean="0"/>
          </a:p>
          <a:p>
            <a:r>
              <a:rPr lang="en-CA" dirty="0" err="1" smtClean="0"/>
              <a:t>ConQat</a:t>
            </a:r>
            <a:endParaRPr lang="en-CA" dirty="0" smtClean="0"/>
          </a:p>
          <a:p>
            <a:r>
              <a:rPr lang="en-CA" dirty="0" smtClean="0"/>
              <a:t>Simian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Microsoft Visual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0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NiCad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Clone detector </a:t>
            </a:r>
          </a:p>
          <a:p>
            <a:r>
              <a:rPr lang="en-CA" dirty="0" smtClean="0"/>
              <a:t>Java, C, C#, and Python</a:t>
            </a:r>
            <a:endParaRPr lang="en-CA" dirty="0" smtClean="0"/>
          </a:p>
          <a:p>
            <a:r>
              <a:rPr lang="en-CA" dirty="0" smtClean="0"/>
              <a:t>Method, or Block</a:t>
            </a:r>
          </a:p>
          <a:p>
            <a:r>
              <a:rPr lang="en-CA" dirty="0" smtClean="0"/>
              <a:t>Report ( clone pairs, Clone classes)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2017-11-21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410511" y="4134256"/>
            <a:ext cx="3249038" cy="1624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1887166" y="4542817"/>
            <a:ext cx="758757" cy="76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521412" y="4562272"/>
            <a:ext cx="758757" cy="76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2645923" y="4946515"/>
            <a:ext cx="875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91070" y="4040205"/>
            <a:ext cx="3686784" cy="184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7084982" y="4145594"/>
            <a:ext cx="758757" cy="76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7010399" y="5116748"/>
            <a:ext cx="758757" cy="76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382001" y="5062663"/>
            <a:ext cx="758757" cy="76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8330121" y="4114791"/>
            <a:ext cx="758757" cy="76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/>
          <p:cNvCxnSpPr>
            <a:stCxn id="13" idx="5"/>
            <a:endCxn id="15" idx="1"/>
          </p:cNvCxnSpPr>
          <p:nvPr/>
        </p:nvCxnSpPr>
        <p:spPr>
          <a:xfrm>
            <a:off x="7732622" y="4801537"/>
            <a:ext cx="760496" cy="37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3"/>
            <a:endCxn id="14" idx="7"/>
          </p:cNvCxnSpPr>
          <p:nvPr/>
        </p:nvCxnSpPr>
        <p:spPr>
          <a:xfrm flipH="1">
            <a:off x="7658039" y="4770734"/>
            <a:ext cx="783199" cy="45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09499" y="4914079"/>
            <a:ext cx="51880" cy="26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</p:cNvCxnSpPr>
          <p:nvPr/>
        </p:nvCxnSpPr>
        <p:spPr>
          <a:xfrm flipH="1">
            <a:off x="7658039" y="4499034"/>
            <a:ext cx="672082" cy="3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4"/>
          </p:cNvCxnSpPr>
          <p:nvPr/>
        </p:nvCxnSpPr>
        <p:spPr>
          <a:xfrm flipH="1">
            <a:off x="7464360" y="4914079"/>
            <a:ext cx="1" cy="3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6"/>
          </p:cNvCxnSpPr>
          <p:nvPr/>
        </p:nvCxnSpPr>
        <p:spPr>
          <a:xfrm flipV="1">
            <a:off x="7769156" y="5500990"/>
            <a:ext cx="8062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9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 </a:t>
            </a:r>
            <a:r>
              <a:rPr lang="en-CA" dirty="0" err="1" smtClean="0"/>
              <a:t>Nicad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CA" dirty="0" smtClean="0"/>
              <a:t>Go to: </a:t>
            </a:r>
            <a:r>
              <a:rPr lang="en-CA" dirty="0" smtClean="0">
                <a:hlinkClick r:id="rId2"/>
              </a:rPr>
              <a:t>http://www.txl.ca/</a:t>
            </a:r>
            <a:endParaRPr lang="en-CA" dirty="0" smtClean="0"/>
          </a:p>
          <a:p>
            <a:r>
              <a:rPr lang="en-CA" dirty="0" smtClean="0"/>
              <a:t>download NiCad</a:t>
            </a:r>
          </a:p>
          <a:p>
            <a:r>
              <a:rPr lang="en-CA" dirty="0" smtClean="0"/>
              <a:t>Install TXL</a:t>
            </a:r>
          </a:p>
          <a:p>
            <a:r>
              <a:rPr lang="en-CA" dirty="0" smtClean="0"/>
              <a:t>Go to NiCad directory and run:</a:t>
            </a:r>
          </a:p>
          <a:p>
            <a:r>
              <a:rPr lang="en-CA" dirty="0" smtClean="0"/>
              <a:t>make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CA" dirty="0" smtClean="0"/>
              <a:t>Install TXL</a:t>
            </a:r>
          </a:p>
          <a:p>
            <a:r>
              <a:rPr lang="en-CA" dirty="0" smtClean="0"/>
              <a:t>Go to: </a:t>
            </a:r>
            <a:r>
              <a:rPr lang="en-CA" dirty="0" smtClean="0">
                <a:hlinkClick r:id="rId2"/>
              </a:rPr>
              <a:t>http://www.txl.ca/</a:t>
            </a:r>
            <a:endParaRPr lang="en-CA" dirty="0" smtClean="0"/>
          </a:p>
          <a:p>
            <a:r>
              <a:rPr lang="en-CA" dirty="0" smtClean="0"/>
              <a:t>Download/ Unzip</a:t>
            </a:r>
          </a:p>
          <a:p>
            <a:r>
              <a:rPr lang="en-CA" dirty="0" smtClean="0"/>
              <a:t>Open terminal, go to </a:t>
            </a:r>
            <a:r>
              <a:rPr lang="en-CA" dirty="0" err="1" smtClean="0"/>
              <a:t>FreeTXl</a:t>
            </a:r>
            <a:r>
              <a:rPr lang="en-CA" dirty="0" smtClean="0"/>
              <a:t> directory and run:</a:t>
            </a:r>
          </a:p>
          <a:p>
            <a:r>
              <a:rPr lang="en-CA" dirty="0" err="1" smtClean="0"/>
              <a:t>sudo</a:t>
            </a:r>
            <a:r>
              <a:rPr lang="en-CA" dirty="0" smtClean="0"/>
              <a:t> ./</a:t>
            </a:r>
            <a:r>
              <a:rPr lang="en-CA" dirty="0" err="1" smtClean="0"/>
              <a:t>InstallTxl</a:t>
            </a:r>
            <a:r>
              <a:rPr lang="en-CA" dirty="0" smtClean="0"/>
              <a:t>  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15</a:t>
            </a:fld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2862364" y="3113903"/>
            <a:ext cx="3157436" cy="15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43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Simian- Similarity analyzer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Programming languages: </a:t>
            </a:r>
            <a:r>
              <a:rPr lang="en-CA" dirty="0"/>
              <a:t> Java, C#, C, C++, COBOL, Ruby, JSP, ASP, HTML, XML, </a:t>
            </a:r>
          </a:p>
          <a:p>
            <a:r>
              <a:rPr lang="en-CA" dirty="0" smtClean="0"/>
              <a:t>Go to </a:t>
            </a:r>
            <a:r>
              <a:rPr lang="en-CA" dirty="0" smtClean="0">
                <a:hlinkClick r:id="rId2"/>
              </a:rPr>
              <a:t>http://www.harukizaemon.com/simian/</a:t>
            </a:r>
            <a:endParaRPr lang="en-CA" dirty="0" smtClean="0"/>
          </a:p>
          <a:p>
            <a:r>
              <a:rPr lang="en-CA" dirty="0" err="1" smtClean="0"/>
              <a:t>Exrtact</a:t>
            </a:r>
            <a:r>
              <a:rPr lang="en-CA" dirty="0" smtClean="0"/>
              <a:t> </a:t>
            </a:r>
          </a:p>
          <a:p>
            <a:r>
              <a:rPr lang="fr-FR" dirty="0"/>
              <a:t>java -jar simian.jar [options] [files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r>
              <a:rPr lang="fr-FR" dirty="0"/>
              <a:t>java -jar simian.jar </a:t>
            </a:r>
            <a:r>
              <a:rPr lang="fr-FR" dirty="0" smtClean="0"/>
              <a:t>« **/*.java   »  &gt; results.txt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48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bad smells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 smtClean="0"/>
              <a:t>Duplicated code </a:t>
            </a:r>
          </a:p>
          <a:p>
            <a:r>
              <a:rPr lang="en-CA" dirty="0" smtClean="0"/>
              <a:t>Long method</a:t>
            </a:r>
          </a:p>
          <a:p>
            <a:r>
              <a:rPr lang="en-CA" dirty="0" smtClean="0"/>
              <a:t>Large Class </a:t>
            </a:r>
          </a:p>
          <a:p>
            <a:r>
              <a:rPr lang="en-CA" dirty="0" smtClean="0"/>
              <a:t>Long Parameter List </a:t>
            </a:r>
          </a:p>
          <a:p>
            <a:r>
              <a:rPr lang="en-CA" dirty="0" smtClean="0"/>
              <a:t>Divergent Change</a:t>
            </a:r>
          </a:p>
          <a:p>
            <a:r>
              <a:rPr lang="en-CA" dirty="0" smtClean="0"/>
              <a:t>Shotgun Surgery</a:t>
            </a:r>
          </a:p>
          <a:p>
            <a:r>
              <a:rPr lang="en-CA" dirty="0" smtClean="0"/>
              <a:t>Feature Envy</a:t>
            </a:r>
          </a:p>
          <a:p>
            <a:r>
              <a:rPr lang="en-CA" dirty="0" smtClean="0"/>
              <a:t>Data Clumps </a:t>
            </a:r>
          </a:p>
          <a:p>
            <a:r>
              <a:rPr lang="en-CA" dirty="0" smtClean="0"/>
              <a:t>Case Statements</a:t>
            </a:r>
          </a:p>
          <a:p>
            <a:r>
              <a:rPr lang="en-CA" dirty="0" smtClean="0"/>
              <a:t>…</a:t>
            </a:r>
          </a:p>
          <a:p>
            <a:r>
              <a:rPr lang="en-CA" dirty="0" smtClean="0"/>
              <a:t>…</a:t>
            </a:r>
          </a:p>
          <a:p>
            <a:pPr marL="0" indent="0">
              <a:buNone/>
            </a:pPr>
            <a:r>
              <a:rPr lang="en-CA" dirty="0" smtClean="0"/>
              <a:t>                              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CA" dirty="0" smtClean="0"/>
              <a:t>Refactoring</a:t>
            </a:r>
          </a:p>
          <a:p>
            <a:pPr marL="0" indent="0" algn="ctr">
              <a:buNone/>
            </a:pPr>
            <a:endParaRPr lang="en-CA" dirty="0" smtClean="0"/>
          </a:p>
          <a:p>
            <a:r>
              <a:rPr lang="en-US" dirty="0" smtClean="0"/>
              <a:t>A change is made to the internal structure of software to make it easier to understand and cheaper to modify without  changing the observable behavior of the software.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2017-11-21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3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Types of Clones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</a:t>
            </a:r>
            <a:r>
              <a:rPr lang="en-US" b="1" dirty="0" smtClean="0"/>
              <a:t>1: </a:t>
            </a:r>
            <a:r>
              <a:rPr lang="en-US" dirty="0"/>
              <a:t>an exact copy without </a:t>
            </a:r>
            <a:r>
              <a:rPr lang="en-US" dirty="0" smtClean="0"/>
              <a:t>modifications (except </a:t>
            </a:r>
            <a:r>
              <a:rPr lang="en-US" dirty="0"/>
              <a:t>for whitespace </a:t>
            </a:r>
            <a:r>
              <a:rPr lang="en-US" dirty="0" smtClean="0"/>
              <a:t>and comments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r>
              <a:rPr lang="en-US" b="1" dirty="0"/>
              <a:t>Type </a:t>
            </a:r>
            <a:r>
              <a:rPr lang="en-US" b="1" dirty="0" smtClean="0"/>
              <a:t>2: </a:t>
            </a:r>
            <a:r>
              <a:rPr lang="en-US" dirty="0"/>
              <a:t>a syntactically identical copy; </a:t>
            </a:r>
            <a:r>
              <a:rPr lang="en-US" dirty="0" smtClean="0"/>
              <a:t>only variable</a:t>
            </a:r>
            <a:r>
              <a:rPr lang="en-US" dirty="0"/>
              <a:t>, type, or function </a:t>
            </a:r>
            <a:r>
              <a:rPr lang="en-US" dirty="0" smtClean="0"/>
              <a:t>identifiers have </a:t>
            </a:r>
            <a:r>
              <a:rPr lang="en-US" dirty="0"/>
              <a:t>been changed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Type 3: </a:t>
            </a:r>
            <a:r>
              <a:rPr lang="en-US" dirty="0"/>
              <a:t>a copy with further </a:t>
            </a:r>
            <a:r>
              <a:rPr lang="en-US" dirty="0" smtClean="0"/>
              <a:t>modifications; statements </a:t>
            </a:r>
            <a:r>
              <a:rPr lang="en-US" dirty="0"/>
              <a:t>have been </a:t>
            </a:r>
            <a:r>
              <a:rPr lang="en-US" dirty="0" smtClean="0"/>
              <a:t>changed</a:t>
            </a:r>
            <a:r>
              <a:rPr lang="en-US" dirty="0"/>
              <a:t>, </a:t>
            </a:r>
            <a:r>
              <a:rPr lang="en-US" dirty="0" smtClean="0"/>
              <a:t>added, or </a:t>
            </a:r>
            <a:r>
              <a:rPr lang="en-US" dirty="0"/>
              <a:t>removed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Type 4: </a:t>
            </a:r>
            <a:r>
              <a:rPr lang="en-US" dirty="0" smtClean="0"/>
              <a:t>Same functionality implemented in different syntaxes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4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Duplicated code  (</a:t>
            </a:r>
            <a:r>
              <a:rPr lang="en-CA" dirty="0" smtClean="0"/>
              <a:t>Type 1)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4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236133" y="2116667"/>
            <a:ext cx="3166534" cy="345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32474"/>
              </p:ext>
            </p:extLst>
          </p:nvPr>
        </p:nvGraphicFramePr>
        <p:xfrm>
          <a:off x="838200" y="1690688"/>
          <a:ext cx="4952999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a, int size, int initial)</a:t>
                      </a:r>
                    </a:p>
                    <a:p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initial=a[0];</a:t>
                      </a:r>
                      <a:r>
                        <a:rPr lang="en-CA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(initial &lt;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initial =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initial;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46148"/>
              </p:ext>
            </p:extLst>
          </p:nvPr>
        </p:nvGraphicFramePr>
        <p:xfrm>
          <a:off x="6189132" y="1690688"/>
          <a:ext cx="4952999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a, int size, int initial)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Find the maximum</a:t>
                      </a:r>
                      <a:r>
                        <a:rPr lang="en-CA" sz="24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in the array</a:t>
                      </a:r>
                      <a:endParaRPr lang="en-CA" sz="240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initial=a[0];</a:t>
                      </a:r>
                      <a:r>
                        <a:rPr lang="en-CA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(initial &lt;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initial =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initial;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4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Duplicated code  (</a:t>
            </a:r>
            <a:r>
              <a:rPr lang="en-CA" dirty="0" smtClean="0"/>
              <a:t>Type 2)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5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58189"/>
              </p:ext>
            </p:extLst>
          </p:nvPr>
        </p:nvGraphicFramePr>
        <p:xfrm>
          <a:off x="838200" y="1690688"/>
          <a:ext cx="4952999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a, int size, int initial)</a:t>
                      </a:r>
                    </a:p>
                    <a:p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initial=a[0];</a:t>
                      </a:r>
                      <a:r>
                        <a:rPr lang="en-CA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(initial &lt;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initial =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initial;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90040"/>
              </p:ext>
            </p:extLst>
          </p:nvPr>
        </p:nvGraphicFramePr>
        <p:xfrm>
          <a:off x="6189132" y="1690688"/>
          <a:ext cx="4952999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a, int size, </a:t>
                      </a:r>
                      <a:r>
                        <a:rPr lang="en-CA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Find the maximum</a:t>
                      </a:r>
                      <a:r>
                        <a:rPr lang="en-CA" sz="24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in the //array</a:t>
                      </a:r>
                      <a:endParaRPr lang="en-CA" sz="240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initial;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8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Duplicated code  (</a:t>
            </a:r>
            <a:r>
              <a:rPr lang="en-CA" dirty="0" smtClean="0"/>
              <a:t>Type 3)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84997"/>
              </p:ext>
            </p:extLst>
          </p:nvPr>
        </p:nvGraphicFramePr>
        <p:xfrm>
          <a:off x="838200" y="1690688"/>
          <a:ext cx="4952999" cy="430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a, int size, int initial)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initial=a[0];</a:t>
                      </a:r>
                      <a:r>
                        <a:rPr lang="en-CA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(initial &lt;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initial =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initial;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85906"/>
              </p:ext>
            </p:extLst>
          </p:nvPr>
        </p:nvGraphicFramePr>
        <p:xfrm>
          <a:off x="6189132" y="1690688"/>
          <a:ext cx="4952999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</a:t>
                      </a:r>
                      <a:r>
                        <a:rPr lang="en-CA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from, </a:t>
                      </a:r>
                      <a:r>
                        <a:rPr lang="en-CA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to,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[from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en-CA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for (int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assign(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8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Duplicated code  (</a:t>
            </a:r>
            <a:r>
              <a:rPr lang="en-CA" dirty="0" smtClean="0"/>
              <a:t>Type 4)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32206"/>
              </p:ext>
            </p:extLst>
          </p:nvPr>
        </p:nvGraphicFramePr>
        <p:xfrm>
          <a:off x="838200" y="1690688"/>
          <a:ext cx="4952999" cy="430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a, int size, int initial)</a:t>
                      </a:r>
                    </a:p>
                    <a:p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initial=a[0];</a:t>
                      </a:r>
                      <a:r>
                        <a:rPr lang="en-CA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(initial &lt;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initial = a[</a:t>
                      </a:r>
                      <a:r>
                        <a:rPr lang="en-CA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initial;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56470"/>
              </p:ext>
            </p:extLst>
          </p:nvPr>
        </p:nvGraphicFramePr>
        <p:xfrm>
          <a:off x="6189132" y="1690688"/>
          <a:ext cx="4952999" cy="430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2999"/>
              </a:tblGrid>
              <a:tr h="4303712"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int max(int[] a,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start</a:t>
                      </a:r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size, int initial)</a:t>
                      </a:r>
                    </a:p>
                    <a:p>
                      <a:endParaRPr lang="en-CA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(start &gt;= size) return initial;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if (a[start] &gt; initial) initial = a[start];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start++;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return Max(a, start, size, initial);</a:t>
                      </a:r>
                    </a:p>
                    <a:p>
                      <a:r>
                        <a:rPr lang="en-CA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CA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Clone Refactoring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8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236133" y="1917171"/>
            <a:ext cx="3352800" cy="4060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504229" y="2069571"/>
            <a:ext cx="14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Class 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604433" y="2937753"/>
            <a:ext cx="2811924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</a:t>
            </a:r>
          </a:p>
          <a:p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2229706" y="3662221"/>
            <a:ext cx="1635868" cy="496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7466340" y="1917171"/>
            <a:ext cx="3352800" cy="4060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7734436" y="2069571"/>
            <a:ext cx="14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Class 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834640" y="2937753"/>
            <a:ext cx="2811924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</a:t>
            </a:r>
          </a:p>
          <a:p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ode</a:t>
            </a:r>
          </a:p>
          <a:p>
            <a:r>
              <a:rPr lang="en-CA" dirty="0">
                <a:solidFill>
                  <a:srgbClr val="C00000"/>
                </a:solidFill>
              </a:rPr>
              <a:t>c</a:t>
            </a:r>
            <a:r>
              <a:rPr lang="en-CA" dirty="0" smtClean="0">
                <a:solidFill>
                  <a:srgbClr val="C00000"/>
                </a:solidFill>
              </a:rPr>
              <a:t>all X();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ode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Call x()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836899" y="3819989"/>
            <a:ext cx="2322658" cy="318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5309726" y="3079280"/>
            <a:ext cx="143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Extract Method</a:t>
            </a:r>
            <a:endParaRPr lang="en-CA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75375" y="4516965"/>
            <a:ext cx="281192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X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8573674" y="4954710"/>
            <a:ext cx="1635868" cy="496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2176743" y="4670716"/>
            <a:ext cx="1635868" cy="496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94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809373" y="1690688"/>
            <a:ext cx="20512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Parent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84604" y="4591794"/>
            <a:ext cx="21822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C1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Clone refactoring: </a:t>
            </a:r>
            <a:r>
              <a:rPr lang="en-CA" sz="3600" dirty="0" smtClean="0"/>
              <a:t>Same expression in two sibling classes</a:t>
            </a:r>
            <a:br>
              <a:rPr lang="en-CA" sz="3600" dirty="0" smtClean="0"/>
            </a:b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2017-11-21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Intermediate Software Engineering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5C2-0281-4D3F-BBE2-DD99C0925071}" type="slidenum">
              <a:rPr lang="en-CA" smtClean="0"/>
              <a:t>9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0374" y="4977018"/>
            <a:ext cx="165768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1728" y="5324015"/>
            <a:ext cx="123024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948113" y="4591794"/>
            <a:ext cx="20074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C2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082881" y="4977018"/>
            <a:ext cx="152494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b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67122" y="5324015"/>
            <a:ext cx="113173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742556" y="1797806"/>
            <a:ext cx="20512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Parent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8" name="Straight Arrow Connector 17"/>
          <p:cNvCxnSpPr>
            <a:stCxn id="14" idx="2"/>
            <a:endCxn id="10" idx="0"/>
          </p:cNvCxnSpPr>
          <p:nvPr/>
        </p:nvCxnSpPr>
        <p:spPr>
          <a:xfrm flipH="1">
            <a:off x="1575723" y="3275134"/>
            <a:ext cx="1192449" cy="131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2768172" y="3275134"/>
            <a:ext cx="1025615" cy="131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1421" y="4484676"/>
            <a:ext cx="21822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C1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7904819" y="2101072"/>
            <a:ext cx="165768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Method ab</a:t>
            </a: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06173" y="2448069"/>
            <a:ext cx="1230248" cy="3186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9014930" y="4484676"/>
            <a:ext cx="20074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Class C2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28" name="Straight Arrow Connector 27"/>
          <p:cNvCxnSpPr>
            <a:stCxn id="27" idx="2"/>
            <a:endCxn id="21" idx="0"/>
          </p:cNvCxnSpPr>
          <p:nvPr/>
        </p:nvCxnSpPr>
        <p:spPr>
          <a:xfrm flipH="1">
            <a:off x="7642540" y="3168016"/>
            <a:ext cx="1192449" cy="131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834989" y="3168016"/>
            <a:ext cx="1025615" cy="131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4873557" y="3275134"/>
            <a:ext cx="1677864" cy="42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873557" y="2101072"/>
            <a:ext cx="176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Extract Method &amp; Pull Up</a:t>
            </a:r>
          </a:p>
        </p:txBody>
      </p:sp>
    </p:spTree>
    <p:extLst>
      <p:ext uri="{BB962C8B-B14F-4D97-AF65-F5344CB8AC3E}">
        <p14:creationId xmlns:p14="http://schemas.microsoft.com/office/powerpoint/2010/main" val="302103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922</Words>
  <Application>Microsoft Office PowerPoint</Application>
  <PresentationFormat>Widescreen</PresentationFormat>
  <Paragraphs>291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Reengineering</vt:lpstr>
      <vt:lpstr>Code bad smells</vt:lpstr>
      <vt:lpstr>Types of Clones </vt:lpstr>
      <vt:lpstr>Duplicated code  (Type 1)</vt:lpstr>
      <vt:lpstr>Duplicated code  (Type 2)</vt:lpstr>
      <vt:lpstr>Duplicated code  (Type 3)</vt:lpstr>
      <vt:lpstr>Duplicated code  (Type 4)</vt:lpstr>
      <vt:lpstr>Clone Refactoring</vt:lpstr>
      <vt:lpstr>Clone refactoring: Same expression in two sibling classes </vt:lpstr>
      <vt:lpstr>Clone refactoring: Same expression in unrelated classes </vt:lpstr>
      <vt:lpstr>Clone refactoring: Same expression in unrelated classes </vt:lpstr>
      <vt:lpstr>Clone Detection</vt:lpstr>
      <vt:lpstr>Microsoft Visual Studio</vt:lpstr>
      <vt:lpstr>NiCad</vt:lpstr>
      <vt:lpstr>Install Nicad</vt:lpstr>
      <vt:lpstr>Simian- Similarity analyzer</vt:lpstr>
    </vt:vector>
  </TitlesOfParts>
  <Company>University of Saskatchewan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win10Admin</dc:creator>
  <cp:lastModifiedBy>win10Admin</cp:lastModifiedBy>
  <cp:revision>28</cp:revision>
  <dcterms:created xsi:type="dcterms:W3CDTF">2017-11-20T20:09:29Z</dcterms:created>
  <dcterms:modified xsi:type="dcterms:W3CDTF">2017-11-21T21:01:41Z</dcterms:modified>
</cp:coreProperties>
</file>