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5" r:id="rId4"/>
    <p:sldId id="274" r:id="rId5"/>
    <p:sldId id="259" r:id="rId6"/>
    <p:sldId id="260" r:id="rId7"/>
    <p:sldId id="263" r:id="rId8"/>
    <p:sldId id="261" r:id="rId9"/>
    <p:sldId id="265" r:id="rId10"/>
    <p:sldId id="264" r:id="rId11"/>
    <p:sldId id="258" r:id="rId12"/>
    <p:sldId id="262" r:id="rId13"/>
    <p:sldId id="267" r:id="rId14"/>
    <p:sldId id="268" r:id="rId15"/>
    <p:sldId id="269" r:id="rId16"/>
    <p:sldId id="273" r:id="rId17"/>
    <p:sldId id="270" r:id="rId18"/>
    <p:sldId id="272" r:id="rId19"/>
    <p:sldId id="275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7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2941-842A-4CC3-B418-1EE0C110E15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DD862-15F7-4289-ABE2-6CB28BD5CA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12788"/>
            <a:ext cx="4554537" cy="3417887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12788"/>
            <a:ext cx="4554537" cy="3417887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12788"/>
            <a:ext cx="4554537" cy="3417887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12788"/>
            <a:ext cx="4554537" cy="3417887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D98D-7DC5-42C8-A354-263F733266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www.synerzip.com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1873-44E4-4D6B-A23D-F9E4BE155B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www.synerzip.com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www.synerzip.com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hyperlink" Target="https://blog.codinghorror.com/code-smel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sign_smell" TargetMode="External"/><Relationship Id="rId4" Type="http://schemas.openxmlformats.org/officeDocument/2006/relationships/hyperlink" Target="http://www.designsmells.com/articles/does-your-architecture-smell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77638"/>
            <a:ext cx="6172200" cy="1894362"/>
          </a:xfrm>
        </p:spPr>
        <p:txBody>
          <a:bodyPr/>
          <a:lstStyle/>
          <a:p>
            <a:r>
              <a:rPr lang="en-US" dirty="0" smtClean="0"/>
              <a:t>Technical Debt &amp;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Masud Rahman</a:t>
            </a:r>
          </a:p>
          <a:p>
            <a:r>
              <a:rPr lang="en-US" b="0" dirty="0" smtClean="0"/>
              <a:t>Contact: masud.rahman@usask.ca</a:t>
            </a:r>
          </a:p>
          <a:p>
            <a:r>
              <a:rPr lang="en-US" b="0" dirty="0" smtClean="0"/>
              <a:t>CMPT 370</a:t>
            </a:r>
          </a:p>
          <a:p>
            <a:r>
              <a:rPr lang="en-US" b="0" dirty="0" smtClean="0"/>
              <a:t>University of Saskatchewan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D3D98D-7DC5-42C8-A354-263F733266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88925"/>
            <a:ext cx="8229600" cy="8048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Did You Have these Conversations?</a:t>
            </a:r>
            <a:endParaRPr kumimoji="0" lang="en-US" sz="3000" b="1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4724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worry about documentation now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4724400"/>
            <a:ext cx="5715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ToDo</a:t>
            </a:r>
            <a:r>
              <a:rPr lang="en-CA" dirty="0" smtClean="0"/>
              <a:t>/</a:t>
            </a:r>
            <a:r>
              <a:rPr lang="en-CA" dirty="0" err="1" smtClean="0"/>
              <a:t>FixMe</a:t>
            </a:r>
            <a:r>
              <a:rPr lang="en-CA" dirty="0" smtClean="0"/>
              <a:t>: this should be fixed before release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5334000"/>
            <a:ext cx="41910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Let’s just copy and paste this part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057400"/>
            <a:ext cx="48768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Let’s finish the testing in the next release.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5867400"/>
            <a:ext cx="4953000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The release is coming up, so just get it done!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894692">
            <a:off x="1561273" y="2915493"/>
            <a:ext cx="59436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 know if I touch that code everything else breaks!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171564">
            <a:off x="685346" y="2610223"/>
            <a:ext cx="3970579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Carl can change this code.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765125">
            <a:off x="328133" y="4807103"/>
            <a:ext cx="76962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Does anybody know where we store the database access password?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19052">
            <a:off x="3502752" y="2238094"/>
            <a:ext cx="506647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 Ok for now, but we will refactor later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3657600"/>
            <a:ext cx="6248400" cy="685800"/>
          </a:xfrm>
          <a:prstGeom prst="roundRect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If yes, then your project has technical debt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2" grpId="0" animBg="1"/>
      <p:bldP spid="10" grpId="0" animBg="1"/>
      <p:bldP spid="5" grpId="0" animBg="1"/>
      <p:bldP spid="9" grpId="0" animBg="1"/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Debt Types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514600"/>
            <a:ext cx="1676400" cy="396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14600" y="2514600"/>
            <a:ext cx="1676400" cy="396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9600" y="2514600"/>
            <a:ext cx="1676400" cy="396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324600" y="2514600"/>
            <a:ext cx="1828800" cy="396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67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Debt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Debt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67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Debt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69182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Documentation Debt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" y="33528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Static analysis tool violations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85800" y="50292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Inconsistent coding styles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667000" y="33528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smells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667000" y="50292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Design rule violations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0" y="33528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 of tests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572000" y="5029200"/>
            <a:ext cx="13716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Inadequate test coverage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7000" y="3352800"/>
            <a:ext cx="14478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documents for important concerns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4953000"/>
            <a:ext cx="15240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Outdated documentation 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2286000" y="1600200"/>
            <a:ext cx="3733800" cy="533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Debt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4"/>
          </p:cNvCxnSpPr>
          <p:nvPr/>
        </p:nvCxnSpPr>
        <p:spPr>
          <a:xfrm flipH="1">
            <a:off x="2133600" y="2133600"/>
            <a:ext cx="2019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</p:cNvCxnSpPr>
          <p:nvPr/>
        </p:nvCxnSpPr>
        <p:spPr>
          <a:xfrm flipH="1">
            <a:off x="3962400" y="21336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4"/>
          </p:cNvCxnSpPr>
          <p:nvPr/>
        </p:nvCxnSpPr>
        <p:spPr>
          <a:xfrm>
            <a:off x="4152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4"/>
          </p:cNvCxnSpPr>
          <p:nvPr/>
        </p:nvCxnSpPr>
        <p:spPr>
          <a:xfrm>
            <a:off x="4152900" y="2133600"/>
            <a:ext cx="22479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Smell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http://www.hamiltonlabs.com/laz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6477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28600" y="2895600"/>
            <a:ext cx="73914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Smells are certain structures in the code that suggest (sometimes </a:t>
            </a:r>
            <a:r>
              <a:rPr lang="en-CA" sz="2000" dirty="0" smtClean="0"/>
              <a:t>they scream </a:t>
            </a:r>
            <a:r>
              <a:rPr lang="en-CA" sz="2000" dirty="0" smtClean="0"/>
              <a:t>for) the possibility of refactoring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Smells</a:t>
            </a:r>
            <a:r>
              <a:rPr lang="en-US" dirty="0" smtClean="0"/>
              <a:t> </a:t>
            </a:r>
            <a:r>
              <a:rPr lang="en-US" b="1" dirty="0" smtClean="0"/>
              <a:t>&amp; </a:t>
            </a:r>
            <a:r>
              <a:rPr lang="en-US" b="1" dirty="0" smtClean="0"/>
              <a:t>Static Analysis Rule Violations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https://sourcemaking.com/images/refactoring-illustrations/comment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90600"/>
            <a:ext cx="1981200" cy="176921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6002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Comments</a:t>
            </a:r>
            <a:r>
              <a:rPr lang="en-CA" dirty="0" smtClean="0"/>
              <a:t>  </a:t>
            </a:r>
            <a:r>
              <a:rPr lang="en-CA" dirty="0" smtClean="0"/>
              <a:t>-- obscure comments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Long </a:t>
            </a:r>
            <a:r>
              <a:rPr lang="en-CA" b="1" dirty="0" smtClean="0"/>
              <a:t>method</a:t>
            </a:r>
            <a:r>
              <a:rPr lang="en-CA" dirty="0" smtClean="0"/>
              <a:t> – Too long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Long </a:t>
            </a:r>
            <a:r>
              <a:rPr lang="en-CA" b="1" dirty="0" smtClean="0"/>
              <a:t>parameter list</a:t>
            </a:r>
            <a:r>
              <a:rPr lang="en-CA" dirty="0" smtClean="0"/>
              <a:t> – Restrict the size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Duplicate </a:t>
            </a:r>
            <a:r>
              <a:rPr lang="en-CA" b="1" dirty="0" smtClean="0"/>
              <a:t>code</a:t>
            </a:r>
            <a:r>
              <a:rPr lang="en-CA" dirty="0" smtClean="0"/>
              <a:t>– a.k.a., code clones</a:t>
            </a:r>
          </a:p>
        </p:txBody>
      </p:sp>
      <p:pic>
        <p:nvPicPr>
          <p:cNvPr id="4100" name="Picture 4" descr="https://sourcemaking.com/images/refactoring-illustrations/2x/long-metho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590800"/>
            <a:ext cx="2600325" cy="1733551"/>
          </a:xfrm>
          <a:prstGeom prst="rect">
            <a:avLst/>
          </a:prstGeom>
          <a:noFill/>
        </p:spPr>
      </p:pic>
      <p:pic>
        <p:nvPicPr>
          <p:cNvPr id="4102" name="Picture 6" descr="https://sourcemaking.com/images/refactoring-illustrations/2x/long-parameter-list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429000"/>
            <a:ext cx="1885950" cy="2352675"/>
          </a:xfrm>
          <a:prstGeom prst="rect">
            <a:avLst/>
          </a:prstGeom>
          <a:noFill/>
        </p:spPr>
      </p:pic>
      <p:pic>
        <p:nvPicPr>
          <p:cNvPr id="4104" name="Picture 8" descr="Image result for clone shee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486400"/>
            <a:ext cx="1943100" cy="121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Smells</a:t>
            </a:r>
            <a:r>
              <a:rPr lang="en-US" dirty="0" smtClean="0"/>
              <a:t> </a:t>
            </a:r>
            <a:r>
              <a:rPr lang="en-US" b="1" dirty="0" smtClean="0"/>
              <a:t>&amp; Static Analysis Rule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Conditional complexity</a:t>
            </a:r>
            <a:r>
              <a:rPr lang="en-CA" dirty="0" smtClean="0"/>
              <a:t> – watch out for nested blocks, Cyclomatic complexity 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Large </a:t>
            </a:r>
            <a:r>
              <a:rPr lang="en-CA" b="1" dirty="0" smtClean="0"/>
              <a:t>class</a:t>
            </a:r>
            <a:r>
              <a:rPr lang="en-CA" dirty="0" smtClean="0"/>
              <a:t> --  avoid large class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Dead </a:t>
            </a:r>
            <a:r>
              <a:rPr lang="en-CA" b="1" dirty="0" smtClean="0"/>
              <a:t>Code</a:t>
            </a:r>
            <a:r>
              <a:rPr lang="en-CA" dirty="0" smtClean="0"/>
              <a:t> – that is not used at all</a:t>
            </a:r>
            <a:r>
              <a:rPr lang="en-CA" dirty="0" smtClean="0"/>
              <a:t>.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22" name="Picture 2" descr="https://sourcemaking.com/images/refactoring-illustrations/switch-statement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2419350" cy="1155803"/>
          </a:xfrm>
          <a:prstGeom prst="rect">
            <a:avLst/>
          </a:prstGeom>
          <a:noFill/>
        </p:spPr>
      </p:pic>
      <p:pic>
        <p:nvPicPr>
          <p:cNvPr id="30724" name="Picture 4" descr="https://sourcemaking.com/images/refactoring-illustrations/2x/large-class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971800"/>
            <a:ext cx="3352800" cy="1590675"/>
          </a:xfrm>
          <a:prstGeom prst="rect">
            <a:avLst/>
          </a:prstGeom>
          <a:noFill/>
        </p:spPr>
      </p:pic>
      <p:pic>
        <p:nvPicPr>
          <p:cNvPr id="30726" name="Picture 6" descr="https://sourcemaking.com/images/refactoring-illustrations/dead-code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724400"/>
            <a:ext cx="2962275" cy="1304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Smell &amp; Static Analysis Rule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b="1" dirty="0" smtClean="0"/>
              <a:t>Feature Envy</a:t>
            </a:r>
            <a:r>
              <a:rPr lang="en-CA" dirty="0" smtClean="0"/>
              <a:t> – method from one class access another class excessively.</a:t>
            </a:r>
          </a:p>
          <a:p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pPr>
              <a:buNone/>
            </a:pPr>
            <a:endParaRPr lang="en-CA" b="1" dirty="0" smtClean="0"/>
          </a:p>
          <a:p>
            <a:r>
              <a:rPr lang="en-CA" b="1" dirty="0" smtClean="0"/>
              <a:t>Shotgun </a:t>
            </a:r>
            <a:r>
              <a:rPr lang="en-CA" b="1" dirty="0" smtClean="0"/>
              <a:t>Surgery</a:t>
            </a:r>
            <a:r>
              <a:rPr lang="en-CA" dirty="0" smtClean="0"/>
              <a:t> – change in one class should not create cascading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1746" name="Picture 2" descr="https://sourcemaking.com/images/refactoring-illustrations/2x/feature-envy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399"/>
            <a:ext cx="3352800" cy="1926897"/>
          </a:xfrm>
          <a:prstGeom prst="rect">
            <a:avLst/>
          </a:prstGeom>
          <a:noFill/>
        </p:spPr>
      </p:pic>
      <p:pic>
        <p:nvPicPr>
          <p:cNvPr id="31748" name="Picture 4" descr="https://sourcemaking.com/images/refactoring-illustrations/2x/shotgun-surgery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648200"/>
            <a:ext cx="4076700" cy="18954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28216" y="6477000"/>
            <a:ext cx="4624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More on: https://sourcemaking.com/refactoring/smells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Smells &amp;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Wolf Ticket:</a:t>
            </a:r>
            <a:r>
              <a:rPr lang="en-US" dirty="0" smtClean="0"/>
              <a:t> </a:t>
            </a:r>
            <a:r>
              <a:rPr lang="en-CA" dirty="0" smtClean="0"/>
              <a:t>Product </a:t>
            </a:r>
            <a:r>
              <a:rPr lang="en-CA" dirty="0" smtClean="0"/>
              <a:t>that claims openness and conformance to standards that have no enforceable </a:t>
            </a:r>
            <a:r>
              <a:rPr lang="en-CA" dirty="0" smtClean="0"/>
              <a:t>meaning.</a:t>
            </a:r>
          </a:p>
          <a:p>
            <a:r>
              <a:rPr lang="en-CA" b="1" dirty="0" smtClean="0"/>
              <a:t>Swiss Army Knife: </a:t>
            </a:r>
            <a:r>
              <a:rPr lang="en-CA" dirty="0" smtClean="0"/>
              <a:t>Jack of all trades, master of none.</a:t>
            </a:r>
          </a:p>
          <a:p>
            <a:r>
              <a:rPr lang="en-CA" b="1" dirty="0" smtClean="0"/>
              <a:t>Reinvent the Wheel:</a:t>
            </a:r>
            <a:r>
              <a:rPr lang="en-CA" dirty="0" smtClean="0"/>
              <a:t> Do we need more wheels? </a:t>
            </a:r>
          </a:p>
          <a:p>
            <a:r>
              <a:rPr lang="en-CA" b="1" dirty="0" smtClean="0"/>
              <a:t>The Grand Old Duke of </a:t>
            </a:r>
            <a:r>
              <a:rPr lang="en-CA" b="1" dirty="0" smtClean="0"/>
              <a:t>York:</a:t>
            </a:r>
            <a:r>
              <a:rPr lang="en-CA" dirty="0" smtClean="0"/>
              <a:t> No knowledge of abstraction, rather favor implementations.</a:t>
            </a:r>
          </a:p>
          <a:p>
            <a:r>
              <a:rPr lang="en-CA" b="1" dirty="0" smtClean="0"/>
              <a:t>Stovepipe </a:t>
            </a:r>
            <a:r>
              <a:rPr lang="en-CA" b="1" dirty="0" smtClean="0"/>
              <a:t>Enterprise:</a:t>
            </a:r>
            <a:r>
              <a:rPr lang="en-CA" dirty="0" smtClean="0"/>
              <a:t> System has ad hoc architecture and requires frequent repair.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Smells &amp; Anti-patterns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Cyclic dependency:</a:t>
            </a:r>
            <a:r>
              <a:rPr lang="en-US" dirty="0" smtClean="0"/>
              <a:t> Two components depends on each other.</a:t>
            </a:r>
          </a:p>
          <a:p>
            <a:r>
              <a:rPr lang="en-CA" b="1" dirty="0" smtClean="0"/>
              <a:t>Unstable </a:t>
            </a:r>
            <a:r>
              <a:rPr lang="en-CA" b="1" dirty="0" smtClean="0"/>
              <a:t>Dependency: </a:t>
            </a:r>
            <a:r>
              <a:rPr lang="en-CA" dirty="0" smtClean="0"/>
              <a:t> C</a:t>
            </a:r>
            <a:r>
              <a:rPr lang="en-CA" dirty="0" smtClean="0"/>
              <a:t>omponent depends on other which is less stable.</a:t>
            </a:r>
          </a:p>
          <a:p>
            <a:r>
              <a:rPr lang="en-CA" b="1" dirty="0" smtClean="0"/>
              <a:t>Ambiguous </a:t>
            </a:r>
            <a:r>
              <a:rPr lang="en-CA" b="1" dirty="0" smtClean="0"/>
              <a:t>Interface: </a:t>
            </a:r>
            <a:r>
              <a:rPr lang="en-CA" dirty="0" smtClean="0"/>
              <a:t>Only a single generic interface.</a:t>
            </a:r>
          </a:p>
          <a:p>
            <a:r>
              <a:rPr lang="en-CA" b="1" dirty="0" smtClean="0"/>
              <a:t>God </a:t>
            </a:r>
            <a:r>
              <a:rPr lang="en-CA" b="1" dirty="0" smtClean="0"/>
              <a:t>Component: </a:t>
            </a:r>
            <a:r>
              <a:rPr lang="en-CA" dirty="0" smtClean="0"/>
              <a:t>Excessively large component.</a:t>
            </a:r>
          </a:p>
          <a:p>
            <a:r>
              <a:rPr lang="en-CA" b="1" dirty="0" smtClean="0"/>
              <a:t>Feature </a:t>
            </a:r>
            <a:r>
              <a:rPr lang="en-CA" b="1" dirty="0" smtClean="0"/>
              <a:t>Concentration</a:t>
            </a:r>
            <a:r>
              <a:rPr lang="en-CA" b="1" dirty="0" smtClean="0"/>
              <a:t>: </a:t>
            </a:r>
            <a:r>
              <a:rPr lang="en-CA" dirty="0" smtClean="0"/>
              <a:t>Single component realizes more than features.</a:t>
            </a:r>
          </a:p>
          <a:p>
            <a:r>
              <a:rPr lang="en-CA" b="1" dirty="0" smtClean="0"/>
              <a:t>Scattered Functionality</a:t>
            </a:r>
            <a:r>
              <a:rPr lang="en-CA" dirty="0" smtClean="0"/>
              <a:t>: </a:t>
            </a:r>
            <a:r>
              <a:rPr lang="en-CA" dirty="0" smtClean="0"/>
              <a:t>Multiple </a:t>
            </a:r>
            <a:r>
              <a:rPr lang="en-CA" dirty="0" smtClean="0"/>
              <a:t>components are responsible for realizing the same high-level </a:t>
            </a:r>
            <a:r>
              <a:rPr lang="en-CA" dirty="0" smtClean="0"/>
              <a:t>concern</a:t>
            </a:r>
          </a:p>
          <a:p>
            <a:r>
              <a:rPr lang="en-CA" b="1" dirty="0" smtClean="0"/>
              <a:t>Dense Structure</a:t>
            </a:r>
            <a:r>
              <a:rPr lang="en-CA" b="1" dirty="0" smtClean="0"/>
              <a:t>: </a:t>
            </a:r>
            <a:r>
              <a:rPr lang="en-CA" dirty="0" smtClean="0"/>
              <a:t>Excessive </a:t>
            </a:r>
            <a:r>
              <a:rPr lang="en-CA" dirty="0" smtClean="0"/>
              <a:t>and dense dependencies without any particular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971800"/>
            <a:ext cx="746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II: Refactoring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Refactoring?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752600"/>
            <a:ext cx="745066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09600" y="2438400"/>
            <a:ext cx="76962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Refactoring is </a:t>
            </a:r>
            <a:r>
              <a:rPr lang="en-US" b="1" dirty="0" smtClean="0"/>
              <a:t>changing</a:t>
            </a:r>
            <a:r>
              <a:rPr lang="en-US" dirty="0" smtClean="0"/>
              <a:t> a software system by </a:t>
            </a:r>
            <a:r>
              <a:rPr lang="en-US" b="1" dirty="0" smtClean="0"/>
              <a:t>improving</a:t>
            </a:r>
            <a:r>
              <a:rPr lang="en-US" dirty="0" smtClean="0"/>
              <a:t> its internal structure </a:t>
            </a:r>
            <a:r>
              <a:rPr lang="en-US" b="1" dirty="0" smtClean="0"/>
              <a:t>without changing</a:t>
            </a:r>
            <a:r>
              <a:rPr lang="en-US" dirty="0" smtClean="0"/>
              <a:t> its external 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 on Tutorials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SDLC</a:t>
            </a:r>
            <a:r>
              <a:rPr lang="en-US" dirty="0" smtClean="0"/>
              <a:t> Phases (6)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Requirement Gathering &amp; Analysis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UML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 Design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Implementation &amp; Coding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Source code documentation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Version control systems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 Testing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Unit &amp; Integration testing 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System Deployment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Build tools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 Maintenance &amp; Evolution 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Clone detection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Technical Debt &amp; Refactoring</a:t>
            </a:r>
            <a:endParaRPr lang="en-CA" b="1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304800" cy="304800"/>
          </a:xfrm>
          <a:prstGeom prst="rect">
            <a:avLst/>
          </a:prstGeom>
          <a:noFill/>
        </p:spPr>
      </p:pic>
      <p:pic>
        <p:nvPicPr>
          <p:cNvPr id="6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04800" cy="304800"/>
          </a:xfrm>
          <a:prstGeom prst="rect">
            <a:avLst/>
          </a:prstGeom>
          <a:noFill/>
        </p:spPr>
      </p:pic>
      <p:pic>
        <p:nvPicPr>
          <p:cNvPr id="7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05200"/>
            <a:ext cx="304800" cy="304800"/>
          </a:xfrm>
          <a:prstGeom prst="rect">
            <a:avLst/>
          </a:prstGeom>
          <a:noFill/>
        </p:spPr>
      </p:pic>
      <p:pic>
        <p:nvPicPr>
          <p:cNvPr id="8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810000"/>
            <a:ext cx="304800" cy="304800"/>
          </a:xfrm>
          <a:prstGeom prst="rect">
            <a:avLst/>
          </a:prstGeom>
          <a:noFill/>
        </p:spPr>
      </p:pic>
      <p:pic>
        <p:nvPicPr>
          <p:cNvPr id="9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419600"/>
            <a:ext cx="304800" cy="304800"/>
          </a:xfrm>
          <a:prstGeom prst="rect">
            <a:avLst/>
          </a:prstGeom>
          <a:noFill/>
        </p:spPr>
      </p:pic>
      <p:pic>
        <p:nvPicPr>
          <p:cNvPr id="10" name="Picture 2" descr="C:\My MSc\MyCourses\CMPT 370\2017\MyTAWorks\Final-Tutorial\slides\img\ti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5715000"/>
            <a:ext cx="304800" cy="304800"/>
          </a:xfrm>
          <a:prstGeom prst="rect">
            <a:avLst/>
          </a:prstGeom>
          <a:noFill/>
        </p:spPr>
      </p:pic>
      <p:pic>
        <p:nvPicPr>
          <p:cNvPr id="1027" name="Picture 3" descr="C:\My MSc\MyCourses\CMPT 370\2017\MyTAWorks\Final-Tutorial\slides\img\wro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743200" y="51054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Refactoring?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362200" cy="685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Design quality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048000" y="1752600"/>
            <a:ext cx="2667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Maintainability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5638800" y="1676400"/>
            <a:ext cx="22860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Extensibility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1295400" y="2362200"/>
            <a:ext cx="25146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Sustainability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505200" y="2362200"/>
            <a:ext cx="1981200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Testability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5105400" y="2438400"/>
            <a:ext cx="24384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Easy bug localization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762000" y="5181600"/>
            <a:ext cx="25146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Readability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3276600" y="5105400"/>
            <a:ext cx="1981200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Understandability</a:t>
            </a:r>
            <a:endParaRPr lang="en-US" sz="1600" dirty="0"/>
          </a:p>
        </p:txBody>
      </p:sp>
      <p:sp>
        <p:nvSpPr>
          <p:cNvPr id="14" name="Oval 13"/>
          <p:cNvSpPr/>
          <p:nvPr/>
        </p:nvSpPr>
        <p:spPr>
          <a:xfrm>
            <a:off x="5257800" y="5181600"/>
            <a:ext cx="2438400" cy="76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Structural simplicity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810000"/>
            <a:ext cx="27432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Refactoring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4114800" y="2286000"/>
            <a:ext cx="1676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114800" y="32004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H="1" flipV="1">
            <a:off x="3581400" y="2362200"/>
            <a:ext cx="53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</p:cNvCxnSpPr>
          <p:nvPr/>
        </p:nvCxnSpPr>
        <p:spPr>
          <a:xfrm flipH="1" flipV="1">
            <a:off x="1143000" y="2514600"/>
            <a:ext cx="2971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</p:cNvCxnSpPr>
          <p:nvPr/>
        </p:nvCxnSpPr>
        <p:spPr>
          <a:xfrm flipV="1">
            <a:off x="4114800" y="32004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</p:cNvCxnSpPr>
          <p:nvPr/>
        </p:nvCxnSpPr>
        <p:spPr>
          <a:xfrm flipH="1" flipV="1">
            <a:off x="3352800" y="3200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</p:cNvCxnSpPr>
          <p:nvPr/>
        </p:nvCxnSpPr>
        <p:spPr>
          <a:xfrm flipH="1">
            <a:off x="2743200" y="4800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13" idx="0"/>
          </p:cNvCxnSpPr>
          <p:nvPr/>
        </p:nvCxnSpPr>
        <p:spPr>
          <a:xfrm>
            <a:off x="4114800" y="48006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14" idx="0"/>
          </p:cNvCxnSpPr>
          <p:nvPr/>
        </p:nvCxnSpPr>
        <p:spPr>
          <a:xfrm>
            <a:off x="4114800" y="4800600"/>
            <a:ext cx="2362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04863"/>
          </a:xfrm>
        </p:spPr>
        <p:txBody>
          <a:bodyPr/>
          <a:lstStyle/>
          <a:p>
            <a:pPr eaLnBrk="1" hangingPunct="1"/>
            <a:r>
              <a:rPr lang="en-US" b="1" dirty="0" smtClean="0"/>
              <a:t>Technical Debt</a:t>
            </a:r>
          </a:p>
        </p:txBody>
      </p:sp>
      <p:sp>
        <p:nvSpPr>
          <p:cNvPr id="3277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E2812A-1446-46A1-B86B-4A204B7FCE4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TextBox 6"/>
          <p:cNvSpPr txBox="1">
            <a:spLocks noChangeArrowheads="1"/>
          </p:cNvSpPr>
          <p:nvPr/>
        </p:nvSpPr>
        <p:spPr bwMode="auto">
          <a:xfrm>
            <a:off x="461963" y="4486275"/>
            <a:ext cx="8181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/>
              <a:t>T or F: all technical debt is bad and should be avoided at all costs.</a:t>
            </a:r>
          </a:p>
        </p:txBody>
      </p:sp>
      <p:pic>
        <p:nvPicPr>
          <p:cNvPr id="32772" name="Picture 2" descr="http://lh4.ggpht.com/__Mg3KS_n9EU/SW2gyqbI5BI/AAAAAAAAA_g/lZQCRuNqhOQ/True-False-Test-iStock_000007389525X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1100" y="1173163"/>
            <a:ext cx="4057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276" name="Picture 4" descr="http://www.auroraoh.com/depts/svc/pgms/Programs/checkmark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3950" y="2030413"/>
            <a:ext cx="682625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Refactoring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Preserve Correctness</a:t>
            </a:r>
          </a:p>
          <a:p>
            <a:r>
              <a:rPr lang="en-US" dirty="0" smtClean="0"/>
              <a:t>One step at a time</a:t>
            </a:r>
          </a:p>
          <a:p>
            <a:r>
              <a:rPr lang="en-US" dirty="0" smtClean="0"/>
              <a:t>Frequent </a:t>
            </a:r>
            <a:r>
              <a:rPr lang="en-US" dirty="0" smtClean="0"/>
              <a:t>Testing</a:t>
            </a:r>
          </a:p>
          <a:p>
            <a:r>
              <a:rPr lang="en-US" b="1" dirty="0" smtClean="0"/>
              <a:t>Steps of Refactoring: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Pareto analysis</a:t>
            </a:r>
            <a:r>
              <a:rPr lang="en-US" dirty="0" smtClean="0"/>
              <a:t> helps to identify heavily used or time consuming code</a:t>
            </a:r>
            <a:r>
              <a:rPr lang="en-US" dirty="0" smtClean="0"/>
              <a:t>. 80/20 rules.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Refactoring begins by designing a solid set of tests for the section </a:t>
            </a:r>
            <a:r>
              <a:rPr lang="en-US" dirty="0" smtClean="0"/>
              <a:t>analysis.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Identify problems in code by review using bad smells of code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Introduce a refactoring and test.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Refactoring Examples: Extract Method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752600"/>
            <a:ext cx="760031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191000"/>
            <a:ext cx="3733800" cy="1219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572000"/>
            <a:ext cx="3733800" cy="1219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9949467">
            <a:off x="1600200" y="3429000"/>
            <a:ext cx="3657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Move Method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5314950" cy="471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9949467">
            <a:off x="1600200" y="3429000"/>
            <a:ext cx="3657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Envy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46482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1676400" y="4800600"/>
            <a:ext cx="152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Extract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00200"/>
            <a:ext cx="745578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9949467">
            <a:off x="1600200" y="3429000"/>
            <a:ext cx="3657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Long/God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Inline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752600"/>
            <a:ext cx="7239000" cy="413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9949467">
            <a:off x="1600200" y="3429000"/>
            <a:ext cx="3657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 class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953000"/>
            <a:ext cx="2990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6248400"/>
            <a:ext cx="2133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Dead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for </a:t>
            </a:r>
            <a:r>
              <a:rPr lang="en-US" b="1" dirty="0" smtClean="0"/>
              <a:t>Shotgun Surgery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https://sourcemaking.com/images/refactoring-illustrations/2x/shotgun-surgery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4732249" cy="2200276"/>
          </a:xfrm>
          <a:prstGeom prst="rect">
            <a:avLst/>
          </a:prstGeom>
          <a:noFill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86200"/>
            <a:ext cx="30216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343400" y="3505200"/>
            <a:ext cx="685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for </a:t>
            </a:r>
            <a:r>
              <a:rPr lang="en-US" b="1" dirty="0" smtClean="0"/>
              <a:t>Middle 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2438400" cy="24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474072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895600" y="31242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0" y="1676400"/>
            <a:ext cx="838200" cy="1905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642350" cy="50942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2400" b="1" dirty="0" smtClean="0"/>
              <a:t>Encapsulate Downcast: </a:t>
            </a:r>
            <a:r>
              <a:rPr lang="en-CA" altLang="en-US" sz="2400" dirty="0" smtClean="0"/>
              <a:t>A method returns an object that needs to be </a:t>
            </a:r>
            <a:r>
              <a:rPr lang="en-CA" altLang="en-US" sz="2400" dirty="0" smtClean="0"/>
              <a:t>down casted </a:t>
            </a:r>
            <a:r>
              <a:rPr lang="en-CA" altLang="en-US" sz="2400" dirty="0" smtClean="0"/>
              <a:t>by its callers. Refactor by moving the downcast to within the method.</a:t>
            </a:r>
          </a:p>
          <a:p>
            <a:endParaRPr lang="en-CA" alt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4191000"/>
            <a:ext cx="675056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lastReading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(Reading)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readings.lastElement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362283"/>
            <a:ext cx="533992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lastReading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readings.lastElement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1981200"/>
            <a:ext cx="1524000" cy="533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Talk Outline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209800"/>
            <a:ext cx="746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I: Technical Debt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048000"/>
            <a:ext cx="746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II: Refactoring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886200"/>
            <a:ext cx="746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III: Tool</a:t>
            </a:r>
            <a:r>
              <a:rPr kumimoji="0" lang="en-US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Demo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 bwMode="auto">
          <a:xfrm>
            <a:off x="250825" y="620713"/>
            <a:ext cx="8642350" cy="59769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2400" b="1" smtClean="0"/>
              <a:t>Consolidate Conditional Expression: </a:t>
            </a:r>
            <a:r>
              <a:rPr lang="en-CA" altLang="en-US" sz="2400" smtClean="0"/>
              <a:t>You have a sequence of conditional tests with the same result. Refactor by combining them into a single conditional expression and extract it.</a:t>
            </a:r>
          </a:p>
          <a:p>
            <a:endParaRPr lang="en-CA" altLang="en-US" sz="2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2409806"/>
            <a:ext cx="6045245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disabilityAmount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(_seniority &lt; 2)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altLang="en-US" sz="2000" b="1" dirty="0" err="1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monthsDisabled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12)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US" altLang="en-US" sz="2000" b="1" dirty="0" err="1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isPartTime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disability amount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641" y="5146182"/>
            <a:ext cx="71737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disabilityAmount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isNotEligibleForDisability</a:t>
            </a:r>
            <a:r>
              <a:rPr lang="en-US" altLang="en-US" sz="2000" b="1" dirty="0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0;</a:t>
            </a:r>
          </a:p>
          <a:p>
            <a:pPr algn="just" eaLnBrk="1" hangingPunct="1"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disability amount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 bwMode="auto">
          <a:xfrm>
            <a:off x="250825" y="620713"/>
            <a:ext cx="8642350" cy="59769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2400" b="1" smtClean="0"/>
              <a:t>Rename Method: </a:t>
            </a:r>
            <a:r>
              <a:rPr lang="en-CA" altLang="en-US" sz="2400" smtClean="0"/>
              <a:t>The name of a method does not reveal its purpose. Refactor it by changing the name of the method. </a:t>
            </a:r>
          </a:p>
          <a:p>
            <a:endParaRPr lang="en-CA" altLang="en-US" sz="240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1988840"/>
            <a:ext cx="2864887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CA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b="1" dirty="0" err="1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getInvCdtLmt</a:t>
            </a: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algn="just" eaLnBrk="1" hangingPunct="1">
              <a:defRPr/>
            </a:pP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just" eaLnBrk="1" hangingPunct="1">
              <a:defRPr/>
            </a:pP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581400"/>
            <a:ext cx="46987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CA" alt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altLang="en-US" sz="2000" b="1" dirty="0" err="1">
                <a:solidFill>
                  <a:srgbClr val="C721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getInvoiceableCreditLimit</a:t>
            </a: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algn="just" eaLnBrk="1" hangingPunct="1">
              <a:defRPr/>
            </a:pP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just" eaLnBrk="1" hangingPunct="1">
              <a:defRPr/>
            </a:pPr>
            <a:r>
              <a:rPr lang="en-CA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 bwMode="auto">
          <a:xfrm>
            <a:off x="250825" y="620713"/>
            <a:ext cx="8642350" cy="59769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2400" b="1" smtClean="0"/>
              <a:t>Pull Up Field: </a:t>
            </a:r>
            <a:r>
              <a:rPr lang="en-CA" altLang="en-US" sz="2400" smtClean="0"/>
              <a:t>Two subclasses have the same field. Refactor it by moving the field to the superclass.</a:t>
            </a:r>
          </a:p>
          <a:p>
            <a:endParaRPr lang="en-CA" altLang="en-US" sz="2400" smtClean="0"/>
          </a:p>
        </p:txBody>
      </p:sp>
      <p:pic>
        <p:nvPicPr>
          <p:cNvPr id="17415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449513"/>
            <a:ext cx="48466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3048000"/>
            <a:ext cx="1981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62200" y="3048000"/>
            <a:ext cx="2819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 bwMode="auto">
          <a:xfrm>
            <a:off x="250825" y="620713"/>
            <a:ext cx="8642350" cy="59769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z="2400" b="1" smtClean="0"/>
              <a:t>Push Down Method: </a:t>
            </a:r>
            <a:r>
              <a:rPr lang="en-CA" altLang="en-US" sz="2400" smtClean="0"/>
              <a:t>Behavior on a superclass is relevant only for some of its subclasses. Refactor it by moving it to those subclasses.</a:t>
            </a:r>
          </a:p>
          <a:p>
            <a:endParaRPr lang="en-CA" altLang="en-US" sz="2400" smtClean="0"/>
          </a:p>
        </p:txBody>
      </p:sp>
      <p:pic>
        <p:nvPicPr>
          <p:cNvPr id="18439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2312988"/>
            <a:ext cx="44958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2895600"/>
            <a:ext cx="1524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https://blog.codinghorror.com/code-smells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sourcemaking.com/refactoring/smells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http://www.designsmells.com/articles/does-your-architecture-smell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en.wikipedia.org/wiki/Design_smell</a:t>
            </a:r>
            <a:endParaRPr lang="en-US" dirty="0" smtClean="0"/>
          </a:p>
          <a:p>
            <a:r>
              <a:rPr lang="en-US" dirty="0" smtClean="0"/>
              <a:t>Refactoring for Design Smells, ICSE 2014</a:t>
            </a:r>
          </a:p>
          <a:p>
            <a:r>
              <a:rPr lang="en-US" dirty="0" smtClean="0"/>
              <a:t>Managing Technical Debt using Agile, Michael Hall, Three Beacons.</a:t>
            </a:r>
          </a:p>
          <a:p>
            <a:r>
              <a:rPr lang="en-US" dirty="0" smtClean="0"/>
              <a:t>Identifying and </a:t>
            </a:r>
            <a:r>
              <a:rPr lang="en-US" dirty="0" smtClean="0"/>
              <a:t>Managing Technical Debt, </a:t>
            </a:r>
            <a:r>
              <a:rPr lang="en-US" dirty="0" err="1" smtClean="0"/>
              <a:t>Nico</a:t>
            </a:r>
            <a:r>
              <a:rPr lang="en-US" dirty="0" smtClean="0"/>
              <a:t> </a:t>
            </a:r>
            <a:r>
              <a:rPr lang="en-US" dirty="0" err="1" smtClean="0"/>
              <a:t>Zazworka</a:t>
            </a:r>
            <a:r>
              <a:rPr lang="en-US" dirty="0" smtClean="0"/>
              <a:t>, </a:t>
            </a:r>
            <a:r>
              <a:rPr lang="en-US" dirty="0" err="1" smtClean="0"/>
              <a:t>Fraunhofer</a:t>
            </a:r>
            <a:r>
              <a:rPr lang="en-US" dirty="0" smtClean="0"/>
              <a:t>, USA.</a:t>
            </a:r>
          </a:p>
          <a:p>
            <a:r>
              <a:rPr lang="en-US" dirty="0" smtClean="0"/>
              <a:t>Refactoring, </a:t>
            </a:r>
            <a:r>
              <a:rPr lang="en-US" dirty="0" smtClean="0"/>
              <a:t>Sunil </a:t>
            </a:r>
            <a:r>
              <a:rPr lang="en-US" dirty="0" err="1" smtClean="0"/>
              <a:t>Manoharan</a:t>
            </a:r>
            <a:r>
              <a:rPr lang="en-US" dirty="0" smtClean="0"/>
              <a:t>, NJIT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971800"/>
            <a:ext cx="7467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 III: Tool</a:t>
            </a:r>
            <a:r>
              <a:rPr kumimoji="0" lang="en-US" sz="3000" b="1" i="0" u="none" strike="noStrike" kern="1200" cap="small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Demo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Java</a:t>
            </a:r>
          </a:p>
          <a:p>
            <a:pPr lvl="1"/>
            <a:r>
              <a:rPr lang="en-US" b="1" u="sng" dirty="0" err="1" smtClean="0"/>
              <a:t>FindBug</a:t>
            </a:r>
            <a:r>
              <a:rPr lang="en-US" b="1" u="sng" dirty="0" smtClean="0"/>
              <a:t>:</a:t>
            </a:r>
            <a:r>
              <a:rPr lang="en-US" u="sng" dirty="0" smtClean="0"/>
              <a:t> http</a:t>
            </a:r>
            <a:r>
              <a:rPr lang="en-US" u="sng" dirty="0" smtClean="0"/>
              <a:t>://findbugs.sourceforge.net</a:t>
            </a:r>
            <a:r>
              <a:rPr lang="en-US" u="sng" dirty="0" smtClean="0"/>
              <a:t>/</a:t>
            </a:r>
          </a:p>
          <a:p>
            <a:pPr lvl="1"/>
            <a:r>
              <a:rPr lang="en-US" b="1" u="sng" dirty="0" smtClean="0"/>
              <a:t>PMD</a:t>
            </a:r>
            <a:r>
              <a:rPr lang="en-US" u="sng" dirty="0" smtClean="0"/>
              <a:t>: https</a:t>
            </a:r>
            <a:r>
              <a:rPr lang="en-US" u="sng" dirty="0" smtClean="0"/>
              <a:t>://pmd.github.io</a:t>
            </a:r>
            <a:r>
              <a:rPr lang="en-US" u="sng" dirty="0" smtClean="0"/>
              <a:t>/</a:t>
            </a:r>
          </a:p>
          <a:p>
            <a:pPr lvl="1"/>
            <a:r>
              <a:rPr lang="en-US" b="1" u="sng" dirty="0" err="1" smtClean="0"/>
              <a:t>CheckStyle</a:t>
            </a:r>
            <a:r>
              <a:rPr lang="en-US" u="sng" dirty="0" smtClean="0"/>
              <a:t>: http</a:t>
            </a:r>
            <a:r>
              <a:rPr lang="en-US" u="sng" dirty="0" smtClean="0"/>
              <a:t>://checkstyle.sourceforge.net</a:t>
            </a:r>
            <a:r>
              <a:rPr lang="en-US" u="sng" dirty="0" smtClean="0"/>
              <a:t>/</a:t>
            </a:r>
          </a:p>
          <a:p>
            <a:r>
              <a:rPr lang="en-US" b="1" dirty="0" err="1" smtClean="0"/>
              <a:t>C#.net</a:t>
            </a:r>
            <a:endParaRPr lang="en-US" b="1" dirty="0" smtClean="0"/>
          </a:p>
          <a:p>
            <a:pPr lvl="1"/>
            <a:r>
              <a:rPr lang="en-US" b="1" dirty="0" err="1" smtClean="0"/>
              <a:t>ReSharper</a:t>
            </a:r>
            <a:r>
              <a:rPr lang="en-US" b="1" dirty="0" smtClean="0"/>
              <a:t>: </a:t>
            </a:r>
            <a:r>
              <a:rPr lang="en-US" dirty="0" smtClean="0"/>
              <a:t>http</a:t>
            </a:r>
            <a:r>
              <a:rPr lang="en-US" dirty="0" smtClean="0"/>
              <a:t>://www.jetbrains.com/resharper</a:t>
            </a:r>
            <a:r>
              <a:rPr lang="en-US" dirty="0" smtClean="0"/>
              <a:t>/</a:t>
            </a:r>
          </a:p>
          <a:p>
            <a:pPr lvl="1"/>
            <a:r>
              <a:rPr lang="en-US" b="1" dirty="0" err="1" smtClean="0"/>
              <a:t>CodeRush</a:t>
            </a:r>
            <a:r>
              <a:rPr lang="en-US" b="1" dirty="0" smtClean="0"/>
              <a:t>: </a:t>
            </a:r>
            <a:r>
              <a:rPr lang="en-US" sz="1800" dirty="0" smtClean="0"/>
              <a:t>http</a:t>
            </a:r>
            <a:r>
              <a:rPr lang="en-US" sz="1800" dirty="0" smtClean="0"/>
              <a:t>://go.devexpress.com/CodeRushX.aspx</a:t>
            </a:r>
          </a:p>
          <a:p>
            <a:r>
              <a:rPr lang="en-US" b="1" dirty="0" smtClean="0"/>
              <a:t>Multi-language Framework</a:t>
            </a:r>
          </a:p>
          <a:p>
            <a:pPr lvl="1"/>
            <a:r>
              <a:rPr lang="en-US" b="1" dirty="0" err="1" smtClean="0"/>
              <a:t>SonarQube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https</a:t>
            </a:r>
            <a:r>
              <a:rPr lang="en-US" dirty="0" smtClean="0"/>
              <a:t>://www.sonarqube.org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You!! Questions?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4191000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Masud Rahman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656" y="495300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masud.rahman@usask.ca</a:t>
            </a:r>
            <a:endParaRPr lang="en-US" dirty="0"/>
          </a:p>
        </p:txBody>
      </p:sp>
      <p:pic>
        <p:nvPicPr>
          <p:cNvPr id="7" name="Picture 2" descr="C:\My Personal Docs\Pictures\prof2017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38400"/>
            <a:ext cx="1363980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4676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Part I: Technical Debt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http://www.jonasgrey.com/communities/5/004/006/065/795/images/452594048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6812" y="1365250"/>
            <a:ext cx="5056188" cy="518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88925"/>
            <a:ext cx="8229600" cy="804863"/>
          </a:xfrm>
        </p:spPr>
        <p:txBody>
          <a:bodyPr/>
          <a:lstStyle/>
          <a:p>
            <a:pPr eaLnBrk="1" hangingPunct="1"/>
            <a:r>
              <a:rPr lang="en-US" b="1" dirty="0" smtClean="0"/>
              <a:t>The Debt Metaphor</a:t>
            </a:r>
          </a:p>
        </p:txBody>
      </p:sp>
      <p:sp>
        <p:nvSpPr>
          <p:cNvPr id="2867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08D967-7970-4CB3-82D4-8E48EB38C2B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8677" name="TextBox 14"/>
          <p:cNvSpPr txBox="1">
            <a:spLocks noChangeArrowheads="1"/>
          </p:cNvSpPr>
          <p:nvPr/>
        </p:nvSpPr>
        <p:spPr bwMode="auto">
          <a:xfrm>
            <a:off x="322263" y="1319213"/>
            <a:ext cx="7754937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 Use a credit card to obtain something </a:t>
            </a:r>
            <a:r>
              <a:rPr lang="en-US" sz="2200" dirty="0" smtClean="0"/>
              <a:t>now </a:t>
            </a:r>
            <a:r>
              <a:rPr lang="en-US" sz="2200" dirty="0" smtClean="0">
                <a:solidFill>
                  <a:srgbClr val="FF0000"/>
                </a:solidFill>
              </a:rPr>
              <a:t>(short term)</a:t>
            </a:r>
            <a:r>
              <a:rPr lang="en-US" sz="2200" dirty="0" smtClean="0"/>
              <a:t> </a:t>
            </a: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Pay for it later - financial </a:t>
            </a:r>
            <a:r>
              <a:rPr lang="en-US" sz="2200" dirty="0" smtClean="0"/>
              <a:t>debt </a:t>
            </a:r>
            <a:r>
              <a:rPr lang="en-US" sz="2200" dirty="0" smtClean="0">
                <a:solidFill>
                  <a:srgbClr val="FF0000"/>
                </a:solidFill>
              </a:rPr>
              <a:t>(future payment due</a:t>
            </a:r>
            <a:r>
              <a:rPr lang="en-US" sz="2200" dirty="0" smtClean="0">
                <a:solidFill>
                  <a:srgbClr val="FF0000"/>
                </a:solidFill>
              </a:rPr>
              <a:t>)</a:t>
            </a:r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Plus </a:t>
            </a:r>
            <a:r>
              <a:rPr lang="en-US" sz="2200" dirty="0" smtClean="0"/>
              <a:t>interest </a:t>
            </a:r>
            <a:r>
              <a:rPr lang="en-US" sz="2200" dirty="0" smtClean="0">
                <a:solidFill>
                  <a:srgbClr val="FF0000"/>
                </a:solidFill>
              </a:rPr>
              <a:t>(the cost of being able to do this)</a:t>
            </a:r>
          </a:p>
          <a:p>
            <a:endParaRPr lang="en-US" sz="2000" dirty="0"/>
          </a:p>
        </p:txBody>
      </p:sp>
      <p:pic>
        <p:nvPicPr>
          <p:cNvPr id="28678" name="Picture 2" descr="http://alantanblog.com/wp-content/uploads/2008/08/credit-card-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" y="2819400"/>
            <a:ext cx="33175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88925"/>
            <a:ext cx="8229600" cy="804863"/>
          </a:xfrm>
        </p:spPr>
        <p:txBody>
          <a:bodyPr/>
          <a:lstStyle/>
          <a:p>
            <a:pPr eaLnBrk="1" hangingPunct="1"/>
            <a:r>
              <a:rPr lang="en-US" b="1" dirty="0" smtClean="0"/>
              <a:t>Premise</a:t>
            </a:r>
          </a:p>
        </p:txBody>
      </p:sp>
      <p:sp>
        <p:nvSpPr>
          <p:cNvPr id="2457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764EAE-3D0C-4176-ADB0-FB9D8549AA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80" name="TextBox 14"/>
          <p:cNvSpPr txBox="1">
            <a:spLocks noChangeArrowheads="1"/>
          </p:cNvSpPr>
          <p:nvPr/>
        </p:nvSpPr>
        <p:spPr bwMode="auto">
          <a:xfrm>
            <a:off x="350838" y="1220788"/>
            <a:ext cx="8134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“All known compound objects decay and become more complex with the passage of time. Software is no exception.”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14382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286000"/>
            <a:ext cx="1647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362200"/>
            <a:ext cx="1981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267200"/>
            <a:ext cx="2257425" cy="22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19600" y="4191000"/>
            <a:ext cx="2838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D3D98D-7DC5-42C8-A354-263F7332664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629417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800" y="288925"/>
            <a:ext cx="8229600" cy="8048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 We Care?</a:t>
            </a:r>
            <a:endParaRPr kumimoji="0" lang="en-US" sz="3000" b="1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3810000"/>
            <a:ext cx="5334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88925"/>
            <a:ext cx="8229600" cy="804863"/>
          </a:xfrm>
        </p:spPr>
        <p:txBody>
          <a:bodyPr/>
          <a:lstStyle/>
          <a:p>
            <a:pPr eaLnBrk="1" hangingPunct="1"/>
            <a:r>
              <a:rPr lang="en-US" b="1" dirty="0" smtClean="0"/>
              <a:t>What is Technical Debt?</a:t>
            </a:r>
          </a:p>
        </p:txBody>
      </p:sp>
      <p:sp>
        <p:nvSpPr>
          <p:cNvPr id="2662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68E6C9-6BD3-4ECC-A65B-B5348FA9F85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8" name="TextBox 14"/>
          <p:cNvSpPr txBox="1">
            <a:spLocks noChangeArrowheads="1"/>
          </p:cNvSpPr>
          <p:nvPr/>
        </p:nvSpPr>
        <p:spPr bwMode="auto">
          <a:xfrm>
            <a:off x="350838" y="1319213"/>
            <a:ext cx="83359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“Technical Debt” term coined by </a:t>
            </a:r>
            <a:r>
              <a:rPr lang="en-US" sz="2400" b="1" dirty="0"/>
              <a:t>Ward Cunningham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in 1992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guy from Smalltalk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the 80's onward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Choosing </a:t>
            </a:r>
            <a:r>
              <a:rPr lang="en-US" sz="2400" dirty="0"/>
              <a:t>a design </a:t>
            </a:r>
            <a:r>
              <a:rPr lang="en-US" sz="2400" dirty="0" smtClean="0"/>
              <a:t>or construction </a:t>
            </a:r>
            <a:r>
              <a:rPr lang="en-US" sz="2400" dirty="0"/>
              <a:t>approach </a:t>
            </a:r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is </a:t>
            </a:r>
            <a:r>
              <a:rPr lang="en-US" sz="2400" b="1" i="1" dirty="0" smtClean="0"/>
              <a:t>expedient</a:t>
            </a:r>
            <a:r>
              <a:rPr lang="en-US" sz="2400" i="1" dirty="0" smtClean="0"/>
              <a:t>, </a:t>
            </a:r>
            <a:r>
              <a:rPr lang="en-US" sz="2400" dirty="0" smtClean="0"/>
              <a:t>but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increases </a:t>
            </a:r>
            <a:r>
              <a:rPr lang="en-US" sz="2400" b="1" i="1" dirty="0"/>
              <a:t>complexity</a:t>
            </a:r>
            <a:r>
              <a:rPr lang="en-US" sz="2400" dirty="0"/>
              <a:t> and is </a:t>
            </a:r>
            <a:r>
              <a:rPr lang="en-US" sz="2400" b="1" i="1" dirty="0"/>
              <a:t>costlier</a:t>
            </a:r>
            <a:r>
              <a:rPr lang="en-US" sz="2400" i="1" dirty="0"/>
              <a:t> </a:t>
            </a:r>
            <a:r>
              <a:rPr lang="en-US" sz="2400" dirty="0"/>
              <a:t>in the long term</a:t>
            </a:r>
          </a:p>
        </p:txBody>
      </p:sp>
      <p:pic>
        <p:nvPicPr>
          <p:cNvPr id="26629" name="Picture 2" descr="http://content.newrelic.com/railslab/images/ward-cunningh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50" y="3965575"/>
            <a:ext cx="1590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2" descr="http://blog-pfm.imf.org/.a/6a00e54ef005958834010536d193e1970c-800w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8575" y="3811588"/>
            <a:ext cx="279241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D3D98D-7DC5-42C8-A354-263F7332664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88925"/>
            <a:ext cx="8229600" cy="80486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 Debt</a:t>
            </a:r>
            <a:r>
              <a:rPr kumimoji="0" lang="en-US" sz="3000" b="1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(Continued)</a:t>
            </a:r>
            <a:endParaRPr kumimoji="0" lang="en-US" sz="3000" b="1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My MSc\MyCourses\CMPT 370\2017\MyTAWorks\Final-Tutorial\slides\img\perf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86000" cy="2286000"/>
          </a:xfrm>
          <a:prstGeom prst="rect">
            <a:avLst/>
          </a:prstGeom>
          <a:noFill/>
        </p:spPr>
      </p:pic>
      <p:pic>
        <p:nvPicPr>
          <p:cNvPr id="3075" name="Picture 3" descr="C:\My MSc\MyCourses\CMPT 370\2017\MyTAWorks\Final-Tutorial\slides\img\patch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25234" y="1828800"/>
            <a:ext cx="1989966" cy="204868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3962400"/>
            <a:ext cx="3810000" cy="205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/>
              <a:t>Preserver architecture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Follow good programming   practices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Update documentations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Test thoroughly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3962400"/>
            <a:ext cx="4267200" cy="1447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As quick as possible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With as few resources as possible</a:t>
            </a:r>
            <a:endParaRPr lang="en-US" sz="2000" dirty="0"/>
          </a:p>
        </p:txBody>
      </p:sp>
      <p:sp>
        <p:nvSpPr>
          <p:cNvPr id="8" name="Left-Right Arrow 7"/>
          <p:cNvSpPr/>
          <p:nvPr/>
        </p:nvSpPr>
        <p:spPr>
          <a:xfrm>
            <a:off x="2819400" y="2286000"/>
            <a:ext cx="1905000" cy="53340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1040</TotalTime>
  <Words>1085</Words>
  <Application>Microsoft Office PowerPoint</Application>
  <PresentationFormat>On-screen Show (4:3)</PresentationFormat>
  <Paragraphs>243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Technical Debt &amp; Refactoring</vt:lpstr>
      <vt:lpstr>Recap on Tutorials</vt:lpstr>
      <vt:lpstr>Talk Outline</vt:lpstr>
      <vt:lpstr>Part I: Technical Debt</vt:lpstr>
      <vt:lpstr>The Debt Metaphor</vt:lpstr>
      <vt:lpstr>Premise</vt:lpstr>
      <vt:lpstr>Slide 7</vt:lpstr>
      <vt:lpstr>What is Technical Debt?</vt:lpstr>
      <vt:lpstr>Slide 9</vt:lpstr>
      <vt:lpstr>Slide 10</vt:lpstr>
      <vt:lpstr>Technical Debt Types</vt:lpstr>
      <vt:lpstr>What is a Smell?</vt:lpstr>
      <vt:lpstr>Code Smells &amp; Static Analysis Rule Violations</vt:lpstr>
      <vt:lpstr>Code Smells &amp; Static Analysis Rule Violations</vt:lpstr>
      <vt:lpstr>Code Smell &amp; Static Analysis Rule Violations</vt:lpstr>
      <vt:lpstr>Design Smells &amp; Anti-patterns</vt:lpstr>
      <vt:lpstr>Design Smells &amp; Anti-patterns</vt:lpstr>
      <vt:lpstr>Slide 18</vt:lpstr>
      <vt:lpstr>What is Refactoring?</vt:lpstr>
      <vt:lpstr>Why Refactoring?</vt:lpstr>
      <vt:lpstr>Technical Debt</vt:lpstr>
      <vt:lpstr>Refactoring Principles</vt:lpstr>
      <vt:lpstr>Refactoring Examples: Extract Method</vt:lpstr>
      <vt:lpstr>Move Method</vt:lpstr>
      <vt:lpstr>Extract Class</vt:lpstr>
      <vt:lpstr>Inline Class</vt:lpstr>
      <vt:lpstr>Treatment for Shotgun Surgery</vt:lpstr>
      <vt:lpstr>Treatment for Middle Man</vt:lpstr>
      <vt:lpstr>Slide 29</vt:lpstr>
      <vt:lpstr>Slide 30</vt:lpstr>
      <vt:lpstr>Slide 31</vt:lpstr>
      <vt:lpstr>Slide 32</vt:lpstr>
      <vt:lpstr>Slide 33</vt:lpstr>
      <vt:lpstr>Further Resources</vt:lpstr>
      <vt:lpstr>Slide 35</vt:lpstr>
      <vt:lpstr>Tools</vt:lpstr>
      <vt:lpstr>Thank You!!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 &amp; Refactoring</dc:title>
  <dc:creator>MasudRahman</dc:creator>
  <cp:lastModifiedBy>MasudRahman</cp:lastModifiedBy>
  <cp:revision>283</cp:revision>
  <dcterms:created xsi:type="dcterms:W3CDTF">2006-08-16T00:00:00Z</dcterms:created>
  <dcterms:modified xsi:type="dcterms:W3CDTF">2017-11-28T22:43:47Z</dcterms:modified>
</cp:coreProperties>
</file>