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19"/>
  </p:notesMasterIdLst>
  <p:sldIdLst>
    <p:sldId id="256" r:id="rId2"/>
    <p:sldId id="257" r:id="rId3"/>
    <p:sldId id="263" r:id="rId4"/>
    <p:sldId id="264" r:id="rId5"/>
    <p:sldId id="266" r:id="rId6"/>
    <p:sldId id="267" r:id="rId7"/>
    <p:sldId id="268" r:id="rId8"/>
    <p:sldId id="269" r:id="rId9"/>
    <p:sldId id="270" r:id="rId10"/>
    <p:sldId id="275" r:id="rId11"/>
    <p:sldId id="276" r:id="rId12"/>
    <p:sldId id="273" r:id="rId13"/>
    <p:sldId id="274" r:id="rId14"/>
    <p:sldId id="277" r:id="rId15"/>
    <p:sldId id="278" r:id="rId16"/>
    <p:sldId id="280"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6"/>
    <p:restoredTop sz="94645"/>
  </p:normalViewPr>
  <p:slideViewPr>
    <p:cSldViewPr snapToGrid="0" snapToObjects="1">
      <p:cViewPr varScale="1">
        <p:scale>
          <a:sx n="152" d="100"/>
          <a:sy n="152" d="100"/>
        </p:scale>
        <p:origin x="14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789A194-A60A-4EA5-A9FF-7154988AD7EA}" type="doc">
      <dgm:prSet loTypeId="urn:microsoft.com/office/officeart/2005/8/layout/process1" loCatId="process" qsTypeId="urn:microsoft.com/office/officeart/2005/8/quickstyle/simple4" qsCatId="simple" csTypeId="urn:microsoft.com/office/officeart/2005/8/colors/colorful1" csCatId="colorful" phldr="1"/>
      <dgm:spPr/>
      <dgm:t>
        <a:bodyPr/>
        <a:lstStyle/>
        <a:p>
          <a:endParaRPr lang="en-US"/>
        </a:p>
      </dgm:t>
    </dgm:pt>
    <dgm:pt modelId="{1B9FBEFE-85AB-4426-9F70-F87C83B47540}">
      <dgm:prSet/>
      <dgm:spPr/>
      <dgm:t>
        <a:bodyPr/>
        <a:lstStyle/>
        <a:p>
          <a:r>
            <a:rPr lang="en-US" b="1"/>
            <a:t>Introduction</a:t>
          </a:r>
          <a:r>
            <a:rPr lang="en-US"/>
            <a:t>- </a:t>
          </a:r>
        </a:p>
      </dgm:t>
    </dgm:pt>
    <dgm:pt modelId="{D2FB57CB-EA66-46B6-A1BD-41AA3E3F0AB2}" type="parTrans" cxnId="{CCEBD8E7-D7B9-4950-BCE3-314B1DB7E178}">
      <dgm:prSet/>
      <dgm:spPr/>
      <dgm:t>
        <a:bodyPr/>
        <a:lstStyle/>
        <a:p>
          <a:endParaRPr lang="en-US"/>
        </a:p>
      </dgm:t>
    </dgm:pt>
    <dgm:pt modelId="{3F54A397-4FCB-4629-9518-590388A52E22}" type="sibTrans" cxnId="{CCEBD8E7-D7B9-4950-BCE3-314B1DB7E178}">
      <dgm:prSet/>
      <dgm:spPr/>
      <dgm:t>
        <a:bodyPr/>
        <a:lstStyle/>
        <a:p>
          <a:endParaRPr lang="en-US"/>
        </a:p>
      </dgm:t>
    </dgm:pt>
    <dgm:pt modelId="{21B524D4-F6A5-4D84-84B2-E08CE7CF9C71}">
      <dgm:prSet/>
      <dgm:spPr/>
      <dgm:t>
        <a:bodyPr/>
        <a:lstStyle/>
        <a:p>
          <a:r>
            <a:rPr lang="en-US"/>
            <a:t>This is an Exploratory Data Analysis of Loan Data set. The dataset contains information about loan issued through 2015-2018. The data also required cleaning and data preparation processes such has removing irrelevant and redundant variables, columns having lots of NA values.</a:t>
          </a:r>
        </a:p>
      </dgm:t>
    </dgm:pt>
    <dgm:pt modelId="{52A4B46B-7A2C-4340-898D-097A3CBC4769}" type="parTrans" cxnId="{E41353EA-80D2-4AD4-BB50-1DF2DB65D806}">
      <dgm:prSet/>
      <dgm:spPr/>
      <dgm:t>
        <a:bodyPr/>
        <a:lstStyle/>
        <a:p>
          <a:endParaRPr lang="en-US"/>
        </a:p>
      </dgm:t>
    </dgm:pt>
    <dgm:pt modelId="{A9C43C83-C4B7-4FF4-9A0B-18D4CD9497CF}" type="sibTrans" cxnId="{E41353EA-80D2-4AD4-BB50-1DF2DB65D806}">
      <dgm:prSet/>
      <dgm:spPr/>
      <dgm:t>
        <a:bodyPr/>
        <a:lstStyle/>
        <a:p>
          <a:endParaRPr lang="en-US"/>
        </a:p>
      </dgm:t>
    </dgm:pt>
    <dgm:pt modelId="{E14A93E2-2D20-46A7-AB9C-99EC17A75110}">
      <dgm:prSet/>
      <dgm:spPr/>
      <dgm:t>
        <a:bodyPr/>
        <a:lstStyle/>
        <a:p>
          <a:r>
            <a:rPr lang="en-US"/>
            <a:t>A business problem has been identified and they are concerned about the default rate on their loans. They want to understand who is likely to default and who they should lend to in the future.</a:t>
          </a:r>
        </a:p>
      </dgm:t>
    </dgm:pt>
    <dgm:pt modelId="{267532C3-7DBA-421D-9E94-D91D7E23982C}" type="parTrans" cxnId="{0A75F561-54D0-42CF-8425-3B6CFA0814C6}">
      <dgm:prSet/>
      <dgm:spPr/>
      <dgm:t>
        <a:bodyPr/>
        <a:lstStyle/>
        <a:p>
          <a:endParaRPr lang="en-US"/>
        </a:p>
      </dgm:t>
    </dgm:pt>
    <dgm:pt modelId="{8411BC9C-BC72-42AD-9E9D-2366B163DD6F}" type="sibTrans" cxnId="{0A75F561-54D0-42CF-8425-3B6CFA0814C6}">
      <dgm:prSet/>
      <dgm:spPr/>
      <dgm:t>
        <a:bodyPr/>
        <a:lstStyle/>
        <a:p>
          <a:endParaRPr lang="en-US"/>
        </a:p>
      </dgm:t>
    </dgm:pt>
    <dgm:pt modelId="{DC8C900E-38EE-486A-8F16-C38088CE1DDB}">
      <dgm:prSet/>
      <dgm:spPr/>
      <dgm:t>
        <a:bodyPr/>
        <a:lstStyle/>
        <a:p>
          <a:r>
            <a:rPr lang="en-GB"/>
            <a:t>The analysis to create a decision-making granting loans is one of the most important operations for financial institutions. By considering past results of a pertain, a model is trained to accurately predict future outcomes of individual loan approval success rate.</a:t>
          </a:r>
          <a:endParaRPr lang="en-US"/>
        </a:p>
      </dgm:t>
    </dgm:pt>
    <dgm:pt modelId="{F02F79C4-DA9A-47B7-A229-BC5010724D03}" type="parTrans" cxnId="{2EDF538D-A2A7-42B6-8622-B6FCAAF61DE4}">
      <dgm:prSet/>
      <dgm:spPr/>
      <dgm:t>
        <a:bodyPr/>
        <a:lstStyle/>
        <a:p>
          <a:endParaRPr lang="en-US"/>
        </a:p>
      </dgm:t>
    </dgm:pt>
    <dgm:pt modelId="{8EBB80F0-5B20-4F83-B1E6-F1302DE38796}" type="sibTrans" cxnId="{2EDF538D-A2A7-42B6-8622-B6FCAAF61DE4}">
      <dgm:prSet/>
      <dgm:spPr/>
      <dgm:t>
        <a:bodyPr/>
        <a:lstStyle/>
        <a:p>
          <a:endParaRPr lang="en-US"/>
        </a:p>
      </dgm:t>
    </dgm:pt>
    <dgm:pt modelId="{1C9D5483-123B-1E4E-84FC-EB78E8AFDBE8}" type="pres">
      <dgm:prSet presAssocID="{2789A194-A60A-4EA5-A9FF-7154988AD7EA}" presName="Name0" presStyleCnt="0">
        <dgm:presLayoutVars>
          <dgm:dir/>
          <dgm:resizeHandles val="exact"/>
        </dgm:presLayoutVars>
      </dgm:prSet>
      <dgm:spPr/>
    </dgm:pt>
    <dgm:pt modelId="{3A20D2B5-DA9A-C145-9BE3-8F764A42B45C}" type="pres">
      <dgm:prSet presAssocID="{1B9FBEFE-85AB-4426-9F70-F87C83B47540}" presName="node" presStyleLbl="node1" presStyleIdx="0" presStyleCnt="4">
        <dgm:presLayoutVars>
          <dgm:bulletEnabled val="1"/>
        </dgm:presLayoutVars>
      </dgm:prSet>
      <dgm:spPr/>
    </dgm:pt>
    <dgm:pt modelId="{02C00B4A-B23B-9941-8D16-800E4DF8146A}" type="pres">
      <dgm:prSet presAssocID="{3F54A397-4FCB-4629-9518-590388A52E22}" presName="sibTrans" presStyleLbl="sibTrans2D1" presStyleIdx="0" presStyleCnt="3"/>
      <dgm:spPr/>
    </dgm:pt>
    <dgm:pt modelId="{814EF2A7-F868-8A49-B354-075FBF761178}" type="pres">
      <dgm:prSet presAssocID="{3F54A397-4FCB-4629-9518-590388A52E22}" presName="connectorText" presStyleLbl="sibTrans2D1" presStyleIdx="0" presStyleCnt="3"/>
      <dgm:spPr/>
    </dgm:pt>
    <dgm:pt modelId="{544DDB85-2EAD-8149-8100-A1D88BEE78DD}" type="pres">
      <dgm:prSet presAssocID="{21B524D4-F6A5-4D84-84B2-E08CE7CF9C71}" presName="node" presStyleLbl="node1" presStyleIdx="1" presStyleCnt="4">
        <dgm:presLayoutVars>
          <dgm:bulletEnabled val="1"/>
        </dgm:presLayoutVars>
      </dgm:prSet>
      <dgm:spPr/>
    </dgm:pt>
    <dgm:pt modelId="{D85AF1A4-0000-1D41-AEBF-3EFA4BA45904}" type="pres">
      <dgm:prSet presAssocID="{A9C43C83-C4B7-4FF4-9A0B-18D4CD9497CF}" presName="sibTrans" presStyleLbl="sibTrans2D1" presStyleIdx="1" presStyleCnt="3"/>
      <dgm:spPr/>
    </dgm:pt>
    <dgm:pt modelId="{E5B274AD-B8DC-1043-9F17-C3EC34DA5C58}" type="pres">
      <dgm:prSet presAssocID="{A9C43C83-C4B7-4FF4-9A0B-18D4CD9497CF}" presName="connectorText" presStyleLbl="sibTrans2D1" presStyleIdx="1" presStyleCnt="3"/>
      <dgm:spPr/>
    </dgm:pt>
    <dgm:pt modelId="{CACA84C4-6956-F744-9C96-CD4CD44A2FBF}" type="pres">
      <dgm:prSet presAssocID="{E14A93E2-2D20-46A7-AB9C-99EC17A75110}" presName="node" presStyleLbl="node1" presStyleIdx="2" presStyleCnt="4">
        <dgm:presLayoutVars>
          <dgm:bulletEnabled val="1"/>
        </dgm:presLayoutVars>
      </dgm:prSet>
      <dgm:spPr/>
    </dgm:pt>
    <dgm:pt modelId="{A9397ED1-461C-D04C-82C1-9AF5DC5297F0}" type="pres">
      <dgm:prSet presAssocID="{8411BC9C-BC72-42AD-9E9D-2366B163DD6F}" presName="sibTrans" presStyleLbl="sibTrans2D1" presStyleIdx="2" presStyleCnt="3"/>
      <dgm:spPr/>
    </dgm:pt>
    <dgm:pt modelId="{472C7F29-4BF2-4242-B839-5A18BE026E5B}" type="pres">
      <dgm:prSet presAssocID="{8411BC9C-BC72-42AD-9E9D-2366B163DD6F}" presName="connectorText" presStyleLbl="sibTrans2D1" presStyleIdx="2" presStyleCnt="3"/>
      <dgm:spPr/>
    </dgm:pt>
    <dgm:pt modelId="{0833AF10-395B-4F47-A1D7-B3BB4F22D995}" type="pres">
      <dgm:prSet presAssocID="{DC8C900E-38EE-486A-8F16-C38088CE1DDB}" presName="node" presStyleLbl="node1" presStyleIdx="3" presStyleCnt="4">
        <dgm:presLayoutVars>
          <dgm:bulletEnabled val="1"/>
        </dgm:presLayoutVars>
      </dgm:prSet>
      <dgm:spPr/>
    </dgm:pt>
  </dgm:ptLst>
  <dgm:cxnLst>
    <dgm:cxn modelId="{E098EA0C-DC6F-1F44-9876-8EA611F60E9E}" type="presOf" srcId="{3F54A397-4FCB-4629-9518-590388A52E22}" destId="{814EF2A7-F868-8A49-B354-075FBF761178}" srcOrd="1" destOrd="0" presId="urn:microsoft.com/office/officeart/2005/8/layout/process1"/>
    <dgm:cxn modelId="{F70FF321-7F3B-CB44-8DC6-80945ADAD73C}" type="presOf" srcId="{8411BC9C-BC72-42AD-9E9D-2366B163DD6F}" destId="{472C7F29-4BF2-4242-B839-5A18BE026E5B}" srcOrd="1" destOrd="0" presId="urn:microsoft.com/office/officeart/2005/8/layout/process1"/>
    <dgm:cxn modelId="{2E6C0741-A2EA-B04F-A101-26A426574056}" type="presOf" srcId="{A9C43C83-C4B7-4FF4-9A0B-18D4CD9497CF}" destId="{E5B274AD-B8DC-1043-9F17-C3EC34DA5C58}" srcOrd="1" destOrd="0" presId="urn:microsoft.com/office/officeart/2005/8/layout/process1"/>
    <dgm:cxn modelId="{9B98014C-EAFB-7644-B6F9-220972BDD6CA}" type="presOf" srcId="{E14A93E2-2D20-46A7-AB9C-99EC17A75110}" destId="{CACA84C4-6956-F744-9C96-CD4CD44A2FBF}" srcOrd="0" destOrd="0" presId="urn:microsoft.com/office/officeart/2005/8/layout/process1"/>
    <dgm:cxn modelId="{0A75F561-54D0-42CF-8425-3B6CFA0814C6}" srcId="{2789A194-A60A-4EA5-A9FF-7154988AD7EA}" destId="{E14A93E2-2D20-46A7-AB9C-99EC17A75110}" srcOrd="2" destOrd="0" parTransId="{267532C3-7DBA-421D-9E94-D91D7E23982C}" sibTransId="{8411BC9C-BC72-42AD-9E9D-2366B163DD6F}"/>
    <dgm:cxn modelId="{3263026E-E5D1-F541-BFA3-5E3987EA4CDE}" type="presOf" srcId="{3F54A397-4FCB-4629-9518-590388A52E22}" destId="{02C00B4A-B23B-9941-8D16-800E4DF8146A}" srcOrd="0" destOrd="0" presId="urn:microsoft.com/office/officeart/2005/8/layout/process1"/>
    <dgm:cxn modelId="{A60C216E-4574-D146-A6B6-C306E6B1D084}" type="presOf" srcId="{DC8C900E-38EE-486A-8F16-C38088CE1DDB}" destId="{0833AF10-395B-4F47-A1D7-B3BB4F22D995}" srcOrd="0" destOrd="0" presId="urn:microsoft.com/office/officeart/2005/8/layout/process1"/>
    <dgm:cxn modelId="{3F6A7889-06D0-0545-84F1-6AA101CC3254}" type="presOf" srcId="{8411BC9C-BC72-42AD-9E9D-2366B163DD6F}" destId="{A9397ED1-461C-D04C-82C1-9AF5DC5297F0}" srcOrd="0" destOrd="0" presId="urn:microsoft.com/office/officeart/2005/8/layout/process1"/>
    <dgm:cxn modelId="{2EDF538D-A2A7-42B6-8622-B6FCAAF61DE4}" srcId="{2789A194-A60A-4EA5-A9FF-7154988AD7EA}" destId="{DC8C900E-38EE-486A-8F16-C38088CE1DDB}" srcOrd="3" destOrd="0" parTransId="{F02F79C4-DA9A-47B7-A229-BC5010724D03}" sibTransId="{8EBB80F0-5B20-4F83-B1E6-F1302DE38796}"/>
    <dgm:cxn modelId="{3EA7C2A6-2F66-5A4D-9B14-EB5BDEF69F5F}" type="presOf" srcId="{1B9FBEFE-85AB-4426-9F70-F87C83B47540}" destId="{3A20D2B5-DA9A-C145-9BE3-8F764A42B45C}" srcOrd="0" destOrd="0" presId="urn:microsoft.com/office/officeart/2005/8/layout/process1"/>
    <dgm:cxn modelId="{6848DBCC-3C1F-1542-819D-0625DAB58ECB}" type="presOf" srcId="{A9C43C83-C4B7-4FF4-9A0B-18D4CD9497CF}" destId="{D85AF1A4-0000-1D41-AEBF-3EFA4BA45904}" srcOrd="0" destOrd="0" presId="urn:microsoft.com/office/officeart/2005/8/layout/process1"/>
    <dgm:cxn modelId="{F05D80CF-E4FA-B24E-93D5-71E072F82635}" type="presOf" srcId="{2789A194-A60A-4EA5-A9FF-7154988AD7EA}" destId="{1C9D5483-123B-1E4E-84FC-EB78E8AFDBE8}" srcOrd="0" destOrd="0" presId="urn:microsoft.com/office/officeart/2005/8/layout/process1"/>
    <dgm:cxn modelId="{CCEBD8E7-D7B9-4950-BCE3-314B1DB7E178}" srcId="{2789A194-A60A-4EA5-A9FF-7154988AD7EA}" destId="{1B9FBEFE-85AB-4426-9F70-F87C83B47540}" srcOrd="0" destOrd="0" parTransId="{D2FB57CB-EA66-46B6-A1BD-41AA3E3F0AB2}" sibTransId="{3F54A397-4FCB-4629-9518-590388A52E22}"/>
    <dgm:cxn modelId="{E41353EA-80D2-4AD4-BB50-1DF2DB65D806}" srcId="{2789A194-A60A-4EA5-A9FF-7154988AD7EA}" destId="{21B524D4-F6A5-4D84-84B2-E08CE7CF9C71}" srcOrd="1" destOrd="0" parTransId="{52A4B46B-7A2C-4340-898D-097A3CBC4769}" sibTransId="{A9C43C83-C4B7-4FF4-9A0B-18D4CD9497CF}"/>
    <dgm:cxn modelId="{6D7AB3ED-1571-7640-97EF-D77592EDAE58}" type="presOf" srcId="{21B524D4-F6A5-4D84-84B2-E08CE7CF9C71}" destId="{544DDB85-2EAD-8149-8100-A1D88BEE78DD}" srcOrd="0" destOrd="0" presId="urn:microsoft.com/office/officeart/2005/8/layout/process1"/>
    <dgm:cxn modelId="{3DF5B8B6-7266-C643-AF97-48411D29D543}" type="presParOf" srcId="{1C9D5483-123B-1E4E-84FC-EB78E8AFDBE8}" destId="{3A20D2B5-DA9A-C145-9BE3-8F764A42B45C}" srcOrd="0" destOrd="0" presId="urn:microsoft.com/office/officeart/2005/8/layout/process1"/>
    <dgm:cxn modelId="{9DD5844A-6191-994C-B964-E409D825073D}" type="presParOf" srcId="{1C9D5483-123B-1E4E-84FC-EB78E8AFDBE8}" destId="{02C00B4A-B23B-9941-8D16-800E4DF8146A}" srcOrd="1" destOrd="0" presId="urn:microsoft.com/office/officeart/2005/8/layout/process1"/>
    <dgm:cxn modelId="{E51EF2A1-6851-F44F-AF87-FFE16B557FD4}" type="presParOf" srcId="{02C00B4A-B23B-9941-8D16-800E4DF8146A}" destId="{814EF2A7-F868-8A49-B354-075FBF761178}" srcOrd="0" destOrd="0" presId="urn:microsoft.com/office/officeart/2005/8/layout/process1"/>
    <dgm:cxn modelId="{BD915673-3918-C640-8DFD-B6BB1EFDDD51}" type="presParOf" srcId="{1C9D5483-123B-1E4E-84FC-EB78E8AFDBE8}" destId="{544DDB85-2EAD-8149-8100-A1D88BEE78DD}" srcOrd="2" destOrd="0" presId="urn:microsoft.com/office/officeart/2005/8/layout/process1"/>
    <dgm:cxn modelId="{39271CD4-1DAA-0F46-9610-13FA8962FCED}" type="presParOf" srcId="{1C9D5483-123B-1E4E-84FC-EB78E8AFDBE8}" destId="{D85AF1A4-0000-1D41-AEBF-3EFA4BA45904}" srcOrd="3" destOrd="0" presId="urn:microsoft.com/office/officeart/2005/8/layout/process1"/>
    <dgm:cxn modelId="{0FB2780B-56CD-A64C-A6DF-EDBCAD7BA83C}" type="presParOf" srcId="{D85AF1A4-0000-1D41-AEBF-3EFA4BA45904}" destId="{E5B274AD-B8DC-1043-9F17-C3EC34DA5C58}" srcOrd="0" destOrd="0" presId="urn:microsoft.com/office/officeart/2005/8/layout/process1"/>
    <dgm:cxn modelId="{35EDF270-C0ED-4C41-9503-8FC0694BD35B}" type="presParOf" srcId="{1C9D5483-123B-1E4E-84FC-EB78E8AFDBE8}" destId="{CACA84C4-6956-F744-9C96-CD4CD44A2FBF}" srcOrd="4" destOrd="0" presId="urn:microsoft.com/office/officeart/2005/8/layout/process1"/>
    <dgm:cxn modelId="{413D9633-FB8E-D643-97D7-9F77BBDE7AF1}" type="presParOf" srcId="{1C9D5483-123B-1E4E-84FC-EB78E8AFDBE8}" destId="{A9397ED1-461C-D04C-82C1-9AF5DC5297F0}" srcOrd="5" destOrd="0" presId="urn:microsoft.com/office/officeart/2005/8/layout/process1"/>
    <dgm:cxn modelId="{F863939F-6848-A844-88E6-4138718109C1}" type="presParOf" srcId="{A9397ED1-461C-D04C-82C1-9AF5DC5297F0}" destId="{472C7F29-4BF2-4242-B839-5A18BE026E5B}" srcOrd="0" destOrd="0" presId="urn:microsoft.com/office/officeart/2005/8/layout/process1"/>
    <dgm:cxn modelId="{DD850FD7-9F54-5148-8FD4-C35D970BA456}" type="presParOf" srcId="{1C9D5483-123B-1E4E-84FC-EB78E8AFDBE8}" destId="{0833AF10-395B-4F47-A1D7-B3BB4F22D99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3C5F6B-E685-4B73-8817-6460CACA174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6D73AC8-EA82-4FB3-AC44-D28A5FE31D5F}">
      <dgm:prSet/>
      <dgm:spPr/>
      <dgm:t>
        <a:bodyPr/>
        <a:lstStyle/>
        <a:p>
          <a:pPr>
            <a:lnSpc>
              <a:spcPct val="100000"/>
            </a:lnSpc>
          </a:pPr>
          <a:r>
            <a:rPr lang="en-GB" b="1"/>
            <a:t>Conclusion:</a:t>
          </a:r>
          <a:endParaRPr lang="en-US"/>
        </a:p>
      </dgm:t>
    </dgm:pt>
    <dgm:pt modelId="{D96293A8-3F21-414F-9371-FE72534D9849}" type="parTrans" cxnId="{35C53B53-49E5-4786-A620-7D70A8B502AD}">
      <dgm:prSet/>
      <dgm:spPr/>
      <dgm:t>
        <a:bodyPr/>
        <a:lstStyle/>
        <a:p>
          <a:endParaRPr lang="en-US"/>
        </a:p>
      </dgm:t>
    </dgm:pt>
    <dgm:pt modelId="{95A18577-8D20-4032-B2E4-CDF736BB2D40}" type="sibTrans" cxnId="{35C53B53-49E5-4786-A620-7D70A8B502AD}">
      <dgm:prSet/>
      <dgm:spPr/>
      <dgm:t>
        <a:bodyPr/>
        <a:lstStyle/>
        <a:p>
          <a:endParaRPr lang="en-US"/>
        </a:p>
      </dgm:t>
    </dgm:pt>
    <dgm:pt modelId="{086BF3F3-7798-4000-A33F-0C515A60941F}">
      <dgm:prSet/>
      <dgm:spPr/>
      <dgm:t>
        <a:bodyPr/>
        <a:lstStyle/>
        <a:p>
          <a:pPr>
            <a:lnSpc>
              <a:spcPct val="100000"/>
            </a:lnSpc>
          </a:pPr>
          <a:r>
            <a:rPr lang="en-GB"/>
            <a:t>A lender must consider the following variables while deciding whether to Loan or not,</a:t>
          </a:r>
          <a:endParaRPr lang="en-US"/>
        </a:p>
      </dgm:t>
    </dgm:pt>
    <dgm:pt modelId="{E6B143EE-F22F-4009-84E5-A307F99A3686}" type="parTrans" cxnId="{74317E99-5838-4BDD-9FC4-92D86920931F}">
      <dgm:prSet/>
      <dgm:spPr/>
      <dgm:t>
        <a:bodyPr/>
        <a:lstStyle/>
        <a:p>
          <a:endParaRPr lang="en-US"/>
        </a:p>
      </dgm:t>
    </dgm:pt>
    <dgm:pt modelId="{B35A69B5-0D95-4B90-8099-1D03873AE729}" type="sibTrans" cxnId="{74317E99-5838-4BDD-9FC4-92D86920931F}">
      <dgm:prSet/>
      <dgm:spPr/>
      <dgm:t>
        <a:bodyPr/>
        <a:lstStyle/>
        <a:p>
          <a:endParaRPr lang="en-US"/>
        </a:p>
      </dgm:t>
    </dgm:pt>
    <dgm:pt modelId="{5FFAF01F-61E3-40CB-A79C-737279CD0B19}">
      <dgm:prSet/>
      <dgm:spPr/>
      <dgm:t>
        <a:bodyPr/>
        <a:lstStyle/>
        <a:p>
          <a:pPr>
            <a:lnSpc>
              <a:spcPct val="100000"/>
            </a:lnSpc>
          </a:pPr>
          <a:r>
            <a:rPr lang="en-GB"/>
            <a:t>High interest rate- The interest rate increases with increase in loan amount leading to higher chances of default</a:t>
          </a:r>
          <a:endParaRPr lang="en-US"/>
        </a:p>
      </dgm:t>
    </dgm:pt>
    <dgm:pt modelId="{BEF0FAF7-36A9-4066-94A6-6DBE492F96E4}" type="parTrans" cxnId="{9DDC0833-EF8B-425E-BBFD-FDB13BDA154A}">
      <dgm:prSet/>
      <dgm:spPr/>
      <dgm:t>
        <a:bodyPr/>
        <a:lstStyle/>
        <a:p>
          <a:endParaRPr lang="en-US"/>
        </a:p>
      </dgm:t>
    </dgm:pt>
    <dgm:pt modelId="{FBDE84E5-B5BB-4DAC-946F-1C890D6C8D06}" type="sibTrans" cxnId="{9DDC0833-EF8B-425E-BBFD-FDB13BDA154A}">
      <dgm:prSet/>
      <dgm:spPr/>
      <dgm:t>
        <a:bodyPr/>
        <a:lstStyle/>
        <a:p>
          <a:endParaRPr lang="en-US"/>
        </a:p>
      </dgm:t>
    </dgm:pt>
    <dgm:pt modelId="{08FF40C7-3D1A-47D0-9248-A3B6CF47619F}">
      <dgm:prSet/>
      <dgm:spPr/>
      <dgm:t>
        <a:bodyPr/>
        <a:lstStyle/>
        <a:p>
          <a:pPr>
            <a:lnSpc>
              <a:spcPct val="100000"/>
            </a:lnSpc>
          </a:pPr>
          <a:r>
            <a:rPr lang="en-GB"/>
            <a:t>Grade- When a person is assigned Grade A, the risk of default is lowest and G grade shows the risk of default is highest. This is because interest rate increase from A-G</a:t>
          </a:r>
          <a:endParaRPr lang="en-US"/>
        </a:p>
      </dgm:t>
    </dgm:pt>
    <dgm:pt modelId="{1577517E-9AD4-429B-A33E-B0D33E73D6F1}" type="parTrans" cxnId="{4E4E1FA7-A240-44C5-8CCC-DE90047E2E10}">
      <dgm:prSet/>
      <dgm:spPr/>
      <dgm:t>
        <a:bodyPr/>
        <a:lstStyle/>
        <a:p>
          <a:endParaRPr lang="en-US"/>
        </a:p>
      </dgm:t>
    </dgm:pt>
    <dgm:pt modelId="{1E6E1A8B-11D2-4AA3-81C2-4ED6990C0F7D}" type="sibTrans" cxnId="{4E4E1FA7-A240-44C5-8CCC-DE90047E2E10}">
      <dgm:prSet/>
      <dgm:spPr/>
      <dgm:t>
        <a:bodyPr/>
        <a:lstStyle/>
        <a:p>
          <a:endParaRPr lang="en-US"/>
        </a:p>
      </dgm:t>
    </dgm:pt>
    <dgm:pt modelId="{1840AE39-603E-44EA-A6C5-FBF808FAD559}">
      <dgm:prSet/>
      <dgm:spPr/>
      <dgm:t>
        <a:bodyPr/>
        <a:lstStyle/>
        <a:p>
          <a:pPr>
            <a:lnSpc>
              <a:spcPct val="100000"/>
            </a:lnSpc>
          </a:pPr>
          <a:r>
            <a:rPr lang="en-GB"/>
            <a:t>Term- default rate is high on 60 months term</a:t>
          </a:r>
          <a:endParaRPr lang="en-US"/>
        </a:p>
      </dgm:t>
    </dgm:pt>
    <dgm:pt modelId="{4BC2DD97-D7FD-4786-BC5F-5CDE2B6BDC41}" type="parTrans" cxnId="{53A4FC75-A54F-41B2-B249-CD93E7D9C35D}">
      <dgm:prSet/>
      <dgm:spPr/>
      <dgm:t>
        <a:bodyPr/>
        <a:lstStyle/>
        <a:p>
          <a:endParaRPr lang="en-US"/>
        </a:p>
      </dgm:t>
    </dgm:pt>
    <dgm:pt modelId="{7D971667-4EF4-42C3-B991-0625B3098DC6}" type="sibTrans" cxnId="{53A4FC75-A54F-41B2-B249-CD93E7D9C35D}">
      <dgm:prSet/>
      <dgm:spPr/>
      <dgm:t>
        <a:bodyPr/>
        <a:lstStyle/>
        <a:p>
          <a:endParaRPr lang="en-US"/>
        </a:p>
      </dgm:t>
    </dgm:pt>
    <dgm:pt modelId="{A14C540B-70EC-4F3B-AE19-19CDD4DF888C}">
      <dgm:prSet/>
      <dgm:spPr/>
      <dgm:t>
        <a:bodyPr/>
        <a:lstStyle/>
        <a:p>
          <a:pPr>
            <a:lnSpc>
              <a:spcPct val="100000"/>
            </a:lnSpc>
          </a:pPr>
          <a:r>
            <a:rPr lang="en-GB"/>
            <a:t>While debt consolidation is the main purpose for borrowing money, the default rate is high in case of small business category</a:t>
          </a:r>
          <a:endParaRPr lang="en-US"/>
        </a:p>
      </dgm:t>
    </dgm:pt>
    <dgm:pt modelId="{B3267B9F-05B4-4EA7-B5DC-85AD73AC3A34}" type="parTrans" cxnId="{5D28E5E1-00C4-4353-89C7-9F871DE7A9F0}">
      <dgm:prSet/>
      <dgm:spPr/>
      <dgm:t>
        <a:bodyPr/>
        <a:lstStyle/>
        <a:p>
          <a:endParaRPr lang="en-US"/>
        </a:p>
      </dgm:t>
    </dgm:pt>
    <dgm:pt modelId="{F7F61D87-6818-4C17-8DA2-4E77A8685857}" type="sibTrans" cxnId="{5D28E5E1-00C4-4353-89C7-9F871DE7A9F0}">
      <dgm:prSet/>
      <dgm:spPr/>
      <dgm:t>
        <a:bodyPr/>
        <a:lstStyle/>
        <a:p>
          <a:endParaRPr lang="en-US"/>
        </a:p>
      </dgm:t>
    </dgm:pt>
    <dgm:pt modelId="{FD808969-8CDF-47FC-B642-0EB7F775F438}">
      <dgm:prSet/>
      <dgm:spPr/>
      <dgm:t>
        <a:bodyPr/>
        <a:lstStyle/>
        <a:p>
          <a:pPr>
            <a:lnSpc>
              <a:spcPct val="100000"/>
            </a:lnSpc>
          </a:pPr>
          <a:r>
            <a:rPr lang="en-GB"/>
            <a:t>Default rate increases when income increases from low to high income groups.</a:t>
          </a:r>
          <a:endParaRPr lang="en-US"/>
        </a:p>
      </dgm:t>
    </dgm:pt>
    <dgm:pt modelId="{FF05CF1B-2190-4DF9-BD88-BB55462BE174}" type="parTrans" cxnId="{F41DD429-3D29-48D3-AF96-63A331ABC9CC}">
      <dgm:prSet/>
      <dgm:spPr/>
      <dgm:t>
        <a:bodyPr/>
        <a:lstStyle/>
        <a:p>
          <a:endParaRPr lang="en-US"/>
        </a:p>
      </dgm:t>
    </dgm:pt>
    <dgm:pt modelId="{D643291F-7501-4D95-A5A6-3BB2994E4B80}" type="sibTrans" cxnId="{F41DD429-3D29-48D3-AF96-63A331ABC9CC}">
      <dgm:prSet/>
      <dgm:spPr/>
      <dgm:t>
        <a:bodyPr/>
        <a:lstStyle/>
        <a:p>
          <a:endParaRPr lang="en-US"/>
        </a:p>
      </dgm:t>
    </dgm:pt>
    <dgm:pt modelId="{1E483724-6D4F-445B-8C44-3119878694EB}" type="pres">
      <dgm:prSet presAssocID="{363C5F6B-E685-4B73-8817-6460CACA174E}" presName="root" presStyleCnt="0">
        <dgm:presLayoutVars>
          <dgm:dir/>
          <dgm:resizeHandles val="exact"/>
        </dgm:presLayoutVars>
      </dgm:prSet>
      <dgm:spPr/>
    </dgm:pt>
    <dgm:pt modelId="{AD1584ED-DD2E-43D6-BDFB-AAA7FCD8F9C9}" type="pres">
      <dgm:prSet presAssocID="{16D73AC8-EA82-4FB3-AC44-D28A5FE31D5F}" presName="compNode" presStyleCnt="0"/>
      <dgm:spPr/>
    </dgm:pt>
    <dgm:pt modelId="{C99D6760-4CD5-4835-BA66-A7B971FDAF9D}" type="pres">
      <dgm:prSet presAssocID="{16D73AC8-EA82-4FB3-AC44-D28A5FE31D5F}" presName="bgRect" presStyleLbl="bgShp" presStyleIdx="0" presStyleCnt="7"/>
      <dgm:spPr/>
    </dgm:pt>
    <dgm:pt modelId="{55DDC20E-E827-4EDD-B4A0-E89F690B4665}" type="pres">
      <dgm:prSet presAssocID="{16D73AC8-EA82-4FB3-AC44-D28A5FE31D5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
        </a:ext>
      </dgm:extLst>
    </dgm:pt>
    <dgm:pt modelId="{0073E68F-0D40-4887-A20E-558049263F4C}" type="pres">
      <dgm:prSet presAssocID="{16D73AC8-EA82-4FB3-AC44-D28A5FE31D5F}" presName="spaceRect" presStyleCnt="0"/>
      <dgm:spPr/>
    </dgm:pt>
    <dgm:pt modelId="{18316570-3D84-4BF2-A7BA-EE9D7F6EE777}" type="pres">
      <dgm:prSet presAssocID="{16D73AC8-EA82-4FB3-AC44-D28A5FE31D5F}" presName="parTx" presStyleLbl="revTx" presStyleIdx="0" presStyleCnt="7">
        <dgm:presLayoutVars>
          <dgm:chMax val="0"/>
          <dgm:chPref val="0"/>
        </dgm:presLayoutVars>
      </dgm:prSet>
      <dgm:spPr/>
    </dgm:pt>
    <dgm:pt modelId="{17B6FEBF-BBCF-4DAF-87BA-A320E4B230B1}" type="pres">
      <dgm:prSet presAssocID="{95A18577-8D20-4032-B2E4-CDF736BB2D40}" presName="sibTrans" presStyleCnt="0"/>
      <dgm:spPr/>
    </dgm:pt>
    <dgm:pt modelId="{29B8DADB-BAB1-4502-B441-80D09EC49EDD}" type="pres">
      <dgm:prSet presAssocID="{086BF3F3-7798-4000-A33F-0C515A60941F}" presName="compNode" presStyleCnt="0"/>
      <dgm:spPr/>
    </dgm:pt>
    <dgm:pt modelId="{1C1EC249-63D0-4E38-9D3A-90AC364B2F39}" type="pres">
      <dgm:prSet presAssocID="{086BF3F3-7798-4000-A33F-0C515A60941F}" presName="bgRect" presStyleLbl="bgShp" presStyleIdx="1" presStyleCnt="7"/>
      <dgm:spPr/>
    </dgm:pt>
    <dgm:pt modelId="{BDE0ECD3-94BC-40FD-B0A7-0C52D88CE560}" type="pres">
      <dgm:prSet presAssocID="{086BF3F3-7798-4000-A33F-0C515A60941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ancial"/>
        </a:ext>
      </dgm:extLst>
    </dgm:pt>
    <dgm:pt modelId="{B0490DFE-EF68-4700-B839-B73458617CE6}" type="pres">
      <dgm:prSet presAssocID="{086BF3F3-7798-4000-A33F-0C515A60941F}" presName="spaceRect" presStyleCnt="0"/>
      <dgm:spPr/>
    </dgm:pt>
    <dgm:pt modelId="{C9ADF961-2217-421B-BA3C-BC66CFBAC07D}" type="pres">
      <dgm:prSet presAssocID="{086BF3F3-7798-4000-A33F-0C515A60941F}" presName="parTx" presStyleLbl="revTx" presStyleIdx="1" presStyleCnt="7">
        <dgm:presLayoutVars>
          <dgm:chMax val="0"/>
          <dgm:chPref val="0"/>
        </dgm:presLayoutVars>
      </dgm:prSet>
      <dgm:spPr/>
    </dgm:pt>
    <dgm:pt modelId="{B4C0D6DA-DEEA-4431-9CC7-8EC28C60069A}" type="pres">
      <dgm:prSet presAssocID="{B35A69B5-0D95-4B90-8099-1D03873AE729}" presName="sibTrans" presStyleCnt="0"/>
      <dgm:spPr/>
    </dgm:pt>
    <dgm:pt modelId="{6C93BF8F-AFF2-4509-AF69-E4C0068E698A}" type="pres">
      <dgm:prSet presAssocID="{5FFAF01F-61E3-40CB-A79C-737279CD0B19}" presName="compNode" presStyleCnt="0"/>
      <dgm:spPr/>
    </dgm:pt>
    <dgm:pt modelId="{C85C55CE-75E4-4B93-B3E5-9B25215AF563}" type="pres">
      <dgm:prSet presAssocID="{5FFAF01F-61E3-40CB-A79C-737279CD0B19}" presName="bgRect" presStyleLbl="bgShp" presStyleIdx="2" presStyleCnt="7"/>
      <dgm:spPr/>
    </dgm:pt>
    <dgm:pt modelId="{02A8360D-BB19-4AEF-B13D-4804249D6425}" type="pres">
      <dgm:prSet presAssocID="{5FFAF01F-61E3-40CB-A79C-737279CD0B1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0D271A65-37F7-4BDE-9A22-B40B124EEC02}" type="pres">
      <dgm:prSet presAssocID="{5FFAF01F-61E3-40CB-A79C-737279CD0B19}" presName="spaceRect" presStyleCnt="0"/>
      <dgm:spPr/>
    </dgm:pt>
    <dgm:pt modelId="{5ABCF385-A9C8-43AF-A785-7953004F34FB}" type="pres">
      <dgm:prSet presAssocID="{5FFAF01F-61E3-40CB-A79C-737279CD0B19}" presName="parTx" presStyleLbl="revTx" presStyleIdx="2" presStyleCnt="7">
        <dgm:presLayoutVars>
          <dgm:chMax val="0"/>
          <dgm:chPref val="0"/>
        </dgm:presLayoutVars>
      </dgm:prSet>
      <dgm:spPr/>
    </dgm:pt>
    <dgm:pt modelId="{CBF94D85-22B0-4219-9178-FFA401CB0622}" type="pres">
      <dgm:prSet presAssocID="{FBDE84E5-B5BB-4DAC-946F-1C890D6C8D06}" presName="sibTrans" presStyleCnt="0"/>
      <dgm:spPr/>
    </dgm:pt>
    <dgm:pt modelId="{ED707DE2-C794-40C3-940B-BE92B8C7599A}" type="pres">
      <dgm:prSet presAssocID="{08FF40C7-3D1A-47D0-9248-A3B6CF47619F}" presName="compNode" presStyleCnt="0"/>
      <dgm:spPr/>
    </dgm:pt>
    <dgm:pt modelId="{A0595FF2-E5F1-49F3-B572-1C5781D6BDCD}" type="pres">
      <dgm:prSet presAssocID="{08FF40C7-3D1A-47D0-9248-A3B6CF47619F}" presName="bgRect" presStyleLbl="bgShp" presStyleIdx="3" presStyleCnt="7"/>
      <dgm:spPr/>
    </dgm:pt>
    <dgm:pt modelId="{2B20DC09-B142-4AD6-8039-3E765E317DFC}" type="pres">
      <dgm:prSet presAssocID="{08FF40C7-3D1A-47D0-9248-A3B6CF47619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eave"/>
        </a:ext>
      </dgm:extLst>
    </dgm:pt>
    <dgm:pt modelId="{468367EF-C288-47D0-B901-DC890EDD8313}" type="pres">
      <dgm:prSet presAssocID="{08FF40C7-3D1A-47D0-9248-A3B6CF47619F}" presName="spaceRect" presStyleCnt="0"/>
      <dgm:spPr/>
    </dgm:pt>
    <dgm:pt modelId="{F4A01219-30FB-495B-87B1-0BAC0B93A8FB}" type="pres">
      <dgm:prSet presAssocID="{08FF40C7-3D1A-47D0-9248-A3B6CF47619F}" presName="parTx" presStyleLbl="revTx" presStyleIdx="3" presStyleCnt="7">
        <dgm:presLayoutVars>
          <dgm:chMax val="0"/>
          <dgm:chPref val="0"/>
        </dgm:presLayoutVars>
      </dgm:prSet>
      <dgm:spPr/>
    </dgm:pt>
    <dgm:pt modelId="{1660203F-F7EE-4CD4-A14A-4FD980C9C6A7}" type="pres">
      <dgm:prSet presAssocID="{1E6E1A8B-11D2-4AA3-81C2-4ED6990C0F7D}" presName="sibTrans" presStyleCnt="0"/>
      <dgm:spPr/>
    </dgm:pt>
    <dgm:pt modelId="{00F83AB9-9E00-4E40-A67A-5E17DDE30707}" type="pres">
      <dgm:prSet presAssocID="{1840AE39-603E-44EA-A6C5-FBF808FAD559}" presName="compNode" presStyleCnt="0"/>
      <dgm:spPr/>
    </dgm:pt>
    <dgm:pt modelId="{616CDC29-8D65-43D9-AA49-5AEE181EB88F}" type="pres">
      <dgm:prSet presAssocID="{1840AE39-603E-44EA-A6C5-FBF808FAD559}" presName="bgRect" presStyleLbl="bgShp" presStyleIdx="4" presStyleCnt="7"/>
      <dgm:spPr/>
    </dgm:pt>
    <dgm:pt modelId="{EC77688B-1BA1-4EA9-981A-39842E7AB57B}" type="pres">
      <dgm:prSet presAssocID="{1840AE39-603E-44EA-A6C5-FBF808FAD55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ort Hacked"/>
        </a:ext>
      </dgm:extLst>
    </dgm:pt>
    <dgm:pt modelId="{531704A7-C905-40B7-A7E9-BB5960588496}" type="pres">
      <dgm:prSet presAssocID="{1840AE39-603E-44EA-A6C5-FBF808FAD559}" presName="spaceRect" presStyleCnt="0"/>
      <dgm:spPr/>
    </dgm:pt>
    <dgm:pt modelId="{3A0F2689-8C85-4EF8-88A8-92A4B512949C}" type="pres">
      <dgm:prSet presAssocID="{1840AE39-603E-44EA-A6C5-FBF808FAD559}" presName="parTx" presStyleLbl="revTx" presStyleIdx="4" presStyleCnt="7">
        <dgm:presLayoutVars>
          <dgm:chMax val="0"/>
          <dgm:chPref val="0"/>
        </dgm:presLayoutVars>
      </dgm:prSet>
      <dgm:spPr/>
    </dgm:pt>
    <dgm:pt modelId="{F491C703-9DD3-4778-AA6B-B8F73B441469}" type="pres">
      <dgm:prSet presAssocID="{7D971667-4EF4-42C3-B991-0625B3098DC6}" presName="sibTrans" presStyleCnt="0"/>
      <dgm:spPr/>
    </dgm:pt>
    <dgm:pt modelId="{C143D98A-A231-49FE-93EF-E3A3CF0180E3}" type="pres">
      <dgm:prSet presAssocID="{A14C540B-70EC-4F3B-AE19-19CDD4DF888C}" presName="compNode" presStyleCnt="0"/>
      <dgm:spPr/>
    </dgm:pt>
    <dgm:pt modelId="{FA423AD6-4964-4224-AB1F-516D5D9988E9}" type="pres">
      <dgm:prSet presAssocID="{A14C540B-70EC-4F3B-AE19-19CDD4DF888C}" presName="bgRect" presStyleLbl="bgShp" presStyleIdx="5" presStyleCnt="7"/>
      <dgm:spPr/>
    </dgm:pt>
    <dgm:pt modelId="{BABC8B28-69EB-492A-B856-1E9324974674}" type="pres">
      <dgm:prSet presAssocID="{A14C540B-70EC-4F3B-AE19-19CDD4DF888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cklog"/>
        </a:ext>
      </dgm:extLst>
    </dgm:pt>
    <dgm:pt modelId="{EC42EC92-6939-4509-B4B1-3EC70F0B8FC8}" type="pres">
      <dgm:prSet presAssocID="{A14C540B-70EC-4F3B-AE19-19CDD4DF888C}" presName="spaceRect" presStyleCnt="0"/>
      <dgm:spPr/>
    </dgm:pt>
    <dgm:pt modelId="{5975D1AC-19E5-47B1-8693-56FE30CEBB22}" type="pres">
      <dgm:prSet presAssocID="{A14C540B-70EC-4F3B-AE19-19CDD4DF888C}" presName="parTx" presStyleLbl="revTx" presStyleIdx="5" presStyleCnt="7">
        <dgm:presLayoutVars>
          <dgm:chMax val="0"/>
          <dgm:chPref val="0"/>
        </dgm:presLayoutVars>
      </dgm:prSet>
      <dgm:spPr/>
    </dgm:pt>
    <dgm:pt modelId="{8B5C1642-4481-48F7-9B75-7BE9DFD9A97C}" type="pres">
      <dgm:prSet presAssocID="{F7F61D87-6818-4C17-8DA2-4E77A8685857}" presName="sibTrans" presStyleCnt="0"/>
      <dgm:spPr/>
    </dgm:pt>
    <dgm:pt modelId="{13C622D3-532C-4736-B2D9-06DC156683D4}" type="pres">
      <dgm:prSet presAssocID="{FD808969-8CDF-47FC-B642-0EB7F775F438}" presName="compNode" presStyleCnt="0"/>
      <dgm:spPr/>
    </dgm:pt>
    <dgm:pt modelId="{2FF215E4-0596-4135-866C-B1D3FB207E7C}" type="pres">
      <dgm:prSet presAssocID="{FD808969-8CDF-47FC-B642-0EB7F775F438}" presName="bgRect" presStyleLbl="bgShp" presStyleIdx="6" presStyleCnt="7"/>
      <dgm:spPr/>
    </dgm:pt>
    <dgm:pt modelId="{F3FE1CD3-CB78-400E-99DB-0190B7A0E4B6}" type="pres">
      <dgm:prSet presAssocID="{FD808969-8CDF-47FC-B642-0EB7F775F43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oney"/>
        </a:ext>
      </dgm:extLst>
    </dgm:pt>
    <dgm:pt modelId="{50ECCD6E-16BD-42EC-9342-F07573E002F3}" type="pres">
      <dgm:prSet presAssocID="{FD808969-8CDF-47FC-B642-0EB7F775F438}" presName="spaceRect" presStyleCnt="0"/>
      <dgm:spPr/>
    </dgm:pt>
    <dgm:pt modelId="{B1A68479-AC58-41A3-B0DF-9786377C81BF}" type="pres">
      <dgm:prSet presAssocID="{FD808969-8CDF-47FC-B642-0EB7F775F438}" presName="parTx" presStyleLbl="revTx" presStyleIdx="6" presStyleCnt="7">
        <dgm:presLayoutVars>
          <dgm:chMax val="0"/>
          <dgm:chPref val="0"/>
        </dgm:presLayoutVars>
      </dgm:prSet>
      <dgm:spPr/>
    </dgm:pt>
  </dgm:ptLst>
  <dgm:cxnLst>
    <dgm:cxn modelId="{CF27DC18-B5B1-4EF9-AE34-A703D47BE314}" type="presOf" srcId="{086BF3F3-7798-4000-A33F-0C515A60941F}" destId="{C9ADF961-2217-421B-BA3C-BC66CFBAC07D}" srcOrd="0" destOrd="0" presId="urn:microsoft.com/office/officeart/2018/2/layout/IconVerticalSolidList"/>
    <dgm:cxn modelId="{F41DD429-3D29-48D3-AF96-63A331ABC9CC}" srcId="{363C5F6B-E685-4B73-8817-6460CACA174E}" destId="{FD808969-8CDF-47FC-B642-0EB7F775F438}" srcOrd="6" destOrd="0" parTransId="{FF05CF1B-2190-4DF9-BD88-BB55462BE174}" sibTransId="{D643291F-7501-4D95-A5A6-3BB2994E4B80}"/>
    <dgm:cxn modelId="{9DDC0833-EF8B-425E-BBFD-FDB13BDA154A}" srcId="{363C5F6B-E685-4B73-8817-6460CACA174E}" destId="{5FFAF01F-61E3-40CB-A79C-737279CD0B19}" srcOrd="2" destOrd="0" parTransId="{BEF0FAF7-36A9-4066-94A6-6DBE492F96E4}" sibTransId="{FBDE84E5-B5BB-4DAC-946F-1C890D6C8D06}"/>
    <dgm:cxn modelId="{35C53B53-49E5-4786-A620-7D70A8B502AD}" srcId="{363C5F6B-E685-4B73-8817-6460CACA174E}" destId="{16D73AC8-EA82-4FB3-AC44-D28A5FE31D5F}" srcOrd="0" destOrd="0" parTransId="{D96293A8-3F21-414F-9371-FE72534D9849}" sibTransId="{95A18577-8D20-4032-B2E4-CDF736BB2D40}"/>
    <dgm:cxn modelId="{A624C85F-8459-40D1-9512-8F902329FC25}" type="presOf" srcId="{16D73AC8-EA82-4FB3-AC44-D28A5FE31D5F}" destId="{18316570-3D84-4BF2-A7BA-EE9D7F6EE777}" srcOrd="0" destOrd="0" presId="urn:microsoft.com/office/officeart/2018/2/layout/IconVerticalSolidList"/>
    <dgm:cxn modelId="{53A4FC75-A54F-41B2-B249-CD93E7D9C35D}" srcId="{363C5F6B-E685-4B73-8817-6460CACA174E}" destId="{1840AE39-603E-44EA-A6C5-FBF808FAD559}" srcOrd="4" destOrd="0" parTransId="{4BC2DD97-D7FD-4786-BC5F-5CDE2B6BDC41}" sibTransId="{7D971667-4EF4-42C3-B991-0625B3098DC6}"/>
    <dgm:cxn modelId="{C1D8D682-C48F-4D8C-832C-45720CC3D77E}" type="presOf" srcId="{5FFAF01F-61E3-40CB-A79C-737279CD0B19}" destId="{5ABCF385-A9C8-43AF-A785-7953004F34FB}" srcOrd="0" destOrd="0" presId="urn:microsoft.com/office/officeart/2018/2/layout/IconVerticalSolidList"/>
    <dgm:cxn modelId="{74317E99-5838-4BDD-9FC4-92D86920931F}" srcId="{363C5F6B-E685-4B73-8817-6460CACA174E}" destId="{086BF3F3-7798-4000-A33F-0C515A60941F}" srcOrd="1" destOrd="0" parTransId="{E6B143EE-F22F-4009-84E5-A307F99A3686}" sibTransId="{B35A69B5-0D95-4B90-8099-1D03873AE729}"/>
    <dgm:cxn modelId="{88EB7CA6-E794-4617-A65E-0FB2610FE6AE}" type="presOf" srcId="{A14C540B-70EC-4F3B-AE19-19CDD4DF888C}" destId="{5975D1AC-19E5-47B1-8693-56FE30CEBB22}" srcOrd="0" destOrd="0" presId="urn:microsoft.com/office/officeart/2018/2/layout/IconVerticalSolidList"/>
    <dgm:cxn modelId="{4E4E1FA7-A240-44C5-8CCC-DE90047E2E10}" srcId="{363C5F6B-E685-4B73-8817-6460CACA174E}" destId="{08FF40C7-3D1A-47D0-9248-A3B6CF47619F}" srcOrd="3" destOrd="0" parTransId="{1577517E-9AD4-429B-A33E-B0D33E73D6F1}" sibTransId="{1E6E1A8B-11D2-4AA3-81C2-4ED6990C0F7D}"/>
    <dgm:cxn modelId="{077CBFD3-F429-422F-9FF5-FF9C7613EEF1}" type="presOf" srcId="{363C5F6B-E685-4B73-8817-6460CACA174E}" destId="{1E483724-6D4F-445B-8C44-3119878694EB}" srcOrd="0" destOrd="0" presId="urn:microsoft.com/office/officeart/2018/2/layout/IconVerticalSolidList"/>
    <dgm:cxn modelId="{5D28E5E1-00C4-4353-89C7-9F871DE7A9F0}" srcId="{363C5F6B-E685-4B73-8817-6460CACA174E}" destId="{A14C540B-70EC-4F3B-AE19-19CDD4DF888C}" srcOrd="5" destOrd="0" parTransId="{B3267B9F-05B4-4EA7-B5DC-85AD73AC3A34}" sibTransId="{F7F61D87-6818-4C17-8DA2-4E77A8685857}"/>
    <dgm:cxn modelId="{93EDB9F3-C400-461A-AEAB-316B2F05A8E6}" type="presOf" srcId="{FD808969-8CDF-47FC-B642-0EB7F775F438}" destId="{B1A68479-AC58-41A3-B0DF-9786377C81BF}" srcOrd="0" destOrd="0" presId="urn:microsoft.com/office/officeart/2018/2/layout/IconVerticalSolidList"/>
    <dgm:cxn modelId="{87B24BF4-C95A-40B0-93E9-D6E250F0CCA2}" type="presOf" srcId="{08FF40C7-3D1A-47D0-9248-A3B6CF47619F}" destId="{F4A01219-30FB-495B-87B1-0BAC0B93A8FB}" srcOrd="0" destOrd="0" presId="urn:microsoft.com/office/officeart/2018/2/layout/IconVerticalSolidList"/>
    <dgm:cxn modelId="{148659F6-FCFD-4718-AFA3-330C89FBA581}" type="presOf" srcId="{1840AE39-603E-44EA-A6C5-FBF808FAD559}" destId="{3A0F2689-8C85-4EF8-88A8-92A4B512949C}" srcOrd="0" destOrd="0" presId="urn:microsoft.com/office/officeart/2018/2/layout/IconVerticalSolidList"/>
    <dgm:cxn modelId="{75FF4253-B558-4B53-AEFD-3D34445CF088}" type="presParOf" srcId="{1E483724-6D4F-445B-8C44-3119878694EB}" destId="{AD1584ED-DD2E-43D6-BDFB-AAA7FCD8F9C9}" srcOrd="0" destOrd="0" presId="urn:microsoft.com/office/officeart/2018/2/layout/IconVerticalSolidList"/>
    <dgm:cxn modelId="{33931421-4DCC-4482-8788-66CFC35F3AA7}" type="presParOf" srcId="{AD1584ED-DD2E-43D6-BDFB-AAA7FCD8F9C9}" destId="{C99D6760-4CD5-4835-BA66-A7B971FDAF9D}" srcOrd="0" destOrd="0" presId="urn:microsoft.com/office/officeart/2018/2/layout/IconVerticalSolidList"/>
    <dgm:cxn modelId="{F01A42FD-AE6F-4C97-A1FC-8B1C0908AD6A}" type="presParOf" srcId="{AD1584ED-DD2E-43D6-BDFB-AAA7FCD8F9C9}" destId="{55DDC20E-E827-4EDD-B4A0-E89F690B4665}" srcOrd="1" destOrd="0" presId="urn:microsoft.com/office/officeart/2018/2/layout/IconVerticalSolidList"/>
    <dgm:cxn modelId="{5648230B-8A78-457F-A5B3-79A869923E79}" type="presParOf" srcId="{AD1584ED-DD2E-43D6-BDFB-AAA7FCD8F9C9}" destId="{0073E68F-0D40-4887-A20E-558049263F4C}" srcOrd="2" destOrd="0" presId="urn:microsoft.com/office/officeart/2018/2/layout/IconVerticalSolidList"/>
    <dgm:cxn modelId="{28058579-A886-4D79-A4F9-DC1F1553176A}" type="presParOf" srcId="{AD1584ED-DD2E-43D6-BDFB-AAA7FCD8F9C9}" destId="{18316570-3D84-4BF2-A7BA-EE9D7F6EE777}" srcOrd="3" destOrd="0" presId="urn:microsoft.com/office/officeart/2018/2/layout/IconVerticalSolidList"/>
    <dgm:cxn modelId="{29991C5B-369B-4488-B0BB-14EECAB9A26F}" type="presParOf" srcId="{1E483724-6D4F-445B-8C44-3119878694EB}" destId="{17B6FEBF-BBCF-4DAF-87BA-A320E4B230B1}" srcOrd="1" destOrd="0" presId="urn:microsoft.com/office/officeart/2018/2/layout/IconVerticalSolidList"/>
    <dgm:cxn modelId="{EC1378EB-8945-4C79-8D3A-1326EB8A316D}" type="presParOf" srcId="{1E483724-6D4F-445B-8C44-3119878694EB}" destId="{29B8DADB-BAB1-4502-B441-80D09EC49EDD}" srcOrd="2" destOrd="0" presId="urn:microsoft.com/office/officeart/2018/2/layout/IconVerticalSolidList"/>
    <dgm:cxn modelId="{ECFEBE3C-027A-4194-99B3-29E28DD0DFBC}" type="presParOf" srcId="{29B8DADB-BAB1-4502-B441-80D09EC49EDD}" destId="{1C1EC249-63D0-4E38-9D3A-90AC364B2F39}" srcOrd="0" destOrd="0" presId="urn:microsoft.com/office/officeart/2018/2/layout/IconVerticalSolidList"/>
    <dgm:cxn modelId="{EED74EA8-3835-4CDC-A31A-F673BF9321DF}" type="presParOf" srcId="{29B8DADB-BAB1-4502-B441-80D09EC49EDD}" destId="{BDE0ECD3-94BC-40FD-B0A7-0C52D88CE560}" srcOrd="1" destOrd="0" presId="urn:microsoft.com/office/officeart/2018/2/layout/IconVerticalSolidList"/>
    <dgm:cxn modelId="{4810F5A9-761D-42F4-9277-F04BE40EFFD2}" type="presParOf" srcId="{29B8DADB-BAB1-4502-B441-80D09EC49EDD}" destId="{B0490DFE-EF68-4700-B839-B73458617CE6}" srcOrd="2" destOrd="0" presId="urn:microsoft.com/office/officeart/2018/2/layout/IconVerticalSolidList"/>
    <dgm:cxn modelId="{1F95FBBB-F397-4E4C-82C7-C2BAA3244FE3}" type="presParOf" srcId="{29B8DADB-BAB1-4502-B441-80D09EC49EDD}" destId="{C9ADF961-2217-421B-BA3C-BC66CFBAC07D}" srcOrd="3" destOrd="0" presId="urn:microsoft.com/office/officeart/2018/2/layout/IconVerticalSolidList"/>
    <dgm:cxn modelId="{F7097DC5-FF70-47CD-8946-B1C9CC416070}" type="presParOf" srcId="{1E483724-6D4F-445B-8C44-3119878694EB}" destId="{B4C0D6DA-DEEA-4431-9CC7-8EC28C60069A}" srcOrd="3" destOrd="0" presId="urn:microsoft.com/office/officeart/2018/2/layout/IconVerticalSolidList"/>
    <dgm:cxn modelId="{71DC8012-3C4C-48CC-BE8B-CA305C98E661}" type="presParOf" srcId="{1E483724-6D4F-445B-8C44-3119878694EB}" destId="{6C93BF8F-AFF2-4509-AF69-E4C0068E698A}" srcOrd="4" destOrd="0" presId="urn:microsoft.com/office/officeart/2018/2/layout/IconVerticalSolidList"/>
    <dgm:cxn modelId="{60B4A71E-D709-4207-99C5-B46BED2F78CE}" type="presParOf" srcId="{6C93BF8F-AFF2-4509-AF69-E4C0068E698A}" destId="{C85C55CE-75E4-4B93-B3E5-9B25215AF563}" srcOrd="0" destOrd="0" presId="urn:microsoft.com/office/officeart/2018/2/layout/IconVerticalSolidList"/>
    <dgm:cxn modelId="{3D6184AB-0B3C-4324-B0DA-BAC379DAD25D}" type="presParOf" srcId="{6C93BF8F-AFF2-4509-AF69-E4C0068E698A}" destId="{02A8360D-BB19-4AEF-B13D-4804249D6425}" srcOrd="1" destOrd="0" presId="urn:microsoft.com/office/officeart/2018/2/layout/IconVerticalSolidList"/>
    <dgm:cxn modelId="{768ED7E6-BAAE-472F-9E9C-ACCAA5072513}" type="presParOf" srcId="{6C93BF8F-AFF2-4509-AF69-E4C0068E698A}" destId="{0D271A65-37F7-4BDE-9A22-B40B124EEC02}" srcOrd="2" destOrd="0" presId="urn:microsoft.com/office/officeart/2018/2/layout/IconVerticalSolidList"/>
    <dgm:cxn modelId="{20F1B8F0-E6E9-48CE-A84F-50D9E3E0EC04}" type="presParOf" srcId="{6C93BF8F-AFF2-4509-AF69-E4C0068E698A}" destId="{5ABCF385-A9C8-43AF-A785-7953004F34FB}" srcOrd="3" destOrd="0" presId="urn:microsoft.com/office/officeart/2018/2/layout/IconVerticalSolidList"/>
    <dgm:cxn modelId="{0FD259DA-8F55-4A37-A743-7EBB23348FA3}" type="presParOf" srcId="{1E483724-6D4F-445B-8C44-3119878694EB}" destId="{CBF94D85-22B0-4219-9178-FFA401CB0622}" srcOrd="5" destOrd="0" presId="urn:microsoft.com/office/officeart/2018/2/layout/IconVerticalSolidList"/>
    <dgm:cxn modelId="{10A599CF-6502-402D-91F1-E92D1DFCC363}" type="presParOf" srcId="{1E483724-6D4F-445B-8C44-3119878694EB}" destId="{ED707DE2-C794-40C3-940B-BE92B8C7599A}" srcOrd="6" destOrd="0" presId="urn:microsoft.com/office/officeart/2018/2/layout/IconVerticalSolidList"/>
    <dgm:cxn modelId="{FF9C3DD1-29E3-4704-897F-09AC77C494F2}" type="presParOf" srcId="{ED707DE2-C794-40C3-940B-BE92B8C7599A}" destId="{A0595FF2-E5F1-49F3-B572-1C5781D6BDCD}" srcOrd="0" destOrd="0" presId="urn:microsoft.com/office/officeart/2018/2/layout/IconVerticalSolidList"/>
    <dgm:cxn modelId="{625EFBEF-108A-4445-8606-232F5D9FD0DF}" type="presParOf" srcId="{ED707DE2-C794-40C3-940B-BE92B8C7599A}" destId="{2B20DC09-B142-4AD6-8039-3E765E317DFC}" srcOrd="1" destOrd="0" presId="urn:microsoft.com/office/officeart/2018/2/layout/IconVerticalSolidList"/>
    <dgm:cxn modelId="{53F3BFC4-E781-4703-B425-D7C178EE33FF}" type="presParOf" srcId="{ED707DE2-C794-40C3-940B-BE92B8C7599A}" destId="{468367EF-C288-47D0-B901-DC890EDD8313}" srcOrd="2" destOrd="0" presId="urn:microsoft.com/office/officeart/2018/2/layout/IconVerticalSolidList"/>
    <dgm:cxn modelId="{66F50D37-DFED-4F7A-813C-F60D581CE459}" type="presParOf" srcId="{ED707DE2-C794-40C3-940B-BE92B8C7599A}" destId="{F4A01219-30FB-495B-87B1-0BAC0B93A8FB}" srcOrd="3" destOrd="0" presId="urn:microsoft.com/office/officeart/2018/2/layout/IconVerticalSolidList"/>
    <dgm:cxn modelId="{39C913A7-862E-47BA-B075-C31BAE2BB4AF}" type="presParOf" srcId="{1E483724-6D4F-445B-8C44-3119878694EB}" destId="{1660203F-F7EE-4CD4-A14A-4FD980C9C6A7}" srcOrd="7" destOrd="0" presId="urn:microsoft.com/office/officeart/2018/2/layout/IconVerticalSolidList"/>
    <dgm:cxn modelId="{86928A4D-2BD3-4E13-A026-BDD398200CA9}" type="presParOf" srcId="{1E483724-6D4F-445B-8C44-3119878694EB}" destId="{00F83AB9-9E00-4E40-A67A-5E17DDE30707}" srcOrd="8" destOrd="0" presId="urn:microsoft.com/office/officeart/2018/2/layout/IconVerticalSolidList"/>
    <dgm:cxn modelId="{72AABC2A-A268-4B27-9EA9-5DB4B529052B}" type="presParOf" srcId="{00F83AB9-9E00-4E40-A67A-5E17DDE30707}" destId="{616CDC29-8D65-43D9-AA49-5AEE181EB88F}" srcOrd="0" destOrd="0" presId="urn:microsoft.com/office/officeart/2018/2/layout/IconVerticalSolidList"/>
    <dgm:cxn modelId="{015907F9-D8DF-46C4-9E07-A4E28C5374B5}" type="presParOf" srcId="{00F83AB9-9E00-4E40-A67A-5E17DDE30707}" destId="{EC77688B-1BA1-4EA9-981A-39842E7AB57B}" srcOrd="1" destOrd="0" presId="urn:microsoft.com/office/officeart/2018/2/layout/IconVerticalSolidList"/>
    <dgm:cxn modelId="{A8D69444-0352-4556-8A42-5D44A954C4D6}" type="presParOf" srcId="{00F83AB9-9E00-4E40-A67A-5E17DDE30707}" destId="{531704A7-C905-40B7-A7E9-BB5960588496}" srcOrd="2" destOrd="0" presId="urn:microsoft.com/office/officeart/2018/2/layout/IconVerticalSolidList"/>
    <dgm:cxn modelId="{2C7993C0-0449-4C0D-830D-C7EEBA596274}" type="presParOf" srcId="{00F83AB9-9E00-4E40-A67A-5E17DDE30707}" destId="{3A0F2689-8C85-4EF8-88A8-92A4B512949C}" srcOrd="3" destOrd="0" presId="urn:microsoft.com/office/officeart/2018/2/layout/IconVerticalSolidList"/>
    <dgm:cxn modelId="{C3A1311E-A1CF-4C63-9334-0CBEA5DCD17B}" type="presParOf" srcId="{1E483724-6D4F-445B-8C44-3119878694EB}" destId="{F491C703-9DD3-4778-AA6B-B8F73B441469}" srcOrd="9" destOrd="0" presId="urn:microsoft.com/office/officeart/2018/2/layout/IconVerticalSolidList"/>
    <dgm:cxn modelId="{F2780624-A31E-41C6-83B9-18B4D54CA715}" type="presParOf" srcId="{1E483724-6D4F-445B-8C44-3119878694EB}" destId="{C143D98A-A231-49FE-93EF-E3A3CF0180E3}" srcOrd="10" destOrd="0" presId="urn:microsoft.com/office/officeart/2018/2/layout/IconVerticalSolidList"/>
    <dgm:cxn modelId="{EE75317D-6EC6-408B-A1DA-FAEE6ECF9876}" type="presParOf" srcId="{C143D98A-A231-49FE-93EF-E3A3CF0180E3}" destId="{FA423AD6-4964-4224-AB1F-516D5D9988E9}" srcOrd="0" destOrd="0" presId="urn:microsoft.com/office/officeart/2018/2/layout/IconVerticalSolidList"/>
    <dgm:cxn modelId="{E88DF8F9-8727-4672-A5FA-8FC86DAAB02E}" type="presParOf" srcId="{C143D98A-A231-49FE-93EF-E3A3CF0180E3}" destId="{BABC8B28-69EB-492A-B856-1E9324974674}" srcOrd="1" destOrd="0" presId="urn:microsoft.com/office/officeart/2018/2/layout/IconVerticalSolidList"/>
    <dgm:cxn modelId="{9B43B38A-CD81-4B98-B653-1DFD6BBA23A5}" type="presParOf" srcId="{C143D98A-A231-49FE-93EF-E3A3CF0180E3}" destId="{EC42EC92-6939-4509-B4B1-3EC70F0B8FC8}" srcOrd="2" destOrd="0" presId="urn:microsoft.com/office/officeart/2018/2/layout/IconVerticalSolidList"/>
    <dgm:cxn modelId="{35FEAF14-9B1D-4263-9ECF-3365BDF5F840}" type="presParOf" srcId="{C143D98A-A231-49FE-93EF-E3A3CF0180E3}" destId="{5975D1AC-19E5-47B1-8693-56FE30CEBB22}" srcOrd="3" destOrd="0" presId="urn:microsoft.com/office/officeart/2018/2/layout/IconVerticalSolidList"/>
    <dgm:cxn modelId="{AA4DF337-3825-477F-9613-4FD33D1C612A}" type="presParOf" srcId="{1E483724-6D4F-445B-8C44-3119878694EB}" destId="{8B5C1642-4481-48F7-9B75-7BE9DFD9A97C}" srcOrd="11" destOrd="0" presId="urn:microsoft.com/office/officeart/2018/2/layout/IconVerticalSolidList"/>
    <dgm:cxn modelId="{89DBD559-C300-4235-9107-01CC2CAB9C7B}" type="presParOf" srcId="{1E483724-6D4F-445B-8C44-3119878694EB}" destId="{13C622D3-532C-4736-B2D9-06DC156683D4}" srcOrd="12" destOrd="0" presId="urn:microsoft.com/office/officeart/2018/2/layout/IconVerticalSolidList"/>
    <dgm:cxn modelId="{EDC6E0BF-5B4F-41A3-93B0-1CD2E81EE318}" type="presParOf" srcId="{13C622D3-532C-4736-B2D9-06DC156683D4}" destId="{2FF215E4-0596-4135-866C-B1D3FB207E7C}" srcOrd="0" destOrd="0" presId="urn:microsoft.com/office/officeart/2018/2/layout/IconVerticalSolidList"/>
    <dgm:cxn modelId="{53E043B8-EEB4-4008-9FE1-013C3E62C530}" type="presParOf" srcId="{13C622D3-532C-4736-B2D9-06DC156683D4}" destId="{F3FE1CD3-CB78-400E-99DB-0190B7A0E4B6}" srcOrd="1" destOrd="0" presId="urn:microsoft.com/office/officeart/2018/2/layout/IconVerticalSolidList"/>
    <dgm:cxn modelId="{DDD3F075-50BD-4C96-86C7-FC30118BBCE9}" type="presParOf" srcId="{13C622D3-532C-4736-B2D9-06DC156683D4}" destId="{50ECCD6E-16BD-42EC-9342-F07573E002F3}" srcOrd="2" destOrd="0" presId="urn:microsoft.com/office/officeart/2018/2/layout/IconVerticalSolidList"/>
    <dgm:cxn modelId="{FD094BD9-C443-42B9-96A8-F82A7FF9A65D}" type="presParOf" srcId="{13C622D3-532C-4736-B2D9-06DC156683D4}" destId="{B1A68479-AC58-41A3-B0DF-9786377C81B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0D2B5-DA9A-C145-9BE3-8F764A42B45C}">
      <dsp:nvSpPr>
        <dsp:cNvPr id="0" name=""/>
        <dsp:cNvSpPr/>
      </dsp:nvSpPr>
      <dsp:spPr>
        <a:xfrm>
          <a:off x="4549" y="365368"/>
          <a:ext cx="1989341" cy="2984012"/>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Introduction</a:t>
          </a:r>
          <a:r>
            <a:rPr lang="en-US" sz="1500" kern="1200"/>
            <a:t>- </a:t>
          </a:r>
        </a:p>
      </dsp:txBody>
      <dsp:txXfrm>
        <a:off x="62815" y="423634"/>
        <a:ext cx="1872809" cy="2867480"/>
      </dsp:txXfrm>
    </dsp:sp>
    <dsp:sp modelId="{02C00B4A-B23B-9941-8D16-800E4DF8146A}">
      <dsp:nvSpPr>
        <dsp:cNvPr id="0" name=""/>
        <dsp:cNvSpPr/>
      </dsp:nvSpPr>
      <dsp:spPr>
        <a:xfrm>
          <a:off x="2192825" y="1610696"/>
          <a:ext cx="421740" cy="493356"/>
        </a:xfrm>
        <a:prstGeom prst="rightArrow">
          <a:avLst>
            <a:gd name="adj1" fmla="val 60000"/>
            <a:gd name="adj2" fmla="val 5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92825" y="1709367"/>
        <a:ext cx="295218" cy="296014"/>
      </dsp:txXfrm>
    </dsp:sp>
    <dsp:sp modelId="{544DDB85-2EAD-8149-8100-A1D88BEE78DD}">
      <dsp:nvSpPr>
        <dsp:cNvPr id="0" name=""/>
        <dsp:cNvSpPr/>
      </dsp:nvSpPr>
      <dsp:spPr>
        <a:xfrm>
          <a:off x="2789627" y="365368"/>
          <a:ext cx="1989341" cy="2984012"/>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This is an Exploratory Data Analysis of Loan Data set. The dataset contains information about loan issued through 2015-2018. The data also required cleaning and data preparation processes such has removing irrelevant and redundant variables, columns having lots of NA values.</a:t>
          </a:r>
        </a:p>
      </dsp:txBody>
      <dsp:txXfrm>
        <a:off x="2847893" y="423634"/>
        <a:ext cx="1872809" cy="2867480"/>
      </dsp:txXfrm>
    </dsp:sp>
    <dsp:sp modelId="{D85AF1A4-0000-1D41-AEBF-3EFA4BA45904}">
      <dsp:nvSpPr>
        <dsp:cNvPr id="0" name=""/>
        <dsp:cNvSpPr/>
      </dsp:nvSpPr>
      <dsp:spPr>
        <a:xfrm>
          <a:off x="4977903" y="1610696"/>
          <a:ext cx="421740" cy="493356"/>
        </a:xfrm>
        <a:prstGeom prst="rightArrow">
          <a:avLst>
            <a:gd name="adj1" fmla="val 60000"/>
            <a:gd name="adj2" fmla="val 5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77903" y="1709367"/>
        <a:ext cx="295218" cy="296014"/>
      </dsp:txXfrm>
    </dsp:sp>
    <dsp:sp modelId="{CACA84C4-6956-F744-9C96-CD4CD44A2FBF}">
      <dsp:nvSpPr>
        <dsp:cNvPr id="0" name=""/>
        <dsp:cNvSpPr/>
      </dsp:nvSpPr>
      <dsp:spPr>
        <a:xfrm>
          <a:off x="5574705" y="365368"/>
          <a:ext cx="1989341" cy="2984012"/>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 business problem has been identified and they are concerned about the default rate on their loans. They want to understand who is likely to default and who they should lend to in the future.</a:t>
          </a:r>
        </a:p>
      </dsp:txBody>
      <dsp:txXfrm>
        <a:off x="5632971" y="423634"/>
        <a:ext cx="1872809" cy="2867480"/>
      </dsp:txXfrm>
    </dsp:sp>
    <dsp:sp modelId="{A9397ED1-461C-D04C-82C1-9AF5DC5297F0}">
      <dsp:nvSpPr>
        <dsp:cNvPr id="0" name=""/>
        <dsp:cNvSpPr/>
      </dsp:nvSpPr>
      <dsp:spPr>
        <a:xfrm>
          <a:off x="7762981" y="1610696"/>
          <a:ext cx="421740" cy="493356"/>
        </a:xfrm>
        <a:prstGeom prst="rightArrow">
          <a:avLst>
            <a:gd name="adj1" fmla="val 60000"/>
            <a:gd name="adj2" fmla="val 5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762981" y="1709367"/>
        <a:ext cx="295218" cy="296014"/>
      </dsp:txXfrm>
    </dsp:sp>
    <dsp:sp modelId="{0833AF10-395B-4F47-A1D7-B3BB4F22D995}">
      <dsp:nvSpPr>
        <dsp:cNvPr id="0" name=""/>
        <dsp:cNvSpPr/>
      </dsp:nvSpPr>
      <dsp:spPr>
        <a:xfrm>
          <a:off x="8359783" y="365368"/>
          <a:ext cx="1989341" cy="2984012"/>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The analysis to create a decision-making granting loans is one of the most important operations for financial institutions. By considering past results of a pertain, a model is trained to accurately predict future outcomes of individual loan approval success rate.</a:t>
          </a:r>
          <a:endParaRPr lang="en-US" sz="1500" kern="1200"/>
        </a:p>
      </dsp:txBody>
      <dsp:txXfrm>
        <a:off x="8418049" y="423634"/>
        <a:ext cx="1872809" cy="2867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D6760-4CD5-4835-BA66-A7B971FDAF9D}">
      <dsp:nvSpPr>
        <dsp:cNvPr id="0" name=""/>
        <dsp:cNvSpPr/>
      </dsp:nvSpPr>
      <dsp:spPr>
        <a:xfrm>
          <a:off x="0" y="537"/>
          <a:ext cx="11509828" cy="7392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DC20E-E827-4EDD-B4A0-E89F690B4665}">
      <dsp:nvSpPr>
        <dsp:cNvPr id="0" name=""/>
        <dsp:cNvSpPr/>
      </dsp:nvSpPr>
      <dsp:spPr>
        <a:xfrm>
          <a:off x="223622" y="166867"/>
          <a:ext cx="406586" cy="406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316570-3D84-4BF2-A7BA-EE9D7F6EE777}">
      <dsp:nvSpPr>
        <dsp:cNvPr id="0" name=""/>
        <dsp:cNvSpPr/>
      </dsp:nvSpPr>
      <dsp:spPr>
        <a:xfrm>
          <a:off x="853831" y="537"/>
          <a:ext cx="10655996" cy="7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7" tIns="78237" rIns="78237" bIns="78237" numCol="1" spcCol="1270" anchor="ctr" anchorCtr="0">
          <a:noAutofit/>
        </a:bodyPr>
        <a:lstStyle/>
        <a:p>
          <a:pPr marL="0" lvl="0" indent="0" algn="l" defTabSz="711200">
            <a:lnSpc>
              <a:spcPct val="100000"/>
            </a:lnSpc>
            <a:spcBef>
              <a:spcPct val="0"/>
            </a:spcBef>
            <a:spcAft>
              <a:spcPct val="35000"/>
            </a:spcAft>
            <a:buNone/>
          </a:pPr>
          <a:r>
            <a:rPr lang="en-GB" sz="1600" b="1" kern="1200"/>
            <a:t>Conclusion:</a:t>
          </a:r>
          <a:endParaRPr lang="en-US" sz="1600" kern="1200"/>
        </a:p>
      </dsp:txBody>
      <dsp:txXfrm>
        <a:off x="853831" y="537"/>
        <a:ext cx="10655996" cy="739248"/>
      </dsp:txXfrm>
    </dsp:sp>
    <dsp:sp modelId="{1C1EC249-63D0-4E38-9D3A-90AC364B2F39}">
      <dsp:nvSpPr>
        <dsp:cNvPr id="0" name=""/>
        <dsp:cNvSpPr/>
      </dsp:nvSpPr>
      <dsp:spPr>
        <a:xfrm>
          <a:off x="0" y="924597"/>
          <a:ext cx="11509828" cy="7392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0ECD3-94BC-40FD-B0A7-0C52D88CE560}">
      <dsp:nvSpPr>
        <dsp:cNvPr id="0" name=""/>
        <dsp:cNvSpPr/>
      </dsp:nvSpPr>
      <dsp:spPr>
        <a:xfrm>
          <a:off x="223622" y="1090928"/>
          <a:ext cx="406586" cy="406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ADF961-2217-421B-BA3C-BC66CFBAC07D}">
      <dsp:nvSpPr>
        <dsp:cNvPr id="0" name=""/>
        <dsp:cNvSpPr/>
      </dsp:nvSpPr>
      <dsp:spPr>
        <a:xfrm>
          <a:off x="853831" y="924597"/>
          <a:ext cx="10655996" cy="7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7" tIns="78237" rIns="78237" bIns="78237" numCol="1" spcCol="1270" anchor="ctr" anchorCtr="0">
          <a:noAutofit/>
        </a:bodyPr>
        <a:lstStyle/>
        <a:p>
          <a:pPr marL="0" lvl="0" indent="0" algn="l" defTabSz="711200">
            <a:lnSpc>
              <a:spcPct val="100000"/>
            </a:lnSpc>
            <a:spcBef>
              <a:spcPct val="0"/>
            </a:spcBef>
            <a:spcAft>
              <a:spcPct val="35000"/>
            </a:spcAft>
            <a:buNone/>
          </a:pPr>
          <a:r>
            <a:rPr lang="en-GB" sz="1600" kern="1200"/>
            <a:t>A lender must consider the following variables while deciding whether to Loan or not,</a:t>
          </a:r>
          <a:endParaRPr lang="en-US" sz="1600" kern="1200"/>
        </a:p>
      </dsp:txBody>
      <dsp:txXfrm>
        <a:off x="853831" y="924597"/>
        <a:ext cx="10655996" cy="739248"/>
      </dsp:txXfrm>
    </dsp:sp>
    <dsp:sp modelId="{C85C55CE-75E4-4B93-B3E5-9B25215AF563}">
      <dsp:nvSpPr>
        <dsp:cNvPr id="0" name=""/>
        <dsp:cNvSpPr/>
      </dsp:nvSpPr>
      <dsp:spPr>
        <a:xfrm>
          <a:off x="0" y="1848657"/>
          <a:ext cx="11509828" cy="7392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8360D-BB19-4AEF-B13D-4804249D6425}">
      <dsp:nvSpPr>
        <dsp:cNvPr id="0" name=""/>
        <dsp:cNvSpPr/>
      </dsp:nvSpPr>
      <dsp:spPr>
        <a:xfrm>
          <a:off x="223622" y="2014988"/>
          <a:ext cx="406586" cy="406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BCF385-A9C8-43AF-A785-7953004F34FB}">
      <dsp:nvSpPr>
        <dsp:cNvPr id="0" name=""/>
        <dsp:cNvSpPr/>
      </dsp:nvSpPr>
      <dsp:spPr>
        <a:xfrm>
          <a:off x="853831" y="1848657"/>
          <a:ext cx="10655996" cy="7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7" tIns="78237" rIns="78237" bIns="78237" numCol="1" spcCol="1270" anchor="ctr" anchorCtr="0">
          <a:noAutofit/>
        </a:bodyPr>
        <a:lstStyle/>
        <a:p>
          <a:pPr marL="0" lvl="0" indent="0" algn="l" defTabSz="711200">
            <a:lnSpc>
              <a:spcPct val="100000"/>
            </a:lnSpc>
            <a:spcBef>
              <a:spcPct val="0"/>
            </a:spcBef>
            <a:spcAft>
              <a:spcPct val="35000"/>
            </a:spcAft>
            <a:buNone/>
          </a:pPr>
          <a:r>
            <a:rPr lang="en-GB" sz="1600" kern="1200"/>
            <a:t>High interest rate- The interest rate increases with increase in loan amount leading to higher chances of default</a:t>
          </a:r>
          <a:endParaRPr lang="en-US" sz="1600" kern="1200"/>
        </a:p>
      </dsp:txBody>
      <dsp:txXfrm>
        <a:off x="853831" y="1848657"/>
        <a:ext cx="10655996" cy="739248"/>
      </dsp:txXfrm>
    </dsp:sp>
    <dsp:sp modelId="{A0595FF2-E5F1-49F3-B572-1C5781D6BDCD}">
      <dsp:nvSpPr>
        <dsp:cNvPr id="0" name=""/>
        <dsp:cNvSpPr/>
      </dsp:nvSpPr>
      <dsp:spPr>
        <a:xfrm>
          <a:off x="0" y="2772718"/>
          <a:ext cx="11509828" cy="7392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20DC09-B142-4AD6-8039-3E765E317DFC}">
      <dsp:nvSpPr>
        <dsp:cNvPr id="0" name=""/>
        <dsp:cNvSpPr/>
      </dsp:nvSpPr>
      <dsp:spPr>
        <a:xfrm>
          <a:off x="223622" y="2939049"/>
          <a:ext cx="406586" cy="406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A01219-30FB-495B-87B1-0BAC0B93A8FB}">
      <dsp:nvSpPr>
        <dsp:cNvPr id="0" name=""/>
        <dsp:cNvSpPr/>
      </dsp:nvSpPr>
      <dsp:spPr>
        <a:xfrm>
          <a:off x="853831" y="2772718"/>
          <a:ext cx="10655996" cy="7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7" tIns="78237" rIns="78237" bIns="78237" numCol="1" spcCol="1270" anchor="ctr" anchorCtr="0">
          <a:noAutofit/>
        </a:bodyPr>
        <a:lstStyle/>
        <a:p>
          <a:pPr marL="0" lvl="0" indent="0" algn="l" defTabSz="711200">
            <a:lnSpc>
              <a:spcPct val="100000"/>
            </a:lnSpc>
            <a:spcBef>
              <a:spcPct val="0"/>
            </a:spcBef>
            <a:spcAft>
              <a:spcPct val="35000"/>
            </a:spcAft>
            <a:buNone/>
          </a:pPr>
          <a:r>
            <a:rPr lang="en-GB" sz="1600" kern="1200"/>
            <a:t>Grade- When a person is assigned Grade A, the risk of default is lowest and G grade shows the risk of default is highest. This is because interest rate increase from A-G</a:t>
          </a:r>
          <a:endParaRPr lang="en-US" sz="1600" kern="1200"/>
        </a:p>
      </dsp:txBody>
      <dsp:txXfrm>
        <a:off x="853831" y="2772718"/>
        <a:ext cx="10655996" cy="739248"/>
      </dsp:txXfrm>
    </dsp:sp>
    <dsp:sp modelId="{616CDC29-8D65-43D9-AA49-5AEE181EB88F}">
      <dsp:nvSpPr>
        <dsp:cNvPr id="0" name=""/>
        <dsp:cNvSpPr/>
      </dsp:nvSpPr>
      <dsp:spPr>
        <a:xfrm>
          <a:off x="0" y="3696778"/>
          <a:ext cx="11509828" cy="7392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77688B-1BA1-4EA9-981A-39842E7AB57B}">
      <dsp:nvSpPr>
        <dsp:cNvPr id="0" name=""/>
        <dsp:cNvSpPr/>
      </dsp:nvSpPr>
      <dsp:spPr>
        <a:xfrm>
          <a:off x="223622" y="3863109"/>
          <a:ext cx="406586" cy="4065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0F2689-8C85-4EF8-88A8-92A4B512949C}">
      <dsp:nvSpPr>
        <dsp:cNvPr id="0" name=""/>
        <dsp:cNvSpPr/>
      </dsp:nvSpPr>
      <dsp:spPr>
        <a:xfrm>
          <a:off x="853831" y="3696778"/>
          <a:ext cx="10655996" cy="7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7" tIns="78237" rIns="78237" bIns="78237" numCol="1" spcCol="1270" anchor="ctr" anchorCtr="0">
          <a:noAutofit/>
        </a:bodyPr>
        <a:lstStyle/>
        <a:p>
          <a:pPr marL="0" lvl="0" indent="0" algn="l" defTabSz="711200">
            <a:lnSpc>
              <a:spcPct val="100000"/>
            </a:lnSpc>
            <a:spcBef>
              <a:spcPct val="0"/>
            </a:spcBef>
            <a:spcAft>
              <a:spcPct val="35000"/>
            </a:spcAft>
            <a:buNone/>
          </a:pPr>
          <a:r>
            <a:rPr lang="en-GB" sz="1600" kern="1200"/>
            <a:t>Term- default rate is high on 60 months term</a:t>
          </a:r>
          <a:endParaRPr lang="en-US" sz="1600" kern="1200"/>
        </a:p>
      </dsp:txBody>
      <dsp:txXfrm>
        <a:off x="853831" y="3696778"/>
        <a:ext cx="10655996" cy="739248"/>
      </dsp:txXfrm>
    </dsp:sp>
    <dsp:sp modelId="{FA423AD6-4964-4224-AB1F-516D5D9988E9}">
      <dsp:nvSpPr>
        <dsp:cNvPr id="0" name=""/>
        <dsp:cNvSpPr/>
      </dsp:nvSpPr>
      <dsp:spPr>
        <a:xfrm>
          <a:off x="0" y="4620839"/>
          <a:ext cx="11509828" cy="7392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BC8B28-69EB-492A-B856-1E9324974674}">
      <dsp:nvSpPr>
        <dsp:cNvPr id="0" name=""/>
        <dsp:cNvSpPr/>
      </dsp:nvSpPr>
      <dsp:spPr>
        <a:xfrm>
          <a:off x="223622" y="4787170"/>
          <a:ext cx="406586" cy="40658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75D1AC-19E5-47B1-8693-56FE30CEBB22}">
      <dsp:nvSpPr>
        <dsp:cNvPr id="0" name=""/>
        <dsp:cNvSpPr/>
      </dsp:nvSpPr>
      <dsp:spPr>
        <a:xfrm>
          <a:off x="853831" y="4620839"/>
          <a:ext cx="10655996" cy="7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7" tIns="78237" rIns="78237" bIns="78237" numCol="1" spcCol="1270" anchor="ctr" anchorCtr="0">
          <a:noAutofit/>
        </a:bodyPr>
        <a:lstStyle/>
        <a:p>
          <a:pPr marL="0" lvl="0" indent="0" algn="l" defTabSz="711200">
            <a:lnSpc>
              <a:spcPct val="100000"/>
            </a:lnSpc>
            <a:spcBef>
              <a:spcPct val="0"/>
            </a:spcBef>
            <a:spcAft>
              <a:spcPct val="35000"/>
            </a:spcAft>
            <a:buNone/>
          </a:pPr>
          <a:r>
            <a:rPr lang="en-GB" sz="1600" kern="1200"/>
            <a:t>While debt consolidation is the main purpose for borrowing money, the default rate is high in case of small business category</a:t>
          </a:r>
          <a:endParaRPr lang="en-US" sz="1600" kern="1200"/>
        </a:p>
      </dsp:txBody>
      <dsp:txXfrm>
        <a:off x="853831" y="4620839"/>
        <a:ext cx="10655996" cy="739248"/>
      </dsp:txXfrm>
    </dsp:sp>
    <dsp:sp modelId="{2FF215E4-0596-4135-866C-B1D3FB207E7C}">
      <dsp:nvSpPr>
        <dsp:cNvPr id="0" name=""/>
        <dsp:cNvSpPr/>
      </dsp:nvSpPr>
      <dsp:spPr>
        <a:xfrm>
          <a:off x="0" y="5544899"/>
          <a:ext cx="11509828" cy="7392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E1CD3-CB78-400E-99DB-0190B7A0E4B6}">
      <dsp:nvSpPr>
        <dsp:cNvPr id="0" name=""/>
        <dsp:cNvSpPr/>
      </dsp:nvSpPr>
      <dsp:spPr>
        <a:xfrm>
          <a:off x="223622" y="5711230"/>
          <a:ext cx="406586" cy="40658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A68479-AC58-41A3-B0DF-9786377C81BF}">
      <dsp:nvSpPr>
        <dsp:cNvPr id="0" name=""/>
        <dsp:cNvSpPr/>
      </dsp:nvSpPr>
      <dsp:spPr>
        <a:xfrm>
          <a:off x="853831" y="5544899"/>
          <a:ext cx="10655996" cy="739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7" tIns="78237" rIns="78237" bIns="78237" numCol="1" spcCol="1270" anchor="ctr" anchorCtr="0">
          <a:noAutofit/>
        </a:bodyPr>
        <a:lstStyle/>
        <a:p>
          <a:pPr marL="0" lvl="0" indent="0" algn="l" defTabSz="711200">
            <a:lnSpc>
              <a:spcPct val="100000"/>
            </a:lnSpc>
            <a:spcBef>
              <a:spcPct val="0"/>
            </a:spcBef>
            <a:spcAft>
              <a:spcPct val="35000"/>
            </a:spcAft>
            <a:buNone/>
          </a:pPr>
          <a:r>
            <a:rPr lang="en-GB" sz="1600" kern="1200"/>
            <a:t>Default rate increases when income increases from low to high income groups.</a:t>
          </a:r>
          <a:endParaRPr lang="en-US" sz="1600" kern="1200"/>
        </a:p>
      </dsp:txBody>
      <dsp:txXfrm>
        <a:off x="853831" y="5544899"/>
        <a:ext cx="10655996" cy="7392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8C754-3A14-FF4C-ABCA-CC955556A2F9}" type="datetimeFigureOut">
              <a:rPr lang="en-US" smtClean="0"/>
              <a:t>6/4/20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82D36-C90D-0E4B-8728-BFAF24B1E465}" type="slidenum">
              <a:rPr lang="en-US" smtClean="0"/>
              <a:t>‹#›</a:t>
            </a:fld>
            <a:endParaRPr lang="en-US"/>
          </a:p>
        </p:txBody>
      </p:sp>
    </p:spTree>
    <p:extLst>
      <p:ext uri="{BB962C8B-B14F-4D97-AF65-F5344CB8AC3E}">
        <p14:creationId xmlns:p14="http://schemas.microsoft.com/office/powerpoint/2010/main" val="1544424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882D36-C90D-0E4B-8728-BFAF24B1E465}" type="slidenum">
              <a:rPr lang="en-US" smtClean="0"/>
              <a:t>9</a:t>
            </a:fld>
            <a:endParaRPr lang="en-US"/>
          </a:p>
        </p:txBody>
      </p:sp>
    </p:spTree>
    <p:extLst>
      <p:ext uri="{BB962C8B-B14F-4D97-AF65-F5344CB8AC3E}">
        <p14:creationId xmlns:p14="http://schemas.microsoft.com/office/powerpoint/2010/main" val="290414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7825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692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911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7681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5829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95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8332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285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2853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3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9697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6393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595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891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53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273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6/4/20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96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6/4/20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86432825"/>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3.png"/><Relationship Id="rId7" Type="http://schemas.openxmlformats.org/officeDocument/2006/relationships/diagramColors" Target="../diagrams/colors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8130C7-1A4D-4837-9C06-2D980C41020E}"/>
              </a:ext>
            </a:extLst>
          </p:cNvPr>
          <p:cNvPicPr>
            <a:picLocks noChangeAspect="1"/>
          </p:cNvPicPr>
          <p:nvPr/>
        </p:nvPicPr>
        <p:blipFill rotWithShape="1">
          <a:blip r:embed="rId3"/>
          <a:srcRect b="3434"/>
          <a:stretch/>
        </p:blipFill>
        <p:spPr>
          <a:xfrm>
            <a:off x="-3047" y="10"/>
            <a:ext cx="12191999" cy="6857990"/>
          </a:xfrm>
          <a:prstGeom prst="rect">
            <a:avLst/>
          </a:prstGeom>
        </p:spPr>
      </p:pic>
      <p:sp>
        <p:nvSpPr>
          <p:cNvPr id="13" name="Rectangle 8">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4A63D-271B-6A43-AA4D-F8295A0CEC02}"/>
              </a:ext>
            </a:extLst>
          </p:cNvPr>
          <p:cNvSpPr>
            <a:spLocks noGrp="1"/>
          </p:cNvSpPr>
          <p:nvPr>
            <p:ph type="ctrTitle"/>
          </p:nvPr>
        </p:nvSpPr>
        <p:spPr>
          <a:xfrm>
            <a:off x="321733" y="290195"/>
            <a:ext cx="11548532" cy="4260844"/>
          </a:xfrm>
        </p:spPr>
        <p:txBody>
          <a:bodyPr anchor="t">
            <a:normAutofit/>
          </a:bodyPr>
          <a:lstStyle/>
          <a:p>
            <a:pPr algn="l"/>
            <a:r>
              <a:rPr lang="en-GB" sz="9800">
                <a:solidFill>
                  <a:schemeClr val="tx1"/>
                </a:solidFill>
                <a:latin typeface="Helvetica" pitchFamily="2" charset="0"/>
              </a:rPr>
              <a:t>Lending club </a:t>
            </a:r>
            <a:r>
              <a:rPr lang="en-US" sz="9800">
                <a:solidFill>
                  <a:schemeClr val="tx1"/>
                </a:solidFill>
                <a:latin typeface="Helvetica" pitchFamily="2" charset="0"/>
              </a:rPr>
              <a:t>default rate on loans</a:t>
            </a:r>
          </a:p>
        </p:txBody>
      </p:sp>
      <p:sp>
        <p:nvSpPr>
          <p:cNvPr id="14" name="Rectangle 10">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D26ACFF-19EC-CE41-B7F6-C919B1963821}"/>
              </a:ext>
            </a:extLst>
          </p:cNvPr>
          <p:cNvSpPr>
            <a:spLocks noGrp="1"/>
          </p:cNvSpPr>
          <p:nvPr>
            <p:ph type="subTitle" idx="1"/>
          </p:nvPr>
        </p:nvSpPr>
        <p:spPr>
          <a:xfrm>
            <a:off x="321733" y="4718033"/>
            <a:ext cx="10634738" cy="1175039"/>
          </a:xfrm>
        </p:spPr>
        <p:txBody>
          <a:bodyPr anchor="b">
            <a:normAutofit/>
          </a:bodyPr>
          <a:lstStyle/>
          <a:p>
            <a:pPr algn="l"/>
            <a:r>
              <a:rPr lang="en-US" sz="2400">
                <a:latin typeface="Helvetica" pitchFamily="2" charset="0"/>
              </a:rPr>
              <a:t>By Masood Khan</a:t>
            </a:r>
          </a:p>
        </p:txBody>
      </p:sp>
    </p:spTree>
    <p:extLst>
      <p:ext uri="{BB962C8B-B14F-4D97-AF65-F5344CB8AC3E}">
        <p14:creationId xmlns:p14="http://schemas.microsoft.com/office/powerpoint/2010/main" val="2192164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02E32B-DF0D-E84D-B814-D942EE7BEDFF}"/>
              </a:ext>
            </a:extLst>
          </p:cNvPr>
          <p:cNvSpPr>
            <a:spLocks noGrp="1"/>
          </p:cNvSpPr>
          <p:nvPr>
            <p:ph idx="1"/>
          </p:nvPr>
        </p:nvSpPr>
        <p:spPr>
          <a:xfrm>
            <a:off x="275771" y="455931"/>
            <a:ext cx="3457788" cy="2775784"/>
          </a:xfrm>
        </p:spPr>
        <p:txBody>
          <a:bodyPr>
            <a:normAutofit/>
          </a:bodyPr>
          <a:lstStyle/>
          <a:p>
            <a:pPr marL="36900" indent="0">
              <a:buNone/>
            </a:pPr>
            <a:r>
              <a:rPr lang="en-US" sz="1800" dirty="0">
                <a:latin typeface="Helvetica" pitchFamily="2" charset="0"/>
              </a:rPr>
              <a:t>Default increases with increase in Grade from A-G, which clearly indicates that a loan with grade A means lowest risk of loan default and G means higher risk of loan default.</a:t>
            </a:r>
          </a:p>
          <a:p>
            <a:pPr marL="36900" indent="0">
              <a:buNone/>
            </a:pPr>
            <a:endParaRPr lang="en-GB" sz="1800" dirty="0"/>
          </a:p>
        </p:txBody>
      </p:sp>
      <p:pic>
        <p:nvPicPr>
          <p:cNvPr id="5" name="Picture 4" descr="A picture containing drawing&#10;&#10;Description automatically generated">
            <a:extLst>
              <a:ext uri="{FF2B5EF4-FFF2-40B4-BE49-F238E27FC236}">
                <a16:creationId xmlns:a16="http://schemas.microsoft.com/office/drawing/2014/main" id="{074265EB-D71C-F048-8C59-C15CB9F8F407}"/>
              </a:ext>
            </a:extLst>
          </p:cNvPr>
          <p:cNvPicPr>
            <a:picLocks noChangeAspect="1"/>
          </p:cNvPicPr>
          <p:nvPr/>
        </p:nvPicPr>
        <p:blipFill>
          <a:blip r:embed="rId3"/>
          <a:stretch>
            <a:fillRect/>
          </a:stretch>
        </p:blipFill>
        <p:spPr>
          <a:xfrm>
            <a:off x="5185677" y="171070"/>
            <a:ext cx="6730552" cy="6520016"/>
          </a:xfrm>
          <a:prstGeom prst="rect">
            <a:avLst/>
          </a:prstGeom>
        </p:spPr>
      </p:pic>
    </p:spTree>
    <p:extLst>
      <p:ext uri="{BB962C8B-B14F-4D97-AF65-F5344CB8AC3E}">
        <p14:creationId xmlns:p14="http://schemas.microsoft.com/office/powerpoint/2010/main" val="297663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66B20-387A-8449-9C43-597A3066D2A5}"/>
              </a:ext>
            </a:extLst>
          </p:cNvPr>
          <p:cNvSpPr>
            <a:spLocks noGrp="1"/>
          </p:cNvSpPr>
          <p:nvPr>
            <p:ph type="title"/>
          </p:nvPr>
        </p:nvSpPr>
        <p:spPr>
          <a:xfrm>
            <a:off x="861791" y="835383"/>
            <a:ext cx="3382832" cy="3499549"/>
          </a:xfrm>
        </p:spPr>
        <p:txBody>
          <a:bodyPr vert="horz" lIns="91440" tIns="45720" rIns="91440" bIns="45720" rtlCol="0" anchor="b">
            <a:normAutofit/>
          </a:bodyPr>
          <a:lstStyle/>
          <a:p>
            <a:pPr marL="36900" indent="0" algn="l"/>
            <a:r>
              <a:rPr lang="en-US" sz="2600" b="1" dirty="0"/>
              <a:t>Default with respect to Term: </a:t>
            </a:r>
            <a:br>
              <a:rPr lang="en-US" sz="2600" b="1" dirty="0"/>
            </a:br>
            <a:r>
              <a:rPr lang="en-US" sz="2600" dirty="0"/>
              <a:t>The percentage of default in case of loans with 60 months term is higher as compared to the loans with 36 months term.</a:t>
            </a:r>
            <a:br>
              <a:rPr lang="en-US" sz="2600" dirty="0"/>
            </a:br>
            <a:endParaRPr lang="en-US" sz="2600" dirty="0"/>
          </a:p>
        </p:txBody>
      </p:sp>
      <p:sp>
        <p:nvSpPr>
          <p:cNvPr id="19" name="Rectangle 1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AB27682-C4F6-474B-A79A-C5ABCF64EA7B}"/>
              </a:ext>
            </a:extLst>
          </p:cNvPr>
          <p:cNvPicPr>
            <a:picLocks noGrp="1" noChangeAspect="1"/>
          </p:cNvPicPr>
          <p:nvPr>
            <p:ph idx="1"/>
          </p:nvPr>
        </p:nvPicPr>
        <p:blipFill>
          <a:blip r:embed="rId3"/>
          <a:stretch>
            <a:fillRect/>
          </a:stretch>
        </p:blipFill>
        <p:spPr>
          <a:xfrm>
            <a:off x="5603749" y="197178"/>
            <a:ext cx="6493908" cy="6493908"/>
          </a:xfrm>
          <a:prstGeom prst="rect">
            <a:avLst/>
          </a:prstGeom>
        </p:spPr>
      </p:pic>
    </p:spTree>
    <p:extLst>
      <p:ext uri="{BB962C8B-B14F-4D97-AF65-F5344CB8AC3E}">
        <p14:creationId xmlns:p14="http://schemas.microsoft.com/office/powerpoint/2010/main" val="200421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1" name="Rectangle 23">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929D0E4-9F13-F24E-BD85-DCC3783FA8E9}"/>
              </a:ext>
            </a:extLst>
          </p:cNvPr>
          <p:cNvSpPr>
            <a:spLocks noGrp="1"/>
          </p:cNvSpPr>
          <p:nvPr>
            <p:ph idx="1"/>
          </p:nvPr>
        </p:nvSpPr>
        <p:spPr>
          <a:xfrm>
            <a:off x="823833" y="2293006"/>
            <a:ext cx="3646568" cy="1887110"/>
          </a:xfrm>
        </p:spPr>
        <p:txBody>
          <a:bodyPr anchor="t">
            <a:normAutofit/>
          </a:bodyPr>
          <a:lstStyle/>
          <a:p>
            <a:pPr marL="36900" indent="0">
              <a:buNone/>
            </a:pPr>
            <a:r>
              <a:rPr lang="en-US" sz="1600" b="1" dirty="0">
                <a:latin typeface="Helvetica" pitchFamily="2" charset="0"/>
              </a:rPr>
              <a:t>Verification status with respect to default:</a:t>
            </a:r>
          </a:p>
          <a:p>
            <a:pPr marL="36900" indent="0">
              <a:buNone/>
            </a:pPr>
            <a:r>
              <a:rPr lang="en-US" sz="1600" dirty="0">
                <a:latin typeface="Helvetica" pitchFamily="2" charset="0"/>
              </a:rPr>
              <a:t>The default rate in verified category is slightly more than non verified categories</a:t>
            </a:r>
          </a:p>
        </p:txBody>
      </p:sp>
      <p:pic>
        <p:nvPicPr>
          <p:cNvPr id="4" name="Picture 3" descr="A picture containing drawing&#10;&#10;Description automatically generated">
            <a:extLst>
              <a:ext uri="{FF2B5EF4-FFF2-40B4-BE49-F238E27FC236}">
                <a16:creationId xmlns:a16="http://schemas.microsoft.com/office/drawing/2014/main" id="{910A52F6-8DD1-B14A-AE6F-54FCE5509940}"/>
              </a:ext>
            </a:extLst>
          </p:cNvPr>
          <p:cNvPicPr>
            <a:picLocks noChangeAspect="1"/>
          </p:cNvPicPr>
          <p:nvPr/>
        </p:nvPicPr>
        <p:blipFill>
          <a:blip r:embed="rId3"/>
          <a:stretch>
            <a:fillRect/>
          </a:stretch>
        </p:blipFill>
        <p:spPr>
          <a:xfrm>
            <a:off x="5677536" y="203301"/>
            <a:ext cx="6311264" cy="6311264"/>
          </a:xfrm>
          <a:prstGeom prst="rect">
            <a:avLst/>
          </a:prstGeom>
        </p:spPr>
      </p:pic>
    </p:spTree>
    <p:extLst>
      <p:ext uri="{BB962C8B-B14F-4D97-AF65-F5344CB8AC3E}">
        <p14:creationId xmlns:p14="http://schemas.microsoft.com/office/powerpoint/2010/main" val="58575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6114930-2E9A-CB41-A1DC-FFD7501699D8}"/>
              </a:ext>
            </a:extLst>
          </p:cNvPr>
          <p:cNvSpPr>
            <a:spLocks noGrp="1"/>
          </p:cNvSpPr>
          <p:nvPr>
            <p:ph idx="1"/>
          </p:nvPr>
        </p:nvSpPr>
        <p:spPr>
          <a:xfrm>
            <a:off x="933652" y="1622928"/>
            <a:ext cx="3405573" cy="3143805"/>
          </a:xfrm>
        </p:spPr>
        <p:txBody>
          <a:bodyPr anchor="t">
            <a:normAutofit/>
          </a:bodyPr>
          <a:lstStyle/>
          <a:p>
            <a:pPr marL="36900" indent="0">
              <a:buNone/>
            </a:pPr>
            <a:r>
              <a:rPr lang="en-US" sz="1600" b="1" dirty="0">
                <a:latin typeface="Helvetica" pitchFamily="2" charset="0"/>
              </a:rPr>
              <a:t>Purpose of Loan with respect to Default: </a:t>
            </a:r>
          </a:p>
          <a:p>
            <a:pPr marL="36900" indent="0">
              <a:buNone/>
            </a:pPr>
            <a:r>
              <a:rPr lang="en-US" sz="1600" dirty="0">
                <a:latin typeface="Helvetica" pitchFamily="2" charset="0"/>
              </a:rPr>
              <a:t>The default rate in small business category is highest as compared to other categories.</a:t>
            </a:r>
          </a:p>
        </p:txBody>
      </p:sp>
      <p:pic>
        <p:nvPicPr>
          <p:cNvPr id="5" name="Picture 4" descr="A close up of a logo&#10;&#10;Description automatically generated">
            <a:extLst>
              <a:ext uri="{FF2B5EF4-FFF2-40B4-BE49-F238E27FC236}">
                <a16:creationId xmlns:a16="http://schemas.microsoft.com/office/drawing/2014/main" id="{14C53A06-854E-EA4C-9B5C-69D6FC9554BE}"/>
              </a:ext>
            </a:extLst>
          </p:cNvPr>
          <p:cNvPicPr>
            <a:picLocks noChangeAspect="1"/>
          </p:cNvPicPr>
          <p:nvPr/>
        </p:nvPicPr>
        <p:blipFill>
          <a:blip r:embed="rId3"/>
          <a:stretch>
            <a:fillRect/>
          </a:stretch>
        </p:blipFill>
        <p:spPr>
          <a:xfrm>
            <a:off x="5210629" y="174170"/>
            <a:ext cx="6709497" cy="6340295"/>
          </a:xfrm>
          <a:prstGeom prst="rect">
            <a:avLst/>
          </a:prstGeom>
        </p:spPr>
      </p:pic>
    </p:spTree>
    <p:extLst>
      <p:ext uri="{BB962C8B-B14F-4D97-AF65-F5344CB8AC3E}">
        <p14:creationId xmlns:p14="http://schemas.microsoft.com/office/powerpoint/2010/main" val="70026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38E79-81D2-6848-A770-FD55B35AF0CB}"/>
              </a:ext>
            </a:extLst>
          </p:cNvPr>
          <p:cNvSpPr>
            <a:spLocks noGrp="1"/>
          </p:cNvSpPr>
          <p:nvPr>
            <p:ph idx="1"/>
          </p:nvPr>
        </p:nvSpPr>
        <p:spPr>
          <a:xfrm>
            <a:off x="176374" y="173908"/>
            <a:ext cx="11858309" cy="6536608"/>
          </a:xfrm>
        </p:spPr>
        <p:txBody>
          <a:bodyPr/>
          <a:lstStyle/>
          <a:p>
            <a:pPr marL="36900" indent="0">
              <a:buNone/>
            </a:pPr>
            <a:r>
              <a:rPr lang="en-GB" sz="2000" b="1" dirty="0">
                <a:latin typeface="Helvetica" pitchFamily="2" charset="0"/>
              </a:rPr>
              <a:t>Data modelling</a:t>
            </a:r>
          </a:p>
          <a:p>
            <a:pPr marL="36900" indent="0">
              <a:buNone/>
            </a:pPr>
            <a:r>
              <a:rPr lang="en-GB" sz="2000" b="1" dirty="0">
                <a:latin typeface="Helvetica" pitchFamily="2" charset="0"/>
              </a:rPr>
              <a:t>Modelling Process:</a:t>
            </a:r>
          </a:p>
          <a:p>
            <a:endParaRPr lang="en-GB" sz="2000" dirty="0">
              <a:latin typeface="Helvetica" pitchFamily="2" charset="0"/>
            </a:endParaRPr>
          </a:p>
          <a:p>
            <a:r>
              <a:rPr lang="en-GB" sz="2000" dirty="0">
                <a:latin typeface="Helvetica" pitchFamily="2" charset="0"/>
              </a:rPr>
              <a:t>I have created the column </a:t>
            </a:r>
            <a:r>
              <a:rPr lang="en-GB" sz="2000" dirty="0" err="1">
                <a:latin typeface="Helvetica" pitchFamily="2" charset="0"/>
              </a:rPr>
              <a:t>binary_loan_status</a:t>
            </a:r>
            <a:r>
              <a:rPr lang="en-GB" sz="2000" dirty="0">
                <a:latin typeface="Helvetica" pitchFamily="2" charset="0"/>
              </a:rPr>
              <a:t> which will be our response variable.</a:t>
            </a:r>
          </a:p>
          <a:p>
            <a:r>
              <a:rPr lang="en-GB" sz="2000" dirty="0">
                <a:latin typeface="Helvetica" pitchFamily="2" charset="0"/>
              </a:rPr>
              <a:t>I have exclude some independent variables in order to make the model simpler.</a:t>
            </a:r>
          </a:p>
          <a:p>
            <a:r>
              <a:rPr lang="en-GB" sz="2000" dirty="0">
                <a:latin typeface="Helvetica" pitchFamily="2" charset="0"/>
              </a:rPr>
              <a:t>The dataset split to training (75%) and testing (25%) for the validation.</a:t>
            </a:r>
          </a:p>
          <a:p>
            <a:r>
              <a:rPr lang="en-GB" sz="2000" dirty="0">
                <a:latin typeface="Helvetica" pitchFamily="2" charset="0"/>
              </a:rPr>
              <a:t>Train a model to predict the probability of default.</a:t>
            </a:r>
          </a:p>
          <a:p>
            <a:pPr marL="36900" indent="0">
              <a:buNone/>
            </a:pPr>
            <a:endParaRPr lang="en-GB" sz="2000" dirty="0">
              <a:latin typeface="Helvetica" pitchFamily="2" charset="0"/>
            </a:endParaRPr>
          </a:p>
          <a:p>
            <a:pPr marL="36900" indent="0">
              <a:buNone/>
            </a:pPr>
            <a:r>
              <a:rPr lang="en-GB" sz="2000" dirty="0">
                <a:latin typeface="Helvetica" pitchFamily="2" charset="0"/>
              </a:rPr>
              <a:t>Because of the binary response variable, I have used logistic regression, which models the probability that Y belongs to a particular category, in this case the probability of a non-performing loan. </a:t>
            </a:r>
          </a:p>
          <a:p>
            <a:pPr marL="36900" indent="0">
              <a:buNone/>
            </a:pPr>
            <a:endParaRPr lang="en-GB" sz="1600" dirty="0">
              <a:latin typeface="Helvetica" pitchFamily="2" charset="0"/>
            </a:endParaRPr>
          </a:p>
        </p:txBody>
      </p:sp>
    </p:spTree>
    <p:extLst>
      <p:ext uri="{BB962C8B-B14F-4D97-AF65-F5344CB8AC3E}">
        <p14:creationId xmlns:p14="http://schemas.microsoft.com/office/powerpoint/2010/main" val="371097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DFA46A-2C26-6144-A27D-B775CFC88DFD}"/>
              </a:ext>
            </a:extLst>
          </p:cNvPr>
          <p:cNvSpPr>
            <a:spLocks noGrp="1"/>
          </p:cNvSpPr>
          <p:nvPr>
            <p:ph idx="1"/>
          </p:nvPr>
        </p:nvSpPr>
        <p:spPr>
          <a:xfrm>
            <a:off x="174171" y="362857"/>
            <a:ext cx="8868230" cy="6255657"/>
          </a:xfrm>
        </p:spPr>
        <p:txBody>
          <a:bodyPr anchor="ctr">
            <a:normAutofit/>
          </a:bodyPr>
          <a:lstStyle/>
          <a:p>
            <a:pPr marL="36900" indent="0">
              <a:lnSpc>
                <a:spcPct val="100000"/>
              </a:lnSpc>
              <a:buNone/>
            </a:pPr>
            <a:r>
              <a:rPr lang="en-GB" sz="1200" dirty="0">
                <a:latin typeface="Helvetica" pitchFamily="2" charset="0"/>
              </a:rPr>
              <a:t>The coefficients of the following features are positive:</a:t>
            </a:r>
          </a:p>
          <a:p>
            <a:pPr>
              <a:lnSpc>
                <a:spcPct val="100000"/>
              </a:lnSpc>
            </a:pPr>
            <a:r>
              <a:rPr lang="en-GB" sz="1200" dirty="0">
                <a:latin typeface="Helvetica" pitchFamily="2" charset="0"/>
              </a:rPr>
              <a:t>Loan amount, Interest Rate, Home Ownership – Other, Term</a:t>
            </a:r>
          </a:p>
          <a:p>
            <a:pPr>
              <a:lnSpc>
                <a:spcPct val="100000"/>
              </a:lnSpc>
            </a:pPr>
            <a:r>
              <a:rPr lang="en-GB" sz="1200" dirty="0">
                <a:latin typeface="Helvetica" pitchFamily="2" charset="0"/>
              </a:rPr>
              <a:t>The better the grade are less likely to be default</a:t>
            </a:r>
          </a:p>
          <a:p>
            <a:pPr>
              <a:lnSpc>
                <a:spcPct val="100000"/>
              </a:lnSpc>
            </a:pPr>
            <a:r>
              <a:rPr lang="en-GB" sz="1200" dirty="0">
                <a:latin typeface="Helvetica" pitchFamily="2" charset="0"/>
              </a:rPr>
              <a:t>This means the probability of defaulting on the given credit varies directly with these factors. For example more the given amount of the loan, more the risk of losing credit.</a:t>
            </a:r>
          </a:p>
          <a:p>
            <a:pPr marL="36900" indent="0">
              <a:lnSpc>
                <a:spcPct val="100000"/>
              </a:lnSpc>
              <a:buNone/>
            </a:pPr>
            <a:endParaRPr lang="en-GB" sz="1200" dirty="0">
              <a:latin typeface="Helvetica" pitchFamily="2" charset="0"/>
            </a:endParaRPr>
          </a:p>
          <a:p>
            <a:pPr marL="36900" indent="0">
              <a:lnSpc>
                <a:spcPct val="100000"/>
              </a:lnSpc>
              <a:buNone/>
            </a:pPr>
            <a:r>
              <a:rPr lang="en-GB" sz="1200" dirty="0">
                <a:latin typeface="Helvetica" pitchFamily="2" charset="0"/>
              </a:rPr>
              <a:t>The coefficients of the following features are negative:</a:t>
            </a:r>
          </a:p>
          <a:p>
            <a:pPr>
              <a:lnSpc>
                <a:spcPct val="100000"/>
              </a:lnSpc>
            </a:pPr>
            <a:r>
              <a:rPr lang="en-GB" sz="1200" dirty="0">
                <a:latin typeface="Helvetica" pitchFamily="2" charset="0"/>
              </a:rPr>
              <a:t>Annual Income, Home Ownership – Own, Home Ownership - Rent</a:t>
            </a:r>
          </a:p>
          <a:p>
            <a:pPr>
              <a:lnSpc>
                <a:spcPct val="100000"/>
              </a:lnSpc>
            </a:pPr>
            <a:r>
              <a:rPr lang="en-GB" sz="1200" dirty="0">
                <a:latin typeface="Helvetica" pitchFamily="2" charset="0"/>
              </a:rPr>
              <a:t>Borrowers with 10+ years of experience are more likely to pay their debt</a:t>
            </a:r>
          </a:p>
          <a:p>
            <a:pPr>
              <a:lnSpc>
                <a:spcPct val="100000"/>
              </a:lnSpc>
            </a:pPr>
            <a:r>
              <a:rPr lang="en-GB" sz="1200" dirty="0">
                <a:latin typeface="Helvetica" pitchFamily="2" charset="0"/>
              </a:rPr>
              <a:t>There is no significant difference in the early years of employment</a:t>
            </a:r>
          </a:p>
          <a:p>
            <a:pPr>
              <a:lnSpc>
                <a:spcPct val="100000"/>
              </a:lnSpc>
            </a:pPr>
            <a:r>
              <a:rPr lang="en-GB" sz="1200" dirty="0">
                <a:latin typeface="Helvetica" pitchFamily="2" charset="0"/>
              </a:rPr>
              <a:t>This means that the probability of defaulting is inversely proportional to the factors mentioned above.</a:t>
            </a:r>
          </a:p>
          <a:p>
            <a:pPr>
              <a:lnSpc>
                <a:spcPct val="100000"/>
              </a:lnSpc>
            </a:pPr>
            <a:endParaRPr lang="en-GB" sz="1200" dirty="0">
              <a:latin typeface="Helvetica" pitchFamily="2" charset="0"/>
            </a:endParaRPr>
          </a:p>
          <a:p>
            <a:pPr marL="36900" indent="0">
              <a:lnSpc>
                <a:spcPct val="100000"/>
              </a:lnSpc>
              <a:buNone/>
            </a:pPr>
            <a:endParaRPr lang="en-GB" sz="1200" dirty="0">
              <a:latin typeface="Helvetica" pitchFamily="2" charset="0"/>
            </a:endParaRPr>
          </a:p>
        </p:txBody>
      </p:sp>
      <p:pic>
        <p:nvPicPr>
          <p:cNvPr id="7" name="Graphic 6" descr="Bank">
            <a:extLst>
              <a:ext uri="{FF2B5EF4-FFF2-40B4-BE49-F238E27FC236}">
                <a16:creationId xmlns:a16="http://schemas.microsoft.com/office/drawing/2014/main" id="{328D7AA0-DCE2-4551-A585-68CA587A2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42401" y="1058765"/>
            <a:ext cx="3258006" cy="3258006"/>
          </a:xfrm>
          <a:prstGeom prst="rect">
            <a:avLst/>
          </a:prstGeom>
        </p:spPr>
      </p:pic>
    </p:spTree>
    <p:extLst>
      <p:ext uri="{BB962C8B-B14F-4D97-AF65-F5344CB8AC3E}">
        <p14:creationId xmlns:p14="http://schemas.microsoft.com/office/powerpoint/2010/main" val="108623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83321B17-0673-4D49-ACB2-69EE8116441F}"/>
              </a:ext>
            </a:extLst>
          </p:cNvPr>
          <p:cNvSpPr>
            <a:spLocks noGrp="1"/>
          </p:cNvSpPr>
          <p:nvPr>
            <p:ph idx="1"/>
          </p:nvPr>
        </p:nvSpPr>
        <p:spPr>
          <a:xfrm>
            <a:off x="1039905" y="2147862"/>
            <a:ext cx="3405573" cy="3499563"/>
          </a:xfrm>
        </p:spPr>
        <p:txBody>
          <a:bodyPr anchor="t">
            <a:normAutofit/>
          </a:bodyPr>
          <a:lstStyle/>
          <a:p>
            <a:pPr marL="36900" indent="0">
              <a:lnSpc>
                <a:spcPct val="100000"/>
              </a:lnSpc>
              <a:buNone/>
            </a:pPr>
            <a:r>
              <a:rPr lang="en-GB" sz="1600">
                <a:effectLst/>
                <a:latin typeface="Helvetica" pitchFamily="2" charset="0"/>
              </a:rPr>
              <a:t>A logistic regression model was used to predict the loan status. </a:t>
            </a:r>
          </a:p>
          <a:p>
            <a:pPr marL="36900" indent="0">
              <a:lnSpc>
                <a:spcPct val="100000"/>
              </a:lnSpc>
              <a:buNone/>
            </a:pPr>
            <a:r>
              <a:rPr lang="en-GB" sz="1600">
                <a:effectLst/>
                <a:latin typeface="Helvetica" pitchFamily="2" charset="0"/>
              </a:rPr>
              <a:t>Different cut off’s were used to decide if the loan should be granted or not. Cut off of 30% gave a good accuracy of 76.22%. </a:t>
            </a:r>
          </a:p>
          <a:p>
            <a:pPr marL="36900" indent="0">
              <a:lnSpc>
                <a:spcPct val="100000"/>
              </a:lnSpc>
              <a:buNone/>
            </a:pPr>
            <a:r>
              <a:rPr lang="en-GB" sz="1600">
                <a:effectLst/>
                <a:latin typeface="Helvetica" pitchFamily="2" charset="0"/>
              </a:rPr>
              <a:t>The decision to set a cut off is arbitrary and higher levels of threshold increases the risk. The Area Under Curve also gives a measure of accuracy, which came out to be 70.25%.</a:t>
            </a:r>
            <a:endParaRPr lang="en-GB" sz="1600">
              <a:latin typeface="Helvetica" pitchFamily="2" charset="0"/>
            </a:endParaRPr>
          </a:p>
          <a:p>
            <a:pPr marL="36900" indent="0">
              <a:lnSpc>
                <a:spcPct val="100000"/>
              </a:lnSpc>
              <a:buNone/>
            </a:pPr>
            <a:endParaRPr lang="en-GB" sz="1600"/>
          </a:p>
        </p:txBody>
      </p:sp>
      <p:pic>
        <p:nvPicPr>
          <p:cNvPr id="5" name="Picture 4" descr="A screenshot of a cell phone&#10;&#10;Description automatically generated">
            <a:extLst>
              <a:ext uri="{FF2B5EF4-FFF2-40B4-BE49-F238E27FC236}">
                <a16:creationId xmlns:a16="http://schemas.microsoft.com/office/drawing/2014/main" id="{D9D1AA87-EBA0-1043-8C9E-820903A80E4F}"/>
              </a:ext>
            </a:extLst>
          </p:cNvPr>
          <p:cNvPicPr>
            <a:picLocks noChangeAspect="1"/>
          </p:cNvPicPr>
          <p:nvPr/>
        </p:nvPicPr>
        <p:blipFill>
          <a:blip r:embed="rId3"/>
          <a:stretch>
            <a:fillRect/>
          </a:stretch>
        </p:blipFill>
        <p:spPr>
          <a:xfrm>
            <a:off x="4897417" y="609601"/>
            <a:ext cx="7234881" cy="5624424"/>
          </a:xfrm>
          <a:prstGeom prst="rect">
            <a:avLst/>
          </a:prstGeom>
        </p:spPr>
      </p:pic>
    </p:spTree>
    <p:extLst>
      <p:ext uri="{BB962C8B-B14F-4D97-AF65-F5344CB8AC3E}">
        <p14:creationId xmlns:p14="http://schemas.microsoft.com/office/powerpoint/2010/main" val="2790412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1672" y="609599"/>
            <a:ext cx="6889687" cy="5273675"/>
          </a:xfrm>
          <a:prstGeom prst="rect">
            <a:avLst/>
          </a:prstGeom>
        </p:spPr>
      </p:pic>
      <p:graphicFrame>
        <p:nvGraphicFramePr>
          <p:cNvPr id="5" name="Content Placeholder 2">
            <a:extLst>
              <a:ext uri="{FF2B5EF4-FFF2-40B4-BE49-F238E27FC236}">
                <a16:creationId xmlns:a16="http://schemas.microsoft.com/office/drawing/2014/main" id="{0CA6F11E-A7ED-4AAA-89B2-46B744546D6F}"/>
              </a:ext>
            </a:extLst>
          </p:cNvPr>
          <p:cNvGraphicFramePr>
            <a:graphicFrameLocks noGrp="1"/>
          </p:cNvGraphicFramePr>
          <p:nvPr>
            <p:ph idx="1"/>
            <p:extLst>
              <p:ext uri="{D42A27DB-BD31-4B8C-83A1-F6EECF244321}">
                <p14:modId xmlns:p14="http://schemas.microsoft.com/office/powerpoint/2010/main" val="3395978614"/>
              </p:ext>
            </p:extLst>
          </p:nvPr>
        </p:nvGraphicFramePr>
        <p:xfrm>
          <a:off x="348343" y="290286"/>
          <a:ext cx="11509828" cy="62846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198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7795675-6F93-4405-93C5-8B250C7360DA}"/>
              </a:ext>
            </a:extLst>
          </p:cNvPr>
          <p:cNvGraphicFramePr>
            <a:graphicFrameLocks noGrp="1"/>
          </p:cNvGraphicFramePr>
          <p:nvPr>
            <p:ph idx="1"/>
            <p:extLst>
              <p:ext uri="{D42A27DB-BD31-4B8C-83A1-F6EECF244321}">
                <p14:modId xmlns:p14="http://schemas.microsoft.com/office/powerpoint/2010/main" val="3153121842"/>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557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BD6E95-9E9C-9444-B562-2744E1D76A1B}"/>
              </a:ext>
            </a:extLst>
          </p:cNvPr>
          <p:cNvSpPr>
            <a:spLocks noGrp="1"/>
          </p:cNvSpPr>
          <p:nvPr>
            <p:ph idx="1"/>
          </p:nvPr>
        </p:nvSpPr>
        <p:spPr>
          <a:xfrm>
            <a:off x="259372" y="337671"/>
            <a:ext cx="3130426" cy="3463364"/>
          </a:xfrm>
        </p:spPr>
        <p:txBody>
          <a:bodyPr>
            <a:normAutofit/>
          </a:bodyPr>
          <a:lstStyle/>
          <a:p>
            <a:pPr marL="36900" indent="0">
              <a:buNone/>
            </a:pPr>
            <a:r>
              <a:rPr lang="en-US" sz="1800" b="1" dirty="0">
                <a:latin typeface="Helvetica" pitchFamily="2" charset="0"/>
              </a:rPr>
              <a:t>Exploratory Data Analysis</a:t>
            </a:r>
          </a:p>
          <a:p>
            <a:pPr marL="36900" indent="0">
              <a:buNone/>
            </a:pPr>
            <a:r>
              <a:rPr lang="en-GB" sz="1800" dirty="0">
                <a:effectLst/>
                <a:latin typeface="Helvetica" pitchFamily="2" charset="0"/>
              </a:rPr>
              <a:t>The variable Loan status has 9 categories</a:t>
            </a:r>
          </a:p>
          <a:p>
            <a:pPr marL="36900" indent="0">
              <a:buNone/>
            </a:pPr>
            <a:r>
              <a:rPr lang="en-GB" sz="1800" dirty="0">
                <a:effectLst/>
                <a:latin typeface="Helvetica" pitchFamily="2" charset="0"/>
              </a:rPr>
              <a:t>To answer the business question about default rates I have only considered the data from Fully paid and Charged off (default) category. </a:t>
            </a:r>
          </a:p>
          <a:p>
            <a:pPr marL="36900" indent="0">
              <a:buNone/>
            </a:pPr>
            <a:endParaRPr lang="en-GB" sz="1800" dirty="0">
              <a:effectLst/>
              <a:latin typeface="Helvetica" pitchFamily="2" charset="0"/>
            </a:endParaRPr>
          </a:p>
          <a:p>
            <a:pPr marL="36900" indent="0">
              <a:buNone/>
            </a:pPr>
            <a:endParaRPr lang="en-US" sz="1800" b="1" dirty="0"/>
          </a:p>
        </p:txBody>
      </p:sp>
      <p:pic>
        <p:nvPicPr>
          <p:cNvPr id="5" name="Picture 4" descr="A screenshot of a cell phone screen with text&#10;&#10;Description automatically generated">
            <a:extLst>
              <a:ext uri="{FF2B5EF4-FFF2-40B4-BE49-F238E27FC236}">
                <a16:creationId xmlns:a16="http://schemas.microsoft.com/office/drawing/2014/main" id="{D1C3E029-393C-5048-A753-CAA58F47BBFF}"/>
              </a:ext>
            </a:extLst>
          </p:cNvPr>
          <p:cNvPicPr>
            <a:picLocks noChangeAspect="1"/>
          </p:cNvPicPr>
          <p:nvPr/>
        </p:nvPicPr>
        <p:blipFill>
          <a:blip r:embed="rId3"/>
          <a:stretch>
            <a:fillRect/>
          </a:stretch>
        </p:blipFill>
        <p:spPr>
          <a:xfrm>
            <a:off x="3308296" y="2260599"/>
            <a:ext cx="8624332" cy="4183530"/>
          </a:xfrm>
          <a:prstGeom prst="rect">
            <a:avLst/>
          </a:prstGeom>
        </p:spPr>
      </p:pic>
    </p:spTree>
    <p:extLst>
      <p:ext uri="{BB962C8B-B14F-4D97-AF65-F5344CB8AC3E}">
        <p14:creationId xmlns:p14="http://schemas.microsoft.com/office/powerpoint/2010/main" val="76962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automatically generated">
            <a:extLst>
              <a:ext uri="{FF2B5EF4-FFF2-40B4-BE49-F238E27FC236}">
                <a16:creationId xmlns:a16="http://schemas.microsoft.com/office/drawing/2014/main" id="{02799890-7981-4C47-8C28-C812749994C6}"/>
              </a:ext>
            </a:extLst>
          </p:cNvPr>
          <p:cNvPicPr>
            <a:picLocks noChangeAspect="1"/>
          </p:cNvPicPr>
          <p:nvPr/>
        </p:nvPicPr>
        <p:blipFill>
          <a:blip r:embed="rId2"/>
          <a:stretch>
            <a:fillRect/>
          </a:stretch>
        </p:blipFill>
        <p:spPr>
          <a:xfrm>
            <a:off x="224117" y="152400"/>
            <a:ext cx="11797553" cy="6705600"/>
          </a:xfrm>
          <a:prstGeom prst="rect">
            <a:avLst/>
          </a:prstGeom>
        </p:spPr>
      </p:pic>
    </p:spTree>
    <p:extLst>
      <p:ext uri="{BB962C8B-B14F-4D97-AF65-F5344CB8AC3E}">
        <p14:creationId xmlns:p14="http://schemas.microsoft.com/office/powerpoint/2010/main" val="126293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E85227-7A9A-324A-9BD9-170290ED293F}"/>
              </a:ext>
            </a:extLst>
          </p:cNvPr>
          <p:cNvSpPr>
            <a:spLocks noGrp="1"/>
          </p:cNvSpPr>
          <p:nvPr>
            <p:ph idx="1"/>
          </p:nvPr>
        </p:nvSpPr>
        <p:spPr>
          <a:xfrm>
            <a:off x="185662" y="101600"/>
            <a:ext cx="3358084" cy="3544046"/>
          </a:xfrm>
        </p:spPr>
        <p:txBody>
          <a:bodyPr>
            <a:normAutofit lnSpcReduction="10000"/>
          </a:bodyPr>
          <a:lstStyle/>
          <a:p>
            <a:pPr marL="36900" indent="0">
              <a:lnSpc>
                <a:spcPct val="100000"/>
              </a:lnSpc>
              <a:buNone/>
            </a:pPr>
            <a:r>
              <a:rPr lang="en-US" sz="1400" b="1" dirty="0">
                <a:latin typeface="Helvetica" pitchFamily="2" charset="0"/>
              </a:rPr>
              <a:t>Univariate analysis on Categorical variables</a:t>
            </a:r>
          </a:p>
          <a:p>
            <a:pPr marL="36900" indent="0">
              <a:lnSpc>
                <a:spcPct val="100000"/>
              </a:lnSpc>
              <a:buNone/>
            </a:pPr>
            <a:endParaRPr lang="en-US" sz="1400" dirty="0">
              <a:latin typeface="Helvetica" pitchFamily="2" charset="0"/>
            </a:endParaRPr>
          </a:p>
          <a:p>
            <a:pPr marL="36900" indent="0">
              <a:lnSpc>
                <a:spcPct val="100000"/>
              </a:lnSpc>
              <a:buNone/>
            </a:pPr>
            <a:r>
              <a:rPr lang="en-US" sz="1400" dirty="0">
                <a:latin typeface="Helvetica" pitchFamily="2" charset="0"/>
              </a:rPr>
              <a:t>For credit risk modelling It is known that the better the grade the lowest the interest rate.</a:t>
            </a:r>
          </a:p>
          <a:p>
            <a:pPr marL="36900" indent="0">
              <a:lnSpc>
                <a:spcPct val="100000"/>
              </a:lnSpc>
              <a:buNone/>
            </a:pPr>
            <a:endParaRPr lang="en-US" sz="1400" dirty="0">
              <a:latin typeface="Helvetica" pitchFamily="2" charset="0"/>
            </a:endParaRPr>
          </a:p>
          <a:p>
            <a:pPr marL="36900" indent="0">
              <a:lnSpc>
                <a:spcPct val="100000"/>
              </a:lnSpc>
              <a:buNone/>
            </a:pPr>
            <a:endParaRPr lang="en-US" sz="1400" dirty="0">
              <a:latin typeface="Helvetica" pitchFamily="2" charset="0"/>
            </a:endParaRPr>
          </a:p>
          <a:p>
            <a:pPr marL="36900" indent="0">
              <a:lnSpc>
                <a:spcPct val="100000"/>
              </a:lnSpc>
              <a:buNone/>
            </a:pPr>
            <a:r>
              <a:rPr lang="en-US" sz="1400" dirty="0">
                <a:latin typeface="Helvetica" pitchFamily="2" charset="0"/>
              </a:rPr>
              <a:t>Lending Club also assigned a grade (A–G) to each note that reflects Lending Club's assessment of the credit risk of the corresponding loan.</a:t>
            </a:r>
          </a:p>
          <a:p>
            <a:pPr marL="36900" indent="0">
              <a:lnSpc>
                <a:spcPct val="100000"/>
              </a:lnSpc>
              <a:buNone/>
            </a:pPr>
            <a:r>
              <a:rPr lang="en-US" sz="1400" dirty="0">
                <a:latin typeface="Helvetica" pitchFamily="2" charset="0"/>
              </a:rPr>
              <a:t> </a:t>
            </a:r>
          </a:p>
        </p:txBody>
      </p:sp>
      <p:pic>
        <p:nvPicPr>
          <p:cNvPr id="5" name="Picture 4" descr="A close up of text on a white background&#10;&#10;Description automatically generated">
            <a:extLst>
              <a:ext uri="{FF2B5EF4-FFF2-40B4-BE49-F238E27FC236}">
                <a16:creationId xmlns:a16="http://schemas.microsoft.com/office/drawing/2014/main" id="{92F286C7-48EF-D142-8450-A1902E3BCCFF}"/>
              </a:ext>
            </a:extLst>
          </p:cNvPr>
          <p:cNvPicPr>
            <a:picLocks noChangeAspect="1"/>
          </p:cNvPicPr>
          <p:nvPr/>
        </p:nvPicPr>
        <p:blipFill>
          <a:blip r:embed="rId3"/>
          <a:stretch>
            <a:fillRect/>
          </a:stretch>
        </p:blipFill>
        <p:spPr>
          <a:xfrm>
            <a:off x="3623984" y="101600"/>
            <a:ext cx="8237816" cy="6226739"/>
          </a:xfrm>
          <a:prstGeom prst="rect">
            <a:avLst/>
          </a:prstGeom>
        </p:spPr>
      </p:pic>
    </p:spTree>
    <p:extLst>
      <p:ext uri="{BB962C8B-B14F-4D97-AF65-F5344CB8AC3E}">
        <p14:creationId xmlns:p14="http://schemas.microsoft.com/office/powerpoint/2010/main" val="387231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133671-A3C2-8E41-B56E-1BFB6B3766D3}"/>
              </a:ext>
            </a:extLst>
          </p:cNvPr>
          <p:cNvSpPr>
            <a:spLocks noGrp="1"/>
          </p:cNvSpPr>
          <p:nvPr>
            <p:ph idx="1"/>
          </p:nvPr>
        </p:nvSpPr>
        <p:spPr>
          <a:xfrm>
            <a:off x="913796" y="2247153"/>
            <a:ext cx="3358084" cy="3544046"/>
          </a:xfrm>
        </p:spPr>
        <p:txBody>
          <a:bodyPr>
            <a:normAutofit/>
          </a:bodyPr>
          <a:lstStyle/>
          <a:p>
            <a:pPr marL="36900" indent="0">
              <a:buNone/>
            </a:pPr>
            <a:r>
              <a:rPr lang="en-US" sz="1800" dirty="0">
                <a:latin typeface="Helvetica" pitchFamily="2" charset="0"/>
              </a:rPr>
              <a:t>Percentage of the loan assigned according to grade by the Lending Club</a:t>
            </a:r>
          </a:p>
          <a:p>
            <a:pPr marL="36900" indent="0">
              <a:buNone/>
            </a:pPr>
            <a:endParaRPr lang="en-US" sz="1800" dirty="0">
              <a:latin typeface="Helvetica" pitchFamily="2" charset="0"/>
            </a:endParaRPr>
          </a:p>
          <a:p>
            <a:pPr marL="36900" indent="0">
              <a:buNone/>
            </a:pPr>
            <a:r>
              <a:rPr lang="en-US" sz="1800" dirty="0">
                <a:latin typeface="Helvetica" pitchFamily="2" charset="0"/>
              </a:rPr>
              <a:t>Grade B and C are assigned to more than 50% of the total loans.</a:t>
            </a:r>
          </a:p>
        </p:txBody>
      </p:sp>
      <p:pic>
        <p:nvPicPr>
          <p:cNvPr id="5" name="Picture 4" descr="A picture containing drawing&#10;&#10;Description automatically generated">
            <a:extLst>
              <a:ext uri="{FF2B5EF4-FFF2-40B4-BE49-F238E27FC236}">
                <a16:creationId xmlns:a16="http://schemas.microsoft.com/office/drawing/2014/main" id="{2D1A8248-9E75-8D40-8077-C88150BCAA8E}"/>
              </a:ext>
            </a:extLst>
          </p:cNvPr>
          <p:cNvPicPr>
            <a:picLocks noChangeAspect="1"/>
          </p:cNvPicPr>
          <p:nvPr/>
        </p:nvPicPr>
        <p:blipFill>
          <a:blip r:embed="rId3"/>
          <a:stretch>
            <a:fillRect/>
          </a:stretch>
        </p:blipFill>
        <p:spPr>
          <a:xfrm>
            <a:off x="4271880" y="324310"/>
            <a:ext cx="7644817" cy="6223974"/>
          </a:xfrm>
          <a:prstGeom prst="rect">
            <a:avLst/>
          </a:prstGeom>
        </p:spPr>
      </p:pic>
    </p:spTree>
    <p:extLst>
      <p:ext uri="{BB962C8B-B14F-4D97-AF65-F5344CB8AC3E}">
        <p14:creationId xmlns:p14="http://schemas.microsoft.com/office/powerpoint/2010/main" val="8897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9BB2A2-2CFB-634F-8F7B-3804ECDAC669}"/>
              </a:ext>
            </a:extLst>
          </p:cNvPr>
          <p:cNvSpPr>
            <a:spLocks noGrp="1"/>
          </p:cNvSpPr>
          <p:nvPr>
            <p:ph idx="1"/>
          </p:nvPr>
        </p:nvSpPr>
        <p:spPr>
          <a:xfrm>
            <a:off x="211063" y="423335"/>
            <a:ext cx="3358084" cy="3544046"/>
          </a:xfrm>
        </p:spPr>
        <p:txBody>
          <a:bodyPr>
            <a:normAutofit/>
          </a:bodyPr>
          <a:lstStyle/>
          <a:p>
            <a:pPr marL="36900" indent="0">
              <a:buNone/>
            </a:pPr>
            <a:r>
              <a:rPr lang="en-US" sz="1800" b="1" dirty="0">
                <a:latin typeface="Helvetica" pitchFamily="2" charset="0"/>
              </a:rPr>
              <a:t>TERM: </a:t>
            </a:r>
          </a:p>
          <a:p>
            <a:pPr marL="36900" indent="0">
              <a:buNone/>
            </a:pPr>
            <a:r>
              <a:rPr lang="en-US" sz="1800" dirty="0">
                <a:latin typeface="Helvetica" pitchFamily="2" charset="0"/>
              </a:rPr>
              <a:t>This is the number of payments on the loan. There are two terms (36 months and 60 months) on which loans are given.</a:t>
            </a:r>
          </a:p>
          <a:p>
            <a:pPr marL="36900" indent="0">
              <a:buNone/>
            </a:pPr>
            <a:r>
              <a:rPr lang="en-US" sz="1800" dirty="0">
                <a:latin typeface="Helvetica" pitchFamily="2" charset="0"/>
              </a:rPr>
              <a:t>Around 75% of the loans are given on 36 months term</a:t>
            </a:r>
          </a:p>
        </p:txBody>
      </p:sp>
      <p:pic>
        <p:nvPicPr>
          <p:cNvPr id="5" name="Picture 4" descr="A picture containing drawing&#10;&#10;Description automatically generated">
            <a:extLst>
              <a:ext uri="{FF2B5EF4-FFF2-40B4-BE49-F238E27FC236}">
                <a16:creationId xmlns:a16="http://schemas.microsoft.com/office/drawing/2014/main" id="{23CDF29E-EFB3-3A45-8AF6-44BBF87F6302}"/>
              </a:ext>
            </a:extLst>
          </p:cNvPr>
          <p:cNvPicPr>
            <a:picLocks noChangeAspect="1"/>
          </p:cNvPicPr>
          <p:nvPr/>
        </p:nvPicPr>
        <p:blipFill>
          <a:blip r:embed="rId3"/>
          <a:stretch>
            <a:fillRect/>
          </a:stretch>
        </p:blipFill>
        <p:spPr>
          <a:xfrm>
            <a:off x="5658072" y="256339"/>
            <a:ext cx="6178327" cy="617832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C0D81A7-8416-F641-9FD1-1AEBC6C313FA}"/>
              </a:ext>
            </a:extLst>
          </p:cNvPr>
          <p:cNvPicPr>
            <a:picLocks noChangeAspect="1"/>
          </p:cNvPicPr>
          <p:nvPr/>
        </p:nvPicPr>
        <p:blipFill>
          <a:blip r:embed="rId4"/>
          <a:stretch>
            <a:fillRect/>
          </a:stretch>
        </p:blipFill>
        <p:spPr>
          <a:xfrm>
            <a:off x="166270" y="3450540"/>
            <a:ext cx="5325533" cy="1308100"/>
          </a:xfrm>
          <a:prstGeom prst="rect">
            <a:avLst/>
          </a:prstGeom>
        </p:spPr>
      </p:pic>
    </p:spTree>
    <p:extLst>
      <p:ext uri="{BB962C8B-B14F-4D97-AF65-F5344CB8AC3E}">
        <p14:creationId xmlns:p14="http://schemas.microsoft.com/office/powerpoint/2010/main" val="397526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7C2B5A-33E2-B34C-9F8D-32F8F0FED53E}"/>
              </a:ext>
            </a:extLst>
          </p:cNvPr>
          <p:cNvSpPr>
            <a:spLocks noGrp="1"/>
          </p:cNvSpPr>
          <p:nvPr>
            <p:ph idx="1"/>
          </p:nvPr>
        </p:nvSpPr>
        <p:spPr>
          <a:xfrm>
            <a:off x="270330" y="892486"/>
            <a:ext cx="3358084" cy="2003114"/>
          </a:xfrm>
        </p:spPr>
        <p:txBody>
          <a:bodyPr>
            <a:normAutofit/>
          </a:bodyPr>
          <a:lstStyle/>
          <a:p>
            <a:pPr marL="36900" indent="0">
              <a:buNone/>
            </a:pPr>
            <a:r>
              <a:rPr lang="en-US" sz="1800" b="1">
                <a:latin typeface="Helvetica" pitchFamily="2" charset="0"/>
              </a:rPr>
              <a:t>Home Ownerships: </a:t>
            </a:r>
          </a:p>
          <a:p>
            <a:pPr marL="36900" indent="0">
              <a:buNone/>
            </a:pPr>
            <a:r>
              <a:rPr lang="en-US" sz="1800">
                <a:latin typeface="Helvetica" pitchFamily="2" charset="0"/>
              </a:rPr>
              <a:t>Rent and mortgage homeowners account for around 90% of the loans</a:t>
            </a:r>
          </a:p>
          <a:p>
            <a:pPr marL="36900" indent="0">
              <a:buNone/>
            </a:pPr>
            <a:endParaRPr lang="en-US" sz="1800">
              <a:latin typeface="Helvetica" pitchFamily="2" charset="0"/>
            </a:endParaRPr>
          </a:p>
          <a:p>
            <a:pPr marL="36900" indent="0">
              <a:buNone/>
            </a:pPr>
            <a:endParaRPr lang="en-US" sz="1800">
              <a:latin typeface="Helvetica" pitchFamily="2" charset="0"/>
            </a:endParaRPr>
          </a:p>
        </p:txBody>
      </p:sp>
      <p:pic>
        <p:nvPicPr>
          <p:cNvPr id="9" name="Picture 8" descr="A screenshot of a cell phone&#10;&#10;Description automatically generated">
            <a:extLst>
              <a:ext uri="{FF2B5EF4-FFF2-40B4-BE49-F238E27FC236}">
                <a16:creationId xmlns:a16="http://schemas.microsoft.com/office/drawing/2014/main" id="{7248C140-3B2F-7744-8F08-07F03B630DE9}"/>
              </a:ext>
            </a:extLst>
          </p:cNvPr>
          <p:cNvPicPr>
            <a:picLocks noChangeAspect="1"/>
          </p:cNvPicPr>
          <p:nvPr/>
        </p:nvPicPr>
        <p:blipFill>
          <a:blip r:embed="rId3"/>
          <a:stretch>
            <a:fillRect/>
          </a:stretch>
        </p:blipFill>
        <p:spPr>
          <a:xfrm>
            <a:off x="3776133" y="204977"/>
            <a:ext cx="8299061" cy="6077289"/>
          </a:xfrm>
          <a:prstGeom prst="rect">
            <a:avLst/>
          </a:prstGeom>
        </p:spPr>
      </p:pic>
    </p:spTree>
    <p:extLst>
      <p:ext uri="{BB962C8B-B14F-4D97-AF65-F5344CB8AC3E}">
        <p14:creationId xmlns:p14="http://schemas.microsoft.com/office/powerpoint/2010/main" val="170406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FD17106-D1C5-6D4E-B3E3-53FB238F56C8}"/>
              </a:ext>
            </a:extLst>
          </p:cNvPr>
          <p:cNvSpPr>
            <a:spLocks noGrp="1"/>
          </p:cNvSpPr>
          <p:nvPr>
            <p:ph idx="1"/>
          </p:nvPr>
        </p:nvSpPr>
        <p:spPr>
          <a:xfrm>
            <a:off x="1039905" y="2147862"/>
            <a:ext cx="3405573" cy="3499563"/>
          </a:xfrm>
        </p:spPr>
        <p:txBody>
          <a:bodyPr anchor="t">
            <a:normAutofit/>
          </a:bodyPr>
          <a:lstStyle/>
          <a:p>
            <a:pPr marL="36900" indent="0">
              <a:buNone/>
            </a:pPr>
            <a:r>
              <a:rPr lang="en-US" sz="1600" b="1">
                <a:latin typeface="Helvetica" pitchFamily="2" charset="0"/>
              </a:rPr>
              <a:t>Verifications: </a:t>
            </a:r>
          </a:p>
          <a:p>
            <a:pPr marL="36900" indent="0">
              <a:buNone/>
            </a:pPr>
            <a:r>
              <a:rPr lang="en-US" sz="1600">
                <a:latin typeface="Helvetica" pitchFamily="2" charset="0"/>
              </a:rPr>
              <a:t>More than 65% of the loans are verified before lending </a:t>
            </a:r>
          </a:p>
        </p:txBody>
      </p:sp>
      <p:pic>
        <p:nvPicPr>
          <p:cNvPr id="5" name="Picture 4" descr="A picture containing screenshot, drawing&#10;&#10;Description automatically generated">
            <a:extLst>
              <a:ext uri="{FF2B5EF4-FFF2-40B4-BE49-F238E27FC236}">
                <a16:creationId xmlns:a16="http://schemas.microsoft.com/office/drawing/2014/main" id="{01B63DF3-7F9A-0D4E-B7CF-8BC4A1BBCEEA}"/>
              </a:ext>
            </a:extLst>
          </p:cNvPr>
          <p:cNvPicPr>
            <a:picLocks noChangeAspect="1"/>
          </p:cNvPicPr>
          <p:nvPr/>
        </p:nvPicPr>
        <p:blipFill>
          <a:blip r:embed="rId4"/>
          <a:stretch>
            <a:fillRect/>
          </a:stretch>
        </p:blipFill>
        <p:spPr>
          <a:xfrm>
            <a:off x="5494867" y="460798"/>
            <a:ext cx="5842000" cy="5842000"/>
          </a:xfrm>
          <a:prstGeom prst="rect">
            <a:avLst/>
          </a:prstGeom>
        </p:spPr>
      </p:pic>
    </p:spTree>
    <p:extLst>
      <p:ext uri="{BB962C8B-B14F-4D97-AF65-F5344CB8AC3E}">
        <p14:creationId xmlns:p14="http://schemas.microsoft.com/office/powerpoint/2010/main" val="117734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_2SEEDS">
      <a:dk1>
        <a:srgbClr val="000000"/>
      </a:dk1>
      <a:lt1>
        <a:srgbClr val="FFFFFF"/>
      </a:lt1>
      <a:dk2>
        <a:srgbClr val="243641"/>
      </a:dk2>
      <a:lt2>
        <a:srgbClr val="E8E6E2"/>
      </a:lt2>
      <a:accent1>
        <a:srgbClr val="205BCC"/>
      </a:accent1>
      <a:accent2>
        <a:srgbClr val="31B1D9"/>
      </a:accent2>
      <a:accent3>
        <a:srgbClr val="5449E2"/>
      </a:accent3>
      <a:accent4>
        <a:srgbClr val="CC3620"/>
      </a:accent4>
      <a:accent5>
        <a:srgbClr val="DE9032"/>
      </a:accent5>
      <a:accent6>
        <a:srgbClr val="ACA61B"/>
      </a:accent6>
      <a:hlink>
        <a:srgbClr val="A17C35"/>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841</Words>
  <Application>Microsoft Macintosh PowerPoint</Application>
  <PresentationFormat>Widescreen</PresentationFormat>
  <Paragraphs>62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Georgia Pro Cond Light</vt:lpstr>
      <vt:lpstr>Helvetica</vt:lpstr>
      <vt:lpstr>Speak Pro</vt:lpstr>
      <vt:lpstr>Wingdings 2</vt:lpstr>
      <vt:lpstr>SlateVTI</vt:lpstr>
      <vt:lpstr>Lending club default rate on loans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with respect to Term:  The percentage of default in case of loans with 60 months term is higher as compared to the loans with 36 months term.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default rate on loans</dc:title>
  <dc:creator>Microsoft Office User</dc:creator>
  <cp:lastModifiedBy>Microsoft Office User</cp:lastModifiedBy>
  <cp:revision>4</cp:revision>
  <dcterms:created xsi:type="dcterms:W3CDTF">2020-06-04T01:08:34Z</dcterms:created>
  <dcterms:modified xsi:type="dcterms:W3CDTF">2020-06-04T08:24:37Z</dcterms:modified>
</cp:coreProperties>
</file>