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>
        <p:scale>
          <a:sx n="159" d="100"/>
          <a:sy n="159" d="100"/>
        </p:scale>
        <p:origin x="58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25656B-D4E1-49BB-B2A5-2B3F9D21525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7424230-D8C4-45CA-B986-C45BA524D567}">
      <dgm:prSet/>
      <dgm:spPr/>
      <dgm:t>
        <a:bodyPr/>
        <a:lstStyle/>
        <a:p>
          <a:pPr>
            <a:defRPr cap="all"/>
          </a:pPr>
          <a:r>
            <a:rPr lang="en-GB" b="1"/>
            <a:t>Classification Vs. Clustering </a:t>
          </a:r>
          <a:endParaRPr lang="en-US"/>
        </a:p>
      </dgm:t>
    </dgm:pt>
    <dgm:pt modelId="{E54E130C-DFBC-4CE2-8C1D-93EBF0F7CE99}" type="parTrans" cxnId="{9E22ADDF-9848-4DED-9406-BC465A77A46E}">
      <dgm:prSet/>
      <dgm:spPr/>
      <dgm:t>
        <a:bodyPr/>
        <a:lstStyle/>
        <a:p>
          <a:endParaRPr lang="en-US"/>
        </a:p>
      </dgm:t>
    </dgm:pt>
    <dgm:pt modelId="{2286C4FA-69BA-43A4-A1DD-4C2825FFC13D}" type="sibTrans" cxnId="{9E22ADDF-9848-4DED-9406-BC465A77A46E}">
      <dgm:prSet/>
      <dgm:spPr/>
      <dgm:t>
        <a:bodyPr/>
        <a:lstStyle/>
        <a:p>
          <a:endParaRPr lang="en-US"/>
        </a:p>
      </dgm:t>
    </dgm:pt>
    <dgm:pt modelId="{FDB5F3C1-CE9F-4AD0-96C9-20BDF1679BFC}">
      <dgm:prSet/>
      <dgm:spPr/>
      <dgm:t>
        <a:bodyPr/>
        <a:lstStyle/>
        <a:p>
          <a:pPr>
            <a:defRPr cap="all"/>
          </a:pPr>
          <a:r>
            <a:rPr lang="en-US"/>
            <a:t>Presentation by</a:t>
          </a:r>
        </a:p>
      </dgm:t>
    </dgm:pt>
    <dgm:pt modelId="{39CD73E4-CEF4-4AED-9055-BD0EAB26C5D6}" type="parTrans" cxnId="{21F42C9C-348E-49AC-8960-B02104392B2F}">
      <dgm:prSet/>
      <dgm:spPr/>
      <dgm:t>
        <a:bodyPr/>
        <a:lstStyle/>
        <a:p>
          <a:endParaRPr lang="en-US"/>
        </a:p>
      </dgm:t>
    </dgm:pt>
    <dgm:pt modelId="{2DCC6917-FFAF-4439-A788-E3FE378A24FA}" type="sibTrans" cxnId="{21F42C9C-348E-49AC-8960-B02104392B2F}">
      <dgm:prSet/>
      <dgm:spPr/>
      <dgm:t>
        <a:bodyPr/>
        <a:lstStyle/>
        <a:p>
          <a:endParaRPr lang="en-US"/>
        </a:p>
      </dgm:t>
    </dgm:pt>
    <dgm:pt modelId="{AF244363-5C48-4725-9130-4418B758DC62}">
      <dgm:prSet/>
      <dgm:spPr/>
      <dgm:t>
        <a:bodyPr/>
        <a:lstStyle/>
        <a:p>
          <a:pPr>
            <a:defRPr cap="all"/>
          </a:pPr>
          <a:r>
            <a:rPr lang="en-US"/>
            <a:t>Masood Khan</a:t>
          </a:r>
        </a:p>
      </dgm:t>
    </dgm:pt>
    <dgm:pt modelId="{6AC6E34E-BA6C-4414-AF71-96920B41B854}" type="parTrans" cxnId="{70D7FE90-D404-412E-B79C-C1A8F11C12F5}">
      <dgm:prSet/>
      <dgm:spPr/>
      <dgm:t>
        <a:bodyPr/>
        <a:lstStyle/>
        <a:p>
          <a:endParaRPr lang="en-US"/>
        </a:p>
      </dgm:t>
    </dgm:pt>
    <dgm:pt modelId="{6332EE75-FA77-4796-828F-814E926852A8}" type="sibTrans" cxnId="{70D7FE90-D404-412E-B79C-C1A8F11C12F5}">
      <dgm:prSet/>
      <dgm:spPr/>
      <dgm:t>
        <a:bodyPr/>
        <a:lstStyle/>
        <a:p>
          <a:endParaRPr lang="en-US"/>
        </a:p>
      </dgm:t>
    </dgm:pt>
    <dgm:pt modelId="{CF004DEB-ADCC-43D9-8278-504CC5746983}" type="pres">
      <dgm:prSet presAssocID="{7A25656B-D4E1-49BB-B2A5-2B3F9D215252}" presName="root" presStyleCnt="0">
        <dgm:presLayoutVars>
          <dgm:dir/>
          <dgm:resizeHandles val="exact"/>
        </dgm:presLayoutVars>
      </dgm:prSet>
      <dgm:spPr/>
    </dgm:pt>
    <dgm:pt modelId="{F57BAAD3-AB96-43CA-AE5D-6E1B90C69777}" type="pres">
      <dgm:prSet presAssocID="{67424230-D8C4-45CA-B986-C45BA524D567}" presName="compNode" presStyleCnt="0"/>
      <dgm:spPr/>
    </dgm:pt>
    <dgm:pt modelId="{C60357DC-2A78-4B5C-80E4-866AC59483EF}" type="pres">
      <dgm:prSet presAssocID="{67424230-D8C4-45CA-B986-C45BA524D56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B4085E5-AC09-4A82-9CDC-354831051AEE}" type="pres">
      <dgm:prSet presAssocID="{67424230-D8C4-45CA-B986-C45BA524D5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652FA85-CBB6-4CEA-B2FD-4E253CEF9E97}" type="pres">
      <dgm:prSet presAssocID="{67424230-D8C4-45CA-B986-C45BA524D567}" presName="spaceRect" presStyleCnt="0"/>
      <dgm:spPr/>
    </dgm:pt>
    <dgm:pt modelId="{273CCEF9-A89B-4FDC-A55B-F351EC17CCCA}" type="pres">
      <dgm:prSet presAssocID="{67424230-D8C4-45CA-B986-C45BA524D567}" presName="textRect" presStyleLbl="revTx" presStyleIdx="0" presStyleCnt="3">
        <dgm:presLayoutVars>
          <dgm:chMax val="1"/>
          <dgm:chPref val="1"/>
        </dgm:presLayoutVars>
      </dgm:prSet>
      <dgm:spPr/>
    </dgm:pt>
    <dgm:pt modelId="{751180C6-1588-485E-BDBF-6A579914F724}" type="pres">
      <dgm:prSet presAssocID="{2286C4FA-69BA-43A4-A1DD-4C2825FFC13D}" presName="sibTrans" presStyleCnt="0"/>
      <dgm:spPr/>
    </dgm:pt>
    <dgm:pt modelId="{A3B30A0D-3C4D-4C10-8028-B6816FF11264}" type="pres">
      <dgm:prSet presAssocID="{FDB5F3C1-CE9F-4AD0-96C9-20BDF1679BFC}" presName="compNode" presStyleCnt="0"/>
      <dgm:spPr/>
    </dgm:pt>
    <dgm:pt modelId="{7EAB8356-5C92-464C-B86E-7F66F623592C}" type="pres">
      <dgm:prSet presAssocID="{FDB5F3C1-CE9F-4AD0-96C9-20BDF1679BF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2FAADBF-E388-4E44-A7A8-9B93EBC4BB95}" type="pres">
      <dgm:prSet presAssocID="{FDB5F3C1-CE9F-4AD0-96C9-20BDF1679B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246001CD-F215-4C48-80F2-4FBA3783826E}" type="pres">
      <dgm:prSet presAssocID="{FDB5F3C1-CE9F-4AD0-96C9-20BDF1679BFC}" presName="spaceRect" presStyleCnt="0"/>
      <dgm:spPr/>
    </dgm:pt>
    <dgm:pt modelId="{15EB87B5-6A55-483B-AC52-3A32FB876062}" type="pres">
      <dgm:prSet presAssocID="{FDB5F3C1-CE9F-4AD0-96C9-20BDF1679BFC}" presName="textRect" presStyleLbl="revTx" presStyleIdx="1" presStyleCnt="3">
        <dgm:presLayoutVars>
          <dgm:chMax val="1"/>
          <dgm:chPref val="1"/>
        </dgm:presLayoutVars>
      </dgm:prSet>
      <dgm:spPr/>
    </dgm:pt>
    <dgm:pt modelId="{B5EA0E67-41CA-44FE-BD22-AC5EA39DA8DF}" type="pres">
      <dgm:prSet presAssocID="{2DCC6917-FFAF-4439-A788-E3FE378A24FA}" presName="sibTrans" presStyleCnt="0"/>
      <dgm:spPr/>
    </dgm:pt>
    <dgm:pt modelId="{79F4AF4D-FAE4-4AE2-9011-41A3ED197C6A}" type="pres">
      <dgm:prSet presAssocID="{AF244363-5C48-4725-9130-4418B758DC62}" presName="compNode" presStyleCnt="0"/>
      <dgm:spPr/>
    </dgm:pt>
    <dgm:pt modelId="{BC140C77-29CE-48F4-AB60-3A2BE712B398}" type="pres">
      <dgm:prSet presAssocID="{AF244363-5C48-4725-9130-4418B758DC6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D503E0C-6BAE-4109-9A39-89FFF35527EA}" type="pres">
      <dgm:prSet presAssocID="{AF244363-5C48-4725-9130-4418B758DC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476F9940-5E58-4802-9E4A-7C131B75475D}" type="pres">
      <dgm:prSet presAssocID="{AF244363-5C48-4725-9130-4418B758DC62}" presName="spaceRect" presStyleCnt="0"/>
      <dgm:spPr/>
    </dgm:pt>
    <dgm:pt modelId="{DE424B0E-3D53-4231-94F4-09E987425CC7}" type="pres">
      <dgm:prSet presAssocID="{AF244363-5C48-4725-9130-4418B758DC6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D7FE90-D404-412E-B79C-C1A8F11C12F5}" srcId="{7A25656B-D4E1-49BB-B2A5-2B3F9D215252}" destId="{AF244363-5C48-4725-9130-4418B758DC62}" srcOrd="2" destOrd="0" parTransId="{6AC6E34E-BA6C-4414-AF71-96920B41B854}" sibTransId="{6332EE75-FA77-4796-828F-814E926852A8}"/>
    <dgm:cxn modelId="{21F42C9C-348E-49AC-8960-B02104392B2F}" srcId="{7A25656B-D4E1-49BB-B2A5-2B3F9D215252}" destId="{FDB5F3C1-CE9F-4AD0-96C9-20BDF1679BFC}" srcOrd="1" destOrd="0" parTransId="{39CD73E4-CEF4-4AED-9055-BD0EAB26C5D6}" sibTransId="{2DCC6917-FFAF-4439-A788-E3FE378A24FA}"/>
    <dgm:cxn modelId="{3F33CE9D-B97A-42D7-B4D9-B28B69F69C11}" type="presOf" srcId="{67424230-D8C4-45CA-B986-C45BA524D567}" destId="{273CCEF9-A89B-4FDC-A55B-F351EC17CCCA}" srcOrd="0" destOrd="0" presId="urn:microsoft.com/office/officeart/2018/5/layout/IconLeafLabelList"/>
    <dgm:cxn modelId="{52F963B5-5840-415C-BE77-AD8BD0B13AD4}" type="presOf" srcId="{FDB5F3C1-CE9F-4AD0-96C9-20BDF1679BFC}" destId="{15EB87B5-6A55-483B-AC52-3A32FB876062}" srcOrd="0" destOrd="0" presId="urn:microsoft.com/office/officeart/2018/5/layout/IconLeafLabelList"/>
    <dgm:cxn modelId="{AF83D0CA-05CB-48D6-B519-89DCDD2B3806}" type="presOf" srcId="{7A25656B-D4E1-49BB-B2A5-2B3F9D215252}" destId="{CF004DEB-ADCC-43D9-8278-504CC5746983}" srcOrd="0" destOrd="0" presId="urn:microsoft.com/office/officeart/2018/5/layout/IconLeafLabelList"/>
    <dgm:cxn modelId="{9E22ADDF-9848-4DED-9406-BC465A77A46E}" srcId="{7A25656B-D4E1-49BB-B2A5-2B3F9D215252}" destId="{67424230-D8C4-45CA-B986-C45BA524D567}" srcOrd="0" destOrd="0" parTransId="{E54E130C-DFBC-4CE2-8C1D-93EBF0F7CE99}" sibTransId="{2286C4FA-69BA-43A4-A1DD-4C2825FFC13D}"/>
    <dgm:cxn modelId="{669EC6F2-0CA8-4261-AF64-2016A4B400E9}" type="presOf" srcId="{AF244363-5C48-4725-9130-4418B758DC62}" destId="{DE424B0E-3D53-4231-94F4-09E987425CC7}" srcOrd="0" destOrd="0" presId="urn:microsoft.com/office/officeart/2018/5/layout/IconLeafLabelList"/>
    <dgm:cxn modelId="{6EF2B980-77F9-40D2-B477-1A3DDF90E018}" type="presParOf" srcId="{CF004DEB-ADCC-43D9-8278-504CC5746983}" destId="{F57BAAD3-AB96-43CA-AE5D-6E1B90C69777}" srcOrd="0" destOrd="0" presId="urn:microsoft.com/office/officeart/2018/5/layout/IconLeafLabelList"/>
    <dgm:cxn modelId="{56673664-33D5-4D23-83F5-75C96A7FE452}" type="presParOf" srcId="{F57BAAD3-AB96-43CA-AE5D-6E1B90C69777}" destId="{C60357DC-2A78-4B5C-80E4-866AC59483EF}" srcOrd="0" destOrd="0" presId="urn:microsoft.com/office/officeart/2018/5/layout/IconLeafLabelList"/>
    <dgm:cxn modelId="{90D4A77C-8990-4635-8F0C-04AC64C584CC}" type="presParOf" srcId="{F57BAAD3-AB96-43CA-AE5D-6E1B90C69777}" destId="{DB4085E5-AC09-4A82-9CDC-354831051AEE}" srcOrd="1" destOrd="0" presId="urn:microsoft.com/office/officeart/2018/5/layout/IconLeafLabelList"/>
    <dgm:cxn modelId="{3CF12143-1F9B-47E6-8369-40FA91FCCB50}" type="presParOf" srcId="{F57BAAD3-AB96-43CA-AE5D-6E1B90C69777}" destId="{3652FA85-CBB6-4CEA-B2FD-4E253CEF9E97}" srcOrd="2" destOrd="0" presId="urn:microsoft.com/office/officeart/2018/5/layout/IconLeafLabelList"/>
    <dgm:cxn modelId="{DBF2AFC0-7D7B-4EC1-A7AE-808579187F04}" type="presParOf" srcId="{F57BAAD3-AB96-43CA-AE5D-6E1B90C69777}" destId="{273CCEF9-A89B-4FDC-A55B-F351EC17CCCA}" srcOrd="3" destOrd="0" presId="urn:microsoft.com/office/officeart/2018/5/layout/IconLeafLabelList"/>
    <dgm:cxn modelId="{FB95DB3F-5FA9-4433-9309-1E1866F6D668}" type="presParOf" srcId="{CF004DEB-ADCC-43D9-8278-504CC5746983}" destId="{751180C6-1588-485E-BDBF-6A579914F724}" srcOrd="1" destOrd="0" presId="urn:microsoft.com/office/officeart/2018/5/layout/IconLeafLabelList"/>
    <dgm:cxn modelId="{978A4724-B2EE-4D7E-8BD0-1CC48D631B93}" type="presParOf" srcId="{CF004DEB-ADCC-43D9-8278-504CC5746983}" destId="{A3B30A0D-3C4D-4C10-8028-B6816FF11264}" srcOrd="2" destOrd="0" presId="urn:microsoft.com/office/officeart/2018/5/layout/IconLeafLabelList"/>
    <dgm:cxn modelId="{27ED0D04-7004-44A0-AABE-5F51364170CB}" type="presParOf" srcId="{A3B30A0D-3C4D-4C10-8028-B6816FF11264}" destId="{7EAB8356-5C92-464C-B86E-7F66F623592C}" srcOrd="0" destOrd="0" presId="urn:microsoft.com/office/officeart/2018/5/layout/IconLeafLabelList"/>
    <dgm:cxn modelId="{B06A4E4F-FF72-4D10-8C60-41A2FFB9BE20}" type="presParOf" srcId="{A3B30A0D-3C4D-4C10-8028-B6816FF11264}" destId="{F2FAADBF-E388-4E44-A7A8-9B93EBC4BB95}" srcOrd="1" destOrd="0" presId="urn:microsoft.com/office/officeart/2018/5/layout/IconLeafLabelList"/>
    <dgm:cxn modelId="{1D4E0A18-6D4C-4B46-B1A6-0891B223D7D7}" type="presParOf" srcId="{A3B30A0D-3C4D-4C10-8028-B6816FF11264}" destId="{246001CD-F215-4C48-80F2-4FBA3783826E}" srcOrd="2" destOrd="0" presId="urn:microsoft.com/office/officeart/2018/5/layout/IconLeafLabelList"/>
    <dgm:cxn modelId="{A37AC369-27EC-4E69-BDBD-45150EEA2F88}" type="presParOf" srcId="{A3B30A0D-3C4D-4C10-8028-B6816FF11264}" destId="{15EB87B5-6A55-483B-AC52-3A32FB876062}" srcOrd="3" destOrd="0" presId="urn:microsoft.com/office/officeart/2018/5/layout/IconLeafLabelList"/>
    <dgm:cxn modelId="{135298A6-2718-449D-A43D-9B8AC12A9864}" type="presParOf" srcId="{CF004DEB-ADCC-43D9-8278-504CC5746983}" destId="{B5EA0E67-41CA-44FE-BD22-AC5EA39DA8DF}" srcOrd="3" destOrd="0" presId="urn:microsoft.com/office/officeart/2018/5/layout/IconLeafLabelList"/>
    <dgm:cxn modelId="{11F88E6B-6CCB-468B-9FA9-87F8E11ADFCC}" type="presParOf" srcId="{CF004DEB-ADCC-43D9-8278-504CC5746983}" destId="{79F4AF4D-FAE4-4AE2-9011-41A3ED197C6A}" srcOrd="4" destOrd="0" presId="urn:microsoft.com/office/officeart/2018/5/layout/IconLeafLabelList"/>
    <dgm:cxn modelId="{A475EF00-BAC3-4CF7-934A-E1A2D3BE31DB}" type="presParOf" srcId="{79F4AF4D-FAE4-4AE2-9011-41A3ED197C6A}" destId="{BC140C77-29CE-48F4-AB60-3A2BE712B398}" srcOrd="0" destOrd="0" presId="urn:microsoft.com/office/officeart/2018/5/layout/IconLeafLabelList"/>
    <dgm:cxn modelId="{9441ECA4-4974-45A2-9DEB-E3200C9CC60F}" type="presParOf" srcId="{79F4AF4D-FAE4-4AE2-9011-41A3ED197C6A}" destId="{9D503E0C-6BAE-4109-9A39-89FFF35527EA}" srcOrd="1" destOrd="0" presId="urn:microsoft.com/office/officeart/2018/5/layout/IconLeafLabelList"/>
    <dgm:cxn modelId="{B532ACDE-1880-47EE-B45F-AD7B62ED0D26}" type="presParOf" srcId="{79F4AF4D-FAE4-4AE2-9011-41A3ED197C6A}" destId="{476F9940-5E58-4802-9E4A-7C131B75475D}" srcOrd="2" destOrd="0" presId="urn:microsoft.com/office/officeart/2018/5/layout/IconLeafLabelList"/>
    <dgm:cxn modelId="{06920DA8-8F14-48F8-97C5-116814B8CABA}" type="presParOf" srcId="{79F4AF4D-FAE4-4AE2-9011-41A3ED197C6A}" destId="{DE424B0E-3D53-4231-94F4-09E987425CC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357DC-2A78-4B5C-80E4-866AC59483EF}">
      <dsp:nvSpPr>
        <dsp:cNvPr id="0" name=""/>
        <dsp:cNvSpPr/>
      </dsp:nvSpPr>
      <dsp:spPr>
        <a:xfrm>
          <a:off x="668228" y="1066917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085E5-AC09-4A82-9CDC-354831051AEE}">
      <dsp:nvSpPr>
        <dsp:cNvPr id="0" name=""/>
        <dsp:cNvSpPr/>
      </dsp:nvSpPr>
      <dsp:spPr>
        <a:xfrm>
          <a:off x="1092353" y="1491042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CCEF9-A89B-4FDC-A55B-F351EC17CCCA}">
      <dsp:nvSpPr>
        <dsp:cNvPr id="0" name=""/>
        <dsp:cNvSpPr/>
      </dsp:nvSpPr>
      <dsp:spPr>
        <a:xfrm>
          <a:off x="32041" y="3676918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b="1" kern="1200"/>
            <a:t>Classification Vs. Clustering </a:t>
          </a:r>
          <a:endParaRPr lang="en-US" sz="2500" kern="1200"/>
        </a:p>
      </dsp:txBody>
      <dsp:txXfrm>
        <a:off x="32041" y="3676918"/>
        <a:ext cx="3262500" cy="720000"/>
      </dsp:txXfrm>
    </dsp:sp>
    <dsp:sp modelId="{7EAB8356-5C92-464C-B86E-7F66F623592C}">
      <dsp:nvSpPr>
        <dsp:cNvPr id="0" name=""/>
        <dsp:cNvSpPr/>
      </dsp:nvSpPr>
      <dsp:spPr>
        <a:xfrm>
          <a:off x="4501666" y="1066917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AADBF-E388-4E44-A7A8-9B93EBC4BB95}">
      <dsp:nvSpPr>
        <dsp:cNvPr id="0" name=""/>
        <dsp:cNvSpPr/>
      </dsp:nvSpPr>
      <dsp:spPr>
        <a:xfrm>
          <a:off x="4925791" y="1491042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B87B5-6A55-483B-AC52-3A32FB876062}">
      <dsp:nvSpPr>
        <dsp:cNvPr id="0" name=""/>
        <dsp:cNvSpPr/>
      </dsp:nvSpPr>
      <dsp:spPr>
        <a:xfrm>
          <a:off x="3865479" y="3676918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Presentation by</a:t>
          </a:r>
        </a:p>
      </dsp:txBody>
      <dsp:txXfrm>
        <a:off x="3865479" y="3676918"/>
        <a:ext cx="3262500" cy="720000"/>
      </dsp:txXfrm>
    </dsp:sp>
    <dsp:sp modelId="{BC140C77-29CE-48F4-AB60-3A2BE712B398}">
      <dsp:nvSpPr>
        <dsp:cNvPr id="0" name=""/>
        <dsp:cNvSpPr/>
      </dsp:nvSpPr>
      <dsp:spPr>
        <a:xfrm>
          <a:off x="8335104" y="1066917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03E0C-6BAE-4109-9A39-89FFF35527EA}">
      <dsp:nvSpPr>
        <dsp:cNvPr id="0" name=""/>
        <dsp:cNvSpPr/>
      </dsp:nvSpPr>
      <dsp:spPr>
        <a:xfrm>
          <a:off x="8759229" y="1491042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24B0E-3D53-4231-94F4-09E987425CC7}">
      <dsp:nvSpPr>
        <dsp:cNvPr id="0" name=""/>
        <dsp:cNvSpPr/>
      </dsp:nvSpPr>
      <dsp:spPr>
        <a:xfrm>
          <a:off x="7698916" y="3676918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Masood Khan</a:t>
          </a:r>
        </a:p>
      </dsp:txBody>
      <dsp:txXfrm>
        <a:off x="7698916" y="3676918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CE197-12E0-3149-AB1D-A3E8EC16729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B6ED4-26E4-F344-B8CA-483F27BA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B6ED4-26E4-F344-B8CA-483F27BA2D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17A6-3F6D-764D-90D8-F9AAD6462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DF31D-CC7D-7A4C-AB8E-4314E40DD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D3316-E391-3E40-9EC1-FD296D66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4F43-917C-5644-B17B-B37A3F1F725E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2ECF4-3383-A549-AD5F-E449241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7CD41-0298-3E47-A664-E0E92D58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7CC4-C35F-9243-ADD0-0C9DD1D4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55FB-1557-2641-8337-5CF7781E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7395C-70C1-7A43-9AF4-79549E251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58AA3-F2B7-0C4A-9AC6-72DD45E9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4F43-917C-5644-B17B-B37A3F1F725E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5F2C-0660-4740-A1DE-5AA1C96C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190F8-0D4C-ED41-8EAB-F98A03E8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7CC4-C35F-9243-ADD0-0C9DD1D4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9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FE819-7A40-0240-ABD6-57F7C73A4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1E26D-81BC-B843-8CA2-6AC65C119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AC212-77DE-8B44-82A3-26CD01C6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4F43-917C-5644-B17B-B37A3F1F725E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B9FFD-A4B8-8F42-8827-BCDC17A0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A0CB-EBF4-E541-976B-25ACE21A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7CC4-C35F-9243-ADD0-0C9DD1D4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8DCF-7FDD-7E45-8B88-414EF598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CB5B-1D8D-3345-AB81-FBD29CCE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256DC-A98B-8744-A6CB-E6B3AD7C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4F43-917C-5644-B17B-B37A3F1F725E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670E0-964A-D740-BB0D-54C5F367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56130-6E1A-E64F-A655-F1C5A5F0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7CC4-C35F-9243-ADD0-0C9DD1D4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6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2884-7FBC-384A-9CE9-7F1B6A75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9591C-AB77-D447-914D-E62995B72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40088-6854-9B46-9BFC-392E24BC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4F43-917C-5644-B17B-B37A3F1F725E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B5204-C751-FA47-B1B3-A44A791E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86607-65C2-0A4A-9860-BF66B64F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7CC4-C35F-9243-ADD0-0C9DD1D4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5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5C7C-4899-2746-BFFE-7B21420B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0CF9C-17E4-6D4F-B721-0440B8539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87E1D-83B3-1B49-AF09-DDB604BFF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5C9B8-E650-104E-9520-CB1131C7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4F43-917C-5644-B17B-B37A3F1F725E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54356-6587-7647-83EC-5C4E144D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FFD5F-B982-4C40-AA6E-858DA38D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7CC4-C35F-9243-ADD0-0C9DD1D4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6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2A73-70D5-CD4F-8E18-169618B0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67EB2-2CCC-1143-BECE-9E9080FF7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62E1A-42DA-0247-B069-F38C9F2E1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70D6A-079C-4F4D-ABC3-3BADD3DC4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150E0-6C57-4E40-9CC5-FA8CAA316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EADC5-6427-1E4A-A26E-02DC4AC5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4F43-917C-5644-B17B-B37A3F1F725E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6B1D6-4C21-8941-B739-79E3B791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BB457-E83E-6E46-BBF5-C9702FAE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7CC4-C35F-9243-ADD0-0C9DD1D4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9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7D63-6C27-B045-B3AA-C8F81800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03808-06DE-FB48-9B5A-99A50B06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4F43-917C-5644-B17B-B37A3F1F725E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10742-A594-0D44-8CB7-9516283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F82BA-636B-4545-934D-33A8D158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7CC4-C35F-9243-ADD0-0C9DD1D4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1AA9F-7B27-D84C-A0A3-EA1F7B33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4F43-917C-5644-B17B-B37A3F1F725E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81D7F-E892-124F-B4E4-F9E0FEF1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0E96E-C5D4-7344-B7A5-B3679292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7CC4-C35F-9243-ADD0-0C9DD1D4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5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2946-BBCD-A147-A0A2-E90DC037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CB45D-D65B-454D-9644-F60547D8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855DC-5EB2-1A42-9D96-6C585AC69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63E78-88C1-454B-B9FC-1D20718D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4F43-917C-5644-B17B-B37A3F1F725E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D5EB6-2AC3-0744-9596-37AA66DB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93502-55F0-B24A-8FBE-AFFF8567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7CC4-C35F-9243-ADD0-0C9DD1D4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B4FE-9EB2-204C-BC45-B6207B53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CFBDF-E208-784C-8875-FEE8C7753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ADAAB-B180-8748-9F88-4B8341AB7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E9148-D7FD-0F4F-BF11-AB4820EB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4F43-917C-5644-B17B-B37A3F1F725E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1494C-656A-4F40-8D5D-3139646D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7976B-94C0-E147-B004-85411B1F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7CC4-C35F-9243-ADD0-0C9DD1D4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1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C9506-1E68-B74F-9155-0B5DADC8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1E946-ACDE-C942-8CC6-D2085DF95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C0E5B-6D20-7247-B0B8-09CCFF469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34F43-917C-5644-B17B-B37A3F1F725E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2DB10-1736-6744-88BC-E72FD3200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959DC-4159-634D-B2DF-6D830496B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57CC4-C35F-9243-ADD0-0C9DD1D4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svm.html" TargetMode="External"/><Relationship Id="rId2" Type="http://schemas.openxmlformats.org/officeDocument/2006/relationships/hyperlink" Target="https://blog.bismart.com/en/classification-vs.-clustering-a-practical-explan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-flair.training/blogs/applications-of-sv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2F36AD-B05A-A148-8A9B-B19AAD30FBCD}"/>
              </a:ext>
            </a:extLst>
          </p:cNvPr>
          <p:cNvSpPr txBox="1">
            <a:spLocks/>
          </p:cNvSpPr>
          <p:nvPr/>
        </p:nvSpPr>
        <p:spPr>
          <a:xfrm>
            <a:off x="512379" y="8902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751EEE93-1B23-4F1B-A9AB-C9E02646EC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287148"/>
              </p:ext>
            </p:extLst>
          </p:nvPr>
        </p:nvGraphicFramePr>
        <p:xfrm>
          <a:off x="360342" y="713127"/>
          <a:ext cx="10993458" cy="5463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428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9025ED-8FEF-E745-8B61-5040350A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3400" b="1">
                <a:solidFill>
                  <a:srgbClr val="FFFFFF"/>
                </a:solidFill>
                <a:latin typeface="Helvetica" pitchFamily="2" charset="0"/>
              </a:rPr>
              <a:t>Classification &amp; clustering methods</a:t>
            </a:r>
            <a:br>
              <a:rPr lang="en-GB" sz="3400" b="1">
                <a:solidFill>
                  <a:srgbClr val="FFFFFF"/>
                </a:solidFill>
                <a:latin typeface="Helvetica" pitchFamily="2" charset="0"/>
              </a:rPr>
            </a:br>
            <a:endParaRPr lang="en-US" sz="3400">
              <a:solidFill>
                <a:srgbClr val="FFFFFF"/>
              </a:solidFill>
              <a:latin typeface="Helvetica" pitchFamily="2" charset="0"/>
            </a:endParaRPr>
          </a:p>
        </p:txBody>
      </p:sp>
      <p:sp>
        <p:nvSpPr>
          <p:cNvPr id="20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5843A4-B411-8640-B4E5-159DF18C2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sz="2000" dirty="0">
                <a:latin typeface="Helvetica" pitchFamily="2" charset="0"/>
              </a:rPr>
              <a:t>Classification and clustering are two methods of pattern identification used in machine learning.</a:t>
            </a:r>
          </a:p>
          <a:p>
            <a:r>
              <a:rPr lang="en-US" sz="2000" dirty="0">
                <a:latin typeface="Helvetica" pitchFamily="2" charset="0"/>
              </a:rPr>
              <a:t>Both techniques have certain similarities.</a:t>
            </a:r>
          </a:p>
          <a:p>
            <a:r>
              <a:rPr lang="en-US" sz="2000" dirty="0">
                <a:latin typeface="Helvetica" pitchFamily="2" charset="0"/>
              </a:rPr>
              <a:t>The difference lies in the fact that classification uses </a:t>
            </a:r>
            <a:r>
              <a:rPr lang="en-GB" sz="2000" dirty="0">
                <a:latin typeface="Helvetica" pitchFamily="2" charset="0"/>
              </a:rPr>
              <a:t>predefined classes in which objects are assigned, while clustering identifies similarities between objects.</a:t>
            </a:r>
          </a:p>
          <a:p>
            <a:pPr marL="0" indent="0">
              <a:buNone/>
            </a:pPr>
            <a:r>
              <a:rPr lang="en-GB" sz="2000" dirty="0">
                <a:latin typeface="Helvetica" pitchFamily="2" charset="0"/>
              </a:rPr>
              <a:t>Examples</a:t>
            </a:r>
          </a:p>
          <a:p>
            <a:pPr marL="0" indent="0">
              <a:buNone/>
            </a:pPr>
            <a:r>
              <a:rPr lang="en-GB" sz="2000" dirty="0">
                <a:latin typeface="Helvetica" pitchFamily="2" charset="0"/>
              </a:rPr>
              <a:t>Netflix uses application of clustering algorithms in their recommendation systems</a:t>
            </a:r>
          </a:p>
          <a:p>
            <a:pPr marL="0" indent="0">
              <a:buNone/>
            </a:pPr>
            <a:r>
              <a:rPr lang="en-GB" sz="2000" dirty="0">
                <a:latin typeface="Helvetica" pitchFamily="2" charset="0"/>
              </a:rPr>
              <a:t>Classification is commonly used in the financial sector to detect fraud</a:t>
            </a:r>
          </a:p>
          <a:p>
            <a:pPr marL="0" indent="0">
              <a:buNone/>
            </a:pPr>
            <a:endParaRPr lang="en-GB" sz="2000" dirty="0">
              <a:latin typeface="Helvetica" pitchFamily="2" charset="0"/>
            </a:endParaRPr>
          </a:p>
          <a:p>
            <a:pPr marL="0" indent="0">
              <a:buNone/>
            </a:pPr>
            <a:endParaRPr lang="en-GB" sz="20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24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32360-0DD3-EB43-A1B4-C62F4831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latin typeface="Helvetica" pitchFamily="2" charset="0"/>
              </a:rPr>
              <a:t>Support Vector Machines</a:t>
            </a:r>
            <a:br>
              <a:rPr lang="en-GB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96B5-A5DC-4149-93D9-C7248C2A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sz="1800" dirty="0">
                <a:latin typeface="Helvetica" pitchFamily="2" charset="0"/>
              </a:rPr>
              <a:t>Support vector machines (SVMs) is another simple algorithm used for classification, regression and outliers detection.</a:t>
            </a:r>
          </a:p>
          <a:p>
            <a:r>
              <a:rPr lang="en-GB" sz="1800" dirty="0">
                <a:latin typeface="Helvetica" pitchFamily="2" charset="0"/>
              </a:rPr>
              <a:t>Support vector machine is highly preferred by many as it produces significant accuracy with less computation power.</a:t>
            </a:r>
          </a:p>
          <a:p>
            <a:r>
              <a:rPr lang="en-GB" sz="2000" b="1" dirty="0">
                <a:latin typeface="Helvetica" pitchFamily="2" charset="0"/>
              </a:rPr>
              <a:t>Strengths</a:t>
            </a:r>
            <a:r>
              <a:rPr lang="en-GB" sz="1800" dirty="0">
                <a:latin typeface="Helvetica" pitchFamily="2" charset="0"/>
              </a:rPr>
              <a:t> :</a:t>
            </a:r>
          </a:p>
          <a:p>
            <a:r>
              <a:rPr lang="en-GB" sz="1800" dirty="0">
                <a:latin typeface="Helvetica" pitchFamily="2" charset="0"/>
              </a:rPr>
              <a:t>Effective in high dimensional spaces.</a:t>
            </a:r>
          </a:p>
          <a:p>
            <a:r>
              <a:rPr lang="en-GB" sz="1800" dirty="0">
                <a:latin typeface="Helvetica" pitchFamily="2" charset="0"/>
              </a:rPr>
              <a:t>Still effective in cases where number of dimensions is greater than the number of samples.</a:t>
            </a:r>
          </a:p>
          <a:p>
            <a:r>
              <a:rPr lang="en-GB" sz="1800" dirty="0">
                <a:latin typeface="Helvetica" pitchFamily="2" charset="0"/>
              </a:rPr>
              <a:t>Works well with even unstructured and semi structured data like text, Images and trees.</a:t>
            </a:r>
          </a:p>
          <a:p>
            <a:r>
              <a:rPr lang="en-GB" sz="2000" b="1" dirty="0">
                <a:latin typeface="Helvetica" pitchFamily="2" charset="0"/>
              </a:rPr>
              <a:t>Weaknesses</a:t>
            </a:r>
            <a:r>
              <a:rPr lang="en-GB" sz="1800" dirty="0">
                <a:latin typeface="Helvetica" pitchFamily="2" charset="0"/>
              </a:rPr>
              <a:t> :</a:t>
            </a:r>
          </a:p>
          <a:p>
            <a:r>
              <a:rPr lang="en-GB" sz="1800" dirty="0">
                <a:latin typeface="Helvetica" pitchFamily="2" charset="0"/>
              </a:rPr>
              <a:t>Choosing a “good” kernel function is not easy.</a:t>
            </a:r>
          </a:p>
          <a:p>
            <a:r>
              <a:rPr lang="en-GB" sz="1800" dirty="0">
                <a:latin typeface="Helvetica" pitchFamily="2" charset="0"/>
              </a:rPr>
              <a:t>Long training time for large datasets.</a:t>
            </a:r>
          </a:p>
          <a:p>
            <a:r>
              <a:rPr lang="en-GB" sz="1800" dirty="0">
                <a:latin typeface="Helvetica" pitchFamily="2" charset="0"/>
              </a:rPr>
              <a:t>Difficult to understand and interpret the final model, variable weights and individual impact.</a:t>
            </a:r>
          </a:p>
          <a:p>
            <a:endParaRPr lang="en-GB" sz="1800" dirty="0">
              <a:latin typeface="Helvetica" pitchFamily="2" charset="0"/>
            </a:endParaRPr>
          </a:p>
          <a:p>
            <a:endParaRPr lang="en-GB" sz="1800" dirty="0">
              <a:latin typeface="Helvetica" pitchFamily="2" charset="0"/>
            </a:endParaRPr>
          </a:p>
          <a:p>
            <a:endParaRPr lang="en-GB" sz="1800" dirty="0">
              <a:latin typeface="Helvetica" pitchFamily="2" charset="0"/>
            </a:endParaRPr>
          </a:p>
          <a:p>
            <a:endParaRPr lang="en-GB" sz="1800" dirty="0">
              <a:latin typeface="Helvetica" pitchFamily="2" charset="0"/>
            </a:endParaRPr>
          </a:p>
          <a:p>
            <a:endParaRPr lang="en-US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43BC-6244-BD47-9856-2B69978EC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8" y="103520"/>
            <a:ext cx="11321715" cy="5794375"/>
          </a:xfrm>
        </p:spPr>
        <p:txBody>
          <a:bodyPr/>
          <a:lstStyle/>
          <a:p>
            <a:pPr marL="0" indent="0">
              <a:buNone/>
            </a:pPr>
            <a:r>
              <a:rPr lang="en-GB" sz="2400">
                <a:latin typeface="Helvetica" pitchFamily="2" charset="0"/>
              </a:rPr>
              <a:t>                         </a:t>
            </a:r>
          </a:p>
          <a:p>
            <a:pPr marL="0" indent="0">
              <a:buNone/>
            </a:pPr>
            <a:endParaRPr lang="en-GB" sz="2400">
              <a:latin typeface="Helvetica" pitchFamily="2" charset="0"/>
            </a:endParaRPr>
          </a:p>
          <a:p>
            <a:endParaRPr lang="en-GB" sz="2400">
              <a:latin typeface="Helvetica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C661F-6F4F-5E45-803F-DF19E0A62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1" y="577516"/>
            <a:ext cx="10560201" cy="552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4FC93-B5AC-D84A-AE7B-086186AA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17" y="378372"/>
            <a:ext cx="11133083" cy="5798591"/>
          </a:xfrm>
        </p:spPr>
        <p:txBody>
          <a:bodyPr/>
          <a:lstStyle/>
          <a:p>
            <a:r>
              <a:rPr lang="en-US" dirty="0"/>
              <a:t>Source</a:t>
            </a:r>
          </a:p>
          <a:p>
            <a:r>
              <a:rPr lang="en-GB" dirty="0">
                <a:hlinkClick r:id="rId2"/>
              </a:rPr>
              <a:t>https://blog.bismart.com/en/classification-vs.-clustering-a-practical-explanation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https://scikit-learn.org/stable/modules/svm.html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https://data-flair.training/blogs/applications-of-svm</a:t>
            </a:r>
            <a:r>
              <a:rPr lang="en-GB">
                <a:hlinkClick r:id="rId4"/>
              </a:rPr>
              <a:t>/</a:t>
            </a:r>
            <a:endParaRPr lang="en-GB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8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235</Words>
  <Application>Microsoft Macintosh PowerPoint</Application>
  <PresentationFormat>Widescreen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Classification &amp; clustering methods </vt:lpstr>
      <vt:lpstr>Support Vector Machines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2020-05-18T23:56:50Z</dcterms:created>
  <dcterms:modified xsi:type="dcterms:W3CDTF">2020-05-19T00:43:10Z</dcterms:modified>
</cp:coreProperties>
</file>