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NOVO\OneDrive\Documents\project%20work-DESKTOP-GSIRSM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LENOVO\OneDrive\Documents\project%20work-DESKTOP-GSIRSM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work-DESKTOP-GSIRSM5.xlsx]Answer 1!PivotTable1</c:name>
    <c:fmtId val="-1"/>
  </c:pivotSource>
  <c:chart>
    <c:title>
      <c:layout>
        <c:manualLayout>
          <c:xMode val="edge"/>
          <c:yMode val="edge"/>
          <c:x val="0.44111111111111118"/>
          <c:y val="1.7497812773403329E-2"/>
        </c:manualLayout>
      </c:layout>
      <c:overlay val="0"/>
    </c:title>
    <c:autoTitleDeleted val="0"/>
    <c:pivotFmts>
      <c:pivotFmt>
        <c:idx val="0"/>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0"/>
          <c:showCatName val="0"/>
          <c:showSerName val="0"/>
          <c:showPercent val="1"/>
          <c:showBubbleSize val="0"/>
        </c:dLbl>
      </c:pivotFmt>
      <c:pivotFmt>
        <c:idx val="2"/>
        <c:marker>
          <c:symbol val="none"/>
        </c:marker>
        <c:dLbl>
          <c:idx val="0"/>
          <c:spPr/>
          <c:txPr>
            <a:bodyPr/>
            <a:lstStyle/>
            <a:p>
              <a:pPr>
                <a:defRPr/>
              </a:pPr>
              <a:endParaRPr lang="en-US"/>
            </a:p>
          </c:txPr>
          <c:showLegendKey val="0"/>
          <c:showVal val="0"/>
          <c:showCatName val="0"/>
          <c:showSerName val="0"/>
          <c:showPercent val="1"/>
          <c:showBubbleSize val="0"/>
        </c:dLbl>
      </c:pivotFmt>
    </c:pivotFmts>
    <c:view3D>
      <c:rotX val="30"/>
      <c:rotY val="0"/>
      <c:rAngAx val="0"/>
      <c:perspective val="30"/>
    </c:view3D>
    <c:floor>
      <c:thickness val="0"/>
    </c:floor>
    <c:sideWall>
      <c:thickness val="0"/>
    </c:sideWall>
    <c:backWall>
      <c:thickness val="0"/>
    </c:backWall>
    <c:plotArea>
      <c:layout>
        <c:manualLayout>
          <c:layoutTarget val="inner"/>
          <c:xMode val="edge"/>
          <c:yMode val="edge"/>
          <c:x val="3.7212598425196849E-2"/>
          <c:y val="0.65065751800486626"/>
          <c:w val="0.82442537786225001"/>
          <c:h val="0.31880198787284503"/>
        </c:manualLayout>
      </c:layout>
      <c:pie3DChart>
        <c:varyColors val="1"/>
        <c:ser>
          <c:idx val="0"/>
          <c:order val="0"/>
          <c:tx>
            <c:strRef>
              <c:f>'Answer 1'!$B$4</c:f>
              <c:strCache>
                <c:ptCount val="1"/>
                <c:pt idx="0">
                  <c:v>Total</c:v>
                </c:pt>
              </c:strCache>
            </c:strRef>
          </c:tx>
          <c:explosion val="3"/>
          <c:dLbls>
            <c:txPr>
              <a:bodyPr/>
              <a:lstStyle/>
              <a:p>
                <a:pPr>
                  <a:defRPr/>
                </a:pPr>
                <a:endParaRPr lang="en-US"/>
              </a:p>
            </c:txPr>
            <c:showLegendKey val="0"/>
            <c:showVal val="0"/>
            <c:showCatName val="0"/>
            <c:showSerName val="0"/>
            <c:showPercent val="1"/>
            <c:showBubbleSize val="0"/>
            <c:showLeaderLines val="1"/>
          </c:dLbls>
          <c:cat>
            <c:multiLvlStrRef>
              <c:f>'Answer 1'!$A$5:$A$45</c:f>
              <c:multiLvlStrCache>
                <c:ptCount val="20"/>
                <c:lvl>
                  <c:pt idx="0">
                    <c:v>Skin conditions, burns</c:v>
                  </c:pt>
                  <c:pt idx="1">
                    <c:v>Stress relief, vitality</c:v>
                  </c:pt>
                  <c:pt idx="2">
                    <c:v>Digestive issues, anxiety</c:v>
                  </c:pt>
                  <c:pt idx="3">
                    <c:v>Anxiety, sleep aid</c:v>
                  </c:pt>
                  <c:pt idx="4">
                    <c:v>Liver support, detoxification</c:v>
                  </c:pt>
                  <c:pt idx="5">
                    <c:v>Immune support</c:v>
                  </c:pt>
                  <c:pt idx="6">
                    <c:v>Cold and flu support</c:v>
                  </c:pt>
                  <c:pt idx="7">
                    <c:v>Cardiovascular health</c:v>
                  </c:pt>
                  <c:pt idx="8">
                    <c:v>Digestive aid, nausea</c:v>
                  </c:pt>
                  <c:pt idx="9">
                    <c:v>Energy, immune support</c:v>
                  </c:pt>
                  <c:pt idx="10">
                    <c:v>Relaxation, sleep aid</c:v>
                  </c:pt>
                  <c:pt idx="11">
                    <c:v>Anti-inflammatory, digestive health</c:v>
                  </c:pt>
                  <c:pt idx="12">
                    <c:v>Liver protection, antioxidant</c:v>
                  </c:pt>
                  <c:pt idx="13">
                    <c:v>Antiseptic, antifungal</c:v>
                  </c:pt>
                  <c:pt idx="14">
                    <c:v>Digestive issues, respiratory health</c:v>
                  </c:pt>
                  <c:pt idx="15">
                    <c:v>Cognitive health, digestion</c:v>
                  </c:pt>
                  <c:pt idx="16">
                    <c:v>Antimicrobial, cognitive health</c:v>
                  </c:pt>
                  <c:pt idx="17">
                    <c:v>Respiratory health, digestion</c:v>
                  </c:pt>
                  <c:pt idx="18">
                    <c:v>Respiratory issues, immunity</c:v>
                  </c:pt>
                  <c:pt idx="19">
                    <c:v>Anti-inflammatory</c:v>
                  </c:pt>
                </c:lvl>
                <c:lvl>
                  <c:pt idx="0">
                    <c:v>Aloe Vera</c:v>
                  </c:pt>
                  <c:pt idx="1">
                    <c:v>Ashwagandha</c:v>
                  </c:pt>
                  <c:pt idx="2">
                    <c:v>Catnip</c:v>
                  </c:pt>
                  <c:pt idx="3">
                    <c:v>Chamomile</c:v>
                  </c:pt>
                  <c:pt idx="4">
                    <c:v>Dandelion</c:v>
                  </c:pt>
                  <c:pt idx="5">
                    <c:v>Echinacea</c:v>
                  </c:pt>
                  <c:pt idx="6">
                    <c:v>Elderberry</c:v>
                  </c:pt>
                  <c:pt idx="7">
                    <c:v>Garlic</c:v>
                  </c:pt>
                  <c:pt idx="8">
                    <c:v>Ginger</c:v>
                  </c:pt>
                  <c:pt idx="9">
                    <c:v>Ginseng</c:v>
                  </c:pt>
                  <c:pt idx="10">
                    <c:v>Lavender</c:v>
                  </c:pt>
                  <c:pt idx="11">
                    <c:v>Licorice</c:v>
                  </c:pt>
                  <c:pt idx="12">
                    <c:v>Milk Thistle</c:v>
                  </c:pt>
                  <c:pt idx="13">
                    <c:v>Neem</c:v>
                  </c:pt>
                  <c:pt idx="14">
                    <c:v>Peppermint</c:v>
                  </c:pt>
                  <c:pt idx="15">
                    <c:v>Rosemary</c:v>
                  </c:pt>
                  <c:pt idx="16">
                    <c:v>Sage</c:v>
                  </c:pt>
                  <c:pt idx="17">
                    <c:v>Thyme</c:v>
                  </c:pt>
                  <c:pt idx="18">
                    <c:v>Tulsi</c:v>
                  </c:pt>
                  <c:pt idx="19">
                    <c:v>Turmeric</c:v>
                  </c:pt>
                </c:lvl>
              </c:multiLvlStrCache>
            </c:multiLvlStrRef>
          </c:cat>
          <c:val>
            <c:numRef>
              <c:f>'Answer 1'!$B$5:$B$45</c:f>
              <c:numCache>
                <c:formatCode>General</c:formatCode>
                <c:ptCount val="20"/>
                <c:pt idx="0">
                  <c:v>50</c:v>
                </c:pt>
                <c:pt idx="1">
                  <c:v>56</c:v>
                </c:pt>
                <c:pt idx="2">
                  <c:v>53</c:v>
                </c:pt>
                <c:pt idx="3">
                  <c:v>54</c:v>
                </c:pt>
                <c:pt idx="4">
                  <c:v>38</c:v>
                </c:pt>
                <c:pt idx="5">
                  <c:v>45</c:v>
                </c:pt>
                <c:pt idx="6">
                  <c:v>36</c:v>
                </c:pt>
                <c:pt idx="7">
                  <c:v>47</c:v>
                </c:pt>
                <c:pt idx="8">
                  <c:v>51</c:v>
                </c:pt>
                <c:pt idx="9">
                  <c:v>56</c:v>
                </c:pt>
                <c:pt idx="10">
                  <c:v>50</c:v>
                </c:pt>
                <c:pt idx="11">
                  <c:v>55</c:v>
                </c:pt>
                <c:pt idx="12">
                  <c:v>50</c:v>
                </c:pt>
                <c:pt idx="13">
                  <c:v>37</c:v>
                </c:pt>
                <c:pt idx="14">
                  <c:v>46</c:v>
                </c:pt>
                <c:pt idx="15">
                  <c:v>61</c:v>
                </c:pt>
                <c:pt idx="16">
                  <c:v>54</c:v>
                </c:pt>
                <c:pt idx="17">
                  <c:v>50</c:v>
                </c:pt>
                <c:pt idx="18">
                  <c:v>49</c:v>
                </c:pt>
                <c:pt idx="19">
                  <c:v>62</c:v>
                </c:pt>
              </c:numCache>
            </c:numRef>
          </c:val>
          <c:extLst xmlns:c16r2="http://schemas.microsoft.com/office/drawing/2015/06/chart">
            <c:ext xmlns:c16="http://schemas.microsoft.com/office/drawing/2014/chart" uri="{C3380CC4-5D6E-409C-BE32-E72D297353CC}">
              <c16:uniqueId val="{00000000-5873-482A-9926-3B1E34B71574}"/>
            </c:ext>
          </c:extLst>
        </c:ser>
        <c:dLbls>
          <c:showLegendKey val="0"/>
          <c:showVal val="0"/>
          <c:showCatName val="0"/>
          <c:showSerName val="0"/>
          <c:showPercent val="1"/>
          <c:showBubbleSize val="0"/>
          <c:showLeaderLines val="1"/>
        </c:dLbls>
      </c:pie3DChart>
    </c:plotArea>
    <c:legend>
      <c:legendPos val="t"/>
      <c:layout>
        <c:manualLayout>
          <c:xMode val="edge"/>
          <c:yMode val="edge"/>
          <c:x val="0.23696479319395419"/>
          <c:y val="7.3891343286070596E-2"/>
          <c:w val="0.46596705584215764"/>
          <c:h val="0.50017552084099948"/>
        </c:manualLayout>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work-DESKTOP-GSIRSM5.xlsx]Answer 3!PivotTable3</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s>
    <c:plotArea>
      <c:layout/>
      <c:barChart>
        <c:barDir val="col"/>
        <c:grouping val="clustered"/>
        <c:varyColors val="0"/>
        <c:ser>
          <c:idx val="0"/>
          <c:order val="0"/>
          <c:tx>
            <c:strRef>
              <c:f>'Answer 3'!$B$4:$B$5</c:f>
              <c:strCache>
                <c:ptCount val="1"/>
                <c:pt idx="0">
                  <c:v>Aloe Vera</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3'!$B$6:$B$14</c:f>
              <c:numCache>
                <c:formatCode>General</c:formatCode>
                <c:ptCount val="8"/>
                <c:pt idx="3">
                  <c:v>50</c:v>
                </c:pt>
              </c:numCache>
            </c:numRef>
          </c:val>
          <c:extLst xmlns:c16r2="http://schemas.microsoft.com/office/drawing/2015/06/chart">
            <c:ext xmlns:c16="http://schemas.microsoft.com/office/drawing/2014/chart" uri="{C3380CC4-5D6E-409C-BE32-E72D297353CC}">
              <c16:uniqueId val="{00000000-CF4E-4E34-B3AE-5CE4AC833FA2}"/>
            </c:ext>
          </c:extLst>
        </c:ser>
        <c:ser>
          <c:idx val="1"/>
          <c:order val="1"/>
          <c:tx>
            <c:strRef>
              <c:f>'Answer 3'!$C$4:$C$5</c:f>
              <c:strCache>
                <c:ptCount val="1"/>
                <c:pt idx="0">
                  <c:v>Ashwagandha</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3'!$C$6:$C$14</c:f>
              <c:numCache>
                <c:formatCode>General</c:formatCode>
                <c:ptCount val="8"/>
                <c:pt idx="6">
                  <c:v>56</c:v>
                </c:pt>
              </c:numCache>
            </c:numRef>
          </c:val>
        </c:ser>
        <c:ser>
          <c:idx val="2"/>
          <c:order val="2"/>
          <c:tx>
            <c:strRef>
              <c:f>'Answer 3'!$D$4:$D$5</c:f>
              <c:strCache>
                <c:ptCount val="1"/>
                <c:pt idx="0">
                  <c:v>Catnip</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3'!$D$6:$D$14</c:f>
              <c:numCache>
                <c:formatCode>General</c:formatCode>
                <c:ptCount val="8"/>
                <c:pt idx="3">
                  <c:v>53</c:v>
                </c:pt>
              </c:numCache>
            </c:numRef>
          </c:val>
        </c:ser>
        <c:ser>
          <c:idx val="3"/>
          <c:order val="3"/>
          <c:tx>
            <c:strRef>
              <c:f>'Answer 3'!$E$4:$E$5</c:f>
              <c:strCache>
                <c:ptCount val="1"/>
                <c:pt idx="0">
                  <c:v>Chamomile</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3'!$E$6:$E$14</c:f>
              <c:numCache>
                <c:formatCode>General</c:formatCode>
                <c:ptCount val="8"/>
                <c:pt idx="2">
                  <c:v>54</c:v>
                </c:pt>
              </c:numCache>
            </c:numRef>
          </c:val>
        </c:ser>
        <c:ser>
          <c:idx val="4"/>
          <c:order val="4"/>
          <c:tx>
            <c:strRef>
              <c:f>'Answer 3'!$F$4:$F$5</c:f>
              <c:strCache>
                <c:ptCount val="1"/>
                <c:pt idx="0">
                  <c:v>Dandelion</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3'!$F$6:$F$14</c:f>
              <c:numCache>
                <c:formatCode>General</c:formatCode>
                <c:ptCount val="8"/>
                <c:pt idx="3">
                  <c:v>38</c:v>
                </c:pt>
              </c:numCache>
            </c:numRef>
          </c:val>
        </c:ser>
        <c:ser>
          <c:idx val="5"/>
          <c:order val="5"/>
          <c:tx>
            <c:strRef>
              <c:f>'Answer 3'!$G$4:$G$5</c:f>
              <c:strCache>
                <c:ptCount val="1"/>
                <c:pt idx="0">
                  <c:v>Echinacea</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3'!$G$6:$G$14</c:f>
              <c:numCache>
                <c:formatCode>General</c:formatCode>
                <c:ptCount val="8"/>
                <c:pt idx="6">
                  <c:v>45</c:v>
                </c:pt>
              </c:numCache>
            </c:numRef>
          </c:val>
        </c:ser>
        <c:ser>
          <c:idx val="6"/>
          <c:order val="6"/>
          <c:tx>
            <c:strRef>
              <c:f>'Answer 3'!$H$4:$H$5</c:f>
              <c:strCache>
                <c:ptCount val="1"/>
                <c:pt idx="0">
                  <c:v>Elderberry</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3'!$H$6:$H$14</c:f>
              <c:numCache>
                <c:formatCode>General</c:formatCode>
                <c:ptCount val="8"/>
                <c:pt idx="0">
                  <c:v>36</c:v>
                </c:pt>
              </c:numCache>
            </c:numRef>
          </c:val>
        </c:ser>
        <c:ser>
          <c:idx val="7"/>
          <c:order val="7"/>
          <c:tx>
            <c:strRef>
              <c:f>'Answer 3'!$I$4:$I$5</c:f>
              <c:strCache>
                <c:ptCount val="1"/>
                <c:pt idx="0">
                  <c:v>Garlic</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3'!$I$6:$I$14</c:f>
              <c:numCache>
                <c:formatCode>General</c:formatCode>
                <c:ptCount val="8"/>
                <c:pt idx="1">
                  <c:v>47</c:v>
                </c:pt>
              </c:numCache>
            </c:numRef>
          </c:val>
        </c:ser>
        <c:ser>
          <c:idx val="8"/>
          <c:order val="8"/>
          <c:tx>
            <c:strRef>
              <c:f>'Answer 3'!$J$4:$J$5</c:f>
              <c:strCache>
                <c:ptCount val="1"/>
                <c:pt idx="0">
                  <c:v>Ginger</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3'!$J$6:$J$14</c:f>
              <c:numCache>
                <c:formatCode>General</c:formatCode>
                <c:ptCount val="8"/>
                <c:pt idx="4">
                  <c:v>51</c:v>
                </c:pt>
              </c:numCache>
            </c:numRef>
          </c:val>
        </c:ser>
        <c:ser>
          <c:idx val="9"/>
          <c:order val="9"/>
          <c:tx>
            <c:strRef>
              <c:f>'Answer 3'!$K$4:$K$5</c:f>
              <c:strCache>
                <c:ptCount val="1"/>
                <c:pt idx="0">
                  <c:v>Ginseng</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3'!$K$6:$K$14</c:f>
              <c:numCache>
                <c:formatCode>General</c:formatCode>
                <c:ptCount val="8"/>
                <c:pt idx="6">
                  <c:v>56</c:v>
                </c:pt>
              </c:numCache>
            </c:numRef>
          </c:val>
        </c:ser>
        <c:ser>
          <c:idx val="10"/>
          <c:order val="10"/>
          <c:tx>
            <c:strRef>
              <c:f>'Answer 3'!$L$4:$L$5</c:f>
              <c:strCache>
                <c:ptCount val="1"/>
                <c:pt idx="0">
                  <c:v>Lavender</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3'!$L$6:$L$14</c:f>
              <c:numCache>
                <c:formatCode>General</c:formatCode>
                <c:ptCount val="8"/>
                <c:pt idx="2">
                  <c:v>50</c:v>
                </c:pt>
              </c:numCache>
            </c:numRef>
          </c:val>
        </c:ser>
        <c:ser>
          <c:idx val="11"/>
          <c:order val="11"/>
          <c:tx>
            <c:strRef>
              <c:f>'Answer 3'!$M$4:$M$5</c:f>
              <c:strCache>
                <c:ptCount val="1"/>
                <c:pt idx="0">
                  <c:v>Licorice</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3'!$M$6:$M$14</c:f>
              <c:numCache>
                <c:formatCode>General</c:formatCode>
                <c:ptCount val="8"/>
                <c:pt idx="5">
                  <c:v>55</c:v>
                </c:pt>
              </c:numCache>
            </c:numRef>
          </c:val>
        </c:ser>
        <c:ser>
          <c:idx val="12"/>
          <c:order val="12"/>
          <c:tx>
            <c:strRef>
              <c:f>'Answer 3'!$N$4:$N$5</c:f>
              <c:strCache>
                <c:ptCount val="1"/>
                <c:pt idx="0">
                  <c:v>Milk Thistle</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3'!$N$6:$N$14</c:f>
              <c:numCache>
                <c:formatCode>General</c:formatCode>
                <c:ptCount val="8"/>
                <c:pt idx="7">
                  <c:v>50</c:v>
                </c:pt>
              </c:numCache>
            </c:numRef>
          </c:val>
        </c:ser>
        <c:ser>
          <c:idx val="13"/>
          <c:order val="13"/>
          <c:tx>
            <c:strRef>
              <c:f>'Answer 3'!$O$4:$O$5</c:f>
              <c:strCache>
                <c:ptCount val="1"/>
                <c:pt idx="0">
                  <c:v>Neem</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3'!$O$6:$O$14</c:f>
              <c:numCache>
                <c:formatCode>General</c:formatCode>
                <c:ptCount val="8"/>
                <c:pt idx="3">
                  <c:v>37</c:v>
                </c:pt>
              </c:numCache>
            </c:numRef>
          </c:val>
        </c:ser>
        <c:ser>
          <c:idx val="14"/>
          <c:order val="14"/>
          <c:tx>
            <c:strRef>
              <c:f>'Answer 3'!$P$4:$P$5</c:f>
              <c:strCache>
                <c:ptCount val="1"/>
                <c:pt idx="0">
                  <c:v>Peppermint</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3'!$P$6:$P$14</c:f>
              <c:numCache>
                <c:formatCode>General</c:formatCode>
                <c:ptCount val="8"/>
                <c:pt idx="3">
                  <c:v>46</c:v>
                </c:pt>
              </c:numCache>
            </c:numRef>
          </c:val>
        </c:ser>
        <c:ser>
          <c:idx val="15"/>
          <c:order val="15"/>
          <c:tx>
            <c:strRef>
              <c:f>'Answer 3'!$Q$4:$Q$5</c:f>
              <c:strCache>
                <c:ptCount val="1"/>
                <c:pt idx="0">
                  <c:v>Rosemary</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3'!$Q$6:$Q$14</c:f>
              <c:numCache>
                <c:formatCode>General</c:formatCode>
                <c:ptCount val="8"/>
                <c:pt idx="3">
                  <c:v>61</c:v>
                </c:pt>
              </c:numCache>
            </c:numRef>
          </c:val>
        </c:ser>
        <c:ser>
          <c:idx val="16"/>
          <c:order val="16"/>
          <c:tx>
            <c:strRef>
              <c:f>'Answer 3'!$R$4:$R$5</c:f>
              <c:strCache>
                <c:ptCount val="1"/>
                <c:pt idx="0">
                  <c:v>Sage</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3'!$R$6:$R$14</c:f>
              <c:numCache>
                <c:formatCode>General</c:formatCode>
                <c:ptCount val="8"/>
                <c:pt idx="3">
                  <c:v>54</c:v>
                </c:pt>
              </c:numCache>
            </c:numRef>
          </c:val>
        </c:ser>
        <c:ser>
          <c:idx val="17"/>
          <c:order val="17"/>
          <c:tx>
            <c:strRef>
              <c:f>'Answer 3'!$S$4:$S$5</c:f>
              <c:strCache>
                <c:ptCount val="1"/>
                <c:pt idx="0">
                  <c:v>Thyme</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3'!$S$6:$S$14</c:f>
              <c:numCache>
                <c:formatCode>General</c:formatCode>
                <c:ptCount val="8"/>
                <c:pt idx="3">
                  <c:v>50</c:v>
                </c:pt>
              </c:numCache>
            </c:numRef>
          </c:val>
        </c:ser>
        <c:ser>
          <c:idx val="18"/>
          <c:order val="18"/>
          <c:tx>
            <c:strRef>
              <c:f>'Answer 3'!$T$4:$T$5</c:f>
              <c:strCache>
                <c:ptCount val="1"/>
                <c:pt idx="0">
                  <c:v>Tulsi</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3'!$T$6:$T$14</c:f>
              <c:numCache>
                <c:formatCode>General</c:formatCode>
                <c:ptCount val="8"/>
                <c:pt idx="3">
                  <c:v>49</c:v>
                </c:pt>
              </c:numCache>
            </c:numRef>
          </c:val>
        </c:ser>
        <c:ser>
          <c:idx val="19"/>
          <c:order val="19"/>
          <c:tx>
            <c:strRef>
              <c:f>'Answer 3'!$U$4:$U$5</c:f>
              <c:strCache>
                <c:ptCount val="1"/>
                <c:pt idx="0">
                  <c:v>Turmeric</c:v>
                </c:pt>
              </c:strCache>
            </c:strRef>
          </c:tx>
          <c:invertIfNegative val="0"/>
          <c:cat>
            <c:strRef>
              <c:f>'Answer 3'!$A$6:$A$14</c:f>
              <c:strCache>
                <c:ptCount val="8"/>
                <c:pt idx="0">
                  <c:v>Berries</c:v>
                </c:pt>
                <c:pt idx="1">
                  <c:v>Bulb</c:v>
                </c:pt>
                <c:pt idx="2">
                  <c:v>Flowers</c:v>
                </c:pt>
                <c:pt idx="3">
                  <c:v>Leaves</c:v>
                </c:pt>
                <c:pt idx="4">
                  <c:v>Rhizome</c:v>
                </c:pt>
                <c:pt idx="5">
                  <c:v>Root</c:v>
                </c:pt>
                <c:pt idx="6">
                  <c:v>Roots</c:v>
                </c:pt>
                <c:pt idx="7">
                  <c:v>Seeds</c:v>
                </c:pt>
              </c:strCache>
            </c:strRef>
          </c:cat>
          <c:val>
            <c:numRef>
              <c:f>'Answer 3'!$U$6:$U$14</c:f>
              <c:numCache>
                <c:formatCode>General</c:formatCode>
                <c:ptCount val="8"/>
                <c:pt idx="4">
                  <c:v>62</c:v>
                </c:pt>
              </c:numCache>
            </c:numRef>
          </c:val>
        </c:ser>
        <c:dLbls>
          <c:showLegendKey val="0"/>
          <c:showVal val="0"/>
          <c:showCatName val="0"/>
          <c:showSerName val="0"/>
          <c:showPercent val="0"/>
          <c:showBubbleSize val="0"/>
        </c:dLbls>
        <c:gapWidth val="150"/>
        <c:axId val="228864768"/>
        <c:axId val="228972032"/>
      </c:barChart>
      <c:catAx>
        <c:axId val="228864768"/>
        <c:scaling>
          <c:orientation val="minMax"/>
        </c:scaling>
        <c:delete val="0"/>
        <c:axPos val="b"/>
        <c:numFmt formatCode="General" sourceLinked="0"/>
        <c:majorTickMark val="out"/>
        <c:minorTickMark val="none"/>
        <c:tickLblPos val="nextTo"/>
        <c:crossAx val="228972032"/>
        <c:crosses val="autoZero"/>
        <c:auto val="1"/>
        <c:lblAlgn val="ctr"/>
        <c:lblOffset val="100"/>
        <c:noMultiLvlLbl val="0"/>
      </c:catAx>
      <c:valAx>
        <c:axId val="228972032"/>
        <c:scaling>
          <c:orientation val="minMax"/>
        </c:scaling>
        <c:delete val="0"/>
        <c:axPos val="l"/>
        <c:majorGridlines/>
        <c:numFmt formatCode="General" sourceLinked="1"/>
        <c:majorTickMark val="out"/>
        <c:minorTickMark val="none"/>
        <c:tickLblPos val="nextTo"/>
        <c:crossAx val="228864768"/>
        <c:crosses val="autoZero"/>
        <c:crossBetween val="between"/>
      </c:valAx>
      <c:spPr>
        <a:noFill/>
        <a:ln w="25400">
          <a:noFill/>
        </a:ln>
      </c:spPr>
    </c:plotArea>
    <c:legend>
      <c:legendPos val="r"/>
      <c:layout/>
      <c:overlay val="0"/>
    </c:legend>
    <c:plotVisOnly val="1"/>
    <c:dispBlanksAs val="gap"/>
    <c:showDLblsOverMax val="0"/>
  </c:chart>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80095F-E50E-4C23-9707-CC6C319A9B13}" type="datetimeFigureOut">
              <a:rPr lang="en-US" smtClean="0"/>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B8605F-DDDF-49F2-9F15-69620D5AD29F}" type="slidenum">
              <a:rPr lang="en-US" smtClean="0"/>
              <a:t>‹#›</a:t>
            </a:fld>
            <a:endParaRPr lang="en-US"/>
          </a:p>
        </p:txBody>
      </p:sp>
    </p:spTree>
    <p:extLst>
      <p:ext uri="{BB962C8B-B14F-4D97-AF65-F5344CB8AC3E}">
        <p14:creationId xmlns:p14="http://schemas.microsoft.com/office/powerpoint/2010/main" val="79355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B8605F-DDDF-49F2-9F15-69620D5AD29F}" type="slidenum">
              <a:rPr lang="en-US" smtClean="0"/>
              <a:t>3</a:t>
            </a:fld>
            <a:endParaRPr lang="en-US"/>
          </a:p>
        </p:txBody>
      </p:sp>
    </p:spTree>
    <p:extLst>
      <p:ext uri="{BB962C8B-B14F-4D97-AF65-F5344CB8AC3E}">
        <p14:creationId xmlns:p14="http://schemas.microsoft.com/office/powerpoint/2010/main" val="37321327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10/4/2024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10/4/2024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10/4/2024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10/4/2024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1drv.ms/x/c/13c2e728f6658e0c/EZNilVgsxTlHqRcCeD6K1TABCjlpnxw6-JoV1RH7IikbHw?e=qwWzLw"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981200"/>
            <a:ext cx="8763000" cy="2228850"/>
          </a:xfrm>
        </p:spPr>
        <p:txBody>
          <a:bodyPr>
            <a:normAutofit fontScale="90000"/>
          </a:bodyPr>
          <a:lstStyle/>
          <a:p>
            <a:pPr algn="l"/>
            <a:r>
              <a:rPr lang="en-US" b="1" dirty="0"/>
              <a:t>Title: </a:t>
            </a:r>
            <a:r>
              <a:rPr lang="en-US" b="1" cap="all" dirty="0">
                <a:solidFill>
                  <a:schemeClr val="bg2">
                    <a:lumMod val="50000"/>
                  </a:schemeClr>
                </a:solidFill>
                <a:effectLst>
                  <a:reflection blurRad="12700" stA="28000" endPos="45000" dist="1003" dir="5400000" sy="-100000" algn="bl"/>
                </a:effectLst>
                <a:latin typeface="Times New Roman" pitchFamily="18" charset="0"/>
                <a:cs typeface="Times New Roman" pitchFamily="18" charset="0"/>
              </a:rPr>
              <a:t>Nature’s Pharmacy: Unveiling the Therapeutic Potentials of Medicinal Plants</a:t>
            </a:r>
            <a:r>
              <a:rPr lang="en-US" b="1" dirty="0">
                <a:solidFill>
                  <a:schemeClr val="bg2">
                    <a:lumMod val="50000"/>
                  </a:schemeClr>
                </a:solidFill>
              </a:rPr>
              <a:t/>
            </a:r>
            <a:br>
              <a:rPr lang="en-US" b="1" dirty="0">
                <a:solidFill>
                  <a:schemeClr val="bg2">
                    <a:lumMod val="50000"/>
                  </a:schemeClr>
                </a:solidFill>
              </a:rPr>
            </a:br>
            <a:endParaRPr lang="en-US" dirty="0">
              <a:solidFill>
                <a:schemeClr val="bg2">
                  <a:lumMod val="50000"/>
                </a:schemeClr>
              </a:solidFill>
            </a:endParaRPr>
          </a:p>
        </p:txBody>
      </p:sp>
      <p:sp>
        <p:nvSpPr>
          <p:cNvPr id="3" name="Subtitle 2"/>
          <p:cNvSpPr>
            <a:spLocks noGrp="1"/>
          </p:cNvSpPr>
          <p:nvPr>
            <p:ph type="subTitle" idx="1"/>
          </p:nvPr>
        </p:nvSpPr>
        <p:spPr>
          <a:xfrm>
            <a:off x="838200" y="3886200"/>
            <a:ext cx="7772400" cy="1199704"/>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b="1" dirty="0" smtClean="0">
                <a:solidFill>
                  <a:srgbClr val="382FE3"/>
                </a:solidFill>
                <a:latin typeface="Times New Roman" pitchFamily="18" charset="0"/>
                <a:cs typeface="Times New Roman" pitchFamily="18" charset="0"/>
              </a:rPr>
              <a:t>Name: </a:t>
            </a:r>
            <a:r>
              <a:rPr lang="en-US" b="1" dirty="0" err="1" smtClean="0">
                <a:solidFill>
                  <a:srgbClr val="382FE3"/>
                </a:solidFill>
                <a:latin typeface="Times New Roman" pitchFamily="18" charset="0"/>
                <a:cs typeface="Times New Roman" pitchFamily="18" charset="0"/>
              </a:rPr>
              <a:t>Masud</a:t>
            </a:r>
            <a:r>
              <a:rPr lang="en-US" b="1" dirty="0" smtClean="0">
                <a:solidFill>
                  <a:srgbClr val="382FE3"/>
                </a:solidFill>
                <a:latin typeface="Times New Roman" pitchFamily="18" charset="0"/>
                <a:cs typeface="Times New Roman" pitchFamily="18" charset="0"/>
              </a:rPr>
              <a:t> </a:t>
            </a:r>
            <a:r>
              <a:rPr lang="en-US" b="1" dirty="0" err="1" smtClean="0">
                <a:solidFill>
                  <a:srgbClr val="382FE3"/>
                </a:solidFill>
                <a:latin typeface="Times New Roman" pitchFamily="18" charset="0"/>
                <a:cs typeface="Times New Roman" pitchFamily="18" charset="0"/>
              </a:rPr>
              <a:t>Miah</a:t>
            </a:r>
            <a:endParaRPr lang="en-US" b="1" dirty="0" smtClean="0">
              <a:solidFill>
                <a:srgbClr val="382FE3"/>
              </a:solidFill>
              <a:latin typeface="Times New Roman" pitchFamily="18" charset="0"/>
              <a:cs typeface="Times New Roman" pitchFamily="18" charset="0"/>
            </a:endParaRPr>
          </a:p>
          <a:p>
            <a:r>
              <a:rPr lang="en-US" b="1" dirty="0" smtClean="0">
                <a:solidFill>
                  <a:srgbClr val="382FE3"/>
                </a:solidFill>
                <a:latin typeface="Times New Roman" pitchFamily="18" charset="0"/>
                <a:cs typeface="Times New Roman" pitchFamily="18" charset="0"/>
              </a:rPr>
              <a:t>ID: 01-024-15</a:t>
            </a:r>
            <a:endParaRPr lang="en-US" b="1" dirty="0">
              <a:solidFill>
                <a:srgbClr val="382FE3"/>
              </a:solidFill>
              <a:latin typeface="Times New Roman" pitchFamily="18" charset="0"/>
              <a:cs typeface="Times New Roman" pitchFamily="18" charset="0"/>
            </a:endParaRPr>
          </a:p>
        </p:txBody>
      </p:sp>
    </p:spTree>
    <p:extLst>
      <p:ext uri="{BB962C8B-B14F-4D97-AF65-F5344CB8AC3E}">
        <p14:creationId xmlns:p14="http://schemas.microsoft.com/office/powerpoint/2010/main" val="7912108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981346381"/>
              </p:ext>
            </p:extLst>
          </p:nvPr>
        </p:nvGraphicFramePr>
        <p:xfrm>
          <a:off x="1600200" y="838200"/>
          <a:ext cx="5791200" cy="4571554"/>
        </p:xfrm>
        <a:graphic>
          <a:graphicData uri="http://schemas.openxmlformats.org/drawingml/2006/table">
            <a:tbl>
              <a:tblPr firstRow="1" firstCol="1" bandRow="1">
                <a:tableStyleId>{5C22544A-7EE6-4342-B048-85BDC9FD1C3A}</a:tableStyleId>
              </a:tblPr>
              <a:tblGrid>
                <a:gridCol w="5791200"/>
              </a:tblGrid>
              <a:tr h="525240">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Ginseng</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Ginsenosides</a:t>
                      </a:r>
                      <a:r>
                        <a:rPr lang="en-US" sz="1400" dirty="0">
                          <a:solidFill>
                            <a:srgbClr val="00B0F0"/>
                          </a:solidFill>
                          <a:effectLst/>
                          <a:latin typeface="Times New Roman" pitchFamily="18" charset="0"/>
                          <a:cs typeface="Times New Roman" pitchFamily="18" charset="0"/>
                        </a:rPr>
                        <a:t>, Polysaccharides</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indent="279400">
                        <a:lnSpc>
                          <a:spcPct val="114000"/>
                        </a:lnSpc>
                        <a:spcBef>
                          <a:spcPts val="0"/>
                        </a:spcBef>
                        <a:spcAft>
                          <a:spcPts val="0"/>
                        </a:spcAft>
                      </a:pPr>
                      <a:r>
                        <a:rPr lang="en-US" sz="1400" dirty="0" err="1">
                          <a:solidFill>
                            <a:srgbClr val="00B050"/>
                          </a:solidFill>
                          <a:effectLst/>
                          <a:latin typeface="Times New Roman" pitchFamily="18" charset="0"/>
                          <a:cs typeface="Times New Roman" pitchFamily="18" charset="0"/>
                        </a:rPr>
                        <a:t>Immunomodulatory</a:t>
                      </a:r>
                      <a:r>
                        <a:rPr lang="en-US" sz="1400" dirty="0">
                          <a:solidFill>
                            <a:srgbClr val="00B050"/>
                          </a:solidFill>
                          <a:effectLst/>
                          <a:latin typeface="Times New Roman" pitchFamily="18" charset="0"/>
                          <a:cs typeface="Times New Roman" pitchFamily="18" charset="0"/>
                        </a:rPr>
                        <a:t>, </a:t>
                      </a:r>
                      <a:r>
                        <a:rPr lang="en-US" sz="1400" dirty="0" err="1">
                          <a:solidFill>
                            <a:srgbClr val="00B050"/>
                          </a:solidFill>
                          <a:effectLst/>
                          <a:latin typeface="Times New Roman" pitchFamily="18" charset="0"/>
                          <a:cs typeface="Times New Roman" pitchFamily="18" charset="0"/>
                        </a:rPr>
                        <a:t>adaptogenic</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Lavender</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indent="140335">
                        <a:lnSpc>
                          <a:spcPct val="114000"/>
                        </a:lnSpc>
                        <a:spcBef>
                          <a:spcPts val="0"/>
                        </a:spcBef>
                        <a:spcAft>
                          <a:spcPts val="0"/>
                        </a:spcAft>
                      </a:pPr>
                      <a:r>
                        <a:rPr lang="en-US" sz="1400" dirty="0">
                          <a:solidFill>
                            <a:srgbClr val="00B0F0"/>
                          </a:solidFill>
                          <a:effectLst/>
                          <a:latin typeface="Times New Roman" pitchFamily="18" charset="0"/>
                          <a:cs typeface="Times New Roman" pitchFamily="18" charset="0"/>
                        </a:rPr>
                        <a:t>Linalool, </a:t>
                      </a:r>
                      <a:r>
                        <a:rPr lang="en-US" sz="1400" dirty="0" err="1">
                          <a:solidFill>
                            <a:srgbClr val="00B0F0"/>
                          </a:solidFill>
                          <a:effectLst/>
                          <a:latin typeface="Times New Roman" pitchFamily="18" charset="0"/>
                          <a:cs typeface="Times New Roman" pitchFamily="18" charset="0"/>
                        </a:rPr>
                        <a:t>Linalyl</a:t>
                      </a:r>
                      <a:r>
                        <a:rPr lang="en-US" sz="1400" dirty="0">
                          <a:solidFill>
                            <a:srgbClr val="00B0F0"/>
                          </a:solidFill>
                          <a:effectLst/>
                          <a:latin typeface="Times New Roman" pitchFamily="18" charset="0"/>
                          <a:cs typeface="Times New Roman" pitchFamily="18" charset="0"/>
                        </a:rPr>
                        <a:t> acetate</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indent="279400">
                        <a:lnSpc>
                          <a:spcPct val="114000"/>
                        </a:lnSpc>
                        <a:spcBef>
                          <a:spcPts val="0"/>
                        </a:spcBef>
                        <a:spcAft>
                          <a:spcPts val="0"/>
                        </a:spcAft>
                      </a:pPr>
                      <a:r>
                        <a:rPr lang="en-US" sz="1400" dirty="0">
                          <a:solidFill>
                            <a:srgbClr val="00B050"/>
                          </a:solidFill>
                          <a:effectLst/>
                          <a:latin typeface="Times New Roman" pitchFamily="18" charset="0"/>
                          <a:cs typeface="Times New Roman" pitchFamily="18" charset="0"/>
                        </a:rPr>
                        <a:t>Anxiolytic, sedative</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Licorice</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525240">
                <a:tc>
                  <a:txBody>
                    <a:bodyPr/>
                    <a:lstStyle/>
                    <a:p>
                      <a:pPr marL="0" marR="0" indent="140335">
                        <a:lnSpc>
                          <a:spcPct val="114000"/>
                        </a:lnSpc>
                        <a:spcBef>
                          <a:spcPts val="0"/>
                        </a:spcBef>
                        <a:spcAft>
                          <a:spcPts val="0"/>
                        </a:spcAft>
                      </a:pPr>
                      <a:r>
                        <a:rPr lang="en-US" sz="1400" b="1" dirty="0">
                          <a:solidFill>
                            <a:srgbClr val="00B0F0"/>
                          </a:solidFill>
                          <a:effectLst/>
                          <a:latin typeface="Times New Roman" pitchFamily="18" charset="0"/>
                          <a:cs typeface="Times New Roman" pitchFamily="18" charset="0"/>
                        </a:rPr>
                        <a:t>Glycyrrhizin, Flavonoids</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369634">
                <a:tc>
                  <a:txBody>
                    <a:bodyPr/>
                    <a:lstStyle/>
                    <a:p>
                      <a:pPr marL="0" marR="0">
                        <a:lnSpc>
                          <a:spcPct val="114000"/>
                        </a:lnSpc>
                        <a:spcBef>
                          <a:spcPts val="0"/>
                        </a:spcBef>
                        <a:spcAft>
                          <a:spcPts val="0"/>
                        </a:spcAft>
                      </a:pPr>
                      <a:r>
                        <a:rPr lang="en-US" sz="1100" b="1" baseline="0" dirty="0" smtClean="0">
                          <a:solidFill>
                            <a:schemeClr val="tx1"/>
                          </a:solidFill>
                          <a:effectLst/>
                          <a:latin typeface="Times New Roman" pitchFamily="18" charset="0"/>
                          <a:ea typeface="+mn-ea"/>
                          <a:cs typeface="Times New Roman" pitchFamily="18" charset="0"/>
                        </a:rPr>
                        <a:t>          </a:t>
                      </a:r>
                      <a:r>
                        <a:rPr lang="en-US" sz="1400" b="1" kern="1200" dirty="0" smtClean="0">
                          <a:solidFill>
                            <a:srgbClr val="00B050"/>
                          </a:solidFill>
                          <a:effectLst/>
                          <a:latin typeface="Times New Roman" pitchFamily="18" charset="0"/>
                          <a:ea typeface="+mn-ea"/>
                          <a:cs typeface="Times New Roman" pitchFamily="18" charset="0"/>
                        </a:rPr>
                        <a:t>Anti-inflammatory, </a:t>
                      </a:r>
                      <a:r>
                        <a:rPr lang="en-US" sz="1400" b="1" kern="1200" dirty="0" err="1" smtClean="0">
                          <a:solidFill>
                            <a:srgbClr val="00B050"/>
                          </a:solidFill>
                          <a:effectLst/>
                          <a:latin typeface="Times New Roman" pitchFamily="18" charset="0"/>
                          <a:ea typeface="+mn-ea"/>
                          <a:cs typeface="Times New Roman" pitchFamily="18" charset="0"/>
                        </a:rPr>
                        <a:t>hepatoprote</a:t>
                      </a:r>
                      <a:endParaRPr lang="en-US" sz="1100" b="1"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bl>
          </a:graphicData>
        </a:graphic>
      </p:graphicFrame>
    </p:spTree>
    <p:extLst>
      <p:ext uri="{BB962C8B-B14F-4D97-AF65-F5344CB8AC3E}">
        <p14:creationId xmlns:p14="http://schemas.microsoft.com/office/powerpoint/2010/main" val="427070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191831827"/>
              </p:ext>
            </p:extLst>
          </p:nvPr>
        </p:nvGraphicFramePr>
        <p:xfrm>
          <a:off x="1219200" y="1295396"/>
          <a:ext cx="6705600" cy="4394206"/>
        </p:xfrm>
        <a:graphic>
          <a:graphicData uri="http://schemas.openxmlformats.org/drawingml/2006/table">
            <a:tbl>
              <a:tblPr firstRow="1" firstCol="1" bandRow="1">
                <a:tableStyleId>{5C22544A-7EE6-4342-B048-85BDC9FD1C3A}</a:tableStyleId>
              </a:tblPr>
              <a:tblGrid>
                <a:gridCol w="6705600"/>
              </a:tblGrid>
              <a:tr h="474134">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Thyme</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592670">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Thymol</a:t>
                      </a:r>
                      <a:r>
                        <a:rPr lang="en-US" sz="1400" dirty="0">
                          <a:solidFill>
                            <a:srgbClr val="00B0F0"/>
                          </a:solidFill>
                          <a:effectLst/>
                          <a:latin typeface="Times New Roman" pitchFamily="18" charset="0"/>
                          <a:cs typeface="Times New Roman" pitchFamily="18" charset="0"/>
                        </a:rPr>
                        <a:t>, </a:t>
                      </a:r>
                      <a:r>
                        <a:rPr lang="en-US" sz="1400" dirty="0" err="1">
                          <a:solidFill>
                            <a:srgbClr val="00B0F0"/>
                          </a:solidFill>
                          <a:effectLst/>
                          <a:latin typeface="Times New Roman" pitchFamily="18" charset="0"/>
                          <a:cs typeface="Times New Roman" pitchFamily="18" charset="0"/>
                        </a:rPr>
                        <a:t>Carvacrol</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indent="279400">
                        <a:lnSpc>
                          <a:spcPct val="114000"/>
                        </a:lnSpc>
                        <a:spcBef>
                          <a:spcPts val="0"/>
                        </a:spcBef>
                        <a:spcAft>
                          <a:spcPts val="0"/>
                        </a:spcAft>
                      </a:pPr>
                      <a:r>
                        <a:rPr lang="en-US" sz="1400" dirty="0">
                          <a:solidFill>
                            <a:srgbClr val="00B050"/>
                          </a:solidFill>
                          <a:effectLst/>
                          <a:latin typeface="Times New Roman" pitchFamily="18" charset="0"/>
                          <a:cs typeface="Times New Roman" pitchFamily="18" charset="0"/>
                        </a:rPr>
                        <a:t>Antimicrobial, carminative</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a:lnSpc>
                          <a:spcPct val="114000"/>
                        </a:lnSpc>
                        <a:spcBef>
                          <a:spcPts val="0"/>
                        </a:spcBef>
                        <a:spcAft>
                          <a:spcPts val="0"/>
                        </a:spcAft>
                      </a:pPr>
                      <a:r>
                        <a:rPr lang="en-US" sz="1800" dirty="0" err="1">
                          <a:solidFill>
                            <a:schemeClr val="tx1"/>
                          </a:solidFill>
                          <a:effectLst/>
                          <a:latin typeface="Times New Roman" pitchFamily="18" charset="0"/>
                          <a:cs typeface="Times New Roman" pitchFamily="18" charset="0"/>
                        </a:rPr>
                        <a:t>Tulsi</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Eugenol</a:t>
                      </a:r>
                      <a:r>
                        <a:rPr lang="en-US" sz="1400" dirty="0">
                          <a:solidFill>
                            <a:srgbClr val="00B0F0"/>
                          </a:solidFill>
                          <a:effectLst/>
                          <a:latin typeface="Times New Roman" pitchFamily="18" charset="0"/>
                          <a:cs typeface="Times New Roman" pitchFamily="18" charset="0"/>
                        </a:rPr>
                        <a:t>, </a:t>
                      </a:r>
                      <a:r>
                        <a:rPr lang="en-US" sz="1400" dirty="0" err="1">
                          <a:solidFill>
                            <a:srgbClr val="00B0F0"/>
                          </a:solidFill>
                          <a:effectLst/>
                          <a:latin typeface="Times New Roman" pitchFamily="18" charset="0"/>
                          <a:cs typeface="Times New Roman" pitchFamily="18" charset="0"/>
                        </a:rPr>
                        <a:t>Ursolic</a:t>
                      </a:r>
                      <a:r>
                        <a:rPr lang="en-US" sz="1400" dirty="0">
                          <a:solidFill>
                            <a:srgbClr val="00B0F0"/>
                          </a:solidFill>
                          <a:effectLst/>
                          <a:latin typeface="Times New Roman" pitchFamily="18" charset="0"/>
                          <a:cs typeface="Times New Roman" pitchFamily="18" charset="0"/>
                        </a:rPr>
                        <a:t> acid</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482598">
                <a:tc>
                  <a:txBody>
                    <a:bodyPr/>
                    <a:lstStyle/>
                    <a:p>
                      <a:pPr marL="0" marR="0" indent="279400">
                        <a:lnSpc>
                          <a:spcPct val="114000"/>
                        </a:lnSpc>
                        <a:spcBef>
                          <a:spcPts val="0"/>
                        </a:spcBef>
                        <a:spcAft>
                          <a:spcPts val="0"/>
                        </a:spcAft>
                      </a:pPr>
                      <a:r>
                        <a:rPr lang="en-US" sz="1400" dirty="0" err="1">
                          <a:solidFill>
                            <a:srgbClr val="00B050"/>
                          </a:solidFill>
                          <a:effectLst/>
                          <a:latin typeface="Times New Roman" pitchFamily="18" charset="0"/>
                          <a:cs typeface="Times New Roman" pitchFamily="18" charset="0"/>
                        </a:rPr>
                        <a:t>Adaptogenic</a:t>
                      </a:r>
                      <a:r>
                        <a:rPr lang="en-US" sz="1400" dirty="0">
                          <a:solidFill>
                            <a:srgbClr val="00B050"/>
                          </a:solidFill>
                          <a:effectLst/>
                          <a:latin typeface="Times New Roman" pitchFamily="18" charset="0"/>
                          <a:cs typeface="Times New Roman" pitchFamily="18" charset="0"/>
                        </a:rPr>
                        <a:t>, antimicrobial</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Turmeric</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Curcumin</a:t>
                      </a:r>
                      <a:r>
                        <a:rPr lang="en-US" sz="1400" dirty="0">
                          <a:solidFill>
                            <a:srgbClr val="00B0F0"/>
                          </a:solidFill>
                          <a:effectLst/>
                          <a:latin typeface="Times New Roman" pitchFamily="18" charset="0"/>
                          <a:cs typeface="Times New Roman" pitchFamily="18" charset="0"/>
                        </a:rPr>
                        <a:t>, </a:t>
                      </a:r>
                      <a:r>
                        <a:rPr lang="en-US" sz="1400" dirty="0" err="1">
                          <a:solidFill>
                            <a:srgbClr val="00B0F0"/>
                          </a:solidFill>
                          <a:effectLst/>
                          <a:latin typeface="Times New Roman" pitchFamily="18" charset="0"/>
                          <a:cs typeface="Times New Roman" pitchFamily="18" charset="0"/>
                        </a:rPr>
                        <a:t>Demethoxycurcumin</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474134">
                <a:tc>
                  <a:txBody>
                    <a:bodyPr/>
                    <a:lstStyle/>
                    <a:p>
                      <a:pPr marL="0" marR="0" indent="279400">
                        <a:lnSpc>
                          <a:spcPct val="114000"/>
                        </a:lnSpc>
                        <a:spcBef>
                          <a:spcPts val="0"/>
                        </a:spcBef>
                        <a:spcAft>
                          <a:spcPts val="0"/>
                        </a:spcAft>
                      </a:pPr>
                      <a:r>
                        <a:rPr lang="en-US" sz="1400" dirty="0">
                          <a:solidFill>
                            <a:srgbClr val="00B050"/>
                          </a:solidFill>
                          <a:effectLst/>
                          <a:latin typeface="Times New Roman" pitchFamily="18" charset="0"/>
                          <a:cs typeface="Times New Roman" pitchFamily="18" charset="0"/>
                        </a:rPr>
                        <a:t>Anti-inflammatory, antioxidant</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bl>
          </a:graphicData>
        </a:graphic>
      </p:graphicFrame>
    </p:spTree>
    <p:extLst>
      <p:ext uri="{BB962C8B-B14F-4D97-AF65-F5344CB8AC3E}">
        <p14:creationId xmlns:p14="http://schemas.microsoft.com/office/powerpoint/2010/main" val="379882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60206" y="914400"/>
            <a:ext cx="6324600" cy="707886"/>
          </a:xfrm>
          <a:prstGeom prst="rect">
            <a:avLst/>
          </a:prstGeom>
          <a:noFill/>
        </p:spPr>
        <p:txBody>
          <a:bodyPr wrap="square" rtlCol="0">
            <a:spAutoFit/>
          </a:bodyPr>
          <a:lstStyle/>
          <a:p>
            <a:r>
              <a:rPr lang="en-US" sz="2000" b="1" dirty="0" smtClean="0">
                <a:latin typeface="Times New Roman" pitchFamily="18" charset="0"/>
                <a:cs typeface="Times New Roman" pitchFamily="18" charset="0"/>
              </a:rPr>
              <a:t>3.Which </a:t>
            </a:r>
            <a:r>
              <a:rPr lang="en-US" sz="2000" b="1" dirty="0">
                <a:latin typeface="Times New Roman" pitchFamily="18" charset="0"/>
                <a:cs typeface="Times New Roman" pitchFamily="18" charset="0"/>
              </a:rPr>
              <a:t>parts of medicinal plant are mostly used for medicinal uses?</a:t>
            </a:r>
            <a:endParaRPr lang="en-US" sz="2000" dirty="0">
              <a:latin typeface="Times New Roman" pitchFamily="18" charset="0"/>
              <a:cs typeface="Times New Roman" pitchFamily="18" charset="0"/>
            </a:endParaRPr>
          </a:p>
        </p:txBody>
      </p:sp>
      <p:graphicFrame>
        <p:nvGraphicFramePr>
          <p:cNvPr id="5" name="Chart 4">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xdr="http://schemas.openxmlformats.org/drawingml/2006/spreadsheetDrawing" xmlns:a16="http://schemas.microsoft.com/office/drawing/2014/main" xmlns:lc="http://schemas.openxmlformats.org/drawingml/2006/lockedCanvas" id="{00000000-0008-0000-0400-000003000000}"/>
              </a:ext>
            </a:extLst>
          </p:cNvPr>
          <p:cNvGraphicFramePr/>
          <p:nvPr>
            <p:extLst>
              <p:ext uri="{D42A27DB-BD31-4B8C-83A1-F6EECF244321}">
                <p14:modId xmlns:p14="http://schemas.microsoft.com/office/powerpoint/2010/main" val="221348226"/>
              </p:ext>
            </p:extLst>
          </p:nvPr>
        </p:nvGraphicFramePr>
        <p:xfrm>
          <a:off x="1160206" y="1905000"/>
          <a:ext cx="6993194" cy="39623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637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animEffect transition="in" filter="wipe(down)">
                                      <p:cBhvr>
                                        <p:cTn id="7" dur="500"/>
                                        <p:tgtEl>
                                          <p:spTgt spid="5">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graphicEl>
                                              <a:chart seriesIdx="0" categoryIdx="-4" bldStep="series"/>
                                            </p:graphicEl>
                                          </p:spTgt>
                                        </p:tgtEl>
                                        <p:attrNameLst>
                                          <p:attrName>style.visibility</p:attrName>
                                        </p:attrNameLst>
                                      </p:cBhvr>
                                      <p:to>
                                        <p:strVal val="visible"/>
                                      </p:to>
                                    </p:set>
                                    <p:animEffect transition="in" filter="wipe(down)">
                                      <p:cBhvr>
                                        <p:cTn id="12" dur="500"/>
                                        <p:tgtEl>
                                          <p:spTgt spid="5">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graphicEl>
                                              <a:chart seriesIdx="1" categoryIdx="-4" bldStep="series"/>
                                            </p:graphicEl>
                                          </p:spTgt>
                                        </p:tgtEl>
                                        <p:attrNameLst>
                                          <p:attrName>style.visibility</p:attrName>
                                        </p:attrNameLst>
                                      </p:cBhvr>
                                      <p:to>
                                        <p:strVal val="visible"/>
                                      </p:to>
                                    </p:set>
                                    <p:animEffect transition="in" filter="wipe(down)">
                                      <p:cBhvr>
                                        <p:cTn id="17" dur="500"/>
                                        <p:tgtEl>
                                          <p:spTgt spid="5">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graphicEl>
                                              <a:chart seriesIdx="2" categoryIdx="-4" bldStep="series"/>
                                            </p:graphicEl>
                                          </p:spTgt>
                                        </p:tgtEl>
                                        <p:attrNameLst>
                                          <p:attrName>style.visibility</p:attrName>
                                        </p:attrNameLst>
                                      </p:cBhvr>
                                      <p:to>
                                        <p:strVal val="visible"/>
                                      </p:to>
                                    </p:set>
                                    <p:animEffect transition="in" filter="wipe(down)">
                                      <p:cBhvr>
                                        <p:cTn id="22" dur="500"/>
                                        <p:tgtEl>
                                          <p:spTgt spid="5">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graphicEl>
                                              <a:chart seriesIdx="3" categoryIdx="-4" bldStep="series"/>
                                            </p:graphicEl>
                                          </p:spTgt>
                                        </p:tgtEl>
                                        <p:attrNameLst>
                                          <p:attrName>style.visibility</p:attrName>
                                        </p:attrNameLst>
                                      </p:cBhvr>
                                      <p:to>
                                        <p:strVal val="visible"/>
                                      </p:to>
                                    </p:set>
                                    <p:animEffect transition="in" filter="wipe(down)">
                                      <p:cBhvr>
                                        <p:cTn id="27" dur="500"/>
                                        <p:tgtEl>
                                          <p:spTgt spid="5">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
                                            <p:graphicEl>
                                              <a:chart seriesIdx="4" categoryIdx="-4" bldStep="series"/>
                                            </p:graphicEl>
                                          </p:spTgt>
                                        </p:tgtEl>
                                        <p:attrNameLst>
                                          <p:attrName>style.visibility</p:attrName>
                                        </p:attrNameLst>
                                      </p:cBhvr>
                                      <p:to>
                                        <p:strVal val="visible"/>
                                      </p:to>
                                    </p:set>
                                    <p:animEffect transition="in" filter="wipe(down)">
                                      <p:cBhvr>
                                        <p:cTn id="32" dur="500"/>
                                        <p:tgtEl>
                                          <p:spTgt spid="5">
                                            <p:graphicEl>
                                              <a:chart seriesIdx="4" categoryIdx="-4" bldStep="series"/>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graphicEl>
                                              <a:chart seriesIdx="5" categoryIdx="-4" bldStep="series"/>
                                            </p:graphicEl>
                                          </p:spTgt>
                                        </p:tgtEl>
                                        <p:attrNameLst>
                                          <p:attrName>style.visibility</p:attrName>
                                        </p:attrNameLst>
                                      </p:cBhvr>
                                      <p:to>
                                        <p:strVal val="visible"/>
                                      </p:to>
                                    </p:set>
                                    <p:animEffect transition="in" filter="wipe(down)">
                                      <p:cBhvr>
                                        <p:cTn id="37" dur="500"/>
                                        <p:tgtEl>
                                          <p:spTgt spid="5">
                                            <p:graphicEl>
                                              <a:chart seriesIdx="5" categoryIdx="-4" bldStep="series"/>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
                                            <p:graphicEl>
                                              <a:chart seriesIdx="6" categoryIdx="-4" bldStep="series"/>
                                            </p:graphicEl>
                                          </p:spTgt>
                                        </p:tgtEl>
                                        <p:attrNameLst>
                                          <p:attrName>style.visibility</p:attrName>
                                        </p:attrNameLst>
                                      </p:cBhvr>
                                      <p:to>
                                        <p:strVal val="visible"/>
                                      </p:to>
                                    </p:set>
                                    <p:animEffect transition="in" filter="wipe(down)">
                                      <p:cBhvr>
                                        <p:cTn id="42" dur="500"/>
                                        <p:tgtEl>
                                          <p:spTgt spid="5">
                                            <p:graphicEl>
                                              <a:chart seriesIdx="6" categoryIdx="-4" bldStep="series"/>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
                                            <p:graphicEl>
                                              <a:chart seriesIdx="7" categoryIdx="-4" bldStep="series"/>
                                            </p:graphicEl>
                                          </p:spTgt>
                                        </p:tgtEl>
                                        <p:attrNameLst>
                                          <p:attrName>style.visibility</p:attrName>
                                        </p:attrNameLst>
                                      </p:cBhvr>
                                      <p:to>
                                        <p:strVal val="visible"/>
                                      </p:to>
                                    </p:set>
                                    <p:animEffect transition="in" filter="wipe(down)">
                                      <p:cBhvr>
                                        <p:cTn id="47" dur="500"/>
                                        <p:tgtEl>
                                          <p:spTgt spid="5">
                                            <p:graphicEl>
                                              <a:chart seriesIdx="7" categoryIdx="-4" bldStep="series"/>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
                                            <p:graphicEl>
                                              <a:chart seriesIdx="8" categoryIdx="-4" bldStep="series"/>
                                            </p:graphicEl>
                                          </p:spTgt>
                                        </p:tgtEl>
                                        <p:attrNameLst>
                                          <p:attrName>style.visibility</p:attrName>
                                        </p:attrNameLst>
                                      </p:cBhvr>
                                      <p:to>
                                        <p:strVal val="visible"/>
                                      </p:to>
                                    </p:set>
                                    <p:animEffect transition="in" filter="wipe(down)">
                                      <p:cBhvr>
                                        <p:cTn id="52" dur="500"/>
                                        <p:tgtEl>
                                          <p:spTgt spid="5">
                                            <p:graphicEl>
                                              <a:chart seriesIdx="8" categoryIdx="-4" bldStep="series"/>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
                                            <p:graphicEl>
                                              <a:chart seriesIdx="9" categoryIdx="-4" bldStep="series"/>
                                            </p:graphicEl>
                                          </p:spTgt>
                                        </p:tgtEl>
                                        <p:attrNameLst>
                                          <p:attrName>style.visibility</p:attrName>
                                        </p:attrNameLst>
                                      </p:cBhvr>
                                      <p:to>
                                        <p:strVal val="visible"/>
                                      </p:to>
                                    </p:set>
                                    <p:animEffect transition="in" filter="wipe(down)">
                                      <p:cBhvr>
                                        <p:cTn id="57" dur="500"/>
                                        <p:tgtEl>
                                          <p:spTgt spid="5">
                                            <p:graphicEl>
                                              <a:chart seriesIdx="9" categoryIdx="-4" bldStep="series"/>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graphicEl>
                                              <a:chart seriesIdx="10" categoryIdx="-4" bldStep="series"/>
                                            </p:graphicEl>
                                          </p:spTgt>
                                        </p:tgtEl>
                                        <p:attrNameLst>
                                          <p:attrName>style.visibility</p:attrName>
                                        </p:attrNameLst>
                                      </p:cBhvr>
                                      <p:to>
                                        <p:strVal val="visible"/>
                                      </p:to>
                                    </p:set>
                                    <p:animEffect transition="in" filter="wipe(down)">
                                      <p:cBhvr>
                                        <p:cTn id="62" dur="500"/>
                                        <p:tgtEl>
                                          <p:spTgt spid="5">
                                            <p:graphicEl>
                                              <a:chart seriesIdx="10" categoryIdx="-4" bldStep="series"/>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5">
                                            <p:graphicEl>
                                              <a:chart seriesIdx="11" categoryIdx="-4" bldStep="series"/>
                                            </p:graphicEl>
                                          </p:spTgt>
                                        </p:tgtEl>
                                        <p:attrNameLst>
                                          <p:attrName>style.visibility</p:attrName>
                                        </p:attrNameLst>
                                      </p:cBhvr>
                                      <p:to>
                                        <p:strVal val="visible"/>
                                      </p:to>
                                    </p:set>
                                    <p:animEffect transition="in" filter="wipe(down)">
                                      <p:cBhvr>
                                        <p:cTn id="67" dur="500"/>
                                        <p:tgtEl>
                                          <p:spTgt spid="5">
                                            <p:graphicEl>
                                              <a:chart seriesIdx="11" categoryIdx="-4" bldStep="series"/>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
                                            <p:graphicEl>
                                              <a:chart seriesIdx="12" categoryIdx="-4" bldStep="series"/>
                                            </p:graphicEl>
                                          </p:spTgt>
                                        </p:tgtEl>
                                        <p:attrNameLst>
                                          <p:attrName>style.visibility</p:attrName>
                                        </p:attrNameLst>
                                      </p:cBhvr>
                                      <p:to>
                                        <p:strVal val="visible"/>
                                      </p:to>
                                    </p:set>
                                    <p:animEffect transition="in" filter="wipe(down)">
                                      <p:cBhvr>
                                        <p:cTn id="72" dur="500"/>
                                        <p:tgtEl>
                                          <p:spTgt spid="5">
                                            <p:graphicEl>
                                              <a:chart seriesIdx="12" categoryIdx="-4" bldStep="series"/>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
                                            <p:graphicEl>
                                              <a:chart seriesIdx="13" categoryIdx="-4" bldStep="series"/>
                                            </p:graphicEl>
                                          </p:spTgt>
                                        </p:tgtEl>
                                        <p:attrNameLst>
                                          <p:attrName>style.visibility</p:attrName>
                                        </p:attrNameLst>
                                      </p:cBhvr>
                                      <p:to>
                                        <p:strVal val="visible"/>
                                      </p:to>
                                    </p:set>
                                    <p:animEffect transition="in" filter="wipe(down)">
                                      <p:cBhvr>
                                        <p:cTn id="77" dur="500"/>
                                        <p:tgtEl>
                                          <p:spTgt spid="5">
                                            <p:graphicEl>
                                              <a:chart seriesIdx="13" categoryIdx="-4" bldStep="series"/>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
                                            <p:graphicEl>
                                              <a:chart seriesIdx="14" categoryIdx="-4" bldStep="series"/>
                                            </p:graphicEl>
                                          </p:spTgt>
                                        </p:tgtEl>
                                        <p:attrNameLst>
                                          <p:attrName>style.visibility</p:attrName>
                                        </p:attrNameLst>
                                      </p:cBhvr>
                                      <p:to>
                                        <p:strVal val="visible"/>
                                      </p:to>
                                    </p:set>
                                    <p:animEffect transition="in" filter="wipe(down)">
                                      <p:cBhvr>
                                        <p:cTn id="82" dur="500"/>
                                        <p:tgtEl>
                                          <p:spTgt spid="5">
                                            <p:graphicEl>
                                              <a:chart seriesIdx="14" categoryIdx="-4" bldStep="series"/>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5">
                                            <p:graphicEl>
                                              <a:chart seriesIdx="15" categoryIdx="-4" bldStep="series"/>
                                            </p:graphicEl>
                                          </p:spTgt>
                                        </p:tgtEl>
                                        <p:attrNameLst>
                                          <p:attrName>style.visibility</p:attrName>
                                        </p:attrNameLst>
                                      </p:cBhvr>
                                      <p:to>
                                        <p:strVal val="visible"/>
                                      </p:to>
                                    </p:set>
                                    <p:animEffect transition="in" filter="wipe(down)">
                                      <p:cBhvr>
                                        <p:cTn id="87" dur="500"/>
                                        <p:tgtEl>
                                          <p:spTgt spid="5">
                                            <p:graphicEl>
                                              <a:chart seriesIdx="15" categoryIdx="-4" bldStep="series"/>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
                                            <p:graphicEl>
                                              <a:chart seriesIdx="16" categoryIdx="-4" bldStep="series"/>
                                            </p:graphicEl>
                                          </p:spTgt>
                                        </p:tgtEl>
                                        <p:attrNameLst>
                                          <p:attrName>style.visibility</p:attrName>
                                        </p:attrNameLst>
                                      </p:cBhvr>
                                      <p:to>
                                        <p:strVal val="visible"/>
                                      </p:to>
                                    </p:set>
                                    <p:animEffect transition="in" filter="wipe(down)">
                                      <p:cBhvr>
                                        <p:cTn id="92" dur="500"/>
                                        <p:tgtEl>
                                          <p:spTgt spid="5">
                                            <p:graphicEl>
                                              <a:chart seriesIdx="16" categoryIdx="-4" bldStep="series"/>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5">
                                            <p:graphicEl>
                                              <a:chart seriesIdx="17" categoryIdx="-4" bldStep="series"/>
                                            </p:graphicEl>
                                          </p:spTgt>
                                        </p:tgtEl>
                                        <p:attrNameLst>
                                          <p:attrName>style.visibility</p:attrName>
                                        </p:attrNameLst>
                                      </p:cBhvr>
                                      <p:to>
                                        <p:strVal val="visible"/>
                                      </p:to>
                                    </p:set>
                                    <p:animEffect transition="in" filter="wipe(down)">
                                      <p:cBhvr>
                                        <p:cTn id="97" dur="500"/>
                                        <p:tgtEl>
                                          <p:spTgt spid="5">
                                            <p:graphicEl>
                                              <a:chart seriesIdx="17" categoryIdx="-4" bldStep="series"/>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5">
                                            <p:graphicEl>
                                              <a:chart seriesIdx="18" categoryIdx="-4" bldStep="series"/>
                                            </p:graphicEl>
                                          </p:spTgt>
                                        </p:tgtEl>
                                        <p:attrNameLst>
                                          <p:attrName>style.visibility</p:attrName>
                                        </p:attrNameLst>
                                      </p:cBhvr>
                                      <p:to>
                                        <p:strVal val="visible"/>
                                      </p:to>
                                    </p:set>
                                    <p:animEffect transition="in" filter="wipe(down)">
                                      <p:cBhvr>
                                        <p:cTn id="102" dur="500"/>
                                        <p:tgtEl>
                                          <p:spTgt spid="5">
                                            <p:graphicEl>
                                              <a:chart seriesIdx="18" categoryIdx="-4" bldStep="series"/>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5">
                                            <p:graphicEl>
                                              <a:chart seriesIdx="19" categoryIdx="-4" bldStep="series"/>
                                            </p:graphicEl>
                                          </p:spTgt>
                                        </p:tgtEl>
                                        <p:attrNameLst>
                                          <p:attrName>style.visibility</p:attrName>
                                        </p:attrNameLst>
                                      </p:cBhvr>
                                      <p:to>
                                        <p:strVal val="visible"/>
                                      </p:to>
                                    </p:set>
                                    <p:animEffect transition="in" filter="wipe(down)">
                                      <p:cBhvr>
                                        <p:cTn id="107" dur="500"/>
                                        <p:tgtEl>
                                          <p:spTgt spid="5">
                                            <p:graphicEl>
                                              <a:chart seriesIdx="19"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1219200"/>
            <a:ext cx="6858000" cy="3508653"/>
          </a:xfrm>
          <a:prstGeom prst="rect">
            <a:avLst/>
          </a:prstGeom>
          <a:noFill/>
        </p:spPr>
        <p:txBody>
          <a:bodyPr wrap="square" rtlCol="0">
            <a:spAutoFit/>
          </a:bodyPr>
          <a:lstStyle/>
          <a:p>
            <a:r>
              <a:rPr lang="en-US" sz="2000" b="1" dirty="0" smtClean="0">
                <a:solidFill>
                  <a:srgbClr val="0070C0"/>
                </a:solidFill>
                <a:latin typeface="Times New Roman" pitchFamily="18" charset="0"/>
                <a:cs typeface="Times New Roman" pitchFamily="18" charset="0"/>
              </a:rPr>
              <a:t>Key Observations</a:t>
            </a:r>
            <a:r>
              <a:rPr lang="en-US" sz="2000" b="1" dirty="0">
                <a:latin typeface="Times New Roman" pitchFamily="18" charset="0"/>
                <a:cs typeface="Times New Roman" pitchFamily="18" charset="0"/>
              </a:rPr>
              <a:t>:</a:t>
            </a:r>
            <a:endParaRPr lang="en-US" sz="16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Berries</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Aloe Vera is represented by a blue bar.</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Elderberry also shows a count for berries (light blue).</a:t>
            </a:r>
            <a:endParaRPr lang="en-US" sz="14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Bulb:</a:t>
            </a:r>
            <a:endParaRPr lang="en-US" sz="1400" b="1" dirty="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Garlic(dark </a:t>
            </a:r>
            <a:r>
              <a:rPr lang="en-US" dirty="0">
                <a:latin typeface="Times New Roman" pitchFamily="18" charset="0"/>
                <a:cs typeface="Times New Roman" pitchFamily="18" charset="0"/>
              </a:rPr>
              <a:t>red) is the only plant represented, as bulbs are </a:t>
            </a:r>
            <a:r>
              <a:rPr lang="en-US" dirty="0" smtClean="0">
                <a:latin typeface="Times New Roman" pitchFamily="18" charset="0"/>
                <a:cs typeface="Times New Roman" pitchFamily="18" charset="0"/>
              </a:rPr>
              <a:t>commonly used</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Flowers</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Plants like Chamomile (purple), Lavender (light blue), and Peppermint (light green) show counts, indicating that their flowers are used for medicinal purposes.</a:t>
            </a:r>
            <a:endParaRPr lang="en-US" sz="1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33875802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1295400"/>
            <a:ext cx="7620000" cy="3416320"/>
          </a:xfrm>
          <a:prstGeom prst="rect">
            <a:avLst/>
          </a:prstGeom>
          <a:noFill/>
        </p:spPr>
        <p:txBody>
          <a:bodyPr wrap="square" rtlCol="0">
            <a:spAutoFit/>
          </a:bodyPr>
          <a:lstStyle/>
          <a:p>
            <a:pPr lvl="0"/>
            <a:r>
              <a:rPr lang="en-US" b="1" dirty="0">
                <a:latin typeface="Times New Roman" pitchFamily="18" charset="0"/>
                <a:cs typeface="Times New Roman" pitchFamily="18" charset="0"/>
              </a:rPr>
              <a:t>Leaves</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A wide range of plants use leaves, including </a:t>
            </a:r>
            <a:r>
              <a:rPr lang="en-US" dirty="0" err="1">
                <a:latin typeface="Times New Roman" pitchFamily="18" charset="0"/>
                <a:cs typeface="Times New Roman" pitchFamily="18" charset="0"/>
              </a:rPr>
              <a:t>Ashwagandha</a:t>
            </a:r>
            <a:r>
              <a:rPr lang="en-US" dirty="0">
                <a:latin typeface="Times New Roman" pitchFamily="18" charset="0"/>
                <a:cs typeface="Times New Roman" pitchFamily="18" charset="0"/>
              </a:rPr>
              <a:t> (red), Dandelion (teal), Echinacea (light orange), </a:t>
            </a:r>
            <a:r>
              <a:rPr lang="en-US" dirty="0" err="1">
                <a:latin typeface="Times New Roman" pitchFamily="18" charset="0"/>
                <a:cs typeface="Times New Roman" pitchFamily="18" charset="0"/>
              </a:rPr>
              <a:t>Neem</a:t>
            </a:r>
            <a:r>
              <a:rPr lang="en-US" dirty="0">
                <a:latin typeface="Times New Roman" pitchFamily="18" charset="0"/>
                <a:cs typeface="Times New Roman" pitchFamily="18" charset="0"/>
              </a:rPr>
              <a:t> (brown), and Peppermint.</a:t>
            </a:r>
            <a:endParaRPr lang="en-US" sz="14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Rhizome</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Ginger (green) and Turmeric are represented, as their rhizomes (underground stems) are commonly used.</a:t>
            </a:r>
            <a:endParaRPr lang="en-US" sz="14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Roots</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Licorice (orange) and Ginseng (light purple) are primarily used for their roots.</a:t>
            </a:r>
            <a:endParaRPr lang="en-US" sz="1400" dirty="0">
              <a:latin typeface="Times New Roman" pitchFamily="18" charset="0"/>
              <a:cs typeface="Times New Roman" pitchFamily="18" charset="0"/>
            </a:endParaRPr>
          </a:p>
          <a:p>
            <a:pPr lvl="0"/>
            <a:r>
              <a:rPr lang="en-US" b="1" dirty="0">
                <a:latin typeface="Times New Roman" pitchFamily="18" charset="0"/>
                <a:cs typeface="Times New Roman" pitchFamily="18" charset="0"/>
              </a:rPr>
              <a:t>Seeds</a:t>
            </a:r>
            <a:r>
              <a:rPr lang="en-US" dirty="0">
                <a:latin typeface="Times New Roman" pitchFamily="18" charset="0"/>
                <a:cs typeface="Times New Roman" pitchFamily="18" charset="0"/>
              </a:rPr>
              <a:t>:</a:t>
            </a:r>
            <a:endParaRPr lang="en-US" sz="1400" dirty="0">
              <a:latin typeface="Times New Roman" pitchFamily="18" charset="0"/>
              <a:cs typeface="Times New Roman" pitchFamily="18" charset="0"/>
            </a:endParaRPr>
          </a:p>
          <a:p>
            <a:pPr lvl="1"/>
            <a:r>
              <a:rPr lang="en-US" dirty="0">
                <a:latin typeface="Times New Roman" pitchFamily="18" charset="0"/>
                <a:cs typeface="Times New Roman" pitchFamily="18" charset="0"/>
              </a:rPr>
              <a:t>Milk Thistle (light purple) is highlighted here for its use of seeds.</a:t>
            </a:r>
            <a:endParaRPr lang="en-US" sz="14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55540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62664"/>
            <a:ext cx="7162800" cy="1508105"/>
          </a:xfrm>
          <a:prstGeom prst="rect">
            <a:avLst/>
          </a:prstGeom>
          <a:noFill/>
        </p:spPr>
        <p:txBody>
          <a:bodyPr wrap="square" rtlCol="0">
            <a:spAutoFit/>
          </a:bodyPr>
          <a:lstStyle/>
          <a:p>
            <a:pPr algn="just"/>
            <a:r>
              <a:rPr lang="en-US" sz="2000" b="1" dirty="0">
                <a:solidFill>
                  <a:srgbClr val="00B0F0"/>
                </a:solidFill>
                <a:latin typeface="Times New Roman" pitchFamily="18" charset="0"/>
                <a:cs typeface="Times New Roman" pitchFamily="18" charset="0"/>
              </a:rPr>
              <a:t>Conclusion</a:t>
            </a:r>
            <a:endParaRPr lang="en-US" sz="2000" dirty="0">
              <a:solidFill>
                <a:srgbClr val="00B0F0"/>
              </a:solidFill>
              <a:latin typeface="Times New Roman" pitchFamily="18" charset="0"/>
              <a:cs typeface="Times New Roman" pitchFamily="18" charset="0"/>
            </a:endParaRPr>
          </a:p>
          <a:p>
            <a:pPr algn="just"/>
            <a:r>
              <a:rPr lang="en-US" dirty="0">
                <a:latin typeface="Times New Roman" pitchFamily="18" charset="0"/>
                <a:cs typeface="Times New Roman" pitchFamily="18" charset="0"/>
              </a:rPr>
              <a:t>The synergy between modern science and traditional knowledge is unlocking new possibilities, making medicinal plants a promising source for future pharmaceuticals and natural health products.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59982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36290" y="2519064"/>
            <a:ext cx="4648200" cy="677108"/>
          </a:xfrm>
          <a:prstGeom prst="rect">
            <a:avLst/>
          </a:prstGeom>
          <a:noFill/>
        </p:spPr>
        <p:txBody>
          <a:bodyPr wrap="square" rtlCol="0">
            <a:spAutoFit/>
          </a:bodyPr>
          <a:lstStyle/>
          <a:p>
            <a:endParaRPr lang="en-US" u="sng" dirty="0">
              <a:hlinkClick r:id="rId2"/>
            </a:endParaRPr>
          </a:p>
          <a:p>
            <a:r>
              <a:rPr lang="en-US" sz="2000" u="sng" dirty="0" smtClean="0">
                <a:hlinkClick r:id="rId2"/>
              </a:rPr>
              <a:t>project </a:t>
            </a:r>
            <a:r>
              <a:rPr lang="en-US" sz="2000" u="sng" dirty="0">
                <a:hlinkClick r:id="rId2"/>
              </a:rPr>
              <a:t>work-DESKTOP-GSIRSM5.xlsx</a:t>
            </a:r>
            <a:r>
              <a:rPr lang="en-US" sz="2000" dirty="0"/>
              <a:t> </a:t>
            </a:r>
            <a:endParaRPr lang="en-US" sz="2000" dirty="0" smtClean="0"/>
          </a:p>
        </p:txBody>
      </p:sp>
      <p:sp>
        <p:nvSpPr>
          <p:cNvPr id="3" name="TextBox 2"/>
          <p:cNvSpPr txBox="1"/>
          <p:nvPr/>
        </p:nvSpPr>
        <p:spPr>
          <a:xfrm>
            <a:off x="1524000" y="1995844"/>
            <a:ext cx="3810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Data Table (Link):</a:t>
            </a:r>
            <a:endParaRPr 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41023982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066800"/>
            <a:ext cx="3886200" cy="4616648"/>
          </a:xfrm>
          <a:prstGeom prst="rect">
            <a:avLst/>
          </a:prstGeom>
          <a:noFill/>
        </p:spPr>
        <p:txBody>
          <a:bodyPr wrap="square" rtlCol="0">
            <a:spAutoFit/>
          </a:bodyPr>
          <a:lstStyle/>
          <a:p>
            <a:r>
              <a:rPr lang="en-US" sz="2400" b="1" dirty="0">
                <a:solidFill>
                  <a:srgbClr val="00B0F0"/>
                </a:solidFill>
                <a:latin typeface="Times New Roman" pitchFamily="18" charset="0"/>
                <a:cs typeface="Times New Roman" pitchFamily="18" charset="0"/>
              </a:rPr>
              <a:t>Introduction</a:t>
            </a:r>
            <a:endParaRPr lang="en-US" sz="2400" dirty="0">
              <a:solidFill>
                <a:srgbClr val="00B0F0"/>
              </a:solidFill>
              <a:latin typeface="Times New Roman" pitchFamily="18" charset="0"/>
              <a:cs typeface="Times New Roman" pitchFamily="18" charset="0"/>
            </a:endParaRPr>
          </a:p>
          <a:p>
            <a:pPr algn="just">
              <a:lnSpc>
                <a:spcPct val="200000"/>
              </a:lnSpc>
            </a:pPr>
            <a:r>
              <a:rPr lang="en-US" dirty="0" smtClean="0">
                <a:latin typeface="Times New Roman" pitchFamily="18" charset="0"/>
                <a:cs typeface="Times New Roman" pitchFamily="18" charset="0"/>
              </a:rPr>
              <a:t>Medicinal </a:t>
            </a:r>
            <a:r>
              <a:rPr lang="en-US" dirty="0">
                <a:latin typeface="Times New Roman" pitchFamily="18" charset="0"/>
                <a:cs typeface="Times New Roman" pitchFamily="18" charset="0"/>
              </a:rPr>
              <a:t>plants have been used for thousands of years across various traditional systems, including Ayurveda, Traditional Chinese Medicine, and Indigenous practices. Today, they are regaining attention for their potential to treat modern health conditions</a:t>
            </a:r>
            <a:r>
              <a:rPr lang="en-US" dirty="0"/>
              <a:t>.</a:t>
            </a:r>
          </a:p>
          <a:p>
            <a:pPr algn="just"/>
            <a:endParaRPr lang="en-US" dirty="0"/>
          </a:p>
        </p:txBody>
      </p:sp>
      <p:pic>
        <p:nvPicPr>
          <p:cNvPr id="1026" name="Picture 2" descr="List of Herbs &amp; Spices Names For Kids (With Pictur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1600200"/>
            <a:ext cx="3581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286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4)">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752600"/>
            <a:ext cx="4724400" cy="3139321"/>
          </a:xfrm>
          <a:prstGeom prst="rect">
            <a:avLst/>
          </a:prstGeom>
          <a:noFill/>
        </p:spPr>
        <p:txBody>
          <a:bodyPr wrap="square" rtlCol="0">
            <a:spAutoFit/>
          </a:bodyPr>
          <a:lstStyle/>
          <a:p>
            <a:r>
              <a:rPr lang="en-US" b="1" dirty="0">
                <a:latin typeface="Times New Roman" pitchFamily="18" charset="0"/>
                <a:cs typeface="Times New Roman" pitchFamily="18" charset="0"/>
              </a:rPr>
              <a:t>Medicinal Plants in Traditional Medicine</a:t>
            </a:r>
            <a:endParaRPr lang="en-US" dirty="0">
              <a:latin typeface="Times New Roman" pitchFamily="18" charset="0"/>
              <a:cs typeface="Times New Roman" pitchFamily="18" charset="0"/>
            </a:endParaRPr>
          </a:p>
          <a:p>
            <a:pPr marL="800100" lvl="1" indent="-342900">
              <a:lnSpc>
                <a:spcPct val="200000"/>
              </a:lnSpc>
              <a:buFont typeface="Wingdings" pitchFamily="2" charset="2"/>
              <a:buChar char="Ø"/>
            </a:pPr>
            <a:r>
              <a:rPr lang="en-US" dirty="0">
                <a:latin typeface="Times New Roman" pitchFamily="18" charset="0"/>
                <a:cs typeface="Times New Roman" pitchFamily="18" charset="0"/>
              </a:rPr>
              <a:t>Used for thousands of years across various cultures</a:t>
            </a:r>
          </a:p>
          <a:p>
            <a:pPr marL="800100" lvl="1" indent="-342900">
              <a:lnSpc>
                <a:spcPct val="200000"/>
              </a:lnSpc>
              <a:buFont typeface="Wingdings" pitchFamily="2" charset="2"/>
              <a:buChar char="Ø"/>
            </a:pPr>
            <a:r>
              <a:rPr lang="en-US" dirty="0">
                <a:latin typeface="Times New Roman" pitchFamily="18" charset="0"/>
                <a:cs typeface="Times New Roman" pitchFamily="18" charset="0"/>
              </a:rPr>
              <a:t>Examples: </a:t>
            </a:r>
            <a:r>
              <a:rPr lang="en-US" dirty="0" err="1">
                <a:latin typeface="Times New Roman" pitchFamily="18" charset="0"/>
                <a:cs typeface="Times New Roman" pitchFamily="18" charset="0"/>
              </a:rPr>
              <a:t>Ayurvedic</a:t>
            </a:r>
            <a:r>
              <a:rPr lang="en-US" dirty="0">
                <a:latin typeface="Times New Roman" pitchFamily="18" charset="0"/>
                <a:cs typeface="Times New Roman" pitchFamily="18" charset="0"/>
              </a:rPr>
              <a:t>, Traditional Chinese Medicine (TCM), Indigenous healing </a:t>
            </a:r>
            <a:r>
              <a:rPr lang="en-US" dirty="0" smtClean="0">
                <a:latin typeface="Times New Roman" pitchFamily="18" charset="0"/>
                <a:cs typeface="Times New Roman" pitchFamily="18" charset="0"/>
              </a:rPr>
              <a:t>systems</a:t>
            </a:r>
            <a:endParaRPr lang="en-US" dirty="0">
              <a:latin typeface="Times New Roman" pitchFamily="18" charset="0"/>
              <a:cs typeface="Times New Roman" pitchFamily="18" charset="0"/>
            </a:endParaRPr>
          </a:p>
        </p:txBody>
      </p:sp>
      <p:sp>
        <p:nvSpPr>
          <p:cNvPr id="4" name="AutoShape 2" descr="10 Healing Herbs with Medicinal Benefi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10 Healing Herbs with Medicinal Benefi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10 Healing Herbs with Medicinal Benefit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Traditional Uses of Medicinal Plants by Ethnic People in the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1" y="1752600"/>
            <a:ext cx="2819400" cy="2971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744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1000"/>
                                        <p:tgtEl>
                                          <p:spTgt spid="2056"/>
                                        </p:tgtEl>
                                      </p:cBhvr>
                                    </p:animEffect>
                                    <p:anim calcmode="lin" valueType="num">
                                      <p:cBhvr>
                                        <p:cTn id="8" dur="1000" fill="hold"/>
                                        <p:tgtEl>
                                          <p:spTgt spid="2056"/>
                                        </p:tgtEl>
                                        <p:attrNameLst>
                                          <p:attrName>ppt_x</p:attrName>
                                        </p:attrNameLst>
                                      </p:cBhvr>
                                      <p:tavLst>
                                        <p:tav tm="0">
                                          <p:val>
                                            <p:strVal val="#ppt_x"/>
                                          </p:val>
                                        </p:tav>
                                        <p:tav tm="100000">
                                          <p:val>
                                            <p:strVal val="#ppt_x"/>
                                          </p:val>
                                        </p:tav>
                                      </p:tavLst>
                                    </p:anim>
                                    <p:anim calcmode="lin" valueType="num">
                                      <p:cBhvr>
                                        <p:cTn id="9"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295399"/>
            <a:ext cx="7543800" cy="4524315"/>
          </a:xfrm>
          <a:prstGeom prst="rect">
            <a:avLst/>
          </a:prstGeom>
          <a:noFill/>
        </p:spPr>
        <p:txBody>
          <a:bodyPr wrap="square" rtlCol="0">
            <a:spAutoFit/>
          </a:bodyPr>
          <a:lstStyle/>
          <a:p>
            <a:r>
              <a:rPr lang="en-US" b="1" dirty="0">
                <a:latin typeface="Times New Roman" pitchFamily="18" charset="0"/>
                <a:cs typeface="Times New Roman" pitchFamily="18" charset="0"/>
              </a:rPr>
              <a:t>Medicinal plants contain bioactive compounds such as:</a:t>
            </a:r>
          </a:p>
          <a:p>
            <a:pPr>
              <a:lnSpc>
                <a:spcPct val="200000"/>
              </a:lnSpc>
            </a:pPr>
            <a:r>
              <a:rPr lang="en-US" dirty="0">
                <a:latin typeface="Times New Roman" pitchFamily="18" charset="0"/>
                <a:cs typeface="Times New Roman" pitchFamily="18" charset="0"/>
              </a:rPr>
              <a:t>Alkaloids</a:t>
            </a:r>
          </a:p>
          <a:p>
            <a:pPr>
              <a:lnSpc>
                <a:spcPct val="200000"/>
              </a:lnSpc>
            </a:pPr>
            <a:r>
              <a:rPr lang="en-US" dirty="0">
                <a:latin typeface="Times New Roman" pitchFamily="18" charset="0"/>
                <a:cs typeface="Times New Roman" pitchFamily="18" charset="0"/>
              </a:rPr>
              <a:t>Flavonoids</a:t>
            </a:r>
          </a:p>
          <a:p>
            <a:pPr>
              <a:lnSpc>
                <a:spcPct val="200000"/>
              </a:lnSpc>
            </a:pPr>
            <a:r>
              <a:rPr lang="en-US" dirty="0" err="1">
                <a:latin typeface="Times New Roman" pitchFamily="18" charset="0"/>
                <a:cs typeface="Times New Roman" pitchFamily="18" charset="0"/>
              </a:rPr>
              <a:t>Terpenoids</a:t>
            </a:r>
            <a:endParaRPr lang="en-US" dirty="0">
              <a:latin typeface="Times New Roman" pitchFamily="18" charset="0"/>
              <a:cs typeface="Times New Roman" pitchFamily="18" charset="0"/>
            </a:endParaRPr>
          </a:p>
          <a:p>
            <a:pPr>
              <a:lnSpc>
                <a:spcPct val="200000"/>
              </a:lnSpc>
            </a:pPr>
            <a:r>
              <a:rPr lang="en-US" dirty="0">
                <a:latin typeface="Times New Roman" pitchFamily="18" charset="0"/>
                <a:cs typeface="Times New Roman" pitchFamily="18" charset="0"/>
              </a:rPr>
              <a:t>Polyphenols</a:t>
            </a:r>
          </a:p>
          <a:p>
            <a:pPr>
              <a:lnSpc>
                <a:spcPct val="200000"/>
              </a:lnSpc>
            </a:pPr>
            <a:r>
              <a:rPr lang="en-US" dirty="0">
                <a:latin typeface="Times New Roman" pitchFamily="18" charset="0"/>
                <a:cs typeface="Times New Roman" pitchFamily="18" charset="0"/>
              </a:rPr>
              <a:t>These compounds possess anti-inflammatory, antimicrobial, antioxidant, and anticancer properties, making them valuable for both natural remedies and modern drug development.</a:t>
            </a:r>
          </a:p>
          <a:p>
            <a:endParaRPr lang="en-US" dirty="0"/>
          </a:p>
        </p:txBody>
      </p:sp>
    </p:spTree>
    <p:extLst>
      <p:ext uri="{BB962C8B-B14F-4D97-AF65-F5344CB8AC3E}">
        <p14:creationId xmlns:p14="http://schemas.microsoft.com/office/powerpoint/2010/main" val="3122199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07806" y="990599"/>
            <a:ext cx="6553200" cy="646331"/>
          </a:xfrm>
          <a:prstGeom prst="rect">
            <a:avLst/>
          </a:prstGeom>
          <a:noFill/>
          <a:effectLst>
            <a:innerShdw blurRad="114300">
              <a:prstClr val="black"/>
            </a:innerShdw>
          </a:effectLst>
        </p:spPr>
        <p:txBody>
          <a:bodyPr wrap="square" rtlCol="0">
            <a:spAutoFit/>
          </a:bodyPr>
          <a:lstStyle/>
          <a:p>
            <a:r>
              <a:rPr lang="en-US" b="1" dirty="0" smtClean="0">
                <a:latin typeface="Times New Roman" pitchFamily="18" charset="0"/>
                <a:cs typeface="Times New Roman" pitchFamily="18" charset="0"/>
              </a:rPr>
              <a:t>1. What </a:t>
            </a:r>
            <a:r>
              <a:rPr lang="en-US" b="1" dirty="0">
                <a:latin typeface="Times New Roman" pitchFamily="18" charset="0"/>
                <a:cs typeface="Times New Roman" pitchFamily="18" charset="0"/>
              </a:rPr>
              <a:t>are the most commonly used medicinal plants across different cultures and traditions?</a:t>
            </a:r>
            <a:endParaRPr lang="en-US" dirty="0">
              <a:latin typeface="Times New Roman" pitchFamily="18" charset="0"/>
              <a:cs typeface="Times New Roman" pitchFamily="18" charset="0"/>
            </a:endParaRPr>
          </a:p>
        </p:txBody>
      </p:sp>
      <p:graphicFrame>
        <p:nvGraphicFramePr>
          <p:cNvPr id="4" name="Chart 3">
            <a:extLst>
              <a:ext uri="{FF2B5EF4-FFF2-40B4-BE49-F238E27FC236}">
                <a16:creationId xmlns:wpc="http://schemas.microsoft.com/office/word/2010/wordprocessingCanvas" xmlns:mc="http://schemas.openxmlformats.org/markup-compatibility/2006" xmlns:m="http://schemas.openxmlformats.org/officeDocument/2006/math" xmlns:wp14="http://schemas.microsoft.com/office/word/2010/wordprocessingDrawing" xmlns:wp="http://schemas.openxmlformats.org/drawingml/2006/wordprocessingDrawing" xmlns:w14="http://schemas.microsoft.com/office/word/2010/wordml" xmlns:wpg="http://schemas.microsoft.com/office/word/2010/wordprocessingGroup" xmlns:wpi="http://schemas.microsoft.com/office/word/2010/wordprocessingInk" xmlns:wne="http://schemas.microsoft.com/office/word/2006/wordml" xmlns:wps="http://schemas.microsoft.com/office/word/2010/wordprocessingShape" xmlns:o="urn:schemas-microsoft-com:office:office" xmlns:v="urn:schemas-microsoft-com:vml" xmlns:w10="urn:schemas-microsoft-com:office:word" xmlns:w="http://schemas.openxmlformats.org/wordprocessingml/2006/main" xmlns="" xmlns:xdr="http://schemas.openxmlformats.org/drawingml/2006/spreadsheetDrawing" xmlns:a16="http://schemas.microsoft.com/office/drawing/2014/main" xmlns:lc="http://schemas.openxmlformats.org/drawingml/2006/lockedCanvas" id="{00000000-0008-0000-0200-000003000000}"/>
              </a:ext>
            </a:extLst>
          </p:cNvPr>
          <p:cNvGraphicFramePr/>
          <p:nvPr>
            <p:extLst>
              <p:ext uri="{D42A27DB-BD31-4B8C-83A1-F6EECF244321}">
                <p14:modId xmlns:p14="http://schemas.microsoft.com/office/powerpoint/2010/main" val="613174042"/>
              </p:ext>
            </p:extLst>
          </p:nvPr>
        </p:nvGraphicFramePr>
        <p:xfrm>
          <a:off x="1086465" y="1636930"/>
          <a:ext cx="6096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8339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fade">
                                      <p:cBhvr>
                                        <p:cTn id="7" dur="1000"/>
                                        <p:tgtEl>
                                          <p:spTgt spid="4">
                                            <p:graphicEl>
                                              <a:chart seriesIdx="-3" categoryIdx="-3" bldStep="gridLegend"/>
                                            </p:graphicEl>
                                          </p:spTgt>
                                        </p:tgtEl>
                                      </p:cBhvr>
                                    </p:animEffect>
                                    <p:anim calcmode="lin" valueType="num">
                                      <p:cBhvr>
                                        <p:cTn id="8" dur="1000" fill="hold"/>
                                        <p:tgtEl>
                                          <p:spTgt spid="4">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p:cTn id="9" dur="1000" fill="hold"/>
                                        <p:tgtEl>
                                          <p:spTgt spid="4">
                                            <p:graphicEl>
                                              <a:chart seriesIdx="-3" categoryIdx="-3" bldStep="gridLegend"/>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chart seriesIdx="-4" categoryIdx="0" bldStep="category"/>
                                            </p:graphicEl>
                                          </p:spTgt>
                                        </p:tgtEl>
                                        <p:attrNameLst>
                                          <p:attrName>style.visibility</p:attrName>
                                        </p:attrNameLst>
                                      </p:cBhvr>
                                      <p:to>
                                        <p:strVal val="visible"/>
                                      </p:to>
                                    </p:set>
                                    <p:animEffect transition="in" filter="fade">
                                      <p:cBhvr>
                                        <p:cTn id="14" dur="1000"/>
                                        <p:tgtEl>
                                          <p:spTgt spid="4">
                                            <p:graphicEl>
                                              <a:chart seriesIdx="-4" categoryIdx="0" bldStep="category"/>
                                            </p:graphicEl>
                                          </p:spTgt>
                                        </p:tgtEl>
                                      </p:cBhvr>
                                    </p:animEffect>
                                    <p:anim calcmode="lin" valueType="num">
                                      <p:cBhvr>
                                        <p:cTn id="15" dur="1000" fill="hold"/>
                                        <p:tgtEl>
                                          <p:spTgt spid="4">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p:cTn id="16" dur="1000" fill="hold"/>
                                        <p:tgtEl>
                                          <p:spTgt spid="4">
                                            <p:graphicEl>
                                              <a:chart seriesIdx="-4" categoryIdx="0"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graphicEl>
                                              <a:chart seriesIdx="-4" categoryIdx="1" bldStep="category"/>
                                            </p:graphicEl>
                                          </p:spTgt>
                                        </p:tgtEl>
                                        <p:attrNameLst>
                                          <p:attrName>style.visibility</p:attrName>
                                        </p:attrNameLst>
                                      </p:cBhvr>
                                      <p:to>
                                        <p:strVal val="visible"/>
                                      </p:to>
                                    </p:set>
                                    <p:animEffect transition="in" filter="fade">
                                      <p:cBhvr>
                                        <p:cTn id="21" dur="1000"/>
                                        <p:tgtEl>
                                          <p:spTgt spid="4">
                                            <p:graphicEl>
                                              <a:chart seriesIdx="-4" categoryIdx="1" bldStep="category"/>
                                            </p:graphicEl>
                                          </p:spTgt>
                                        </p:tgtEl>
                                      </p:cBhvr>
                                    </p:animEffect>
                                    <p:anim calcmode="lin" valueType="num">
                                      <p:cBhvr>
                                        <p:cTn id="22" dur="1000" fill="hold"/>
                                        <p:tgtEl>
                                          <p:spTgt spid="4">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p:cTn id="23" dur="1000" fill="hold"/>
                                        <p:tgtEl>
                                          <p:spTgt spid="4">
                                            <p:graphicEl>
                                              <a:chart seriesIdx="-4" categoryIdx="1"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graphicEl>
                                              <a:chart seriesIdx="-4" categoryIdx="2" bldStep="category"/>
                                            </p:graphicEl>
                                          </p:spTgt>
                                        </p:tgtEl>
                                        <p:attrNameLst>
                                          <p:attrName>style.visibility</p:attrName>
                                        </p:attrNameLst>
                                      </p:cBhvr>
                                      <p:to>
                                        <p:strVal val="visible"/>
                                      </p:to>
                                    </p:set>
                                    <p:animEffect transition="in" filter="fade">
                                      <p:cBhvr>
                                        <p:cTn id="28" dur="1000"/>
                                        <p:tgtEl>
                                          <p:spTgt spid="4">
                                            <p:graphicEl>
                                              <a:chart seriesIdx="-4" categoryIdx="2" bldStep="category"/>
                                            </p:graphicEl>
                                          </p:spTgt>
                                        </p:tgtEl>
                                      </p:cBhvr>
                                    </p:animEffect>
                                    <p:anim calcmode="lin" valueType="num">
                                      <p:cBhvr>
                                        <p:cTn id="29" dur="1000" fill="hold"/>
                                        <p:tgtEl>
                                          <p:spTgt spid="4">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p:cTn id="30" dur="1000" fill="hold"/>
                                        <p:tgtEl>
                                          <p:spTgt spid="4">
                                            <p:graphicEl>
                                              <a:chart seriesIdx="-4" categoryIdx="2"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graphicEl>
                                              <a:chart seriesIdx="-4" categoryIdx="3" bldStep="category"/>
                                            </p:graphicEl>
                                          </p:spTgt>
                                        </p:tgtEl>
                                        <p:attrNameLst>
                                          <p:attrName>style.visibility</p:attrName>
                                        </p:attrNameLst>
                                      </p:cBhvr>
                                      <p:to>
                                        <p:strVal val="visible"/>
                                      </p:to>
                                    </p:set>
                                    <p:animEffect transition="in" filter="fade">
                                      <p:cBhvr>
                                        <p:cTn id="35" dur="1000"/>
                                        <p:tgtEl>
                                          <p:spTgt spid="4">
                                            <p:graphicEl>
                                              <a:chart seriesIdx="-4" categoryIdx="3" bldStep="category"/>
                                            </p:graphicEl>
                                          </p:spTgt>
                                        </p:tgtEl>
                                      </p:cBhvr>
                                    </p:animEffect>
                                    <p:anim calcmode="lin" valueType="num">
                                      <p:cBhvr>
                                        <p:cTn id="36" dur="1000" fill="hold"/>
                                        <p:tgtEl>
                                          <p:spTgt spid="4">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p:cTn id="37" dur="1000" fill="hold"/>
                                        <p:tgtEl>
                                          <p:spTgt spid="4">
                                            <p:graphicEl>
                                              <a:chart seriesIdx="-4" categoryIdx="3"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
                                            <p:graphicEl>
                                              <a:chart seriesIdx="-4" categoryIdx="4" bldStep="category"/>
                                            </p:graphicEl>
                                          </p:spTgt>
                                        </p:tgtEl>
                                        <p:attrNameLst>
                                          <p:attrName>style.visibility</p:attrName>
                                        </p:attrNameLst>
                                      </p:cBhvr>
                                      <p:to>
                                        <p:strVal val="visible"/>
                                      </p:to>
                                    </p:set>
                                    <p:animEffect transition="in" filter="fade">
                                      <p:cBhvr>
                                        <p:cTn id="42" dur="1000"/>
                                        <p:tgtEl>
                                          <p:spTgt spid="4">
                                            <p:graphicEl>
                                              <a:chart seriesIdx="-4" categoryIdx="4" bldStep="category"/>
                                            </p:graphicEl>
                                          </p:spTgt>
                                        </p:tgtEl>
                                      </p:cBhvr>
                                    </p:animEffect>
                                    <p:anim calcmode="lin" valueType="num">
                                      <p:cBhvr>
                                        <p:cTn id="43" dur="1000" fill="hold"/>
                                        <p:tgtEl>
                                          <p:spTgt spid="4">
                                            <p:graphicEl>
                                              <a:chart seriesIdx="-4" categoryIdx="4" bldStep="category"/>
                                            </p:graphicEl>
                                          </p:spTgt>
                                        </p:tgtEl>
                                        <p:attrNameLst>
                                          <p:attrName>ppt_x</p:attrName>
                                        </p:attrNameLst>
                                      </p:cBhvr>
                                      <p:tavLst>
                                        <p:tav tm="0">
                                          <p:val>
                                            <p:strVal val="#ppt_x"/>
                                          </p:val>
                                        </p:tav>
                                        <p:tav tm="100000">
                                          <p:val>
                                            <p:strVal val="#ppt_x"/>
                                          </p:val>
                                        </p:tav>
                                      </p:tavLst>
                                    </p:anim>
                                    <p:anim calcmode="lin" valueType="num">
                                      <p:cBhvr>
                                        <p:cTn id="44" dur="1000" fill="hold"/>
                                        <p:tgtEl>
                                          <p:spTgt spid="4">
                                            <p:graphicEl>
                                              <a:chart seriesIdx="-4" categoryIdx="4"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
                                            <p:graphicEl>
                                              <a:chart seriesIdx="-4" categoryIdx="5" bldStep="category"/>
                                            </p:graphicEl>
                                          </p:spTgt>
                                        </p:tgtEl>
                                        <p:attrNameLst>
                                          <p:attrName>style.visibility</p:attrName>
                                        </p:attrNameLst>
                                      </p:cBhvr>
                                      <p:to>
                                        <p:strVal val="visible"/>
                                      </p:to>
                                    </p:set>
                                    <p:animEffect transition="in" filter="fade">
                                      <p:cBhvr>
                                        <p:cTn id="49" dur="1000"/>
                                        <p:tgtEl>
                                          <p:spTgt spid="4">
                                            <p:graphicEl>
                                              <a:chart seriesIdx="-4" categoryIdx="5" bldStep="category"/>
                                            </p:graphicEl>
                                          </p:spTgt>
                                        </p:tgtEl>
                                      </p:cBhvr>
                                    </p:animEffect>
                                    <p:anim calcmode="lin" valueType="num">
                                      <p:cBhvr>
                                        <p:cTn id="50" dur="1000" fill="hold"/>
                                        <p:tgtEl>
                                          <p:spTgt spid="4">
                                            <p:graphicEl>
                                              <a:chart seriesIdx="-4" categoryIdx="5" bldStep="category"/>
                                            </p:graphicEl>
                                          </p:spTgt>
                                        </p:tgtEl>
                                        <p:attrNameLst>
                                          <p:attrName>ppt_x</p:attrName>
                                        </p:attrNameLst>
                                      </p:cBhvr>
                                      <p:tavLst>
                                        <p:tav tm="0">
                                          <p:val>
                                            <p:strVal val="#ppt_x"/>
                                          </p:val>
                                        </p:tav>
                                        <p:tav tm="100000">
                                          <p:val>
                                            <p:strVal val="#ppt_x"/>
                                          </p:val>
                                        </p:tav>
                                      </p:tavLst>
                                    </p:anim>
                                    <p:anim calcmode="lin" valueType="num">
                                      <p:cBhvr>
                                        <p:cTn id="51" dur="1000" fill="hold"/>
                                        <p:tgtEl>
                                          <p:spTgt spid="4">
                                            <p:graphicEl>
                                              <a:chart seriesIdx="-4" categoryIdx="5"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
                                            <p:graphicEl>
                                              <a:chart seriesIdx="-4" categoryIdx="6" bldStep="category"/>
                                            </p:graphicEl>
                                          </p:spTgt>
                                        </p:tgtEl>
                                        <p:attrNameLst>
                                          <p:attrName>style.visibility</p:attrName>
                                        </p:attrNameLst>
                                      </p:cBhvr>
                                      <p:to>
                                        <p:strVal val="visible"/>
                                      </p:to>
                                    </p:set>
                                    <p:animEffect transition="in" filter="fade">
                                      <p:cBhvr>
                                        <p:cTn id="56" dur="1000"/>
                                        <p:tgtEl>
                                          <p:spTgt spid="4">
                                            <p:graphicEl>
                                              <a:chart seriesIdx="-4" categoryIdx="6" bldStep="category"/>
                                            </p:graphicEl>
                                          </p:spTgt>
                                        </p:tgtEl>
                                      </p:cBhvr>
                                    </p:animEffect>
                                    <p:anim calcmode="lin" valueType="num">
                                      <p:cBhvr>
                                        <p:cTn id="57" dur="1000" fill="hold"/>
                                        <p:tgtEl>
                                          <p:spTgt spid="4">
                                            <p:graphicEl>
                                              <a:chart seriesIdx="-4" categoryIdx="6" bldStep="category"/>
                                            </p:graphicEl>
                                          </p:spTgt>
                                        </p:tgtEl>
                                        <p:attrNameLst>
                                          <p:attrName>ppt_x</p:attrName>
                                        </p:attrNameLst>
                                      </p:cBhvr>
                                      <p:tavLst>
                                        <p:tav tm="0">
                                          <p:val>
                                            <p:strVal val="#ppt_x"/>
                                          </p:val>
                                        </p:tav>
                                        <p:tav tm="100000">
                                          <p:val>
                                            <p:strVal val="#ppt_x"/>
                                          </p:val>
                                        </p:tav>
                                      </p:tavLst>
                                    </p:anim>
                                    <p:anim calcmode="lin" valueType="num">
                                      <p:cBhvr>
                                        <p:cTn id="58" dur="1000" fill="hold"/>
                                        <p:tgtEl>
                                          <p:spTgt spid="4">
                                            <p:graphicEl>
                                              <a:chart seriesIdx="-4" categoryIdx="6"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
                                            <p:graphicEl>
                                              <a:chart seriesIdx="-4" categoryIdx="7" bldStep="category"/>
                                            </p:graphicEl>
                                          </p:spTgt>
                                        </p:tgtEl>
                                        <p:attrNameLst>
                                          <p:attrName>style.visibility</p:attrName>
                                        </p:attrNameLst>
                                      </p:cBhvr>
                                      <p:to>
                                        <p:strVal val="visible"/>
                                      </p:to>
                                    </p:set>
                                    <p:animEffect transition="in" filter="fade">
                                      <p:cBhvr>
                                        <p:cTn id="63" dur="1000"/>
                                        <p:tgtEl>
                                          <p:spTgt spid="4">
                                            <p:graphicEl>
                                              <a:chart seriesIdx="-4" categoryIdx="7" bldStep="category"/>
                                            </p:graphicEl>
                                          </p:spTgt>
                                        </p:tgtEl>
                                      </p:cBhvr>
                                    </p:animEffect>
                                    <p:anim calcmode="lin" valueType="num">
                                      <p:cBhvr>
                                        <p:cTn id="64" dur="1000" fill="hold"/>
                                        <p:tgtEl>
                                          <p:spTgt spid="4">
                                            <p:graphicEl>
                                              <a:chart seriesIdx="-4" categoryIdx="7" bldStep="category"/>
                                            </p:graphicEl>
                                          </p:spTgt>
                                        </p:tgtEl>
                                        <p:attrNameLst>
                                          <p:attrName>ppt_x</p:attrName>
                                        </p:attrNameLst>
                                      </p:cBhvr>
                                      <p:tavLst>
                                        <p:tav tm="0">
                                          <p:val>
                                            <p:strVal val="#ppt_x"/>
                                          </p:val>
                                        </p:tav>
                                        <p:tav tm="100000">
                                          <p:val>
                                            <p:strVal val="#ppt_x"/>
                                          </p:val>
                                        </p:tav>
                                      </p:tavLst>
                                    </p:anim>
                                    <p:anim calcmode="lin" valueType="num">
                                      <p:cBhvr>
                                        <p:cTn id="65" dur="1000" fill="hold"/>
                                        <p:tgtEl>
                                          <p:spTgt spid="4">
                                            <p:graphicEl>
                                              <a:chart seriesIdx="-4" categoryIdx="7"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
                                            <p:graphicEl>
                                              <a:chart seriesIdx="-4" categoryIdx="8" bldStep="category"/>
                                            </p:graphicEl>
                                          </p:spTgt>
                                        </p:tgtEl>
                                        <p:attrNameLst>
                                          <p:attrName>style.visibility</p:attrName>
                                        </p:attrNameLst>
                                      </p:cBhvr>
                                      <p:to>
                                        <p:strVal val="visible"/>
                                      </p:to>
                                    </p:set>
                                    <p:animEffect transition="in" filter="fade">
                                      <p:cBhvr>
                                        <p:cTn id="70" dur="1000"/>
                                        <p:tgtEl>
                                          <p:spTgt spid="4">
                                            <p:graphicEl>
                                              <a:chart seriesIdx="-4" categoryIdx="8" bldStep="category"/>
                                            </p:graphicEl>
                                          </p:spTgt>
                                        </p:tgtEl>
                                      </p:cBhvr>
                                    </p:animEffect>
                                    <p:anim calcmode="lin" valueType="num">
                                      <p:cBhvr>
                                        <p:cTn id="71" dur="1000" fill="hold"/>
                                        <p:tgtEl>
                                          <p:spTgt spid="4">
                                            <p:graphicEl>
                                              <a:chart seriesIdx="-4" categoryIdx="8" bldStep="category"/>
                                            </p:graphicEl>
                                          </p:spTgt>
                                        </p:tgtEl>
                                        <p:attrNameLst>
                                          <p:attrName>ppt_x</p:attrName>
                                        </p:attrNameLst>
                                      </p:cBhvr>
                                      <p:tavLst>
                                        <p:tav tm="0">
                                          <p:val>
                                            <p:strVal val="#ppt_x"/>
                                          </p:val>
                                        </p:tav>
                                        <p:tav tm="100000">
                                          <p:val>
                                            <p:strVal val="#ppt_x"/>
                                          </p:val>
                                        </p:tav>
                                      </p:tavLst>
                                    </p:anim>
                                    <p:anim calcmode="lin" valueType="num">
                                      <p:cBhvr>
                                        <p:cTn id="72" dur="1000" fill="hold"/>
                                        <p:tgtEl>
                                          <p:spTgt spid="4">
                                            <p:graphicEl>
                                              <a:chart seriesIdx="-4" categoryIdx="8"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
                                            <p:graphicEl>
                                              <a:chart seriesIdx="-4" categoryIdx="9" bldStep="category"/>
                                            </p:graphicEl>
                                          </p:spTgt>
                                        </p:tgtEl>
                                        <p:attrNameLst>
                                          <p:attrName>style.visibility</p:attrName>
                                        </p:attrNameLst>
                                      </p:cBhvr>
                                      <p:to>
                                        <p:strVal val="visible"/>
                                      </p:to>
                                    </p:set>
                                    <p:animEffect transition="in" filter="fade">
                                      <p:cBhvr>
                                        <p:cTn id="77" dur="1000"/>
                                        <p:tgtEl>
                                          <p:spTgt spid="4">
                                            <p:graphicEl>
                                              <a:chart seriesIdx="-4" categoryIdx="9" bldStep="category"/>
                                            </p:graphicEl>
                                          </p:spTgt>
                                        </p:tgtEl>
                                      </p:cBhvr>
                                    </p:animEffect>
                                    <p:anim calcmode="lin" valueType="num">
                                      <p:cBhvr>
                                        <p:cTn id="78" dur="1000" fill="hold"/>
                                        <p:tgtEl>
                                          <p:spTgt spid="4">
                                            <p:graphicEl>
                                              <a:chart seriesIdx="-4" categoryIdx="9" bldStep="category"/>
                                            </p:graphicEl>
                                          </p:spTgt>
                                        </p:tgtEl>
                                        <p:attrNameLst>
                                          <p:attrName>ppt_x</p:attrName>
                                        </p:attrNameLst>
                                      </p:cBhvr>
                                      <p:tavLst>
                                        <p:tav tm="0">
                                          <p:val>
                                            <p:strVal val="#ppt_x"/>
                                          </p:val>
                                        </p:tav>
                                        <p:tav tm="100000">
                                          <p:val>
                                            <p:strVal val="#ppt_x"/>
                                          </p:val>
                                        </p:tav>
                                      </p:tavLst>
                                    </p:anim>
                                    <p:anim calcmode="lin" valueType="num">
                                      <p:cBhvr>
                                        <p:cTn id="79" dur="1000" fill="hold"/>
                                        <p:tgtEl>
                                          <p:spTgt spid="4">
                                            <p:graphicEl>
                                              <a:chart seriesIdx="-4" categoryIdx="9"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
                                            <p:graphicEl>
                                              <a:chart seriesIdx="-4" categoryIdx="10" bldStep="category"/>
                                            </p:graphicEl>
                                          </p:spTgt>
                                        </p:tgtEl>
                                        <p:attrNameLst>
                                          <p:attrName>style.visibility</p:attrName>
                                        </p:attrNameLst>
                                      </p:cBhvr>
                                      <p:to>
                                        <p:strVal val="visible"/>
                                      </p:to>
                                    </p:set>
                                    <p:animEffect transition="in" filter="fade">
                                      <p:cBhvr>
                                        <p:cTn id="84" dur="1000"/>
                                        <p:tgtEl>
                                          <p:spTgt spid="4">
                                            <p:graphicEl>
                                              <a:chart seriesIdx="-4" categoryIdx="10" bldStep="category"/>
                                            </p:graphicEl>
                                          </p:spTgt>
                                        </p:tgtEl>
                                      </p:cBhvr>
                                    </p:animEffect>
                                    <p:anim calcmode="lin" valueType="num">
                                      <p:cBhvr>
                                        <p:cTn id="85" dur="1000" fill="hold"/>
                                        <p:tgtEl>
                                          <p:spTgt spid="4">
                                            <p:graphicEl>
                                              <a:chart seriesIdx="-4" categoryIdx="10" bldStep="category"/>
                                            </p:graphicEl>
                                          </p:spTgt>
                                        </p:tgtEl>
                                        <p:attrNameLst>
                                          <p:attrName>ppt_x</p:attrName>
                                        </p:attrNameLst>
                                      </p:cBhvr>
                                      <p:tavLst>
                                        <p:tav tm="0">
                                          <p:val>
                                            <p:strVal val="#ppt_x"/>
                                          </p:val>
                                        </p:tav>
                                        <p:tav tm="100000">
                                          <p:val>
                                            <p:strVal val="#ppt_x"/>
                                          </p:val>
                                        </p:tav>
                                      </p:tavLst>
                                    </p:anim>
                                    <p:anim calcmode="lin" valueType="num">
                                      <p:cBhvr>
                                        <p:cTn id="86" dur="1000" fill="hold"/>
                                        <p:tgtEl>
                                          <p:spTgt spid="4">
                                            <p:graphicEl>
                                              <a:chart seriesIdx="-4" categoryIdx="10"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graphicEl>
                                              <a:chart seriesIdx="-4" categoryIdx="11" bldStep="category"/>
                                            </p:graphicEl>
                                          </p:spTgt>
                                        </p:tgtEl>
                                        <p:attrNameLst>
                                          <p:attrName>style.visibility</p:attrName>
                                        </p:attrNameLst>
                                      </p:cBhvr>
                                      <p:to>
                                        <p:strVal val="visible"/>
                                      </p:to>
                                    </p:set>
                                    <p:animEffect transition="in" filter="fade">
                                      <p:cBhvr>
                                        <p:cTn id="91" dur="1000"/>
                                        <p:tgtEl>
                                          <p:spTgt spid="4">
                                            <p:graphicEl>
                                              <a:chart seriesIdx="-4" categoryIdx="11" bldStep="category"/>
                                            </p:graphicEl>
                                          </p:spTgt>
                                        </p:tgtEl>
                                      </p:cBhvr>
                                    </p:animEffect>
                                    <p:anim calcmode="lin" valueType="num">
                                      <p:cBhvr>
                                        <p:cTn id="92" dur="1000" fill="hold"/>
                                        <p:tgtEl>
                                          <p:spTgt spid="4">
                                            <p:graphicEl>
                                              <a:chart seriesIdx="-4" categoryIdx="11" bldStep="category"/>
                                            </p:graphicEl>
                                          </p:spTgt>
                                        </p:tgtEl>
                                        <p:attrNameLst>
                                          <p:attrName>ppt_x</p:attrName>
                                        </p:attrNameLst>
                                      </p:cBhvr>
                                      <p:tavLst>
                                        <p:tav tm="0">
                                          <p:val>
                                            <p:strVal val="#ppt_x"/>
                                          </p:val>
                                        </p:tav>
                                        <p:tav tm="100000">
                                          <p:val>
                                            <p:strVal val="#ppt_x"/>
                                          </p:val>
                                        </p:tav>
                                      </p:tavLst>
                                    </p:anim>
                                    <p:anim calcmode="lin" valueType="num">
                                      <p:cBhvr>
                                        <p:cTn id="93" dur="1000" fill="hold"/>
                                        <p:tgtEl>
                                          <p:spTgt spid="4">
                                            <p:graphicEl>
                                              <a:chart seriesIdx="-4" categoryIdx="11"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
                                            <p:graphicEl>
                                              <a:chart seriesIdx="-4" categoryIdx="12" bldStep="category"/>
                                            </p:graphicEl>
                                          </p:spTgt>
                                        </p:tgtEl>
                                        <p:attrNameLst>
                                          <p:attrName>style.visibility</p:attrName>
                                        </p:attrNameLst>
                                      </p:cBhvr>
                                      <p:to>
                                        <p:strVal val="visible"/>
                                      </p:to>
                                    </p:set>
                                    <p:animEffect transition="in" filter="fade">
                                      <p:cBhvr>
                                        <p:cTn id="98" dur="1000"/>
                                        <p:tgtEl>
                                          <p:spTgt spid="4">
                                            <p:graphicEl>
                                              <a:chart seriesIdx="-4" categoryIdx="12" bldStep="category"/>
                                            </p:graphicEl>
                                          </p:spTgt>
                                        </p:tgtEl>
                                      </p:cBhvr>
                                    </p:animEffect>
                                    <p:anim calcmode="lin" valueType="num">
                                      <p:cBhvr>
                                        <p:cTn id="99" dur="1000" fill="hold"/>
                                        <p:tgtEl>
                                          <p:spTgt spid="4">
                                            <p:graphicEl>
                                              <a:chart seriesIdx="-4" categoryIdx="12" bldStep="category"/>
                                            </p:graphicEl>
                                          </p:spTgt>
                                        </p:tgtEl>
                                        <p:attrNameLst>
                                          <p:attrName>ppt_x</p:attrName>
                                        </p:attrNameLst>
                                      </p:cBhvr>
                                      <p:tavLst>
                                        <p:tav tm="0">
                                          <p:val>
                                            <p:strVal val="#ppt_x"/>
                                          </p:val>
                                        </p:tav>
                                        <p:tav tm="100000">
                                          <p:val>
                                            <p:strVal val="#ppt_x"/>
                                          </p:val>
                                        </p:tav>
                                      </p:tavLst>
                                    </p:anim>
                                    <p:anim calcmode="lin" valueType="num">
                                      <p:cBhvr>
                                        <p:cTn id="100" dur="1000" fill="hold"/>
                                        <p:tgtEl>
                                          <p:spTgt spid="4">
                                            <p:graphicEl>
                                              <a:chart seriesIdx="-4" categoryIdx="12"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grpId="0" nodeType="clickEffect">
                                  <p:stCondLst>
                                    <p:cond delay="0"/>
                                  </p:stCondLst>
                                  <p:childTnLst>
                                    <p:set>
                                      <p:cBhvr>
                                        <p:cTn id="104" dur="1" fill="hold">
                                          <p:stCondLst>
                                            <p:cond delay="0"/>
                                          </p:stCondLst>
                                        </p:cTn>
                                        <p:tgtEl>
                                          <p:spTgt spid="4">
                                            <p:graphicEl>
                                              <a:chart seriesIdx="-4" categoryIdx="13" bldStep="category"/>
                                            </p:graphicEl>
                                          </p:spTgt>
                                        </p:tgtEl>
                                        <p:attrNameLst>
                                          <p:attrName>style.visibility</p:attrName>
                                        </p:attrNameLst>
                                      </p:cBhvr>
                                      <p:to>
                                        <p:strVal val="visible"/>
                                      </p:to>
                                    </p:set>
                                    <p:animEffect transition="in" filter="fade">
                                      <p:cBhvr>
                                        <p:cTn id="105" dur="1000"/>
                                        <p:tgtEl>
                                          <p:spTgt spid="4">
                                            <p:graphicEl>
                                              <a:chart seriesIdx="-4" categoryIdx="13" bldStep="category"/>
                                            </p:graphicEl>
                                          </p:spTgt>
                                        </p:tgtEl>
                                      </p:cBhvr>
                                    </p:animEffect>
                                    <p:anim calcmode="lin" valueType="num">
                                      <p:cBhvr>
                                        <p:cTn id="106" dur="1000" fill="hold"/>
                                        <p:tgtEl>
                                          <p:spTgt spid="4">
                                            <p:graphicEl>
                                              <a:chart seriesIdx="-4" categoryIdx="13" bldStep="category"/>
                                            </p:graphicEl>
                                          </p:spTgt>
                                        </p:tgtEl>
                                        <p:attrNameLst>
                                          <p:attrName>ppt_x</p:attrName>
                                        </p:attrNameLst>
                                      </p:cBhvr>
                                      <p:tavLst>
                                        <p:tav tm="0">
                                          <p:val>
                                            <p:strVal val="#ppt_x"/>
                                          </p:val>
                                        </p:tav>
                                        <p:tav tm="100000">
                                          <p:val>
                                            <p:strVal val="#ppt_x"/>
                                          </p:val>
                                        </p:tav>
                                      </p:tavLst>
                                    </p:anim>
                                    <p:anim calcmode="lin" valueType="num">
                                      <p:cBhvr>
                                        <p:cTn id="107" dur="1000" fill="hold"/>
                                        <p:tgtEl>
                                          <p:spTgt spid="4">
                                            <p:graphicEl>
                                              <a:chart seriesIdx="-4" categoryIdx="13"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4">
                                            <p:graphicEl>
                                              <a:chart seriesIdx="-4" categoryIdx="14" bldStep="category"/>
                                            </p:graphicEl>
                                          </p:spTgt>
                                        </p:tgtEl>
                                        <p:attrNameLst>
                                          <p:attrName>style.visibility</p:attrName>
                                        </p:attrNameLst>
                                      </p:cBhvr>
                                      <p:to>
                                        <p:strVal val="visible"/>
                                      </p:to>
                                    </p:set>
                                    <p:animEffect transition="in" filter="fade">
                                      <p:cBhvr>
                                        <p:cTn id="112" dur="1000"/>
                                        <p:tgtEl>
                                          <p:spTgt spid="4">
                                            <p:graphicEl>
                                              <a:chart seriesIdx="-4" categoryIdx="14" bldStep="category"/>
                                            </p:graphicEl>
                                          </p:spTgt>
                                        </p:tgtEl>
                                      </p:cBhvr>
                                    </p:animEffect>
                                    <p:anim calcmode="lin" valueType="num">
                                      <p:cBhvr>
                                        <p:cTn id="113" dur="1000" fill="hold"/>
                                        <p:tgtEl>
                                          <p:spTgt spid="4">
                                            <p:graphicEl>
                                              <a:chart seriesIdx="-4" categoryIdx="14" bldStep="category"/>
                                            </p:graphicEl>
                                          </p:spTgt>
                                        </p:tgtEl>
                                        <p:attrNameLst>
                                          <p:attrName>ppt_x</p:attrName>
                                        </p:attrNameLst>
                                      </p:cBhvr>
                                      <p:tavLst>
                                        <p:tav tm="0">
                                          <p:val>
                                            <p:strVal val="#ppt_x"/>
                                          </p:val>
                                        </p:tav>
                                        <p:tav tm="100000">
                                          <p:val>
                                            <p:strVal val="#ppt_x"/>
                                          </p:val>
                                        </p:tav>
                                      </p:tavLst>
                                    </p:anim>
                                    <p:anim calcmode="lin" valueType="num">
                                      <p:cBhvr>
                                        <p:cTn id="114" dur="1000" fill="hold"/>
                                        <p:tgtEl>
                                          <p:spTgt spid="4">
                                            <p:graphicEl>
                                              <a:chart seriesIdx="-4" categoryIdx="14"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42" presetClass="entr" presetSubtype="0" fill="hold" grpId="0" nodeType="clickEffect">
                                  <p:stCondLst>
                                    <p:cond delay="0"/>
                                  </p:stCondLst>
                                  <p:childTnLst>
                                    <p:set>
                                      <p:cBhvr>
                                        <p:cTn id="118" dur="1" fill="hold">
                                          <p:stCondLst>
                                            <p:cond delay="0"/>
                                          </p:stCondLst>
                                        </p:cTn>
                                        <p:tgtEl>
                                          <p:spTgt spid="4">
                                            <p:graphicEl>
                                              <a:chart seriesIdx="-4" categoryIdx="15" bldStep="category"/>
                                            </p:graphicEl>
                                          </p:spTgt>
                                        </p:tgtEl>
                                        <p:attrNameLst>
                                          <p:attrName>style.visibility</p:attrName>
                                        </p:attrNameLst>
                                      </p:cBhvr>
                                      <p:to>
                                        <p:strVal val="visible"/>
                                      </p:to>
                                    </p:set>
                                    <p:animEffect transition="in" filter="fade">
                                      <p:cBhvr>
                                        <p:cTn id="119" dur="1000"/>
                                        <p:tgtEl>
                                          <p:spTgt spid="4">
                                            <p:graphicEl>
                                              <a:chart seriesIdx="-4" categoryIdx="15" bldStep="category"/>
                                            </p:graphicEl>
                                          </p:spTgt>
                                        </p:tgtEl>
                                      </p:cBhvr>
                                    </p:animEffect>
                                    <p:anim calcmode="lin" valueType="num">
                                      <p:cBhvr>
                                        <p:cTn id="120" dur="1000" fill="hold"/>
                                        <p:tgtEl>
                                          <p:spTgt spid="4">
                                            <p:graphicEl>
                                              <a:chart seriesIdx="-4" categoryIdx="15" bldStep="category"/>
                                            </p:graphicEl>
                                          </p:spTgt>
                                        </p:tgtEl>
                                        <p:attrNameLst>
                                          <p:attrName>ppt_x</p:attrName>
                                        </p:attrNameLst>
                                      </p:cBhvr>
                                      <p:tavLst>
                                        <p:tav tm="0">
                                          <p:val>
                                            <p:strVal val="#ppt_x"/>
                                          </p:val>
                                        </p:tav>
                                        <p:tav tm="100000">
                                          <p:val>
                                            <p:strVal val="#ppt_x"/>
                                          </p:val>
                                        </p:tav>
                                      </p:tavLst>
                                    </p:anim>
                                    <p:anim calcmode="lin" valueType="num">
                                      <p:cBhvr>
                                        <p:cTn id="121" dur="1000" fill="hold"/>
                                        <p:tgtEl>
                                          <p:spTgt spid="4">
                                            <p:graphicEl>
                                              <a:chart seriesIdx="-4" categoryIdx="15"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42" presetClass="entr" presetSubtype="0" fill="hold" grpId="0" nodeType="clickEffect">
                                  <p:stCondLst>
                                    <p:cond delay="0"/>
                                  </p:stCondLst>
                                  <p:childTnLst>
                                    <p:set>
                                      <p:cBhvr>
                                        <p:cTn id="125" dur="1" fill="hold">
                                          <p:stCondLst>
                                            <p:cond delay="0"/>
                                          </p:stCondLst>
                                        </p:cTn>
                                        <p:tgtEl>
                                          <p:spTgt spid="4">
                                            <p:graphicEl>
                                              <a:chart seriesIdx="-4" categoryIdx="16" bldStep="category"/>
                                            </p:graphicEl>
                                          </p:spTgt>
                                        </p:tgtEl>
                                        <p:attrNameLst>
                                          <p:attrName>style.visibility</p:attrName>
                                        </p:attrNameLst>
                                      </p:cBhvr>
                                      <p:to>
                                        <p:strVal val="visible"/>
                                      </p:to>
                                    </p:set>
                                    <p:animEffect transition="in" filter="fade">
                                      <p:cBhvr>
                                        <p:cTn id="126" dur="1000"/>
                                        <p:tgtEl>
                                          <p:spTgt spid="4">
                                            <p:graphicEl>
                                              <a:chart seriesIdx="-4" categoryIdx="16" bldStep="category"/>
                                            </p:graphicEl>
                                          </p:spTgt>
                                        </p:tgtEl>
                                      </p:cBhvr>
                                    </p:animEffect>
                                    <p:anim calcmode="lin" valueType="num">
                                      <p:cBhvr>
                                        <p:cTn id="127" dur="1000" fill="hold"/>
                                        <p:tgtEl>
                                          <p:spTgt spid="4">
                                            <p:graphicEl>
                                              <a:chart seriesIdx="-4" categoryIdx="16" bldStep="category"/>
                                            </p:graphicEl>
                                          </p:spTgt>
                                        </p:tgtEl>
                                        <p:attrNameLst>
                                          <p:attrName>ppt_x</p:attrName>
                                        </p:attrNameLst>
                                      </p:cBhvr>
                                      <p:tavLst>
                                        <p:tav tm="0">
                                          <p:val>
                                            <p:strVal val="#ppt_x"/>
                                          </p:val>
                                        </p:tav>
                                        <p:tav tm="100000">
                                          <p:val>
                                            <p:strVal val="#ppt_x"/>
                                          </p:val>
                                        </p:tav>
                                      </p:tavLst>
                                    </p:anim>
                                    <p:anim calcmode="lin" valueType="num">
                                      <p:cBhvr>
                                        <p:cTn id="128" dur="1000" fill="hold"/>
                                        <p:tgtEl>
                                          <p:spTgt spid="4">
                                            <p:graphicEl>
                                              <a:chart seriesIdx="-4" categoryIdx="16"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42" presetClass="entr" presetSubtype="0" fill="hold" grpId="0" nodeType="clickEffect">
                                  <p:stCondLst>
                                    <p:cond delay="0"/>
                                  </p:stCondLst>
                                  <p:childTnLst>
                                    <p:set>
                                      <p:cBhvr>
                                        <p:cTn id="132" dur="1" fill="hold">
                                          <p:stCondLst>
                                            <p:cond delay="0"/>
                                          </p:stCondLst>
                                        </p:cTn>
                                        <p:tgtEl>
                                          <p:spTgt spid="4">
                                            <p:graphicEl>
                                              <a:chart seriesIdx="-4" categoryIdx="17" bldStep="category"/>
                                            </p:graphicEl>
                                          </p:spTgt>
                                        </p:tgtEl>
                                        <p:attrNameLst>
                                          <p:attrName>style.visibility</p:attrName>
                                        </p:attrNameLst>
                                      </p:cBhvr>
                                      <p:to>
                                        <p:strVal val="visible"/>
                                      </p:to>
                                    </p:set>
                                    <p:animEffect transition="in" filter="fade">
                                      <p:cBhvr>
                                        <p:cTn id="133" dur="1000"/>
                                        <p:tgtEl>
                                          <p:spTgt spid="4">
                                            <p:graphicEl>
                                              <a:chart seriesIdx="-4" categoryIdx="17" bldStep="category"/>
                                            </p:graphicEl>
                                          </p:spTgt>
                                        </p:tgtEl>
                                      </p:cBhvr>
                                    </p:animEffect>
                                    <p:anim calcmode="lin" valueType="num">
                                      <p:cBhvr>
                                        <p:cTn id="134" dur="1000" fill="hold"/>
                                        <p:tgtEl>
                                          <p:spTgt spid="4">
                                            <p:graphicEl>
                                              <a:chart seriesIdx="-4" categoryIdx="17" bldStep="category"/>
                                            </p:graphicEl>
                                          </p:spTgt>
                                        </p:tgtEl>
                                        <p:attrNameLst>
                                          <p:attrName>ppt_x</p:attrName>
                                        </p:attrNameLst>
                                      </p:cBhvr>
                                      <p:tavLst>
                                        <p:tav tm="0">
                                          <p:val>
                                            <p:strVal val="#ppt_x"/>
                                          </p:val>
                                        </p:tav>
                                        <p:tav tm="100000">
                                          <p:val>
                                            <p:strVal val="#ppt_x"/>
                                          </p:val>
                                        </p:tav>
                                      </p:tavLst>
                                    </p:anim>
                                    <p:anim calcmode="lin" valueType="num">
                                      <p:cBhvr>
                                        <p:cTn id="135" dur="1000" fill="hold"/>
                                        <p:tgtEl>
                                          <p:spTgt spid="4">
                                            <p:graphicEl>
                                              <a:chart seriesIdx="-4" categoryIdx="17"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42" presetClass="entr" presetSubtype="0" fill="hold" grpId="0" nodeType="clickEffect">
                                  <p:stCondLst>
                                    <p:cond delay="0"/>
                                  </p:stCondLst>
                                  <p:childTnLst>
                                    <p:set>
                                      <p:cBhvr>
                                        <p:cTn id="139" dur="1" fill="hold">
                                          <p:stCondLst>
                                            <p:cond delay="0"/>
                                          </p:stCondLst>
                                        </p:cTn>
                                        <p:tgtEl>
                                          <p:spTgt spid="4">
                                            <p:graphicEl>
                                              <a:chart seriesIdx="-4" categoryIdx="18" bldStep="category"/>
                                            </p:graphicEl>
                                          </p:spTgt>
                                        </p:tgtEl>
                                        <p:attrNameLst>
                                          <p:attrName>style.visibility</p:attrName>
                                        </p:attrNameLst>
                                      </p:cBhvr>
                                      <p:to>
                                        <p:strVal val="visible"/>
                                      </p:to>
                                    </p:set>
                                    <p:animEffect transition="in" filter="fade">
                                      <p:cBhvr>
                                        <p:cTn id="140" dur="1000"/>
                                        <p:tgtEl>
                                          <p:spTgt spid="4">
                                            <p:graphicEl>
                                              <a:chart seriesIdx="-4" categoryIdx="18" bldStep="category"/>
                                            </p:graphicEl>
                                          </p:spTgt>
                                        </p:tgtEl>
                                      </p:cBhvr>
                                    </p:animEffect>
                                    <p:anim calcmode="lin" valueType="num">
                                      <p:cBhvr>
                                        <p:cTn id="141" dur="1000" fill="hold"/>
                                        <p:tgtEl>
                                          <p:spTgt spid="4">
                                            <p:graphicEl>
                                              <a:chart seriesIdx="-4" categoryIdx="18" bldStep="category"/>
                                            </p:graphicEl>
                                          </p:spTgt>
                                        </p:tgtEl>
                                        <p:attrNameLst>
                                          <p:attrName>ppt_x</p:attrName>
                                        </p:attrNameLst>
                                      </p:cBhvr>
                                      <p:tavLst>
                                        <p:tav tm="0">
                                          <p:val>
                                            <p:strVal val="#ppt_x"/>
                                          </p:val>
                                        </p:tav>
                                        <p:tav tm="100000">
                                          <p:val>
                                            <p:strVal val="#ppt_x"/>
                                          </p:val>
                                        </p:tav>
                                      </p:tavLst>
                                    </p:anim>
                                    <p:anim calcmode="lin" valueType="num">
                                      <p:cBhvr>
                                        <p:cTn id="142" dur="1000" fill="hold"/>
                                        <p:tgtEl>
                                          <p:spTgt spid="4">
                                            <p:graphicEl>
                                              <a:chart seriesIdx="-4" categoryIdx="18" bldStep="category"/>
                                            </p:graphicEl>
                                          </p:spTgt>
                                        </p:tgtEl>
                                        <p:attrNameLst>
                                          <p:attrName>ppt_y</p:attrName>
                                        </p:attrNameLst>
                                      </p:cBhvr>
                                      <p:tavLst>
                                        <p:tav tm="0">
                                          <p:val>
                                            <p:strVal val="#ppt_y+.1"/>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42" presetClass="entr" presetSubtype="0" fill="hold" grpId="0" nodeType="clickEffect">
                                  <p:stCondLst>
                                    <p:cond delay="0"/>
                                  </p:stCondLst>
                                  <p:childTnLst>
                                    <p:set>
                                      <p:cBhvr>
                                        <p:cTn id="146" dur="1" fill="hold">
                                          <p:stCondLst>
                                            <p:cond delay="0"/>
                                          </p:stCondLst>
                                        </p:cTn>
                                        <p:tgtEl>
                                          <p:spTgt spid="4">
                                            <p:graphicEl>
                                              <a:chart seriesIdx="-4" categoryIdx="19" bldStep="category"/>
                                            </p:graphicEl>
                                          </p:spTgt>
                                        </p:tgtEl>
                                        <p:attrNameLst>
                                          <p:attrName>style.visibility</p:attrName>
                                        </p:attrNameLst>
                                      </p:cBhvr>
                                      <p:to>
                                        <p:strVal val="visible"/>
                                      </p:to>
                                    </p:set>
                                    <p:animEffect transition="in" filter="fade">
                                      <p:cBhvr>
                                        <p:cTn id="147" dur="1000"/>
                                        <p:tgtEl>
                                          <p:spTgt spid="4">
                                            <p:graphicEl>
                                              <a:chart seriesIdx="-4" categoryIdx="19" bldStep="category"/>
                                            </p:graphicEl>
                                          </p:spTgt>
                                        </p:tgtEl>
                                      </p:cBhvr>
                                    </p:animEffect>
                                    <p:anim calcmode="lin" valueType="num">
                                      <p:cBhvr>
                                        <p:cTn id="148" dur="1000" fill="hold"/>
                                        <p:tgtEl>
                                          <p:spTgt spid="4">
                                            <p:graphicEl>
                                              <a:chart seriesIdx="-4" categoryIdx="19" bldStep="category"/>
                                            </p:graphicEl>
                                          </p:spTgt>
                                        </p:tgtEl>
                                        <p:attrNameLst>
                                          <p:attrName>ppt_x</p:attrName>
                                        </p:attrNameLst>
                                      </p:cBhvr>
                                      <p:tavLst>
                                        <p:tav tm="0">
                                          <p:val>
                                            <p:strVal val="#ppt_x"/>
                                          </p:val>
                                        </p:tav>
                                        <p:tav tm="100000">
                                          <p:val>
                                            <p:strVal val="#ppt_x"/>
                                          </p:val>
                                        </p:tav>
                                      </p:tavLst>
                                    </p:anim>
                                    <p:anim calcmode="lin" valueType="num">
                                      <p:cBhvr>
                                        <p:cTn id="149" dur="1000" fill="hold"/>
                                        <p:tgtEl>
                                          <p:spTgt spid="4">
                                            <p:graphicEl>
                                              <a:chart seriesIdx="-4" categoryIdx="19" bldStep="category"/>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Chart bld="category"/>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870863"/>
            <a:ext cx="6553200" cy="923330"/>
          </a:xfrm>
          <a:prstGeom prst="rect">
            <a:avLst/>
          </a:prstGeom>
          <a:noFill/>
        </p:spPr>
        <p:txBody>
          <a:bodyPr wrap="square" rtlCol="0">
            <a:spAutoFit/>
          </a:bodyPr>
          <a:lstStyle/>
          <a:p>
            <a:pPr lvl="0" algn="just"/>
            <a:r>
              <a:rPr lang="en-US" b="1" dirty="0" smtClean="0">
                <a:latin typeface="Times New Roman" pitchFamily="18" charset="0"/>
                <a:cs typeface="Times New Roman" pitchFamily="18" charset="0"/>
              </a:rPr>
              <a:t>2. What </a:t>
            </a:r>
            <a:r>
              <a:rPr lang="en-US" b="1" dirty="0">
                <a:latin typeface="Times New Roman" pitchFamily="18" charset="0"/>
                <a:cs typeface="Times New Roman" pitchFamily="18" charset="0"/>
              </a:rPr>
              <a:t>are the bioactive compounds found in medicinal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Plant  and how do they contribute to their therapeutic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effects?</a:t>
            </a:r>
            <a:endParaRPr lang="en-US" dirty="0">
              <a:latin typeface="Times New Roman" pitchFamily="18" charset="0"/>
              <a:cs typeface="Times New Roman" pitchFamily="18" charset="0"/>
            </a:endParaRPr>
          </a:p>
        </p:txBody>
      </p:sp>
      <p:sp>
        <p:nvSpPr>
          <p:cNvPr id="8" name="Rectangle 1"/>
          <p:cNvSpPr>
            <a:spLocks noChangeArrowheads="1"/>
          </p:cNvSpPr>
          <p:nvPr/>
        </p:nvSpPr>
        <p:spPr bwMode="auto">
          <a:xfrm>
            <a:off x="4022725" y="153511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186586302"/>
              </p:ext>
            </p:extLst>
          </p:nvPr>
        </p:nvGraphicFramePr>
        <p:xfrm>
          <a:off x="914400" y="1913930"/>
          <a:ext cx="6309360" cy="4251412"/>
        </p:xfrm>
        <a:graphic>
          <a:graphicData uri="http://schemas.openxmlformats.org/drawingml/2006/table">
            <a:tbl>
              <a:tblPr firstRow="1" firstCol="1" bandRow="1">
                <a:tableStyleId>{2D5ABB26-0587-4C30-8999-92F81FD0307C}</a:tableStyleId>
              </a:tblPr>
              <a:tblGrid>
                <a:gridCol w="6309360"/>
              </a:tblGrid>
              <a:tr h="457200">
                <a:tc>
                  <a:txBody>
                    <a:bodyPr/>
                    <a:lstStyle/>
                    <a:p>
                      <a:pPr marL="0" marR="0">
                        <a:lnSpc>
                          <a:spcPct val="200000"/>
                        </a:lnSpc>
                        <a:spcBef>
                          <a:spcPts val="0"/>
                        </a:spcBef>
                        <a:spcAft>
                          <a:spcPts val="0"/>
                        </a:spcAft>
                      </a:pPr>
                      <a:r>
                        <a:rPr lang="en-US" sz="1800" b="1" dirty="0">
                          <a:effectLst/>
                          <a:latin typeface="Times New Roman" pitchFamily="18" charset="0"/>
                          <a:cs typeface="Times New Roman" pitchFamily="18" charset="0"/>
                        </a:rPr>
                        <a:t>Aloe Vera</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tc>
              </a:tr>
              <a:tr h="253978">
                <a:tc>
                  <a:txBody>
                    <a:bodyPr/>
                    <a:lstStyle/>
                    <a:p>
                      <a:pPr marL="0" marR="0" indent="140335">
                        <a:lnSpc>
                          <a:spcPct val="200000"/>
                        </a:lnSpc>
                        <a:spcBef>
                          <a:spcPts val="0"/>
                        </a:spcBef>
                        <a:spcAft>
                          <a:spcPts val="0"/>
                        </a:spcAft>
                      </a:pPr>
                      <a:r>
                        <a:rPr lang="en-US" sz="1600" b="1" dirty="0" err="1">
                          <a:solidFill>
                            <a:srgbClr val="00B0F0"/>
                          </a:solidFill>
                          <a:effectLst/>
                          <a:latin typeface="Times New Roman" pitchFamily="18" charset="0"/>
                          <a:cs typeface="Times New Roman" pitchFamily="18" charset="0"/>
                        </a:rPr>
                        <a:t>Aloin</a:t>
                      </a:r>
                      <a:r>
                        <a:rPr lang="en-US" sz="1600" b="1" dirty="0">
                          <a:solidFill>
                            <a:srgbClr val="00B0F0"/>
                          </a:solidFill>
                          <a:effectLst/>
                          <a:latin typeface="Times New Roman" pitchFamily="18" charset="0"/>
                          <a:cs typeface="Times New Roman" pitchFamily="18" charset="0"/>
                        </a:rPr>
                        <a:t>, </a:t>
                      </a:r>
                      <a:r>
                        <a:rPr lang="en-US" sz="1600" b="1" dirty="0" err="1">
                          <a:solidFill>
                            <a:srgbClr val="00B0F0"/>
                          </a:solidFill>
                          <a:effectLst/>
                          <a:latin typeface="Times New Roman" pitchFamily="18" charset="0"/>
                          <a:cs typeface="Times New Roman" pitchFamily="18" charset="0"/>
                        </a:rPr>
                        <a:t>Anthraquinones</a:t>
                      </a:r>
                      <a:endParaRPr lang="en-US" sz="1600" b="1" dirty="0">
                        <a:solidFill>
                          <a:srgbClr val="00B0F0"/>
                        </a:solidFill>
                        <a:effectLst/>
                        <a:latin typeface="Times New Roman" pitchFamily="18" charset="0"/>
                        <a:ea typeface="Calibri"/>
                        <a:cs typeface="Times New Roman" pitchFamily="18" charset="0"/>
                      </a:endParaRPr>
                    </a:p>
                  </a:txBody>
                  <a:tcPr marL="68580" marR="68580" marT="0" marB="0" anchor="b"/>
                </a:tc>
              </a:tr>
              <a:tr h="232792">
                <a:tc>
                  <a:txBody>
                    <a:bodyPr/>
                    <a:lstStyle/>
                    <a:p>
                      <a:pPr marL="0" marR="0" indent="279400">
                        <a:lnSpc>
                          <a:spcPct val="200000"/>
                        </a:lnSpc>
                        <a:spcBef>
                          <a:spcPts val="0"/>
                        </a:spcBef>
                        <a:spcAft>
                          <a:spcPts val="0"/>
                        </a:spcAft>
                      </a:pPr>
                      <a:r>
                        <a:rPr lang="en-US" sz="1400" b="1" dirty="0">
                          <a:solidFill>
                            <a:srgbClr val="00B050"/>
                          </a:solidFill>
                          <a:effectLst/>
                          <a:latin typeface="Times New Roman" pitchFamily="18" charset="0"/>
                          <a:cs typeface="Times New Roman" pitchFamily="18" charset="0"/>
                        </a:rPr>
                        <a:t>Anti-inflammatory, wound healing</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tc>
              </a:tr>
              <a:tr h="234695">
                <a:tc>
                  <a:txBody>
                    <a:bodyPr/>
                    <a:lstStyle/>
                    <a:p>
                      <a:pPr marL="0" marR="0">
                        <a:lnSpc>
                          <a:spcPct val="200000"/>
                        </a:lnSpc>
                        <a:spcBef>
                          <a:spcPts val="0"/>
                        </a:spcBef>
                        <a:spcAft>
                          <a:spcPts val="0"/>
                        </a:spcAft>
                      </a:pPr>
                      <a:r>
                        <a:rPr lang="en-US" sz="1800" b="1" dirty="0" err="1">
                          <a:effectLst/>
                          <a:latin typeface="Times New Roman" pitchFamily="18" charset="0"/>
                          <a:cs typeface="Times New Roman" pitchFamily="18" charset="0"/>
                        </a:rPr>
                        <a:t>Ashwagandha</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tc>
              </a:tr>
              <a:tr h="406335">
                <a:tc>
                  <a:txBody>
                    <a:bodyPr/>
                    <a:lstStyle/>
                    <a:p>
                      <a:pPr marL="0" marR="0" indent="140335">
                        <a:lnSpc>
                          <a:spcPct val="200000"/>
                        </a:lnSpc>
                        <a:spcBef>
                          <a:spcPts val="0"/>
                        </a:spcBef>
                        <a:spcAft>
                          <a:spcPts val="0"/>
                        </a:spcAft>
                      </a:pPr>
                      <a:r>
                        <a:rPr lang="en-US" sz="1400" b="1" dirty="0" err="1">
                          <a:solidFill>
                            <a:srgbClr val="00B0F0"/>
                          </a:solidFill>
                          <a:effectLst/>
                          <a:latin typeface="Times New Roman" pitchFamily="18" charset="0"/>
                          <a:cs typeface="Times New Roman" pitchFamily="18" charset="0"/>
                        </a:rPr>
                        <a:t>Withanolides</a:t>
                      </a:r>
                      <a:r>
                        <a:rPr lang="en-US" sz="1400" b="1" dirty="0">
                          <a:solidFill>
                            <a:srgbClr val="00B0F0"/>
                          </a:solidFill>
                          <a:effectLst/>
                          <a:latin typeface="Times New Roman" pitchFamily="18" charset="0"/>
                          <a:cs typeface="Times New Roman" pitchFamily="18" charset="0"/>
                        </a:rPr>
                        <a:t>, Alkaloids</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tc>
              </a:tr>
              <a:tr h="232792">
                <a:tc>
                  <a:txBody>
                    <a:bodyPr/>
                    <a:lstStyle/>
                    <a:p>
                      <a:pPr marL="0" marR="0" indent="279400">
                        <a:lnSpc>
                          <a:spcPct val="200000"/>
                        </a:lnSpc>
                        <a:spcBef>
                          <a:spcPts val="0"/>
                        </a:spcBef>
                        <a:spcAft>
                          <a:spcPts val="0"/>
                        </a:spcAft>
                      </a:pPr>
                      <a:r>
                        <a:rPr lang="en-US" sz="1400" b="1" dirty="0" err="1">
                          <a:solidFill>
                            <a:srgbClr val="00B050"/>
                          </a:solidFill>
                          <a:effectLst/>
                          <a:latin typeface="Times New Roman" pitchFamily="18" charset="0"/>
                          <a:cs typeface="Times New Roman" pitchFamily="18" charset="0"/>
                        </a:rPr>
                        <a:t>Adaptogenic</a:t>
                      </a:r>
                      <a:r>
                        <a:rPr lang="en-US" sz="1400" b="1" dirty="0">
                          <a:solidFill>
                            <a:srgbClr val="00B050"/>
                          </a:solidFill>
                          <a:effectLst/>
                          <a:latin typeface="Times New Roman" pitchFamily="18" charset="0"/>
                          <a:cs typeface="Times New Roman" pitchFamily="18" charset="0"/>
                        </a:rPr>
                        <a:t>, anxiolytic</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tc>
              </a:tr>
              <a:tr h="232792">
                <a:tc>
                  <a:txBody>
                    <a:bodyPr/>
                    <a:lstStyle/>
                    <a:p>
                      <a:pPr marL="0" marR="0">
                        <a:lnSpc>
                          <a:spcPct val="200000"/>
                        </a:lnSpc>
                        <a:spcBef>
                          <a:spcPts val="0"/>
                        </a:spcBef>
                        <a:spcAft>
                          <a:spcPts val="0"/>
                        </a:spcAft>
                      </a:pPr>
                      <a:r>
                        <a:rPr lang="en-US" sz="1800" b="1" dirty="0">
                          <a:effectLst/>
                          <a:latin typeface="Times New Roman" pitchFamily="18" charset="0"/>
                          <a:cs typeface="Times New Roman" pitchFamily="18" charset="0"/>
                        </a:rPr>
                        <a:t>Catnip</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tc>
              </a:tr>
              <a:tr h="232792">
                <a:tc>
                  <a:txBody>
                    <a:bodyPr/>
                    <a:lstStyle/>
                    <a:p>
                      <a:pPr marL="0" marR="0" indent="140335">
                        <a:lnSpc>
                          <a:spcPct val="200000"/>
                        </a:lnSpc>
                        <a:spcBef>
                          <a:spcPts val="0"/>
                        </a:spcBef>
                        <a:spcAft>
                          <a:spcPts val="0"/>
                        </a:spcAft>
                      </a:pPr>
                      <a:r>
                        <a:rPr lang="en-US" sz="1400" b="1" dirty="0" err="1">
                          <a:solidFill>
                            <a:srgbClr val="00B0F0"/>
                          </a:solidFill>
                          <a:effectLst/>
                          <a:latin typeface="Times New Roman" pitchFamily="18" charset="0"/>
                          <a:cs typeface="Times New Roman" pitchFamily="18" charset="0"/>
                        </a:rPr>
                        <a:t>Nepetalactone</a:t>
                      </a:r>
                      <a:r>
                        <a:rPr lang="en-US" sz="1400" b="1" dirty="0">
                          <a:solidFill>
                            <a:srgbClr val="00B0F0"/>
                          </a:solidFill>
                          <a:effectLst/>
                          <a:latin typeface="Times New Roman" pitchFamily="18" charset="0"/>
                          <a:cs typeface="Times New Roman" pitchFamily="18" charset="0"/>
                        </a:rPr>
                        <a:t>, Tannins</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tc>
              </a:tr>
              <a:tr h="417790">
                <a:tc>
                  <a:txBody>
                    <a:bodyPr/>
                    <a:lstStyle/>
                    <a:p>
                      <a:pPr marL="0" marR="0" indent="279400">
                        <a:lnSpc>
                          <a:spcPct val="200000"/>
                        </a:lnSpc>
                        <a:spcBef>
                          <a:spcPts val="0"/>
                        </a:spcBef>
                        <a:spcAft>
                          <a:spcPts val="0"/>
                        </a:spcAft>
                      </a:pPr>
                      <a:r>
                        <a:rPr lang="en-US" sz="1400" b="1" dirty="0">
                          <a:solidFill>
                            <a:srgbClr val="00B050"/>
                          </a:solidFill>
                          <a:effectLst/>
                          <a:latin typeface="Times New Roman" pitchFamily="18" charset="0"/>
                          <a:cs typeface="Times New Roman" pitchFamily="18" charset="0"/>
                        </a:rPr>
                        <a:t>Sedative, digestive aid</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tc>
              </a:tr>
              <a:tr h="533400">
                <a:tc>
                  <a:txBody>
                    <a:bodyPr/>
                    <a:lstStyle/>
                    <a:p>
                      <a:pPr marL="0" marR="0" indent="140335">
                        <a:lnSpc>
                          <a:spcPct val="200000"/>
                        </a:lnSpc>
                        <a:spcBef>
                          <a:spcPts val="0"/>
                        </a:spcBef>
                        <a:spcAft>
                          <a:spcPts val="0"/>
                        </a:spcAft>
                      </a:pPr>
                      <a:endParaRPr lang="en-US" sz="1100" dirty="0">
                        <a:solidFill>
                          <a:schemeClr val="tx1"/>
                        </a:solidFill>
                        <a:effectLst/>
                        <a:latin typeface="Times New Roman" pitchFamily="18" charset="0"/>
                        <a:ea typeface="Calibri"/>
                        <a:cs typeface="Times New Roman" pitchFamily="18" charset="0"/>
                      </a:endParaRPr>
                    </a:p>
                  </a:txBody>
                  <a:tcPr marL="68580" marR="68580" marT="0" marB="0" anchor="b"/>
                </a:tc>
              </a:tr>
            </a:tbl>
          </a:graphicData>
        </a:graphic>
      </p:graphicFrame>
    </p:spTree>
    <p:extLst>
      <p:ext uri="{BB962C8B-B14F-4D97-AF65-F5344CB8AC3E}">
        <p14:creationId xmlns:p14="http://schemas.microsoft.com/office/powerpoint/2010/main" val="28764047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55643280"/>
              </p:ext>
            </p:extLst>
          </p:nvPr>
        </p:nvGraphicFramePr>
        <p:xfrm>
          <a:off x="1066801" y="1066800"/>
          <a:ext cx="7207250" cy="3962400"/>
        </p:xfrm>
        <a:graphic>
          <a:graphicData uri="http://schemas.openxmlformats.org/drawingml/2006/table">
            <a:tbl>
              <a:tblPr firstRow="1" firstCol="1" bandRow="1">
                <a:tableStyleId>{5C22544A-7EE6-4342-B048-85BDC9FD1C3A}</a:tableStyleId>
              </a:tblPr>
              <a:tblGrid>
                <a:gridCol w="7207250"/>
              </a:tblGrid>
              <a:tr h="762000">
                <a:tc>
                  <a:txBody>
                    <a:bodyPr/>
                    <a:lstStyle/>
                    <a:p>
                      <a:pPr marL="0" marR="0">
                        <a:lnSpc>
                          <a:spcPct val="114000"/>
                        </a:lnSpc>
                        <a:spcBef>
                          <a:spcPts val="0"/>
                        </a:spcBef>
                        <a:spcAft>
                          <a:spcPts val="0"/>
                        </a:spcAft>
                      </a:pPr>
                      <a:r>
                        <a:rPr lang="en-US" sz="1800" b="1" dirty="0">
                          <a:solidFill>
                            <a:schemeClr val="tx1"/>
                          </a:solidFill>
                          <a:effectLst/>
                          <a:latin typeface="Times New Roman" pitchFamily="18" charset="0"/>
                          <a:cs typeface="Times New Roman" pitchFamily="18" charset="0"/>
                        </a:rPr>
                        <a:t>Chamomile</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381000">
                <a:tc>
                  <a:txBody>
                    <a:bodyPr/>
                    <a:lstStyle/>
                    <a:p>
                      <a:pPr marL="0" marR="0" indent="140335">
                        <a:lnSpc>
                          <a:spcPct val="114000"/>
                        </a:lnSpc>
                        <a:spcBef>
                          <a:spcPts val="0"/>
                        </a:spcBef>
                        <a:spcAft>
                          <a:spcPts val="0"/>
                        </a:spcAft>
                      </a:pPr>
                      <a:r>
                        <a:rPr lang="en-US" sz="1400" b="1" dirty="0" err="1">
                          <a:solidFill>
                            <a:srgbClr val="00B0F0"/>
                          </a:solidFill>
                          <a:effectLst/>
                          <a:latin typeface="Times New Roman" pitchFamily="18" charset="0"/>
                          <a:cs typeface="Times New Roman" pitchFamily="18" charset="0"/>
                        </a:rPr>
                        <a:t>Apigenin</a:t>
                      </a:r>
                      <a:r>
                        <a:rPr lang="en-US" sz="1400" b="1" dirty="0">
                          <a:solidFill>
                            <a:srgbClr val="00B0F0"/>
                          </a:solidFill>
                          <a:effectLst/>
                          <a:latin typeface="Times New Roman" pitchFamily="18" charset="0"/>
                          <a:cs typeface="Times New Roman" pitchFamily="18" charset="0"/>
                        </a:rPr>
                        <a:t>, </a:t>
                      </a:r>
                      <a:r>
                        <a:rPr lang="en-US" sz="1400" b="1" dirty="0" err="1">
                          <a:solidFill>
                            <a:srgbClr val="00B0F0"/>
                          </a:solidFill>
                          <a:effectLst/>
                          <a:latin typeface="Times New Roman" pitchFamily="18" charset="0"/>
                          <a:cs typeface="Times New Roman" pitchFamily="18" charset="0"/>
                        </a:rPr>
                        <a:t>Bisabolol</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397934">
                <a:tc>
                  <a:txBody>
                    <a:bodyPr/>
                    <a:lstStyle/>
                    <a:p>
                      <a:pPr marL="0" marR="0" indent="279400">
                        <a:lnSpc>
                          <a:spcPct val="114000"/>
                        </a:lnSpc>
                        <a:spcBef>
                          <a:spcPts val="0"/>
                        </a:spcBef>
                        <a:spcAft>
                          <a:spcPts val="0"/>
                        </a:spcAft>
                      </a:pPr>
                      <a:r>
                        <a:rPr lang="en-US" sz="1400" b="1" dirty="0">
                          <a:solidFill>
                            <a:srgbClr val="00B050"/>
                          </a:solidFill>
                          <a:effectLst/>
                          <a:latin typeface="Times New Roman" pitchFamily="18" charset="0"/>
                          <a:cs typeface="Times New Roman" pitchFamily="18" charset="0"/>
                        </a:rPr>
                        <a:t>Sedative, anti-inflammatory</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550334">
                <a:tc>
                  <a:txBody>
                    <a:bodyPr/>
                    <a:lstStyle/>
                    <a:p>
                      <a:pPr marL="0" marR="0">
                        <a:lnSpc>
                          <a:spcPct val="114000"/>
                        </a:lnSpc>
                        <a:spcBef>
                          <a:spcPts val="0"/>
                        </a:spcBef>
                        <a:spcAft>
                          <a:spcPts val="0"/>
                        </a:spcAft>
                      </a:pPr>
                      <a:r>
                        <a:rPr lang="en-US" sz="1800" b="1" dirty="0">
                          <a:solidFill>
                            <a:schemeClr val="tx1"/>
                          </a:solidFill>
                          <a:effectLst/>
                          <a:latin typeface="Times New Roman" pitchFamily="18" charset="0"/>
                          <a:cs typeface="Times New Roman" pitchFamily="18" charset="0"/>
                        </a:rPr>
                        <a:t>Dandelion</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364066">
                <a:tc>
                  <a:txBody>
                    <a:bodyPr/>
                    <a:lstStyle/>
                    <a:p>
                      <a:pPr marL="0" marR="0" indent="140335">
                        <a:lnSpc>
                          <a:spcPct val="114000"/>
                        </a:lnSpc>
                        <a:spcBef>
                          <a:spcPts val="0"/>
                        </a:spcBef>
                        <a:spcAft>
                          <a:spcPts val="0"/>
                        </a:spcAft>
                      </a:pPr>
                      <a:r>
                        <a:rPr lang="en-US" sz="1400" b="1" dirty="0" err="1">
                          <a:solidFill>
                            <a:srgbClr val="00B0F0"/>
                          </a:solidFill>
                          <a:effectLst/>
                          <a:latin typeface="Times New Roman" pitchFamily="18" charset="0"/>
                          <a:cs typeface="Times New Roman" pitchFamily="18" charset="0"/>
                        </a:rPr>
                        <a:t>Taraxasterol</a:t>
                      </a:r>
                      <a:r>
                        <a:rPr lang="en-US" sz="1400" b="1" dirty="0">
                          <a:solidFill>
                            <a:srgbClr val="00B0F0"/>
                          </a:solidFill>
                          <a:effectLst/>
                          <a:latin typeface="Times New Roman" pitchFamily="18" charset="0"/>
                          <a:cs typeface="Times New Roman" pitchFamily="18" charset="0"/>
                        </a:rPr>
                        <a:t>, Inulin</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381000">
                <a:tc>
                  <a:txBody>
                    <a:bodyPr/>
                    <a:lstStyle/>
                    <a:p>
                      <a:pPr marL="0" marR="0" indent="279400">
                        <a:lnSpc>
                          <a:spcPct val="114000"/>
                        </a:lnSpc>
                        <a:spcBef>
                          <a:spcPts val="0"/>
                        </a:spcBef>
                        <a:spcAft>
                          <a:spcPts val="0"/>
                        </a:spcAft>
                      </a:pPr>
                      <a:r>
                        <a:rPr lang="en-US" sz="1400" b="1" dirty="0">
                          <a:solidFill>
                            <a:srgbClr val="00B050"/>
                          </a:solidFill>
                          <a:effectLst/>
                          <a:latin typeface="Times New Roman" pitchFamily="18" charset="0"/>
                          <a:cs typeface="Times New Roman" pitchFamily="18" charset="0"/>
                        </a:rPr>
                        <a:t>Detoxification, diuretic</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550334">
                <a:tc>
                  <a:txBody>
                    <a:bodyPr/>
                    <a:lstStyle/>
                    <a:p>
                      <a:pPr marL="0" marR="0">
                        <a:lnSpc>
                          <a:spcPct val="114000"/>
                        </a:lnSpc>
                        <a:spcBef>
                          <a:spcPts val="0"/>
                        </a:spcBef>
                        <a:spcAft>
                          <a:spcPts val="0"/>
                        </a:spcAft>
                      </a:pPr>
                      <a:r>
                        <a:rPr lang="en-US" sz="1800" b="1" dirty="0">
                          <a:solidFill>
                            <a:schemeClr val="tx1"/>
                          </a:solidFill>
                          <a:effectLst/>
                          <a:latin typeface="Times New Roman" pitchFamily="18" charset="0"/>
                          <a:cs typeface="Times New Roman" pitchFamily="18" charset="0"/>
                        </a:rPr>
                        <a:t>Echinacea</a:t>
                      </a:r>
                      <a:endParaRPr lang="en-US" sz="1800" b="1"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270932">
                <a:tc>
                  <a:txBody>
                    <a:bodyPr/>
                    <a:lstStyle/>
                    <a:p>
                      <a:pPr marL="0" marR="0" indent="140335">
                        <a:lnSpc>
                          <a:spcPct val="114000"/>
                        </a:lnSpc>
                        <a:spcBef>
                          <a:spcPts val="0"/>
                        </a:spcBef>
                        <a:spcAft>
                          <a:spcPts val="0"/>
                        </a:spcAft>
                      </a:pPr>
                      <a:r>
                        <a:rPr lang="en-US" sz="1400" b="1" dirty="0" err="1">
                          <a:solidFill>
                            <a:srgbClr val="00B0F0"/>
                          </a:solidFill>
                          <a:effectLst/>
                          <a:latin typeface="Times New Roman" pitchFamily="18" charset="0"/>
                          <a:cs typeface="Times New Roman" pitchFamily="18" charset="0"/>
                        </a:rPr>
                        <a:t>Chicoric</a:t>
                      </a:r>
                      <a:r>
                        <a:rPr lang="en-US" sz="1400" b="1" dirty="0">
                          <a:solidFill>
                            <a:srgbClr val="00B0F0"/>
                          </a:solidFill>
                          <a:effectLst/>
                          <a:latin typeface="Times New Roman" pitchFamily="18" charset="0"/>
                          <a:cs typeface="Times New Roman" pitchFamily="18" charset="0"/>
                        </a:rPr>
                        <a:t> acid, </a:t>
                      </a:r>
                      <a:r>
                        <a:rPr lang="en-US" sz="1400" b="1" dirty="0" err="1">
                          <a:solidFill>
                            <a:srgbClr val="00B0F0"/>
                          </a:solidFill>
                          <a:effectLst/>
                          <a:latin typeface="Times New Roman" pitchFamily="18" charset="0"/>
                          <a:cs typeface="Times New Roman" pitchFamily="18" charset="0"/>
                        </a:rPr>
                        <a:t>Alkamides</a:t>
                      </a:r>
                      <a:endParaRPr lang="en-US" sz="1400" b="1"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304800">
                <a:tc>
                  <a:txBody>
                    <a:bodyPr/>
                    <a:lstStyle/>
                    <a:p>
                      <a:pPr marL="0" marR="0" indent="279400">
                        <a:lnSpc>
                          <a:spcPct val="114000"/>
                        </a:lnSpc>
                        <a:spcBef>
                          <a:spcPts val="0"/>
                        </a:spcBef>
                        <a:spcAft>
                          <a:spcPts val="0"/>
                        </a:spcAft>
                      </a:pPr>
                      <a:r>
                        <a:rPr lang="en-US" sz="1400" b="1" dirty="0" err="1">
                          <a:solidFill>
                            <a:srgbClr val="00B050"/>
                          </a:solidFill>
                          <a:effectLst/>
                          <a:latin typeface="Times New Roman" pitchFamily="18" charset="0"/>
                          <a:cs typeface="Times New Roman" pitchFamily="18" charset="0"/>
                        </a:rPr>
                        <a:t>Immunomodulatory</a:t>
                      </a:r>
                      <a:r>
                        <a:rPr lang="en-US" sz="1400" b="1" dirty="0">
                          <a:solidFill>
                            <a:srgbClr val="00B050"/>
                          </a:solidFill>
                          <a:effectLst/>
                          <a:latin typeface="Times New Roman" pitchFamily="18" charset="0"/>
                          <a:cs typeface="Times New Roman" pitchFamily="18" charset="0"/>
                        </a:rPr>
                        <a:t>, anti-inflammatory</a:t>
                      </a:r>
                      <a:endParaRPr lang="en-US" sz="1400" b="1"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bl>
          </a:graphicData>
        </a:graphic>
      </p:graphicFrame>
    </p:spTree>
    <p:extLst>
      <p:ext uri="{BB962C8B-B14F-4D97-AF65-F5344CB8AC3E}">
        <p14:creationId xmlns:p14="http://schemas.microsoft.com/office/powerpoint/2010/main" val="25014799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089281981"/>
              </p:ext>
            </p:extLst>
          </p:nvPr>
        </p:nvGraphicFramePr>
        <p:xfrm>
          <a:off x="1295401" y="1927123"/>
          <a:ext cx="6781800" cy="3635477"/>
        </p:xfrm>
        <a:graphic>
          <a:graphicData uri="http://schemas.openxmlformats.org/drawingml/2006/table">
            <a:tbl>
              <a:tblPr firstRow="1" firstCol="1" bandRow="1">
                <a:tableStyleId>{5C22544A-7EE6-4342-B048-85BDC9FD1C3A}</a:tableStyleId>
              </a:tblPr>
              <a:tblGrid>
                <a:gridCol w="6781800"/>
              </a:tblGrid>
              <a:tr h="405642">
                <a:tc>
                  <a:txBody>
                    <a:bodyPr/>
                    <a:lstStyle/>
                    <a:p>
                      <a:pPr marL="0" marR="0">
                        <a:lnSpc>
                          <a:spcPct val="114000"/>
                        </a:lnSpc>
                        <a:spcBef>
                          <a:spcPts val="0"/>
                        </a:spcBef>
                        <a:spcAft>
                          <a:spcPts val="0"/>
                        </a:spcAft>
                      </a:pPr>
                      <a:r>
                        <a:rPr lang="en-US" sz="1600" dirty="0">
                          <a:solidFill>
                            <a:schemeClr val="tx1"/>
                          </a:solidFill>
                          <a:effectLst/>
                          <a:latin typeface="Times New Roman" pitchFamily="18" charset="0"/>
                          <a:cs typeface="Times New Roman" pitchFamily="18" charset="0"/>
                        </a:rPr>
                        <a:t>Elderberry</a:t>
                      </a:r>
                      <a:endParaRPr lang="en-US" sz="16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Anthocyanins</a:t>
                      </a:r>
                      <a:r>
                        <a:rPr lang="en-US" sz="1400" dirty="0">
                          <a:solidFill>
                            <a:srgbClr val="00B0F0"/>
                          </a:solidFill>
                          <a:effectLst/>
                          <a:latin typeface="Times New Roman" pitchFamily="18" charset="0"/>
                          <a:cs typeface="Times New Roman" pitchFamily="18" charset="0"/>
                        </a:rPr>
                        <a:t>, Flavonoids</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indent="279400">
                        <a:lnSpc>
                          <a:spcPct val="114000"/>
                        </a:lnSpc>
                        <a:spcBef>
                          <a:spcPts val="0"/>
                        </a:spcBef>
                        <a:spcAft>
                          <a:spcPts val="0"/>
                        </a:spcAft>
                      </a:pPr>
                      <a:r>
                        <a:rPr lang="en-US" sz="1400" dirty="0">
                          <a:solidFill>
                            <a:srgbClr val="00B050"/>
                          </a:solidFill>
                          <a:effectLst/>
                          <a:latin typeface="Times New Roman" pitchFamily="18" charset="0"/>
                          <a:cs typeface="Times New Roman" pitchFamily="18" charset="0"/>
                        </a:rPr>
                        <a:t>Antiviral, </a:t>
                      </a:r>
                      <a:r>
                        <a:rPr lang="en-US" sz="1400" dirty="0" err="1">
                          <a:solidFill>
                            <a:srgbClr val="00B050"/>
                          </a:solidFill>
                          <a:effectLst/>
                          <a:latin typeface="Times New Roman" pitchFamily="18" charset="0"/>
                          <a:cs typeface="Times New Roman" pitchFamily="18" charset="0"/>
                        </a:rPr>
                        <a:t>immunomodulatory</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Garlic</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Allicin</a:t>
                      </a:r>
                      <a:r>
                        <a:rPr lang="en-US" sz="1400" dirty="0">
                          <a:solidFill>
                            <a:srgbClr val="00B0F0"/>
                          </a:solidFill>
                          <a:effectLst/>
                          <a:latin typeface="Times New Roman" pitchFamily="18" charset="0"/>
                          <a:cs typeface="Times New Roman" pitchFamily="18" charset="0"/>
                        </a:rPr>
                        <a:t>, Sulfur compounds</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indent="279400">
                        <a:lnSpc>
                          <a:spcPct val="114000"/>
                        </a:lnSpc>
                        <a:spcBef>
                          <a:spcPts val="0"/>
                        </a:spcBef>
                        <a:spcAft>
                          <a:spcPts val="0"/>
                        </a:spcAft>
                      </a:pPr>
                      <a:r>
                        <a:rPr lang="en-US" sz="1400" dirty="0" err="1">
                          <a:solidFill>
                            <a:srgbClr val="00B050"/>
                          </a:solidFill>
                          <a:effectLst/>
                          <a:latin typeface="Times New Roman" pitchFamily="18" charset="0"/>
                          <a:cs typeface="Times New Roman" pitchFamily="18" charset="0"/>
                        </a:rPr>
                        <a:t>Cardioprotective</a:t>
                      </a:r>
                      <a:r>
                        <a:rPr lang="en-US" sz="1400" dirty="0">
                          <a:solidFill>
                            <a:srgbClr val="00B050"/>
                          </a:solidFill>
                          <a:effectLst/>
                          <a:latin typeface="Times New Roman" pitchFamily="18" charset="0"/>
                          <a:cs typeface="Times New Roman" pitchFamily="18" charset="0"/>
                        </a:rPr>
                        <a:t>, antimicrobial</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a:lnSpc>
                          <a:spcPct val="114000"/>
                        </a:lnSpc>
                        <a:spcBef>
                          <a:spcPts val="0"/>
                        </a:spcBef>
                        <a:spcAft>
                          <a:spcPts val="0"/>
                        </a:spcAft>
                      </a:pPr>
                      <a:r>
                        <a:rPr lang="en-US" sz="1800" dirty="0">
                          <a:solidFill>
                            <a:schemeClr val="tx1"/>
                          </a:solidFill>
                          <a:effectLst/>
                          <a:latin typeface="Times New Roman" pitchFamily="18" charset="0"/>
                          <a:cs typeface="Times New Roman" pitchFamily="18" charset="0"/>
                        </a:rPr>
                        <a:t>Ginger</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b">
                    <a:solidFill>
                      <a:schemeClr val="bg1"/>
                    </a:solidFill>
                  </a:tcPr>
                </a:tc>
              </a:tr>
              <a:tr h="405642">
                <a:tc>
                  <a:txBody>
                    <a:bodyPr/>
                    <a:lstStyle/>
                    <a:p>
                      <a:pPr marL="0" marR="0" indent="140335">
                        <a:lnSpc>
                          <a:spcPct val="114000"/>
                        </a:lnSpc>
                        <a:spcBef>
                          <a:spcPts val="0"/>
                        </a:spcBef>
                        <a:spcAft>
                          <a:spcPts val="0"/>
                        </a:spcAft>
                      </a:pPr>
                      <a:r>
                        <a:rPr lang="en-US" sz="1400" dirty="0" err="1">
                          <a:solidFill>
                            <a:srgbClr val="00B0F0"/>
                          </a:solidFill>
                          <a:effectLst/>
                          <a:latin typeface="Times New Roman" pitchFamily="18" charset="0"/>
                          <a:cs typeface="Times New Roman" pitchFamily="18" charset="0"/>
                        </a:rPr>
                        <a:t>Gingerol</a:t>
                      </a:r>
                      <a:r>
                        <a:rPr lang="en-US" sz="1400" dirty="0">
                          <a:solidFill>
                            <a:srgbClr val="00B0F0"/>
                          </a:solidFill>
                          <a:effectLst/>
                          <a:latin typeface="Times New Roman" pitchFamily="18" charset="0"/>
                          <a:cs typeface="Times New Roman" pitchFamily="18" charset="0"/>
                        </a:rPr>
                        <a:t>, </a:t>
                      </a:r>
                      <a:r>
                        <a:rPr lang="en-US" sz="1400" dirty="0" err="1">
                          <a:solidFill>
                            <a:srgbClr val="00B0F0"/>
                          </a:solidFill>
                          <a:effectLst/>
                          <a:latin typeface="Times New Roman" pitchFamily="18" charset="0"/>
                          <a:cs typeface="Times New Roman" pitchFamily="18" charset="0"/>
                        </a:rPr>
                        <a:t>Shogaol</a:t>
                      </a:r>
                      <a:endParaRPr lang="en-US" sz="1400" dirty="0">
                        <a:solidFill>
                          <a:srgbClr val="00B0F0"/>
                        </a:solidFill>
                        <a:effectLst/>
                        <a:latin typeface="Times New Roman" pitchFamily="18" charset="0"/>
                        <a:ea typeface="Calibri"/>
                        <a:cs typeface="Times New Roman" pitchFamily="18" charset="0"/>
                      </a:endParaRPr>
                    </a:p>
                  </a:txBody>
                  <a:tcPr marL="68580" marR="68580" marT="0" marB="0" anchor="b">
                    <a:solidFill>
                      <a:schemeClr val="bg1"/>
                    </a:solidFill>
                  </a:tcPr>
                </a:tc>
              </a:tr>
              <a:tr h="390341">
                <a:tc>
                  <a:txBody>
                    <a:bodyPr/>
                    <a:lstStyle/>
                    <a:p>
                      <a:pPr marL="0" marR="0" indent="279400">
                        <a:lnSpc>
                          <a:spcPct val="114000"/>
                        </a:lnSpc>
                        <a:spcBef>
                          <a:spcPts val="0"/>
                        </a:spcBef>
                        <a:spcAft>
                          <a:spcPts val="0"/>
                        </a:spcAft>
                      </a:pPr>
                      <a:r>
                        <a:rPr lang="en-US" sz="1400" dirty="0">
                          <a:solidFill>
                            <a:srgbClr val="00B050"/>
                          </a:solidFill>
                          <a:effectLst/>
                          <a:latin typeface="Times New Roman" pitchFamily="18" charset="0"/>
                          <a:cs typeface="Times New Roman" pitchFamily="18" charset="0"/>
                        </a:rPr>
                        <a:t>Digestive aid, anti-nausea</a:t>
                      </a:r>
                      <a:endParaRPr lang="en-US" sz="1400" dirty="0">
                        <a:solidFill>
                          <a:srgbClr val="00B050"/>
                        </a:solidFill>
                        <a:effectLst/>
                        <a:latin typeface="Times New Roman" pitchFamily="18" charset="0"/>
                        <a:ea typeface="Calibri"/>
                        <a:cs typeface="Times New Roman" pitchFamily="18" charset="0"/>
                      </a:endParaRPr>
                    </a:p>
                  </a:txBody>
                  <a:tcPr marL="68580" marR="68580" marT="0" marB="0" anchor="b">
                    <a:solidFill>
                      <a:schemeClr val="bg1"/>
                    </a:solidFill>
                  </a:tcPr>
                </a:tc>
              </a:tr>
            </a:tbl>
          </a:graphicData>
        </a:graphic>
      </p:graphicFrame>
    </p:spTree>
    <p:extLst>
      <p:ext uri="{BB962C8B-B14F-4D97-AF65-F5344CB8AC3E}">
        <p14:creationId xmlns:p14="http://schemas.microsoft.com/office/powerpoint/2010/main" val="12792451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89</TotalTime>
  <Words>486</Words>
  <Application>Microsoft Office PowerPoint</Application>
  <PresentationFormat>On-screen Show (4:3)</PresentationFormat>
  <Paragraphs>87</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Title: Nature’s Pharmacy: Unveiling the Therapeutic Potentials of Medicinal Plants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Nature’s Pharmacy: Unveiling the Therapeutic Potentials of Medicinal Plants</dc:title>
  <dc:creator>LENOVO</dc:creator>
  <cp:lastModifiedBy>LENOVO</cp:lastModifiedBy>
  <cp:revision>10</cp:revision>
  <dcterms:created xsi:type="dcterms:W3CDTF">2006-08-16T00:00:00Z</dcterms:created>
  <dcterms:modified xsi:type="dcterms:W3CDTF">2024-10-04T17:42:10Z</dcterms:modified>
</cp:coreProperties>
</file>