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Arial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ArialBlack-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3798d588f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3798d588f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13798d588f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3798d588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3798d588f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13798d588f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3798d588f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3798d588f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13798d588f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3798d588f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3798d588f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13798d588f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3798d588f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3798d588f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13798d588f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3798d588f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3798d588f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13798d588f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3798d588f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3798d588f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13798d588f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35eb8ec43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35eb8ec43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135eb8ec43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35eb8ec4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35eb8ec4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135eb8ec43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35eb8ec4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135eb8ec4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135eb8ec43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35eb8ec43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35eb8ec43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135eb8ec43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35eb8ec43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35eb8ec43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135eb8ec43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35eb8ec4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35eb8ec43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135eb8ec43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35eb8ec43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135eb8ec43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35eb8ec43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135eb8ec43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35eb8ec43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135eb8ec43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35eb8ec43_0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135eb8ec43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35eb8ec43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35eb8ec43_0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135eb8ec43_0_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35eb8ec43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35eb8ec43_0_2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135eb8ec43_0_2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Arial Black"/>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800" u="none" cap="none" strike="noStrike">
                <a:solidFill>
                  <a:srgbClr val="FFFFFF"/>
                </a:solidFill>
                <a:latin typeface="Arial Black"/>
                <a:ea typeface="Arial Black"/>
                <a:cs typeface="Arial Black"/>
                <a:sym typeface="Arial Black"/>
              </a:defRPr>
            </a:lvl1pPr>
            <a:lvl2pPr indent="0" lvl="1" marL="0" algn="ctr">
              <a:spcBef>
                <a:spcPts val="0"/>
              </a:spcBef>
              <a:buNone/>
              <a:defRPr b="0" i="0" sz="2800" u="none" cap="none" strike="noStrike">
                <a:solidFill>
                  <a:srgbClr val="FFFFFF"/>
                </a:solidFill>
                <a:latin typeface="Arial Black"/>
                <a:ea typeface="Arial Black"/>
                <a:cs typeface="Arial Black"/>
                <a:sym typeface="Arial Black"/>
              </a:defRPr>
            </a:lvl2pPr>
            <a:lvl3pPr indent="0" lvl="2" marL="0" algn="ctr">
              <a:spcBef>
                <a:spcPts val="0"/>
              </a:spcBef>
              <a:buNone/>
              <a:defRPr b="0" i="0" sz="2800" u="none" cap="none" strike="noStrike">
                <a:solidFill>
                  <a:srgbClr val="FFFFFF"/>
                </a:solidFill>
                <a:latin typeface="Arial Black"/>
                <a:ea typeface="Arial Black"/>
                <a:cs typeface="Arial Black"/>
                <a:sym typeface="Arial Black"/>
              </a:defRPr>
            </a:lvl3pPr>
            <a:lvl4pPr indent="0" lvl="3" marL="0" algn="ctr">
              <a:spcBef>
                <a:spcPts val="0"/>
              </a:spcBef>
              <a:buNone/>
              <a:defRPr b="0" i="0" sz="2800" u="none" cap="none" strike="noStrike">
                <a:solidFill>
                  <a:srgbClr val="FFFFFF"/>
                </a:solidFill>
                <a:latin typeface="Arial Black"/>
                <a:ea typeface="Arial Black"/>
                <a:cs typeface="Arial Black"/>
                <a:sym typeface="Arial Black"/>
              </a:defRPr>
            </a:lvl4pPr>
            <a:lvl5pPr indent="0" lvl="4" marL="0" algn="ctr">
              <a:spcBef>
                <a:spcPts val="0"/>
              </a:spcBef>
              <a:buNone/>
              <a:defRPr b="0" i="0" sz="2800" u="none" cap="none" strike="noStrike">
                <a:solidFill>
                  <a:srgbClr val="FFFFFF"/>
                </a:solidFill>
                <a:latin typeface="Arial Black"/>
                <a:ea typeface="Arial Black"/>
                <a:cs typeface="Arial Black"/>
                <a:sym typeface="Arial Black"/>
              </a:defRPr>
            </a:lvl5pPr>
            <a:lvl6pPr indent="0" lvl="5" marL="0" algn="ctr">
              <a:spcBef>
                <a:spcPts val="0"/>
              </a:spcBef>
              <a:buNone/>
              <a:defRPr b="0" i="0" sz="2800" u="none" cap="none" strike="noStrike">
                <a:solidFill>
                  <a:srgbClr val="FFFFFF"/>
                </a:solidFill>
                <a:latin typeface="Arial Black"/>
                <a:ea typeface="Arial Black"/>
                <a:cs typeface="Arial Black"/>
                <a:sym typeface="Arial Black"/>
              </a:defRPr>
            </a:lvl6pPr>
            <a:lvl7pPr indent="0" lvl="6" marL="0" algn="ctr">
              <a:spcBef>
                <a:spcPts val="0"/>
              </a:spcBef>
              <a:buNone/>
              <a:defRPr b="0" i="0" sz="2800" u="none" cap="none" strike="noStrike">
                <a:solidFill>
                  <a:srgbClr val="FFFFFF"/>
                </a:solidFill>
                <a:latin typeface="Arial Black"/>
                <a:ea typeface="Arial Black"/>
                <a:cs typeface="Arial Black"/>
                <a:sym typeface="Arial Black"/>
              </a:defRPr>
            </a:lvl7pPr>
            <a:lvl8pPr indent="0" lvl="7" marL="0" algn="ctr">
              <a:spcBef>
                <a:spcPts val="0"/>
              </a:spcBef>
              <a:buNone/>
              <a:defRPr b="0" i="0" sz="2800" u="none" cap="none" strike="noStrike">
                <a:solidFill>
                  <a:srgbClr val="FFFFFF"/>
                </a:solidFill>
                <a:latin typeface="Arial Black"/>
                <a:ea typeface="Arial Black"/>
                <a:cs typeface="Arial Black"/>
                <a:sym typeface="Arial Black"/>
              </a:defRPr>
            </a:lvl8pPr>
            <a:lvl9pPr indent="0" lvl="8" marL="0" algn="ctr">
              <a:spcBef>
                <a:spcPts val="0"/>
              </a:spcBef>
              <a:buNone/>
              <a:defRPr b="0" i="0" sz="28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7200"/>
              <a:buFont typeface="Arial Black"/>
              <a:buNone/>
              <a:defRPr b="0"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800" u="none" cap="none" strike="noStrike">
                <a:solidFill>
                  <a:srgbClr val="FFFFFF"/>
                </a:solidFill>
                <a:latin typeface="Arial Black"/>
                <a:ea typeface="Arial Black"/>
                <a:cs typeface="Arial Black"/>
                <a:sym typeface="Arial Black"/>
              </a:defRPr>
            </a:lvl1pPr>
            <a:lvl2pPr indent="0" lvl="1" marL="0" algn="ctr">
              <a:spcBef>
                <a:spcPts val="0"/>
              </a:spcBef>
              <a:buNone/>
              <a:defRPr b="0" i="0" sz="2800" u="none" cap="none" strike="noStrike">
                <a:solidFill>
                  <a:srgbClr val="FFFFFF"/>
                </a:solidFill>
                <a:latin typeface="Arial Black"/>
                <a:ea typeface="Arial Black"/>
                <a:cs typeface="Arial Black"/>
                <a:sym typeface="Arial Black"/>
              </a:defRPr>
            </a:lvl2pPr>
            <a:lvl3pPr indent="0" lvl="2" marL="0" algn="ctr">
              <a:spcBef>
                <a:spcPts val="0"/>
              </a:spcBef>
              <a:buNone/>
              <a:defRPr b="0" i="0" sz="2800" u="none" cap="none" strike="noStrike">
                <a:solidFill>
                  <a:srgbClr val="FFFFFF"/>
                </a:solidFill>
                <a:latin typeface="Arial Black"/>
                <a:ea typeface="Arial Black"/>
                <a:cs typeface="Arial Black"/>
                <a:sym typeface="Arial Black"/>
              </a:defRPr>
            </a:lvl3pPr>
            <a:lvl4pPr indent="0" lvl="3" marL="0" algn="ctr">
              <a:spcBef>
                <a:spcPts val="0"/>
              </a:spcBef>
              <a:buNone/>
              <a:defRPr b="0" i="0" sz="2800" u="none" cap="none" strike="noStrike">
                <a:solidFill>
                  <a:srgbClr val="FFFFFF"/>
                </a:solidFill>
                <a:latin typeface="Arial Black"/>
                <a:ea typeface="Arial Black"/>
                <a:cs typeface="Arial Black"/>
                <a:sym typeface="Arial Black"/>
              </a:defRPr>
            </a:lvl4pPr>
            <a:lvl5pPr indent="0" lvl="4" marL="0" algn="ctr">
              <a:spcBef>
                <a:spcPts val="0"/>
              </a:spcBef>
              <a:buNone/>
              <a:defRPr b="0" i="0" sz="2800" u="none" cap="none" strike="noStrike">
                <a:solidFill>
                  <a:srgbClr val="FFFFFF"/>
                </a:solidFill>
                <a:latin typeface="Arial Black"/>
                <a:ea typeface="Arial Black"/>
                <a:cs typeface="Arial Black"/>
                <a:sym typeface="Arial Black"/>
              </a:defRPr>
            </a:lvl5pPr>
            <a:lvl6pPr indent="0" lvl="5" marL="0" algn="ctr">
              <a:spcBef>
                <a:spcPts val="0"/>
              </a:spcBef>
              <a:buNone/>
              <a:defRPr b="0" i="0" sz="2800" u="none" cap="none" strike="noStrike">
                <a:solidFill>
                  <a:srgbClr val="FFFFFF"/>
                </a:solidFill>
                <a:latin typeface="Arial Black"/>
                <a:ea typeface="Arial Black"/>
                <a:cs typeface="Arial Black"/>
                <a:sym typeface="Arial Black"/>
              </a:defRPr>
            </a:lvl6pPr>
            <a:lvl7pPr indent="0" lvl="6" marL="0" algn="ctr">
              <a:spcBef>
                <a:spcPts val="0"/>
              </a:spcBef>
              <a:buNone/>
              <a:defRPr b="0" i="0" sz="2800" u="none" cap="none" strike="noStrike">
                <a:solidFill>
                  <a:srgbClr val="FFFFFF"/>
                </a:solidFill>
                <a:latin typeface="Arial Black"/>
                <a:ea typeface="Arial Black"/>
                <a:cs typeface="Arial Black"/>
                <a:sym typeface="Arial Black"/>
              </a:defRPr>
            </a:lvl7pPr>
            <a:lvl8pPr indent="0" lvl="7" marL="0" algn="ctr">
              <a:spcBef>
                <a:spcPts val="0"/>
              </a:spcBef>
              <a:buNone/>
              <a:defRPr b="0" i="0" sz="2800" u="none" cap="none" strike="noStrike">
                <a:solidFill>
                  <a:srgbClr val="FFFFFF"/>
                </a:solidFill>
                <a:latin typeface="Arial Black"/>
                <a:ea typeface="Arial Black"/>
                <a:cs typeface="Arial Black"/>
                <a:sym typeface="Arial Black"/>
              </a:defRPr>
            </a:lvl8pPr>
            <a:lvl9pPr indent="0" lvl="8" marL="0" algn="ctr">
              <a:spcBef>
                <a:spcPts val="0"/>
              </a:spcBef>
              <a:buNone/>
              <a:defRPr b="0" i="0" sz="28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689C9B"/>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689C9B"/>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Arial Blac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446968"/>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Arial Blac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p:nvPr>
            <p:ph idx="2" type="pic"/>
          </p:nvPr>
        </p:nvSpPr>
        <p:spPr>
          <a:xfrm>
            <a:off x="0" y="0"/>
            <a:ext cx="8303740" cy="6858000"/>
          </a:xfrm>
          <a:prstGeom prst="rect">
            <a:avLst/>
          </a:prstGeom>
          <a:solidFill>
            <a:srgbClr val="DDD8D8"/>
          </a:solidFill>
          <a:ln>
            <a:noFill/>
          </a:ln>
        </p:spPr>
      </p:sp>
      <p:sp>
        <p:nvSpPr>
          <p:cNvPr id="86" name="Google Shape;86;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446968"/>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Arial Black"/>
              <a:buNone/>
              <a:defRPr b="0" i="0" sz="4800" u="none" cap="none" strike="noStrike">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689C9B"/>
              </a:buClr>
              <a:buSzPts val="1700"/>
              <a:buFont typeface="Noto Sans Symbols"/>
              <a:buChar char="▪"/>
              <a:defRPr b="0" i="0" sz="2000" u="none" cap="none" strike="noStrike">
                <a:solidFill>
                  <a:schemeClr val="dk1"/>
                </a:solidFill>
                <a:latin typeface="Arial"/>
                <a:ea typeface="Arial"/>
                <a:cs typeface="Arial"/>
                <a:sym typeface="Arial"/>
              </a:defRPr>
            </a:lvl1pPr>
            <a:lvl2pPr indent="-325755" lvl="1" marL="914400" marR="0" rtl="0" algn="l">
              <a:lnSpc>
                <a:spcPct val="90000"/>
              </a:lnSpc>
              <a:spcBef>
                <a:spcPts val="400"/>
              </a:spcBef>
              <a:spcAft>
                <a:spcPts val="0"/>
              </a:spcAft>
              <a:buClr>
                <a:srgbClr val="689C9B"/>
              </a:buClr>
              <a:buSzPts val="1530"/>
              <a:buFont typeface="Noto Sans Symbols"/>
              <a:buChar char="▪"/>
              <a:defRPr b="0" i="0" sz="1800" u="none" cap="none" strike="noStrike">
                <a:solidFill>
                  <a:schemeClr val="dk1"/>
                </a:solidFill>
                <a:latin typeface="Arial"/>
                <a:ea typeface="Arial"/>
                <a:cs typeface="Arial"/>
                <a:sym typeface="Arial"/>
              </a:defRPr>
            </a:lvl2pPr>
            <a:lvl3pPr indent="-314960" lvl="2" marL="13716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3pPr>
            <a:lvl4pPr indent="-314960" lvl="3" marL="18288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4pPr>
            <a:lvl5pPr indent="-314960" lvl="4" marL="22860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5pPr>
            <a:lvl6pPr indent="-314960" lvl="5" marL="27432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6pPr>
            <a:lvl7pPr indent="-314960" lvl="6" marL="32004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7pPr>
            <a:lvl8pPr indent="-314959" lvl="7" marL="36576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8pPr>
            <a:lvl9pPr indent="-314959" lvl="8" marL="4114800" marR="0" rtl="0" algn="l">
              <a:lnSpc>
                <a:spcPct val="90000"/>
              </a:lnSpc>
              <a:spcBef>
                <a:spcPts val="400"/>
              </a:spcBef>
              <a:spcAft>
                <a:spcPts val="20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400" u="none" cap="none" strike="noStrike">
                <a:solidFill>
                  <a:srgbClr val="FFFFFF"/>
                </a:solidFill>
                <a:latin typeface="Arial Black"/>
                <a:ea typeface="Arial Black"/>
                <a:cs typeface="Arial Black"/>
                <a:sym typeface="Arial Black"/>
              </a:defRPr>
            </a:lvl1pPr>
            <a:lvl2pPr indent="0" lvl="1" marL="0" marR="0" rtl="0" algn="ctr">
              <a:spcBef>
                <a:spcPts val="0"/>
              </a:spcBef>
              <a:buNone/>
              <a:defRPr b="0" i="0" sz="1400" u="none" cap="none" strike="noStrike">
                <a:solidFill>
                  <a:srgbClr val="FFFFFF"/>
                </a:solidFill>
                <a:latin typeface="Arial Black"/>
                <a:ea typeface="Arial Black"/>
                <a:cs typeface="Arial Black"/>
                <a:sym typeface="Arial Black"/>
              </a:defRPr>
            </a:lvl2pPr>
            <a:lvl3pPr indent="0" lvl="2" marL="0" marR="0" rtl="0" algn="ctr">
              <a:spcBef>
                <a:spcPts val="0"/>
              </a:spcBef>
              <a:buNone/>
              <a:defRPr b="0" i="0" sz="1400" u="none" cap="none" strike="noStrike">
                <a:solidFill>
                  <a:srgbClr val="FFFFFF"/>
                </a:solidFill>
                <a:latin typeface="Arial Black"/>
                <a:ea typeface="Arial Black"/>
                <a:cs typeface="Arial Black"/>
                <a:sym typeface="Arial Black"/>
              </a:defRPr>
            </a:lvl3pPr>
            <a:lvl4pPr indent="0" lvl="3" marL="0" marR="0" rtl="0" algn="ctr">
              <a:spcBef>
                <a:spcPts val="0"/>
              </a:spcBef>
              <a:buNone/>
              <a:defRPr b="0" i="0" sz="1400" u="none" cap="none" strike="noStrike">
                <a:solidFill>
                  <a:srgbClr val="FFFFFF"/>
                </a:solidFill>
                <a:latin typeface="Arial Black"/>
                <a:ea typeface="Arial Black"/>
                <a:cs typeface="Arial Black"/>
                <a:sym typeface="Arial Black"/>
              </a:defRPr>
            </a:lvl4pPr>
            <a:lvl5pPr indent="0" lvl="4" marL="0" marR="0" rtl="0" algn="ctr">
              <a:spcBef>
                <a:spcPts val="0"/>
              </a:spcBef>
              <a:buNone/>
              <a:defRPr b="0" i="0" sz="1400" u="none" cap="none" strike="noStrike">
                <a:solidFill>
                  <a:srgbClr val="FFFFFF"/>
                </a:solidFill>
                <a:latin typeface="Arial Black"/>
                <a:ea typeface="Arial Black"/>
                <a:cs typeface="Arial Black"/>
                <a:sym typeface="Arial Black"/>
              </a:defRPr>
            </a:lvl5pPr>
            <a:lvl6pPr indent="0" lvl="5" marL="0" marR="0" rtl="0" algn="ctr">
              <a:spcBef>
                <a:spcPts val="0"/>
              </a:spcBef>
              <a:buNone/>
              <a:defRPr b="0" i="0" sz="1400" u="none" cap="none" strike="noStrike">
                <a:solidFill>
                  <a:srgbClr val="FFFFFF"/>
                </a:solidFill>
                <a:latin typeface="Arial Black"/>
                <a:ea typeface="Arial Black"/>
                <a:cs typeface="Arial Black"/>
                <a:sym typeface="Arial Black"/>
              </a:defRPr>
            </a:lvl6pPr>
            <a:lvl7pPr indent="0" lvl="6" marL="0" marR="0" rtl="0" algn="ctr">
              <a:spcBef>
                <a:spcPts val="0"/>
              </a:spcBef>
              <a:buNone/>
              <a:defRPr b="0" i="0" sz="1400" u="none" cap="none" strike="noStrike">
                <a:solidFill>
                  <a:srgbClr val="FFFFFF"/>
                </a:solidFill>
                <a:latin typeface="Arial Black"/>
                <a:ea typeface="Arial Black"/>
                <a:cs typeface="Arial Black"/>
                <a:sym typeface="Arial Black"/>
              </a:defRPr>
            </a:lvl7pPr>
            <a:lvl8pPr indent="0" lvl="7" marL="0" marR="0" rtl="0" algn="ctr">
              <a:spcBef>
                <a:spcPts val="0"/>
              </a:spcBef>
              <a:buNone/>
              <a:defRPr b="0" i="0" sz="1400" u="none" cap="none" strike="noStrike">
                <a:solidFill>
                  <a:srgbClr val="FFFFFF"/>
                </a:solidFill>
                <a:latin typeface="Arial Black"/>
                <a:ea typeface="Arial Black"/>
                <a:cs typeface="Arial Black"/>
                <a:sym typeface="Arial Black"/>
              </a:defRPr>
            </a:lvl8pPr>
            <a:lvl9pPr indent="0" lvl="8" marL="0" marR="0" rtl="0" algn="ctr">
              <a:spcBef>
                <a:spcPts val="0"/>
              </a:spcBef>
              <a:buNone/>
              <a:defRPr b="0" i="0" sz="14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1.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kaggle.com/datasets/shawkatsujon/dhaka-bangladesh-hourly-air-quality-20162022" TargetMode="External"/><Relationship Id="rId4" Type="http://schemas.openxmlformats.org/officeDocument/2006/relationships/image" Target="../media/image4.jpg"/><Relationship Id="rId5" Type="http://schemas.openxmlformats.org/officeDocument/2006/relationships/image" Target="../media/image21.png"/><Relationship Id="rId6"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30.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khanmdhasib@bubt.edu.bd" TargetMode="Externa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25.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0.jp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ctrTitle"/>
          </p:nvPr>
        </p:nvSpPr>
        <p:spPr>
          <a:xfrm>
            <a:off x="1051560" y="1432223"/>
            <a:ext cx="9966960" cy="3264468"/>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SzPts val="6600"/>
              <a:buFont typeface="Arial Black"/>
              <a:buNone/>
            </a:pPr>
            <a:r>
              <a:rPr lang="en-US" sz="3000"/>
              <a:t>[</a:t>
            </a:r>
            <a:r>
              <a:rPr lang="en-US" sz="3000"/>
              <a:t>Time Series Analysis &amp; Forecasting Of Air Quality Index Dhaka</a:t>
            </a:r>
            <a:r>
              <a:rPr lang="en-US" sz="3000"/>
              <a:t>] </a:t>
            </a:r>
            <a:endParaRPr sz="3000"/>
          </a:p>
          <a:p>
            <a:pPr indent="0" lvl="0" marL="0" rtl="0" algn="ctr">
              <a:lnSpc>
                <a:spcPct val="80000"/>
              </a:lnSpc>
              <a:spcBef>
                <a:spcPts val="0"/>
              </a:spcBef>
              <a:spcAft>
                <a:spcPts val="0"/>
              </a:spcAft>
              <a:buSzPts val="6600"/>
              <a:buFont typeface="Arial Black"/>
              <a:buNone/>
            </a:pPr>
            <a:br>
              <a:rPr lang="en-US" sz="6600"/>
            </a:br>
            <a:r>
              <a:rPr lang="en-US" sz="2800"/>
              <a:t>Course Name: Data Mining Lab</a:t>
            </a:r>
            <a:br>
              <a:rPr lang="en-US" sz="3600"/>
            </a:br>
            <a:r>
              <a:rPr lang="en-US" sz="2400"/>
              <a:t>Course Code: CSE476</a:t>
            </a:r>
            <a:br>
              <a:rPr lang="en-US" sz="2800"/>
            </a:br>
            <a:r>
              <a:rPr lang="en-US" sz="2400"/>
              <a:t>Intake – 41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95" name="Google Shape;195;p22"/>
          <p:cNvPicPr preferRelativeResize="0"/>
          <p:nvPr/>
        </p:nvPicPr>
        <p:blipFill>
          <a:blip r:embed="rId3">
            <a:alphaModFix/>
          </a:blip>
          <a:stretch>
            <a:fillRect/>
          </a:stretch>
        </p:blipFill>
        <p:spPr>
          <a:xfrm>
            <a:off x="231650" y="299750"/>
            <a:ext cx="11006331" cy="6142203"/>
          </a:xfrm>
          <a:prstGeom prst="rect">
            <a:avLst/>
          </a:prstGeom>
          <a:noFill/>
          <a:ln>
            <a:noFill/>
          </a:ln>
        </p:spPr>
      </p:pic>
      <p:pic>
        <p:nvPicPr>
          <p:cNvPr id="196" name="Google Shape;196;p22"/>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03" name="Google Shape;203;p23"/>
          <p:cNvPicPr preferRelativeResize="0"/>
          <p:nvPr/>
        </p:nvPicPr>
        <p:blipFill>
          <a:blip r:embed="rId3">
            <a:alphaModFix/>
          </a:blip>
          <a:stretch>
            <a:fillRect/>
          </a:stretch>
        </p:blipFill>
        <p:spPr>
          <a:xfrm>
            <a:off x="286975" y="366725"/>
            <a:ext cx="11887201" cy="5560517"/>
          </a:xfrm>
          <a:prstGeom prst="rect">
            <a:avLst/>
          </a:prstGeom>
          <a:noFill/>
          <a:ln>
            <a:noFill/>
          </a:ln>
        </p:spPr>
      </p:pic>
      <p:pic>
        <p:nvPicPr>
          <p:cNvPr id="204" name="Google Shape;204;p23"/>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11" name="Google Shape;211;p24"/>
          <p:cNvPicPr preferRelativeResize="0"/>
          <p:nvPr/>
        </p:nvPicPr>
        <p:blipFill>
          <a:blip r:embed="rId3">
            <a:alphaModFix/>
          </a:blip>
          <a:stretch>
            <a:fillRect/>
          </a:stretch>
        </p:blipFill>
        <p:spPr>
          <a:xfrm>
            <a:off x="304800" y="550250"/>
            <a:ext cx="11887199" cy="5757498"/>
          </a:xfrm>
          <a:prstGeom prst="rect">
            <a:avLst/>
          </a:prstGeom>
          <a:noFill/>
          <a:ln>
            <a:noFill/>
          </a:ln>
        </p:spPr>
      </p:pic>
      <p:pic>
        <p:nvPicPr>
          <p:cNvPr id="212" name="Google Shape;212;p24"/>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19" name="Google Shape;219;p25"/>
          <p:cNvPicPr preferRelativeResize="0"/>
          <p:nvPr/>
        </p:nvPicPr>
        <p:blipFill>
          <a:blip r:embed="rId3">
            <a:alphaModFix/>
          </a:blip>
          <a:stretch>
            <a:fillRect/>
          </a:stretch>
        </p:blipFill>
        <p:spPr>
          <a:xfrm>
            <a:off x="467938" y="385175"/>
            <a:ext cx="10934666" cy="5967984"/>
          </a:xfrm>
          <a:prstGeom prst="rect">
            <a:avLst/>
          </a:prstGeom>
          <a:noFill/>
          <a:ln>
            <a:noFill/>
          </a:ln>
        </p:spPr>
      </p:pic>
      <p:pic>
        <p:nvPicPr>
          <p:cNvPr id="220" name="Google Shape;220;p25"/>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27" name="Google Shape;227;p26"/>
          <p:cNvPicPr preferRelativeResize="0"/>
          <p:nvPr/>
        </p:nvPicPr>
        <p:blipFill>
          <a:blip r:embed="rId3">
            <a:alphaModFix/>
          </a:blip>
          <a:stretch>
            <a:fillRect/>
          </a:stretch>
        </p:blipFill>
        <p:spPr>
          <a:xfrm>
            <a:off x="152400" y="152400"/>
            <a:ext cx="11006331" cy="6142203"/>
          </a:xfrm>
          <a:prstGeom prst="rect">
            <a:avLst/>
          </a:prstGeom>
          <a:noFill/>
          <a:ln>
            <a:noFill/>
          </a:ln>
        </p:spPr>
      </p:pic>
      <p:pic>
        <p:nvPicPr>
          <p:cNvPr id="228" name="Google Shape;228;p26"/>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35" name="Google Shape;235;p27"/>
          <p:cNvPicPr preferRelativeResize="0"/>
          <p:nvPr/>
        </p:nvPicPr>
        <p:blipFill>
          <a:blip r:embed="rId3">
            <a:alphaModFix/>
          </a:blip>
          <a:stretch>
            <a:fillRect/>
          </a:stretch>
        </p:blipFill>
        <p:spPr>
          <a:xfrm>
            <a:off x="304800" y="286350"/>
            <a:ext cx="11006330" cy="6170027"/>
          </a:xfrm>
          <a:prstGeom prst="rect">
            <a:avLst/>
          </a:prstGeom>
          <a:noFill/>
          <a:ln>
            <a:noFill/>
          </a:ln>
        </p:spPr>
      </p:pic>
      <p:pic>
        <p:nvPicPr>
          <p:cNvPr id="236" name="Google Shape;236;p27"/>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43" name="Google Shape;243;p28"/>
          <p:cNvPicPr preferRelativeResize="0"/>
          <p:nvPr/>
        </p:nvPicPr>
        <p:blipFill>
          <a:blip r:embed="rId3">
            <a:alphaModFix/>
          </a:blip>
          <a:stretch>
            <a:fillRect/>
          </a:stretch>
        </p:blipFill>
        <p:spPr>
          <a:xfrm>
            <a:off x="447075" y="131063"/>
            <a:ext cx="11006327" cy="6247623"/>
          </a:xfrm>
          <a:prstGeom prst="rect">
            <a:avLst/>
          </a:prstGeom>
          <a:noFill/>
          <a:ln>
            <a:noFill/>
          </a:ln>
        </p:spPr>
      </p:pic>
      <p:pic>
        <p:nvPicPr>
          <p:cNvPr id="244" name="Google Shape;244;p28"/>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Data Collection &amp; Understanding</a:t>
            </a:r>
            <a:endParaRPr sz="3000"/>
          </a:p>
        </p:txBody>
      </p:sp>
      <p:sp>
        <p:nvSpPr>
          <p:cNvPr id="250" name="Google Shape;250;p2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rPr lang="en-US" sz="1400"/>
              <a:t>Data are collected from kaggle source: </a:t>
            </a:r>
            <a:r>
              <a:rPr i="1" lang="en-US" sz="1400" u="sng">
                <a:solidFill>
                  <a:schemeClr val="hlink"/>
                </a:solidFill>
                <a:hlinkClick r:id="rId3"/>
              </a:rPr>
              <a:t>https://www.kaggle.com/datasets/shawkatsujon/dhaka-bangladesh-hourly-air-quality-20162022</a:t>
            </a:r>
            <a:endParaRPr i="1" sz="1500">
              <a:solidFill>
                <a:srgbClr val="4A86E8"/>
              </a:solidFill>
            </a:endParaRPr>
          </a:p>
          <a:p>
            <a:pPr indent="-74929" lvl="0" marL="182880" rtl="0" algn="l">
              <a:lnSpc>
                <a:spcPct val="90000"/>
              </a:lnSpc>
              <a:spcBef>
                <a:spcPts val="0"/>
              </a:spcBef>
              <a:spcAft>
                <a:spcPts val="0"/>
              </a:spcAft>
              <a:buSzPts val="1700"/>
              <a:buNone/>
            </a:pPr>
            <a:r>
              <a:t/>
            </a:r>
            <a:endParaRPr i="1" sz="1500">
              <a:solidFill>
                <a:srgbClr val="4A86E8"/>
              </a:solidFill>
            </a:endParaRPr>
          </a:p>
          <a:p>
            <a:pPr indent="-74929" lvl="0" marL="182880" rtl="0" algn="l">
              <a:lnSpc>
                <a:spcPct val="90000"/>
              </a:lnSpc>
              <a:spcBef>
                <a:spcPts val="0"/>
              </a:spcBef>
              <a:spcAft>
                <a:spcPts val="0"/>
              </a:spcAft>
              <a:buSzPts val="1700"/>
              <a:buNone/>
            </a:pPr>
            <a:r>
              <a:rPr lang="en-US" sz="1500"/>
              <a:t>Here Two main column is </a:t>
            </a:r>
            <a:r>
              <a:rPr b="1" lang="en-US" sz="1500"/>
              <a:t>Nowcast Concentration in micrograms/cubic meter.</a:t>
            </a:r>
            <a:r>
              <a:rPr lang="en-US" sz="1500"/>
              <a:t> and </a:t>
            </a:r>
            <a:r>
              <a:rPr b="1" lang="en-US" sz="1500"/>
              <a:t>Raw Concentration in micrograms/cubic meter</a:t>
            </a:r>
            <a:r>
              <a:rPr lang="en-US" sz="1500"/>
              <a:t>. and Base of these column </a:t>
            </a:r>
            <a:r>
              <a:rPr b="1" lang="en-US" sz="1500"/>
              <a:t>Air Quality Index</a:t>
            </a:r>
            <a:r>
              <a:rPr lang="en-US" sz="1500"/>
              <a:t> is Calculated.</a:t>
            </a:r>
            <a:endParaRPr sz="1500"/>
          </a:p>
          <a:p>
            <a:pPr indent="-74929" lvl="0" marL="182880" rtl="0" algn="l">
              <a:lnSpc>
                <a:spcPct val="90000"/>
              </a:lnSpc>
              <a:spcBef>
                <a:spcPts val="0"/>
              </a:spcBef>
              <a:spcAft>
                <a:spcPts val="0"/>
              </a:spcAft>
              <a:buSzPts val="1700"/>
              <a:buNone/>
            </a:pPr>
            <a:r>
              <a:t/>
            </a:r>
            <a:endParaRPr/>
          </a:p>
          <a:p>
            <a:pPr indent="-74929" lvl="0" marL="182880" rtl="0" algn="l">
              <a:lnSpc>
                <a:spcPct val="90000"/>
              </a:lnSpc>
              <a:spcBef>
                <a:spcPts val="0"/>
              </a:spcBef>
              <a:spcAft>
                <a:spcPts val="0"/>
              </a:spcAft>
              <a:buSzPts val="1700"/>
              <a:buNone/>
            </a:pPr>
            <a:r>
              <a:t/>
            </a:r>
            <a:endParaRPr sz="1600"/>
          </a:p>
          <a:p>
            <a:pPr indent="-74929" lvl="0" marL="182880" rtl="0" algn="l">
              <a:lnSpc>
                <a:spcPct val="90000"/>
              </a:lnSpc>
              <a:spcBef>
                <a:spcPts val="0"/>
              </a:spcBef>
              <a:spcAft>
                <a:spcPts val="0"/>
              </a:spcAft>
              <a:buSzPts val="1700"/>
              <a:buNone/>
            </a:pPr>
            <a:r>
              <a:t/>
            </a:r>
            <a:endParaRPr/>
          </a:p>
          <a:p>
            <a:pPr indent="-74929" lvl="0" marL="182880" rtl="0" algn="l">
              <a:lnSpc>
                <a:spcPct val="90000"/>
              </a:lnSpc>
              <a:spcBef>
                <a:spcPts val="0"/>
              </a:spcBef>
              <a:spcAft>
                <a:spcPts val="0"/>
              </a:spcAft>
              <a:buSzPts val="1700"/>
              <a:buNone/>
            </a:pPr>
            <a:r>
              <a:t/>
            </a:r>
            <a:endParaRPr/>
          </a:p>
          <a:p>
            <a:pPr indent="-74929" lvl="0" marL="182880" rtl="0" algn="l">
              <a:lnSpc>
                <a:spcPct val="90000"/>
              </a:lnSpc>
              <a:spcBef>
                <a:spcPts val="0"/>
              </a:spcBef>
              <a:spcAft>
                <a:spcPts val="0"/>
              </a:spcAft>
              <a:buSzPts val="1700"/>
              <a:buNone/>
            </a:pPr>
            <a:r>
              <a:t/>
            </a:r>
            <a:endParaRPr/>
          </a:p>
        </p:txBody>
      </p:sp>
      <p:sp>
        <p:nvSpPr>
          <p:cNvPr id="251" name="Google Shape;251;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252" name="Google Shape;252;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53" name="Google Shape;253;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4" name="Google Shape;254;p29"/>
          <p:cNvPicPr preferRelativeResize="0"/>
          <p:nvPr/>
        </p:nvPicPr>
        <p:blipFill rotWithShape="1">
          <a:blip r:embed="rId4">
            <a:alphaModFix/>
          </a:blip>
          <a:srcRect b="0" l="0" r="0" t="0"/>
          <a:stretch/>
        </p:blipFill>
        <p:spPr>
          <a:xfrm>
            <a:off x="11237976" y="0"/>
            <a:ext cx="936192" cy="906809"/>
          </a:xfrm>
          <a:prstGeom prst="rect">
            <a:avLst/>
          </a:prstGeom>
          <a:noFill/>
          <a:ln>
            <a:noFill/>
          </a:ln>
        </p:spPr>
      </p:pic>
      <p:pic>
        <p:nvPicPr>
          <p:cNvPr id="255" name="Google Shape;255;p29"/>
          <p:cNvPicPr preferRelativeResize="0"/>
          <p:nvPr/>
        </p:nvPicPr>
        <p:blipFill>
          <a:blip r:embed="rId5">
            <a:alphaModFix/>
          </a:blip>
          <a:stretch>
            <a:fillRect/>
          </a:stretch>
        </p:blipFill>
        <p:spPr>
          <a:xfrm>
            <a:off x="417900" y="3204225"/>
            <a:ext cx="7546525" cy="3068550"/>
          </a:xfrm>
          <a:prstGeom prst="rect">
            <a:avLst/>
          </a:prstGeom>
          <a:noFill/>
          <a:ln>
            <a:noFill/>
          </a:ln>
        </p:spPr>
      </p:pic>
      <p:pic>
        <p:nvPicPr>
          <p:cNvPr id="256" name="Google Shape;256;p29"/>
          <p:cNvPicPr preferRelativeResize="0"/>
          <p:nvPr/>
        </p:nvPicPr>
        <p:blipFill>
          <a:blip r:embed="rId6">
            <a:alphaModFix/>
          </a:blip>
          <a:stretch>
            <a:fillRect/>
          </a:stretch>
        </p:blipFill>
        <p:spPr>
          <a:xfrm>
            <a:off x="8310575" y="3512013"/>
            <a:ext cx="3640625" cy="245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Data </a:t>
            </a:r>
            <a:r>
              <a:rPr lang="en-US" sz="3000"/>
              <a:t>Calculation</a:t>
            </a:r>
            <a:endParaRPr sz="3000"/>
          </a:p>
        </p:txBody>
      </p:sp>
      <p:sp>
        <p:nvSpPr>
          <p:cNvPr id="263" name="Google Shape;263;p30"/>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74929" lvl="0" marL="182880" rtl="0" algn="l">
              <a:lnSpc>
                <a:spcPct val="150000"/>
              </a:lnSpc>
              <a:spcBef>
                <a:spcPts val="0"/>
              </a:spcBef>
              <a:spcAft>
                <a:spcPts val="0"/>
              </a:spcAft>
              <a:buNone/>
            </a:pPr>
            <a:r>
              <a:rPr b="1" lang="en-US" sz="1600"/>
              <a:t>Nowcast Concentration = </a:t>
            </a:r>
            <a:r>
              <a:rPr lang="en-US" sz="1000"/>
              <a:t>(0.5 x C1) + (0.25 x C2) + (0.125 x C3) + (0.0625 x C4) + (0.0625 x C5)</a:t>
            </a:r>
            <a:endParaRPr sz="1000"/>
          </a:p>
          <a:p>
            <a:pPr indent="-74929" lvl="0" marL="182880" rtl="0" algn="l">
              <a:spcBef>
                <a:spcPts val="0"/>
              </a:spcBef>
              <a:spcAft>
                <a:spcPts val="0"/>
              </a:spcAft>
              <a:buNone/>
            </a:pPr>
            <a:r>
              <a:rPr b="1" lang="en-US" sz="1600"/>
              <a:t>Raw Concentration = </a:t>
            </a:r>
            <a:r>
              <a:rPr lang="en-US" sz="1300"/>
              <a:t>(Mass of Pollutant) / (Volume of Air)</a:t>
            </a:r>
            <a:endParaRPr sz="1300"/>
          </a:p>
          <a:p>
            <a:pPr indent="-74929" lvl="0" marL="182880" rtl="0" algn="l">
              <a:spcBef>
                <a:spcPts val="0"/>
              </a:spcBef>
              <a:spcAft>
                <a:spcPts val="0"/>
              </a:spcAft>
              <a:buNone/>
            </a:pPr>
            <a:r>
              <a:t/>
            </a:r>
            <a:endParaRPr sz="1300"/>
          </a:p>
          <a:p>
            <a:pPr indent="-74929" lvl="0" marL="182880" rtl="0" algn="l">
              <a:spcBef>
                <a:spcPts val="0"/>
              </a:spcBef>
              <a:spcAft>
                <a:spcPts val="0"/>
              </a:spcAft>
              <a:buClr>
                <a:schemeClr val="dk1"/>
              </a:buClr>
              <a:buSzPts val="1100"/>
              <a:buFont typeface="Arial"/>
              <a:buNone/>
            </a:pPr>
            <a:r>
              <a:rPr lang="en-US" sz="1600"/>
              <a:t>PM2.5 refers to fine </a:t>
            </a:r>
            <a:r>
              <a:rPr b="1" lang="en-US" sz="1600"/>
              <a:t>particulate matter</a:t>
            </a:r>
            <a:r>
              <a:rPr lang="en-US" sz="1600"/>
              <a:t>, which is a type of air pollutant with a diameter of less than or equal to 2.5 micrometers.</a:t>
            </a:r>
            <a:endParaRPr sz="1300"/>
          </a:p>
          <a:p>
            <a:pPr indent="-74929" lvl="0" marL="182880" rtl="0" algn="l">
              <a:spcBef>
                <a:spcPts val="0"/>
              </a:spcBef>
              <a:spcAft>
                <a:spcPts val="0"/>
              </a:spcAft>
              <a:buNone/>
            </a:pPr>
            <a:r>
              <a:t/>
            </a:r>
            <a:endParaRPr sz="1600"/>
          </a:p>
          <a:p>
            <a:pPr indent="-74929" lvl="0" marL="182880" rtl="0" algn="l">
              <a:spcBef>
                <a:spcPts val="0"/>
              </a:spcBef>
              <a:spcAft>
                <a:spcPts val="0"/>
              </a:spcAft>
              <a:buNone/>
            </a:pPr>
            <a:r>
              <a:t/>
            </a:r>
            <a:endParaRPr sz="1600"/>
          </a:p>
          <a:p>
            <a:pPr indent="-74929" lvl="0" marL="182880" rtl="0" algn="l">
              <a:spcBef>
                <a:spcPts val="0"/>
              </a:spcBef>
              <a:spcAft>
                <a:spcPts val="0"/>
              </a:spcAft>
              <a:buNone/>
            </a:pPr>
            <a:r>
              <a:t/>
            </a:r>
            <a:endParaRPr sz="1600"/>
          </a:p>
          <a:p>
            <a:pPr indent="-74929" lvl="0" marL="182880" rtl="0" algn="l">
              <a:spcBef>
                <a:spcPts val="0"/>
              </a:spcBef>
              <a:spcAft>
                <a:spcPts val="0"/>
              </a:spcAft>
              <a:buNone/>
            </a:pPr>
            <a:r>
              <a:t/>
            </a:r>
            <a:endParaRPr sz="1600"/>
          </a:p>
          <a:p>
            <a:pPr indent="-74929" lvl="0" marL="182880" rtl="0" algn="l">
              <a:spcBef>
                <a:spcPts val="0"/>
              </a:spcBef>
              <a:spcAft>
                <a:spcPts val="0"/>
              </a:spcAft>
              <a:buClr>
                <a:schemeClr val="dk1"/>
              </a:buClr>
              <a:buSzPts val="1700"/>
              <a:buFont typeface="Arial"/>
              <a:buNone/>
            </a:pPr>
            <a:r>
              <a:t/>
            </a:r>
            <a:endParaRPr sz="1600"/>
          </a:p>
        </p:txBody>
      </p:sp>
      <p:sp>
        <p:nvSpPr>
          <p:cNvPr id="264" name="Google Shape;264;p30"/>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65" name="Google Shape;265;p30"/>
          <p:cNvPicPr preferRelativeResize="0"/>
          <p:nvPr/>
        </p:nvPicPr>
        <p:blipFill>
          <a:blip r:embed="rId3">
            <a:alphaModFix/>
          </a:blip>
          <a:stretch>
            <a:fillRect/>
          </a:stretch>
        </p:blipFill>
        <p:spPr>
          <a:xfrm>
            <a:off x="3390300" y="3118750"/>
            <a:ext cx="8465349" cy="3053550"/>
          </a:xfrm>
          <a:prstGeom prst="rect">
            <a:avLst/>
          </a:prstGeom>
          <a:noFill/>
          <a:ln>
            <a:noFill/>
          </a:ln>
        </p:spPr>
      </p:pic>
      <p:pic>
        <p:nvPicPr>
          <p:cNvPr id="266" name="Google Shape;266;p30"/>
          <p:cNvPicPr preferRelativeResize="0"/>
          <p:nvPr/>
        </p:nvPicPr>
        <p:blipFill>
          <a:blip r:embed="rId4">
            <a:alphaModFix/>
          </a:blip>
          <a:stretch>
            <a:fillRect/>
          </a:stretch>
        </p:blipFill>
        <p:spPr>
          <a:xfrm>
            <a:off x="1069848" y="3865674"/>
            <a:ext cx="1825075" cy="1927475"/>
          </a:xfrm>
          <a:prstGeom prst="rect">
            <a:avLst/>
          </a:prstGeom>
          <a:noFill/>
          <a:ln>
            <a:noFill/>
          </a:ln>
        </p:spPr>
      </p:pic>
      <p:pic>
        <p:nvPicPr>
          <p:cNvPr id="267" name="Google Shape;267;p30"/>
          <p:cNvPicPr preferRelativeResize="0"/>
          <p:nvPr/>
        </p:nvPicPr>
        <p:blipFill rotWithShape="1">
          <a:blip r:embed="rId5">
            <a:alphaModFix/>
          </a:blip>
          <a:srcRect b="0" l="0" r="0" t="0"/>
          <a:stretch/>
        </p:blipFill>
        <p:spPr>
          <a:xfrm>
            <a:off x="11237976" y="0"/>
            <a:ext cx="936192" cy="9068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Data Cleaning &amp; Preprocessing</a:t>
            </a:r>
            <a:endParaRPr sz="3000"/>
          </a:p>
        </p:txBody>
      </p:sp>
      <p:sp>
        <p:nvSpPr>
          <p:cNvPr id="273" name="Google Shape;273;p3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D4D4D4"/>
                </a:solidFill>
                <a:highlight>
                  <a:srgbClr val="1E1E1E"/>
                </a:highlight>
                <a:latin typeface="Courier New"/>
                <a:ea typeface="Courier New"/>
                <a:cs typeface="Courier New"/>
                <a:sym typeface="Courier New"/>
              </a:rPr>
              <a:t>values = AQI_Dhaka_city_hour.isnull</a:t>
            </a:r>
            <a:r>
              <a:rPr lang="en-US" sz="1050">
                <a:solidFill>
                  <a:srgbClr val="DCDCDC"/>
                </a:solidFill>
                <a:highlight>
                  <a:srgbClr val="1E1E1E"/>
                </a:highlight>
                <a:latin typeface="Courier New"/>
                <a:ea typeface="Courier New"/>
                <a:cs typeface="Courier New"/>
                <a:sym typeface="Courier New"/>
              </a:rPr>
              <a:t>()</a:t>
            </a:r>
            <a:r>
              <a:rPr lang="en-US" sz="1050">
                <a:solidFill>
                  <a:srgbClr val="D4D4D4"/>
                </a:solidFill>
                <a:highlight>
                  <a:srgbClr val="1E1E1E"/>
                </a:highlight>
                <a:latin typeface="Courier New"/>
                <a:ea typeface="Courier New"/>
                <a:cs typeface="Courier New"/>
                <a:sym typeface="Courier New"/>
              </a:rPr>
              <a:t>.</a:t>
            </a:r>
            <a:r>
              <a:rPr lang="en-US" sz="1050">
                <a:solidFill>
                  <a:srgbClr val="DCDCAA"/>
                </a:solidFill>
                <a:highlight>
                  <a:srgbClr val="1E1E1E"/>
                </a:highlight>
                <a:latin typeface="Courier New"/>
                <a:ea typeface="Courier New"/>
                <a:cs typeface="Courier New"/>
                <a:sym typeface="Courier New"/>
              </a:rPr>
              <a:t>sum</a:t>
            </a:r>
            <a:r>
              <a:rPr lang="en-US"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D4D4D4"/>
                </a:solidFill>
                <a:highlight>
                  <a:srgbClr val="1E1E1E"/>
                </a:highlight>
                <a:latin typeface="Courier New"/>
                <a:ea typeface="Courier New"/>
                <a:cs typeface="Courier New"/>
                <a:sym typeface="Courier New"/>
              </a:rPr>
              <a:t>percentage = </a:t>
            </a:r>
            <a:r>
              <a:rPr lang="en-US" sz="1050">
                <a:solidFill>
                  <a:srgbClr val="B5CEA8"/>
                </a:solidFill>
                <a:highlight>
                  <a:srgbClr val="1E1E1E"/>
                </a:highlight>
                <a:latin typeface="Courier New"/>
                <a:ea typeface="Courier New"/>
                <a:cs typeface="Courier New"/>
                <a:sym typeface="Courier New"/>
              </a:rPr>
              <a:t>100</a:t>
            </a:r>
            <a:r>
              <a:rPr lang="en-US" sz="1050">
                <a:solidFill>
                  <a:srgbClr val="D4D4D4"/>
                </a:solidFill>
                <a:highlight>
                  <a:srgbClr val="1E1E1E"/>
                </a:highlight>
                <a:latin typeface="Courier New"/>
                <a:ea typeface="Courier New"/>
                <a:cs typeface="Courier New"/>
                <a:sym typeface="Courier New"/>
              </a:rPr>
              <a:t>*AQI_Dhaka_city_hour.isnull</a:t>
            </a:r>
            <a:r>
              <a:rPr lang="en-US" sz="1050">
                <a:solidFill>
                  <a:srgbClr val="DCDCDC"/>
                </a:solidFill>
                <a:highlight>
                  <a:srgbClr val="1E1E1E"/>
                </a:highlight>
                <a:latin typeface="Courier New"/>
                <a:ea typeface="Courier New"/>
                <a:cs typeface="Courier New"/>
                <a:sym typeface="Courier New"/>
              </a:rPr>
              <a:t>()</a:t>
            </a:r>
            <a:r>
              <a:rPr lang="en-US" sz="1050">
                <a:solidFill>
                  <a:srgbClr val="D4D4D4"/>
                </a:solidFill>
                <a:highlight>
                  <a:srgbClr val="1E1E1E"/>
                </a:highlight>
                <a:latin typeface="Courier New"/>
                <a:ea typeface="Courier New"/>
                <a:cs typeface="Courier New"/>
                <a:sym typeface="Courier New"/>
              </a:rPr>
              <a:t>.</a:t>
            </a:r>
            <a:r>
              <a:rPr lang="en-US" sz="1050">
                <a:solidFill>
                  <a:srgbClr val="DCDCAA"/>
                </a:solidFill>
                <a:highlight>
                  <a:srgbClr val="1E1E1E"/>
                </a:highlight>
                <a:latin typeface="Courier New"/>
                <a:ea typeface="Courier New"/>
                <a:cs typeface="Courier New"/>
                <a:sym typeface="Courier New"/>
              </a:rPr>
              <a:t>sum</a:t>
            </a:r>
            <a:r>
              <a:rPr lang="en-US" sz="1050">
                <a:solidFill>
                  <a:srgbClr val="DCDCDC"/>
                </a:solidFill>
                <a:highlight>
                  <a:srgbClr val="1E1E1E"/>
                </a:highlight>
                <a:latin typeface="Courier New"/>
                <a:ea typeface="Courier New"/>
                <a:cs typeface="Courier New"/>
                <a:sym typeface="Courier New"/>
              </a:rPr>
              <a:t>()</a:t>
            </a:r>
            <a:r>
              <a:rPr lang="en-US" sz="1050">
                <a:solidFill>
                  <a:srgbClr val="D4D4D4"/>
                </a:solidFill>
                <a:highlight>
                  <a:srgbClr val="1E1E1E"/>
                </a:highlight>
                <a:latin typeface="Courier New"/>
                <a:ea typeface="Courier New"/>
                <a:cs typeface="Courier New"/>
                <a:sym typeface="Courier New"/>
              </a:rPr>
              <a:t>/</a:t>
            </a:r>
            <a:r>
              <a:rPr lang="en-US" sz="1050">
                <a:solidFill>
                  <a:srgbClr val="DCDCAA"/>
                </a:solidFill>
                <a:highlight>
                  <a:srgbClr val="1E1E1E"/>
                </a:highlight>
                <a:latin typeface="Courier New"/>
                <a:ea typeface="Courier New"/>
                <a:cs typeface="Courier New"/>
                <a:sym typeface="Courier New"/>
              </a:rPr>
              <a:t>len</a:t>
            </a:r>
            <a:r>
              <a:rPr lang="en-US" sz="1050">
                <a:solidFill>
                  <a:srgbClr val="DCDCDC"/>
                </a:solidFill>
                <a:highlight>
                  <a:srgbClr val="1E1E1E"/>
                </a:highlight>
                <a:latin typeface="Courier New"/>
                <a:ea typeface="Courier New"/>
                <a:cs typeface="Courier New"/>
                <a:sym typeface="Courier New"/>
              </a:rPr>
              <a:t>(</a:t>
            </a:r>
            <a:r>
              <a:rPr lang="en-US" sz="1050">
                <a:solidFill>
                  <a:srgbClr val="D4D4D4"/>
                </a:solidFill>
                <a:highlight>
                  <a:srgbClr val="1E1E1E"/>
                </a:highlight>
                <a:latin typeface="Courier New"/>
                <a:ea typeface="Courier New"/>
                <a:cs typeface="Courier New"/>
                <a:sym typeface="Courier New"/>
              </a:rPr>
              <a:t>AQI_Dhaka_city_hour</a:t>
            </a:r>
            <a:r>
              <a:rPr lang="en-US"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74929" lvl="0" marL="182880" rtl="0" algn="l">
              <a:lnSpc>
                <a:spcPct val="90000"/>
              </a:lnSpc>
              <a:spcBef>
                <a:spcPts val="0"/>
              </a:spcBef>
              <a:spcAft>
                <a:spcPts val="0"/>
              </a:spcAft>
              <a:buSzPts val="1700"/>
              <a:buNone/>
            </a:pPr>
            <a:r>
              <a:t/>
            </a:r>
            <a:endParaRPr/>
          </a:p>
        </p:txBody>
      </p:sp>
      <p:sp>
        <p:nvSpPr>
          <p:cNvPr id="274" name="Google Shape;274;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275" name="Google Shape;275;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76" name="Google Shape;276;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7" name="Google Shape;277;p31"/>
          <p:cNvPicPr preferRelativeResize="0"/>
          <p:nvPr/>
        </p:nvPicPr>
        <p:blipFill rotWithShape="1">
          <a:blip r:embed="rId3">
            <a:alphaModFix/>
          </a:blip>
          <a:srcRect b="0" l="0" r="0" t="0"/>
          <a:stretch/>
        </p:blipFill>
        <p:spPr>
          <a:xfrm>
            <a:off x="11237976" y="0"/>
            <a:ext cx="936192" cy="906809"/>
          </a:xfrm>
          <a:prstGeom prst="rect">
            <a:avLst/>
          </a:prstGeom>
          <a:noFill/>
          <a:ln>
            <a:noFill/>
          </a:ln>
        </p:spPr>
      </p:pic>
      <p:pic>
        <p:nvPicPr>
          <p:cNvPr id="278" name="Google Shape;278;p31"/>
          <p:cNvPicPr preferRelativeResize="0"/>
          <p:nvPr/>
        </p:nvPicPr>
        <p:blipFill>
          <a:blip r:embed="rId4">
            <a:alphaModFix/>
          </a:blip>
          <a:stretch>
            <a:fillRect/>
          </a:stretch>
        </p:blipFill>
        <p:spPr>
          <a:xfrm>
            <a:off x="967575" y="3000525"/>
            <a:ext cx="4366126" cy="2724150"/>
          </a:xfrm>
          <a:prstGeom prst="rect">
            <a:avLst/>
          </a:prstGeom>
          <a:noFill/>
          <a:ln>
            <a:noFill/>
          </a:ln>
        </p:spPr>
      </p:pic>
      <p:pic>
        <p:nvPicPr>
          <p:cNvPr id="279" name="Google Shape;279;p31"/>
          <p:cNvPicPr preferRelativeResize="0"/>
          <p:nvPr/>
        </p:nvPicPr>
        <p:blipFill>
          <a:blip r:embed="rId5">
            <a:alphaModFix/>
          </a:blip>
          <a:stretch>
            <a:fillRect/>
          </a:stretch>
        </p:blipFill>
        <p:spPr>
          <a:xfrm>
            <a:off x="5625900" y="2553000"/>
            <a:ext cx="6030025" cy="36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876327" y="1098888"/>
            <a:ext cx="4805700" cy="4050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SzPts val="425"/>
              <a:buNone/>
            </a:pPr>
            <a:r>
              <a:rPr lang="en-US" sz="8000" u="sng">
                <a:latin typeface="Algerian"/>
                <a:ea typeface="Algerian"/>
                <a:cs typeface="Algerian"/>
                <a:sym typeface="Algerian"/>
              </a:rPr>
              <a:t>Presented By –</a:t>
            </a:r>
            <a:endParaRPr sz="8000"/>
          </a:p>
          <a:p>
            <a:pPr indent="0" lvl="0" marL="0" rtl="0" algn="l">
              <a:lnSpc>
                <a:spcPct val="90000"/>
              </a:lnSpc>
              <a:spcBef>
                <a:spcPts val="1200"/>
              </a:spcBef>
              <a:spcAft>
                <a:spcPts val="0"/>
              </a:spcAft>
              <a:buSzPts val="383"/>
              <a:buNone/>
            </a:pPr>
            <a:r>
              <a:rPr lang="en-US" sz="6400">
                <a:latin typeface="Algerian"/>
                <a:ea typeface="Algerian"/>
                <a:cs typeface="Algerian"/>
                <a:sym typeface="Algerian"/>
              </a:rPr>
              <a:t>Group No – </a:t>
            </a:r>
            <a:endParaRPr sz="6400"/>
          </a:p>
          <a:p>
            <a:pPr indent="0" lvl="0" marL="0" rtl="0" algn="l">
              <a:lnSpc>
                <a:spcPct val="90000"/>
              </a:lnSpc>
              <a:spcBef>
                <a:spcPts val="1200"/>
              </a:spcBef>
              <a:spcAft>
                <a:spcPts val="0"/>
              </a:spcAft>
              <a:buSzPts val="383"/>
              <a:buNone/>
            </a:pPr>
            <a:r>
              <a:rPr lang="en-US" sz="7200">
                <a:latin typeface="Algerian"/>
                <a:ea typeface="Algerian"/>
                <a:cs typeface="Algerian"/>
                <a:sym typeface="Algerian"/>
              </a:rPr>
              <a:t>Name: Sheikh Rahmatulla sakib   </a:t>
            </a:r>
            <a:endParaRPr sz="7200">
              <a:latin typeface="Algerian"/>
              <a:ea typeface="Algerian"/>
              <a:cs typeface="Algerian"/>
              <a:sym typeface="Algerian"/>
            </a:endParaRPr>
          </a:p>
          <a:p>
            <a:pPr indent="457200" lvl="0" marL="1828800" rtl="0" algn="l">
              <a:lnSpc>
                <a:spcPct val="90000"/>
              </a:lnSpc>
              <a:spcBef>
                <a:spcPts val="1200"/>
              </a:spcBef>
              <a:spcAft>
                <a:spcPts val="0"/>
              </a:spcAft>
              <a:buSzPts val="383"/>
              <a:buNone/>
            </a:pPr>
            <a:r>
              <a:rPr lang="en-US" sz="7200">
                <a:latin typeface="Algerian"/>
                <a:ea typeface="Algerian"/>
                <a:cs typeface="Algerian"/>
                <a:sym typeface="Algerian"/>
              </a:rPr>
              <a:t>[18192103099]</a:t>
            </a:r>
            <a:endParaRPr sz="7200"/>
          </a:p>
          <a:p>
            <a:pPr indent="0" lvl="0" marL="0" rtl="0" algn="l">
              <a:lnSpc>
                <a:spcPct val="90000"/>
              </a:lnSpc>
              <a:spcBef>
                <a:spcPts val="1200"/>
              </a:spcBef>
              <a:spcAft>
                <a:spcPts val="0"/>
              </a:spcAft>
              <a:buSzPts val="383"/>
              <a:buNone/>
            </a:pPr>
            <a:r>
              <a:rPr lang="en-US" sz="7200">
                <a:latin typeface="Algerian"/>
                <a:ea typeface="Algerian"/>
                <a:cs typeface="Algerian"/>
                <a:sym typeface="Algerian"/>
              </a:rPr>
              <a:t>Name: Kamrun Nahar Sara </a:t>
            </a:r>
            <a:endParaRPr sz="7200">
              <a:latin typeface="Algerian"/>
              <a:ea typeface="Algerian"/>
              <a:cs typeface="Algerian"/>
              <a:sym typeface="Algerian"/>
            </a:endParaRPr>
          </a:p>
          <a:p>
            <a:pPr indent="457200" lvl="0" marL="1828800" rtl="0" algn="l">
              <a:lnSpc>
                <a:spcPct val="90000"/>
              </a:lnSpc>
              <a:spcBef>
                <a:spcPts val="1200"/>
              </a:spcBef>
              <a:spcAft>
                <a:spcPts val="0"/>
              </a:spcAft>
              <a:buSzPts val="383"/>
              <a:buNone/>
            </a:pPr>
            <a:r>
              <a:rPr lang="en-US" sz="7200">
                <a:latin typeface="Algerian"/>
                <a:ea typeface="Algerian"/>
                <a:cs typeface="Algerian"/>
                <a:sym typeface="Algerian"/>
              </a:rPr>
              <a:t>[18192103127]</a:t>
            </a:r>
            <a:endParaRPr sz="7200">
              <a:latin typeface="Algerian"/>
              <a:ea typeface="Algerian"/>
              <a:cs typeface="Algerian"/>
              <a:sym typeface="Algerian"/>
            </a:endParaRPr>
          </a:p>
          <a:p>
            <a:pPr indent="0" lvl="0" marL="0" rtl="0" algn="l">
              <a:spcBef>
                <a:spcPts val="1200"/>
              </a:spcBef>
              <a:spcAft>
                <a:spcPts val="0"/>
              </a:spcAft>
              <a:buClr>
                <a:schemeClr val="dk1"/>
              </a:buClr>
              <a:buSzPts val="383"/>
              <a:buFont typeface="Arial"/>
              <a:buNone/>
            </a:pPr>
            <a:r>
              <a:rPr lang="en-US" sz="7200">
                <a:latin typeface="Algerian"/>
                <a:ea typeface="Algerian"/>
                <a:cs typeface="Algerian"/>
                <a:sym typeface="Algerian"/>
              </a:rPr>
              <a:t>Name: Md. Masudul islam Asif</a:t>
            </a:r>
            <a:endParaRPr sz="7200">
              <a:latin typeface="Algerian"/>
              <a:ea typeface="Algerian"/>
              <a:cs typeface="Algerian"/>
              <a:sym typeface="Algerian"/>
            </a:endParaRPr>
          </a:p>
          <a:p>
            <a:pPr indent="457200" lvl="0" marL="1828800" rtl="0" algn="l">
              <a:spcBef>
                <a:spcPts val="1200"/>
              </a:spcBef>
              <a:spcAft>
                <a:spcPts val="0"/>
              </a:spcAft>
              <a:buClr>
                <a:schemeClr val="dk1"/>
              </a:buClr>
              <a:buSzPts val="383"/>
              <a:buFont typeface="Arial"/>
              <a:buNone/>
            </a:pPr>
            <a:r>
              <a:rPr lang="en-US" sz="7200">
                <a:latin typeface="Algerian"/>
                <a:ea typeface="Algerian"/>
                <a:cs typeface="Algerian"/>
                <a:sym typeface="Algerian"/>
              </a:rPr>
              <a:t>[18192103147]</a:t>
            </a:r>
            <a:endParaRPr sz="7200">
              <a:latin typeface="Algerian"/>
              <a:ea typeface="Algerian"/>
              <a:cs typeface="Algerian"/>
              <a:sym typeface="Algerian"/>
            </a:endParaRPr>
          </a:p>
          <a:p>
            <a:pPr indent="0" lvl="0" marL="0" rtl="0" algn="l">
              <a:lnSpc>
                <a:spcPct val="90000"/>
              </a:lnSpc>
              <a:spcBef>
                <a:spcPts val="1200"/>
              </a:spcBef>
              <a:spcAft>
                <a:spcPts val="0"/>
              </a:spcAft>
              <a:buSzPts val="383"/>
              <a:buNone/>
            </a:pPr>
            <a:r>
              <a:rPr lang="en-US" sz="7200">
                <a:latin typeface="Algerian"/>
                <a:ea typeface="Algerian"/>
                <a:cs typeface="Algerian"/>
                <a:sym typeface="Algerian"/>
              </a:rPr>
              <a:t>Name: M</a:t>
            </a:r>
            <a:r>
              <a:rPr lang="en-US" sz="7200">
                <a:latin typeface="Algerian"/>
                <a:ea typeface="Algerian"/>
                <a:cs typeface="Algerian"/>
                <a:sym typeface="Algerian"/>
              </a:rPr>
              <a:t>d. Tahmid Hossain Rasel</a:t>
            </a:r>
            <a:endParaRPr sz="7200">
              <a:latin typeface="Algerian"/>
              <a:ea typeface="Algerian"/>
              <a:cs typeface="Algerian"/>
              <a:sym typeface="Algerian"/>
            </a:endParaRPr>
          </a:p>
          <a:p>
            <a:pPr indent="457200" lvl="0" marL="1828800" rtl="0" algn="l">
              <a:lnSpc>
                <a:spcPct val="90000"/>
              </a:lnSpc>
              <a:spcBef>
                <a:spcPts val="1200"/>
              </a:spcBef>
              <a:spcAft>
                <a:spcPts val="0"/>
              </a:spcAft>
              <a:buSzPts val="383"/>
              <a:buNone/>
            </a:pPr>
            <a:r>
              <a:rPr lang="en-US" sz="7200">
                <a:latin typeface="Algerian"/>
                <a:ea typeface="Algerian"/>
                <a:cs typeface="Algerian"/>
                <a:sym typeface="Algerian"/>
              </a:rPr>
              <a:t>[18192103168]</a:t>
            </a:r>
            <a:endParaRPr sz="7200"/>
          </a:p>
          <a:p>
            <a:pPr indent="457200" lvl="0" marL="1828800" rtl="0" algn="l">
              <a:lnSpc>
                <a:spcPct val="90000"/>
              </a:lnSpc>
              <a:spcBef>
                <a:spcPts val="1200"/>
              </a:spcBef>
              <a:spcAft>
                <a:spcPts val="0"/>
              </a:spcAft>
              <a:buSzPct val="76500"/>
              <a:buNone/>
            </a:pPr>
            <a:r>
              <a:t/>
            </a:r>
            <a:endParaRPr/>
          </a:p>
          <a:p>
            <a:pPr indent="0" lvl="0" marL="107950" rtl="0" algn="l">
              <a:lnSpc>
                <a:spcPct val="90000"/>
              </a:lnSpc>
              <a:spcBef>
                <a:spcPts val="1200"/>
              </a:spcBef>
              <a:spcAft>
                <a:spcPts val="0"/>
              </a:spcAft>
              <a:buSzPct val="85000"/>
              <a:buNone/>
            </a:pPr>
            <a:r>
              <a:t/>
            </a:r>
            <a:endParaRPr/>
          </a:p>
          <a:p>
            <a:pPr indent="0" lvl="0" marL="0" rtl="0" algn="l">
              <a:lnSpc>
                <a:spcPct val="90000"/>
              </a:lnSpc>
              <a:spcBef>
                <a:spcPts val="1200"/>
              </a:spcBef>
              <a:spcAft>
                <a:spcPts val="0"/>
              </a:spcAft>
              <a:buSzPct val="85000"/>
              <a:buNone/>
            </a:pPr>
            <a:r>
              <a:t/>
            </a:r>
            <a:endParaRPr/>
          </a:p>
          <a:p>
            <a:pPr indent="-74929" lvl="0" marL="182880" rtl="0" algn="l">
              <a:lnSpc>
                <a:spcPct val="90000"/>
              </a:lnSpc>
              <a:spcBef>
                <a:spcPts val="1200"/>
              </a:spcBef>
              <a:spcAft>
                <a:spcPts val="0"/>
              </a:spcAft>
              <a:buSzPct val="85000"/>
              <a:buNone/>
            </a:pPr>
            <a:r>
              <a:t/>
            </a:r>
            <a:endParaRPr/>
          </a:p>
        </p:txBody>
      </p:sp>
      <p:sp>
        <p:nvSpPr>
          <p:cNvPr id="114" name="Google Shape;114;p14"/>
          <p:cNvSpPr txBox="1"/>
          <p:nvPr/>
        </p:nvSpPr>
        <p:spPr>
          <a:xfrm>
            <a:off x="6766560" y="1098942"/>
            <a:ext cx="4441767" cy="405079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689C9B"/>
              </a:buClr>
              <a:buSzPts val="1700"/>
              <a:buFont typeface="Noto Sans Symbols"/>
              <a:buNone/>
            </a:pPr>
            <a:r>
              <a:rPr b="0" i="0" lang="en-US" sz="2000" u="sng" cap="none" strike="noStrike">
                <a:solidFill>
                  <a:schemeClr val="dk1"/>
                </a:solidFill>
                <a:latin typeface="Algerian"/>
                <a:ea typeface="Algerian"/>
                <a:cs typeface="Algerian"/>
                <a:sym typeface="Algerian"/>
              </a:rPr>
              <a:t>Presented To –</a:t>
            </a:r>
            <a:endParaRPr/>
          </a:p>
          <a:p>
            <a:pPr indent="0" lvl="0" marL="0" marR="0" rtl="0" algn="l">
              <a:lnSpc>
                <a:spcPct val="90000"/>
              </a:lnSpc>
              <a:spcBef>
                <a:spcPts val="1200"/>
              </a:spcBef>
              <a:spcAft>
                <a:spcPts val="0"/>
              </a:spcAft>
              <a:buClr>
                <a:srgbClr val="689C9B"/>
              </a:buClr>
              <a:buSzPts val="1530"/>
              <a:buFont typeface="Noto Sans Symbols"/>
              <a:buNone/>
            </a:pPr>
            <a:r>
              <a:rPr b="1" i="0" lang="en-US" sz="1800" u="none" cap="none" strike="noStrike">
                <a:solidFill>
                  <a:schemeClr val="dk1"/>
                </a:solidFill>
                <a:latin typeface="Algerian"/>
                <a:ea typeface="Algerian"/>
                <a:cs typeface="Algerian"/>
                <a:sym typeface="Algerian"/>
              </a:rPr>
              <a:t>Khan Md. Hasib </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Assistant Professor</a:t>
            </a:r>
            <a:endParaRPr b="0" i="0" sz="1800" u="none" cap="none" strike="noStrike">
              <a:solidFill>
                <a:schemeClr val="dk1"/>
              </a:solidFill>
              <a:latin typeface="Algerian"/>
              <a:ea typeface="Algerian"/>
              <a:cs typeface="Algerian"/>
              <a:sym typeface="Algerian"/>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Department of CSE</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Bangladesh University of Business and Technology (BUBT)</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Email: </a:t>
            </a:r>
            <a:r>
              <a:rPr b="0" i="0" lang="en-US" sz="1800" u="sng" cap="none" strike="noStrike">
                <a:solidFill>
                  <a:schemeClr val="hlink"/>
                </a:solidFill>
                <a:latin typeface="Algerian"/>
                <a:ea typeface="Algerian"/>
                <a:cs typeface="Algerian"/>
                <a:sym typeface="Algerian"/>
                <a:hlinkClick r:id="rId3"/>
              </a:rPr>
              <a:t>khanmdhasib@bubt.edu.bd</a:t>
            </a:r>
            <a:r>
              <a:rPr b="0" i="0" lang="en-US" sz="1800" u="none" cap="none" strike="noStrike">
                <a:solidFill>
                  <a:schemeClr val="dk1"/>
                </a:solidFill>
                <a:latin typeface="Algerian"/>
                <a:ea typeface="Algerian"/>
                <a:cs typeface="Algerian"/>
                <a:sym typeface="Algerian"/>
              </a:rPr>
              <a:t> </a:t>
            </a:r>
            <a:endParaRPr/>
          </a:p>
          <a:p>
            <a:pPr indent="-74929" lvl="0" marL="182880" marR="0" rtl="0" algn="l">
              <a:lnSpc>
                <a:spcPct val="90000"/>
              </a:lnSpc>
              <a:spcBef>
                <a:spcPts val="1200"/>
              </a:spcBef>
              <a:spcAft>
                <a:spcPts val="0"/>
              </a:spcAft>
              <a:buClr>
                <a:srgbClr val="689C9B"/>
              </a:buClr>
              <a:buSzPts val="1700"/>
              <a:buFont typeface="Noto Sans Symbols"/>
              <a:buNone/>
            </a:pPr>
            <a:r>
              <a:t/>
            </a:r>
            <a:endParaRPr b="0" i="0" sz="2000" u="none" cap="none" strike="noStrike">
              <a:solidFill>
                <a:schemeClr val="dk1"/>
              </a:solidFill>
              <a:latin typeface="Arial"/>
              <a:ea typeface="Arial"/>
              <a:cs typeface="Arial"/>
              <a:sym typeface="Arial"/>
            </a:endParaRPr>
          </a:p>
        </p:txBody>
      </p:sp>
      <p:sp>
        <p:nvSpPr>
          <p:cNvPr id="115" name="Google Shape;115;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116" name="Google Shape;116;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17" name="Google Shape;117;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18" name="Google Shape;118;p14"/>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Data Fill</a:t>
            </a:r>
            <a:endParaRPr sz="3000"/>
          </a:p>
        </p:txBody>
      </p:sp>
      <p:sp>
        <p:nvSpPr>
          <p:cNvPr id="285" name="Google Shape;285;p3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35714"/>
              </a:lnSpc>
              <a:spcBef>
                <a:spcPts val="0"/>
              </a:spcBef>
              <a:spcAft>
                <a:spcPts val="0"/>
              </a:spcAft>
              <a:buClr>
                <a:schemeClr val="dk1"/>
              </a:buClr>
              <a:buSzPts val="1100"/>
              <a:buFont typeface="Arial"/>
              <a:buNone/>
            </a:pPr>
            <a:r>
              <a:rPr lang="en-US" sz="1500">
                <a:solidFill>
                  <a:srgbClr val="D4D4D4"/>
                </a:solidFill>
                <a:highlight>
                  <a:srgbClr val="1E1E1E"/>
                </a:highlight>
                <a:latin typeface="Courier New"/>
                <a:ea typeface="Courier New"/>
                <a:cs typeface="Courier New"/>
                <a:sym typeface="Courier New"/>
              </a:rPr>
              <a:t>data_fill = data_fill.fillna</a:t>
            </a:r>
            <a:r>
              <a:rPr lang="en-US" sz="1500">
                <a:solidFill>
                  <a:srgbClr val="DCDCDC"/>
                </a:solidFill>
                <a:highlight>
                  <a:srgbClr val="1E1E1E"/>
                </a:highlight>
                <a:latin typeface="Courier New"/>
                <a:ea typeface="Courier New"/>
                <a:cs typeface="Courier New"/>
                <a:sym typeface="Courier New"/>
              </a:rPr>
              <a:t>(</a:t>
            </a:r>
            <a:r>
              <a:rPr lang="en-US" sz="1500">
                <a:solidFill>
                  <a:srgbClr val="D4D4D4"/>
                </a:solidFill>
                <a:highlight>
                  <a:srgbClr val="1E1E1E"/>
                </a:highlight>
                <a:latin typeface="Courier New"/>
                <a:ea typeface="Courier New"/>
                <a:cs typeface="Courier New"/>
                <a:sym typeface="Courier New"/>
              </a:rPr>
              <a:t>method = </a:t>
            </a:r>
            <a:r>
              <a:rPr lang="en-US" sz="1500">
                <a:solidFill>
                  <a:srgbClr val="CE9178"/>
                </a:solidFill>
                <a:highlight>
                  <a:srgbClr val="1E1E1E"/>
                </a:highlight>
                <a:latin typeface="Courier New"/>
                <a:ea typeface="Courier New"/>
                <a:cs typeface="Courier New"/>
                <a:sym typeface="Courier New"/>
              </a:rPr>
              <a:t>'ffill'</a:t>
            </a:r>
            <a:r>
              <a:rPr lang="en-US" sz="1500">
                <a:solidFill>
                  <a:srgbClr val="DCDCDC"/>
                </a:solidFill>
                <a:highlight>
                  <a:srgbClr val="1E1E1E"/>
                </a:highlight>
                <a:latin typeface="Courier New"/>
                <a:ea typeface="Courier New"/>
                <a:cs typeface="Courier New"/>
                <a:sym typeface="Courier New"/>
              </a:rPr>
              <a:t>,</a:t>
            </a:r>
            <a:r>
              <a:rPr lang="en-US" sz="1500">
                <a:solidFill>
                  <a:srgbClr val="D4D4D4"/>
                </a:solidFill>
                <a:highlight>
                  <a:srgbClr val="1E1E1E"/>
                </a:highlight>
                <a:latin typeface="Courier New"/>
                <a:ea typeface="Courier New"/>
                <a:cs typeface="Courier New"/>
                <a:sym typeface="Courier New"/>
              </a:rPr>
              <a:t>axis=</a:t>
            </a:r>
            <a:r>
              <a:rPr lang="en-US" sz="1500">
                <a:solidFill>
                  <a:srgbClr val="B5CEA8"/>
                </a:solidFill>
                <a:highlight>
                  <a:srgbClr val="1E1E1E"/>
                </a:highlight>
                <a:latin typeface="Courier New"/>
                <a:ea typeface="Courier New"/>
                <a:cs typeface="Courier New"/>
                <a:sym typeface="Courier New"/>
              </a:rPr>
              <a:t>0</a:t>
            </a:r>
            <a:r>
              <a:rPr lang="en-US" sz="1500">
                <a:solidFill>
                  <a:srgbClr val="DCDCDC"/>
                </a:solidFill>
                <a:highlight>
                  <a:srgbClr val="1E1E1E"/>
                </a:highlight>
                <a:latin typeface="Courier New"/>
                <a:ea typeface="Courier New"/>
                <a:cs typeface="Courier New"/>
                <a:sym typeface="Courier New"/>
              </a:rPr>
              <a:t>)</a:t>
            </a:r>
            <a:endParaRPr sz="1500">
              <a:solidFill>
                <a:srgbClr val="DCDCDC"/>
              </a:solidFill>
              <a:highlight>
                <a:srgbClr val="1E1E1E"/>
              </a:highlight>
              <a:latin typeface="Courier New"/>
              <a:ea typeface="Courier New"/>
              <a:cs typeface="Courier New"/>
              <a:sym typeface="Courier New"/>
            </a:endParaRPr>
          </a:p>
          <a:p>
            <a:pPr indent="-74929" lvl="0" marL="182880" rtl="0" algn="l">
              <a:lnSpc>
                <a:spcPct val="90000"/>
              </a:lnSpc>
              <a:spcBef>
                <a:spcPts val="0"/>
              </a:spcBef>
              <a:spcAft>
                <a:spcPts val="0"/>
              </a:spcAft>
              <a:buSzPts val="1700"/>
              <a:buNone/>
            </a:pPr>
            <a:r>
              <a:t/>
            </a:r>
            <a:endParaRPr/>
          </a:p>
          <a:p>
            <a:pPr indent="0" lvl="0" marL="457200" rtl="0" algn="l">
              <a:lnSpc>
                <a:spcPct val="115000"/>
              </a:lnSpc>
              <a:spcBef>
                <a:spcPts val="1100"/>
              </a:spcBef>
              <a:spcAft>
                <a:spcPts val="0"/>
              </a:spcAft>
              <a:buNone/>
            </a:pPr>
            <a:r>
              <a:t/>
            </a:r>
            <a:endParaRPr sz="1350">
              <a:highlight>
                <a:srgbClr val="FFFFFF"/>
              </a:highlight>
            </a:endParaRPr>
          </a:p>
          <a:p>
            <a:pPr indent="0" lvl="0" marL="457200" rtl="0" algn="l">
              <a:lnSpc>
                <a:spcPct val="115000"/>
              </a:lnSpc>
              <a:spcBef>
                <a:spcPts val="1100"/>
              </a:spcBef>
              <a:spcAft>
                <a:spcPts val="0"/>
              </a:spcAft>
              <a:buNone/>
            </a:pPr>
            <a:r>
              <a:t/>
            </a:r>
            <a:endParaRPr sz="1350">
              <a:highlight>
                <a:srgbClr val="FFFFFF"/>
              </a:highlight>
            </a:endParaRPr>
          </a:p>
          <a:p>
            <a:pPr indent="-314325" lvl="0" marL="457200" rtl="0" algn="l">
              <a:lnSpc>
                <a:spcPct val="115000"/>
              </a:lnSpc>
              <a:spcBef>
                <a:spcPts val="1100"/>
              </a:spcBef>
              <a:spcAft>
                <a:spcPts val="0"/>
              </a:spcAft>
              <a:buClr>
                <a:schemeClr val="dk1"/>
              </a:buClr>
              <a:buSzPts val="1350"/>
              <a:buFont typeface="Arial"/>
              <a:buChar char="●"/>
            </a:pPr>
            <a:r>
              <a:rPr lang="en-US" sz="1350">
                <a:highlight>
                  <a:srgbClr val="FFFFFF"/>
                </a:highlight>
              </a:rPr>
              <a:t>From the box plot, can say that the outliers are present in the data,</a:t>
            </a:r>
            <a:endParaRPr sz="1350">
              <a:highlight>
                <a:srgbClr val="FFFFFF"/>
              </a:highlight>
            </a:endParaRPr>
          </a:p>
          <a:p>
            <a:pPr indent="0" lvl="0" marL="457200" rtl="0" algn="l">
              <a:lnSpc>
                <a:spcPct val="115000"/>
              </a:lnSpc>
              <a:spcBef>
                <a:spcPts val="1100"/>
              </a:spcBef>
              <a:spcAft>
                <a:spcPts val="0"/>
              </a:spcAft>
              <a:buNone/>
            </a:pPr>
            <a:r>
              <a:rPr lang="en-US" sz="1350">
                <a:highlight>
                  <a:srgbClr val="FFFFFF"/>
                </a:highlight>
              </a:rPr>
              <a:t>but this is the time series data.</a:t>
            </a:r>
            <a:endParaRPr sz="1350">
              <a:highlight>
                <a:srgbClr val="FFFFFF"/>
              </a:highlight>
            </a:endParaRPr>
          </a:p>
          <a:p>
            <a:pPr indent="-295275" lvl="0" marL="457200" rtl="0" algn="l">
              <a:lnSpc>
                <a:spcPct val="115000"/>
              </a:lnSpc>
              <a:spcBef>
                <a:spcPts val="1100"/>
              </a:spcBef>
              <a:spcAft>
                <a:spcPts val="0"/>
              </a:spcAft>
              <a:buClr>
                <a:schemeClr val="dk1"/>
              </a:buClr>
              <a:buSzPts val="1050"/>
              <a:buFont typeface="Arial"/>
              <a:buChar char="●"/>
            </a:pPr>
            <a:r>
              <a:rPr lang="en-US" sz="1350">
                <a:highlight>
                  <a:srgbClr val="FFFFFF"/>
                </a:highlight>
              </a:rPr>
              <a:t>So we can not remove outliers, if we do this the continuity will not </a:t>
            </a:r>
            <a:endParaRPr sz="1350">
              <a:highlight>
                <a:srgbClr val="FFFFFF"/>
              </a:highlight>
            </a:endParaRPr>
          </a:p>
          <a:p>
            <a:pPr indent="0" lvl="0" marL="457200" rtl="0" algn="l">
              <a:lnSpc>
                <a:spcPct val="115000"/>
              </a:lnSpc>
              <a:spcBef>
                <a:spcPts val="1100"/>
              </a:spcBef>
              <a:spcAft>
                <a:spcPts val="0"/>
              </a:spcAft>
              <a:buNone/>
            </a:pPr>
            <a:r>
              <a:rPr lang="en-US" sz="1350">
                <a:highlight>
                  <a:srgbClr val="FFFFFF"/>
                </a:highlight>
              </a:rPr>
              <a:t>remain for the data</a:t>
            </a:r>
            <a:r>
              <a:rPr lang="en-US" sz="1050">
                <a:highlight>
                  <a:srgbClr val="FFFFFF"/>
                </a:highlight>
              </a:rPr>
              <a:t>.</a:t>
            </a:r>
            <a:endParaRPr sz="1050">
              <a:highlight>
                <a:srgbClr val="FFFFFF"/>
              </a:highlight>
            </a:endParaRPr>
          </a:p>
          <a:p>
            <a:pPr indent="-74929" lvl="0" marL="182880" rtl="0" algn="l">
              <a:lnSpc>
                <a:spcPct val="90000"/>
              </a:lnSpc>
              <a:spcBef>
                <a:spcPts val="500"/>
              </a:spcBef>
              <a:spcAft>
                <a:spcPts val="0"/>
              </a:spcAft>
              <a:buSzPts val="1700"/>
              <a:buNone/>
            </a:pPr>
            <a:r>
              <a:t/>
            </a:r>
            <a:endParaRPr/>
          </a:p>
          <a:p>
            <a:pPr indent="-74929" lvl="0" marL="182880" rtl="0" algn="l">
              <a:lnSpc>
                <a:spcPct val="90000"/>
              </a:lnSpc>
              <a:spcBef>
                <a:spcPts val="0"/>
              </a:spcBef>
              <a:spcAft>
                <a:spcPts val="0"/>
              </a:spcAft>
              <a:buSzPts val="1700"/>
              <a:buNone/>
            </a:pPr>
            <a:r>
              <a:t/>
            </a:r>
            <a:endParaRPr/>
          </a:p>
          <a:p>
            <a:pPr indent="-74929" lvl="0" marL="182880" rtl="0" algn="l">
              <a:lnSpc>
                <a:spcPct val="90000"/>
              </a:lnSpc>
              <a:spcBef>
                <a:spcPts val="0"/>
              </a:spcBef>
              <a:spcAft>
                <a:spcPts val="0"/>
              </a:spcAft>
              <a:buSzPts val="1700"/>
              <a:buNone/>
            </a:pPr>
            <a:r>
              <a:t/>
            </a:r>
            <a:endParaRPr/>
          </a:p>
          <a:p>
            <a:pPr indent="-74929" lvl="0" marL="182880" rtl="0" algn="l">
              <a:lnSpc>
                <a:spcPct val="90000"/>
              </a:lnSpc>
              <a:spcBef>
                <a:spcPts val="0"/>
              </a:spcBef>
              <a:spcAft>
                <a:spcPts val="0"/>
              </a:spcAft>
              <a:buSzPts val="1700"/>
              <a:buNone/>
            </a:pPr>
            <a:r>
              <a:t/>
            </a:r>
            <a:endParaRPr/>
          </a:p>
        </p:txBody>
      </p:sp>
      <p:sp>
        <p:nvSpPr>
          <p:cNvPr id="286" name="Google Shape;286;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287" name="Google Shape;287;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88" name="Google Shape;288;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9" name="Google Shape;289;p32"/>
          <p:cNvPicPr preferRelativeResize="0"/>
          <p:nvPr/>
        </p:nvPicPr>
        <p:blipFill rotWithShape="1">
          <a:blip r:embed="rId3">
            <a:alphaModFix/>
          </a:blip>
          <a:srcRect b="0" l="0" r="0" t="0"/>
          <a:stretch/>
        </p:blipFill>
        <p:spPr>
          <a:xfrm>
            <a:off x="11237976" y="0"/>
            <a:ext cx="936192" cy="906809"/>
          </a:xfrm>
          <a:prstGeom prst="rect">
            <a:avLst/>
          </a:prstGeom>
          <a:noFill/>
          <a:ln>
            <a:noFill/>
          </a:ln>
        </p:spPr>
      </p:pic>
      <p:pic>
        <p:nvPicPr>
          <p:cNvPr id="290" name="Google Shape;290;p32"/>
          <p:cNvPicPr preferRelativeResize="0"/>
          <p:nvPr/>
        </p:nvPicPr>
        <p:blipFill>
          <a:blip r:embed="rId4">
            <a:alphaModFix/>
          </a:blip>
          <a:stretch>
            <a:fillRect/>
          </a:stretch>
        </p:blipFill>
        <p:spPr>
          <a:xfrm>
            <a:off x="7377100" y="1965438"/>
            <a:ext cx="4448175" cy="542925"/>
          </a:xfrm>
          <a:prstGeom prst="rect">
            <a:avLst/>
          </a:prstGeom>
          <a:noFill/>
          <a:ln>
            <a:noFill/>
          </a:ln>
        </p:spPr>
      </p:pic>
      <p:pic>
        <p:nvPicPr>
          <p:cNvPr id="291" name="Google Shape;291;p32"/>
          <p:cNvPicPr preferRelativeResize="0"/>
          <p:nvPr/>
        </p:nvPicPr>
        <p:blipFill>
          <a:blip r:embed="rId5">
            <a:alphaModFix/>
          </a:blip>
          <a:stretch>
            <a:fillRect/>
          </a:stretch>
        </p:blipFill>
        <p:spPr>
          <a:xfrm>
            <a:off x="6822550" y="2822248"/>
            <a:ext cx="5002725" cy="3349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Skewness of the data</a:t>
            </a:r>
            <a:endParaRPr sz="3000"/>
          </a:p>
        </p:txBody>
      </p:sp>
      <p:sp>
        <p:nvSpPr>
          <p:cNvPr id="298" name="Google Shape;298;p33"/>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lnSpcReduction="20000"/>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27025" lvl="0" marL="457200" rtl="0" algn="l">
              <a:lnSpc>
                <a:spcPct val="115000"/>
              </a:lnSpc>
              <a:spcBef>
                <a:spcPts val="1100"/>
              </a:spcBef>
              <a:spcAft>
                <a:spcPts val="0"/>
              </a:spcAft>
              <a:buClr>
                <a:schemeClr val="dk1"/>
              </a:buClr>
              <a:buSzPts val="1550"/>
              <a:buFont typeface="Arial"/>
              <a:buChar char="●"/>
            </a:pPr>
            <a:r>
              <a:rPr lang="en-US" sz="1550">
                <a:highlight>
                  <a:srgbClr val="FFFFFF"/>
                </a:highlight>
              </a:rPr>
              <a:t>From the plot and skewness, can say that the</a:t>
            </a:r>
            <a:endParaRPr sz="1550">
              <a:highlight>
                <a:srgbClr val="FFFFFF"/>
              </a:highlight>
            </a:endParaRPr>
          </a:p>
          <a:p>
            <a:pPr indent="0" lvl="0" marL="457200" rtl="0" algn="l">
              <a:lnSpc>
                <a:spcPct val="115000"/>
              </a:lnSpc>
              <a:spcBef>
                <a:spcPts val="1100"/>
              </a:spcBef>
              <a:spcAft>
                <a:spcPts val="0"/>
              </a:spcAft>
              <a:buNone/>
            </a:pPr>
            <a:r>
              <a:rPr lang="en-US" sz="1550">
                <a:highlight>
                  <a:srgbClr val="FFFFFF"/>
                </a:highlight>
              </a:rPr>
              <a:t>NewCast Conc. and  ar Raw Conc are  highely</a:t>
            </a:r>
            <a:endParaRPr sz="1550">
              <a:highlight>
                <a:srgbClr val="FFFFFF"/>
              </a:highlight>
            </a:endParaRPr>
          </a:p>
          <a:p>
            <a:pPr indent="0" lvl="0" marL="457200" rtl="0" algn="l">
              <a:lnSpc>
                <a:spcPct val="115000"/>
              </a:lnSpc>
              <a:spcBef>
                <a:spcPts val="1100"/>
              </a:spcBef>
              <a:spcAft>
                <a:spcPts val="0"/>
              </a:spcAft>
              <a:buNone/>
            </a:pPr>
            <a:r>
              <a:rPr lang="en-US" sz="1550">
                <a:highlight>
                  <a:srgbClr val="FFFFFF"/>
                </a:highlight>
              </a:rPr>
              <a:t> skewed and Right sided.</a:t>
            </a:r>
            <a:endParaRPr sz="2500"/>
          </a:p>
          <a:p>
            <a:pPr indent="0" lvl="0" marL="914400" rtl="0" algn="l">
              <a:spcBef>
                <a:spcPts val="1200"/>
              </a:spcBef>
              <a:spcAft>
                <a:spcPts val="0"/>
              </a:spcAft>
              <a:buNone/>
            </a:pPr>
            <a:r>
              <a:rPr lang="en-US" sz="1350">
                <a:solidFill>
                  <a:srgbClr val="D5D5D5"/>
                </a:solidFill>
                <a:highlight>
                  <a:srgbClr val="383838"/>
                </a:highlight>
                <a:latin typeface="Courier New"/>
                <a:ea typeface="Courier New"/>
                <a:cs typeface="Courier New"/>
                <a:sym typeface="Courier New"/>
              </a:rPr>
              <a:t>Skewness :</a:t>
            </a:r>
            <a:endParaRPr sz="1350">
              <a:solidFill>
                <a:srgbClr val="D5D5D5"/>
              </a:solidFill>
              <a:highlight>
                <a:srgbClr val="383838"/>
              </a:highlight>
              <a:latin typeface="Courier New"/>
              <a:ea typeface="Courier New"/>
              <a:cs typeface="Courier New"/>
              <a:sym typeface="Courier New"/>
            </a:endParaRPr>
          </a:p>
          <a:p>
            <a:pPr indent="0" lvl="0" marL="914400" rtl="0" algn="l">
              <a:spcBef>
                <a:spcPts val="1200"/>
              </a:spcBef>
              <a:spcAft>
                <a:spcPts val="0"/>
              </a:spcAft>
              <a:buNone/>
            </a:pPr>
            <a:r>
              <a:rPr lang="en-US" sz="1350">
                <a:solidFill>
                  <a:srgbClr val="D5D5D5"/>
                </a:solidFill>
                <a:highlight>
                  <a:srgbClr val="383838"/>
                </a:highlight>
                <a:latin typeface="Courier New"/>
                <a:ea typeface="Courier New"/>
                <a:cs typeface="Courier New"/>
                <a:sym typeface="Courier New"/>
              </a:rPr>
              <a:t> NowCastConc   -0.189926</a:t>
            </a:r>
            <a:endParaRPr sz="1350">
              <a:solidFill>
                <a:srgbClr val="D5D5D5"/>
              </a:solidFill>
              <a:highlight>
                <a:srgbClr val="383838"/>
              </a:highlight>
              <a:latin typeface="Courier New"/>
              <a:ea typeface="Courier New"/>
              <a:cs typeface="Courier New"/>
              <a:sym typeface="Courier New"/>
            </a:endParaRPr>
          </a:p>
          <a:p>
            <a:pPr indent="0" lvl="0" marL="914400" rtl="0" algn="l">
              <a:spcBef>
                <a:spcPts val="1200"/>
              </a:spcBef>
              <a:spcAft>
                <a:spcPts val="0"/>
              </a:spcAft>
              <a:buNone/>
            </a:pPr>
            <a:r>
              <a:rPr lang="en-US" sz="1350">
                <a:solidFill>
                  <a:srgbClr val="D5D5D5"/>
                </a:solidFill>
                <a:highlight>
                  <a:srgbClr val="383838"/>
                </a:highlight>
                <a:latin typeface="Courier New"/>
                <a:ea typeface="Courier New"/>
                <a:cs typeface="Courier New"/>
                <a:sym typeface="Courier New"/>
              </a:rPr>
              <a:t>RawConc       -4.175744</a:t>
            </a:r>
            <a:endParaRPr sz="1350">
              <a:solidFill>
                <a:srgbClr val="D5D5D5"/>
              </a:solidFill>
              <a:highlight>
                <a:srgbClr val="383838"/>
              </a:highlight>
              <a:latin typeface="Courier New"/>
              <a:ea typeface="Courier New"/>
              <a:cs typeface="Courier New"/>
              <a:sym typeface="Courier New"/>
            </a:endParaRPr>
          </a:p>
          <a:p>
            <a:pPr indent="0" lvl="0" marL="914400" rtl="0" algn="l">
              <a:spcBef>
                <a:spcPts val="1200"/>
              </a:spcBef>
              <a:spcAft>
                <a:spcPts val="0"/>
              </a:spcAft>
              <a:buNone/>
            </a:pPr>
            <a:r>
              <a:rPr lang="en-US" sz="1350">
                <a:solidFill>
                  <a:srgbClr val="D5D5D5"/>
                </a:solidFill>
                <a:highlight>
                  <a:srgbClr val="383838"/>
                </a:highlight>
                <a:latin typeface="Courier New"/>
                <a:ea typeface="Courier New"/>
                <a:cs typeface="Courier New"/>
                <a:sym typeface="Courier New"/>
              </a:rPr>
              <a:t>AQI           -0.619782</a:t>
            </a:r>
            <a:endParaRPr sz="2300"/>
          </a:p>
        </p:txBody>
      </p:sp>
      <p:sp>
        <p:nvSpPr>
          <p:cNvPr id="299" name="Google Shape;299;p33"/>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00" name="Google Shape;300;p33"/>
          <p:cNvPicPr preferRelativeResize="0"/>
          <p:nvPr/>
        </p:nvPicPr>
        <p:blipFill>
          <a:blip r:embed="rId3">
            <a:alphaModFix/>
          </a:blip>
          <a:stretch>
            <a:fillRect/>
          </a:stretch>
        </p:blipFill>
        <p:spPr>
          <a:xfrm>
            <a:off x="5963250" y="2083200"/>
            <a:ext cx="5238151" cy="4050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1069850" y="484627"/>
            <a:ext cx="10058400" cy="11175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6AA94F"/>
                </a:solidFill>
                <a:highlight>
                  <a:srgbClr val="1E1E1E"/>
                </a:highlight>
                <a:latin typeface="Courier New"/>
                <a:ea typeface="Courier New"/>
                <a:cs typeface="Courier New"/>
                <a:sym typeface="Courier New"/>
              </a:rPr>
              <a:t> </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US" sz="3300"/>
              <a:t>Correlation of Data &amp; ACF , PACF </a:t>
            </a:r>
            <a:endParaRPr sz="3300"/>
          </a:p>
        </p:txBody>
      </p:sp>
      <p:sp>
        <p:nvSpPr>
          <p:cNvPr id="307" name="Google Shape;307;p34"/>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Clr>
                <a:schemeClr val="dk1"/>
              </a:buClr>
              <a:buFont typeface="Arial"/>
              <a:buNone/>
            </a:pPr>
            <a:r>
              <a:t/>
            </a:r>
            <a:endParaRPr sz="1050">
              <a:highlight>
                <a:srgbClr val="FFFFFF"/>
              </a:highlight>
            </a:endParaRPr>
          </a:p>
          <a:p>
            <a:pPr indent="0" lvl="0" marL="0" rtl="0" algn="l">
              <a:lnSpc>
                <a:spcPct val="115000"/>
              </a:lnSpc>
              <a:spcBef>
                <a:spcPts val="1100"/>
              </a:spcBef>
              <a:spcAft>
                <a:spcPts val="0"/>
              </a:spcAft>
              <a:buClr>
                <a:schemeClr val="dk1"/>
              </a:buClr>
              <a:buFont typeface="Arial"/>
              <a:buNone/>
            </a:pPr>
            <a:r>
              <a:rPr lang="en-US" sz="1550">
                <a:highlight>
                  <a:srgbClr val="FFFFFF"/>
                </a:highlight>
              </a:rPr>
              <a:t> </a:t>
            </a:r>
            <a:endParaRPr sz="1550">
              <a:highlight>
                <a:srgbClr val="FFFFFF"/>
              </a:highlight>
            </a:endParaRPr>
          </a:p>
          <a:p>
            <a:pPr indent="0" lvl="0" marL="0" rtl="0" algn="r">
              <a:spcBef>
                <a:spcPts val="1200"/>
              </a:spcBef>
              <a:spcAft>
                <a:spcPts val="0"/>
              </a:spcAft>
              <a:buClr>
                <a:schemeClr val="dk1"/>
              </a:buClr>
              <a:buFont typeface="Arial"/>
              <a:buNone/>
            </a:pPr>
            <a:r>
              <a:t/>
            </a:r>
            <a:endParaRPr/>
          </a:p>
          <a:p>
            <a:pPr indent="0" lvl="0" marL="0" rtl="0" algn="l">
              <a:spcBef>
                <a:spcPts val="1200"/>
              </a:spcBef>
              <a:spcAft>
                <a:spcPts val="0"/>
              </a:spcAft>
              <a:buNone/>
            </a:pPr>
            <a:r>
              <a:t/>
            </a:r>
            <a:endParaRPr/>
          </a:p>
        </p:txBody>
      </p:sp>
      <p:sp>
        <p:nvSpPr>
          <p:cNvPr id="308" name="Google Shape;308;p34"/>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09" name="Google Shape;309;p34"/>
          <p:cNvPicPr preferRelativeResize="0"/>
          <p:nvPr/>
        </p:nvPicPr>
        <p:blipFill>
          <a:blip r:embed="rId3">
            <a:alphaModFix/>
          </a:blip>
          <a:stretch>
            <a:fillRect/>
          </a:stretch>
        </p:blipFill>
        <p:spPr>
          <a:xfrm>
            <a:off x="725950" y="2245050"/>
            <a:ext cx="5534975" cy="3562800"/>
          </a:xfrm>
          <a:prstGeom prst="rect">
            <a:avLst/>
          </a:prstGeom>
          <a:noFill/>
          <a:ln>
            <a:noFill/>
          </a:ln>
        </p:spPr>
      </p:pic>
      <p:pic>
        <p:nvPicPr>
          <p:cNvPr id="310" name="Google Shape;310;p34"/>
          <p:cNvPicPr preferRelativeResize="0"/>
          <p:nvPr/>
        </p:nvPicPr>
        <p:blipFill>
          <a:blip r:embed="rId4">
            <a:alphaModFix/>
          </a:blip>
          <a:stretch>
            <a:fillRect/>
          </a:stretch>
        </p:blipFill>
        <p:spPr>
          <a:xfrm>
            <a:off x="6440050" y="1508225"/>
            <a:ext cx="5349824" cy="4664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Impact on AQI </a:t>
            </a:r>
            <a:endParaRPr sz="3000"/>
          </a:p>
        </p:txBody>
      </p:sp>
      <p:sp>
        <p:nvSpPr>
          <p:cNvPr id="317" name="Google Shape;317;p35"/>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18" name="Google Shape;318;p35"/>
          <p:cNvPicPr preferRelativeResize="0"/>
          <p:nvPr/>
        </p:nvPicPr>
        <p:blipFill>
          <a:blip r:embed="rId3">
            <a:alphaModFix/>
          </a:blip>
          <a:stretch>
            <a:fillRect/>
          </a:stretch>
        </p:blipFill>
        <p:spPr>
          <a:xfrm>
            <a:off x="1069850" y="1763813"/>
            <a:ext cx="5292325" cy="2825737"/>
          </a:xfrm>
          <a:prstGeom prst="rect">
            <a:avLst/>
          </a:prstGeom>
          <a:noFill/>
          <a:ln>
            <a:noFill/>
          </a:ln>
        </p:spPr>
      </p:pic>
      <p:pic>
        <p:nvPicPr>
          <p:cNvPr id="319" name="Google Shape;319;p35"/>
          <p:cNvPicPr preferRelativeResize="0"/>
          <p:nvPr/>
        </p:nvPicPr>
        <p:blipFill>
          <a:blip r:embed="rId4">
            <a:alphaModFix/>
          </a:blip>
          <a:stretch>
            <a:fillRect/>
          </a:stretch>
        </p:blipFill>
        <p:spPr>
          <a:xfrm>
            <a:off x="6362175" y="3068503"/>
            <a:ext cx="5494650" cy="29337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Data Visualization</a:t>
            </a:r>
            <a:endParaRPr sz="3000"/>
          </a:p>
        </p:txBody>
      </p:sp>
      <p:sp>
        <p:nvSpPr>
          <p:cNvPr id="326" name="Google Shape;326;p36"/>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lnSpcReduction="20000"/>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														                      </a:t>
            </a:r>
            <a:r>
              <a:rPr lang="en-US" sz="1175"/>
              <a:t>  Hourwise avg AQI</a:t>
            </a:r>
            <a:endParaRPr sz="117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sz="1300"/>
              <a:t>Yearly&amp;Monthly visualization                                                   Hourly Visualization</a:t>
            </a:r>
            <a:endParaRPr sz="1300"/>
          </a:p>
        </p:txBody>
      </p:sp>
      <p:sp>
        <p:nvSpPr>
          <p:cNvPr id="327" name="Google Shape;327;p36"/>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28" name="Google Shape;328;p36"/>
          <p:cNvPicPr preferRelativeResize="0"/>
          <p:nvPr/>
        </p:nvPicPr>
        <p:blipFill>
          <a:blip r:embed="rId3">
            <a:alphaModFix/>
          </a:blip>
          <a:stretch>
            <a:fillRect/>
          </a:stretch>
        </p:blipFill>
        <p:spPr>
          <a:xfrm>
            <a:off x="8305800" y="2093825"/>
            <a:ext cx="2822450" cy="2053125"/>
          </a:xfrm>
          <a:prstGeom prst="rect">
            <a:avLst/>
          </a:prstGeom>
          <a:noFill/>
          <a:ln>
            <a:noFill/>
          </a:ln>
        </p:spPr>
      </p:pic>
      <p:pic>
        <p:nvPicPr>
          <p:cNvPr id="329" name="Google Shape;329;p36"/>
          <p:cNvPicPr preferRelativeResize="0"/>
          <p:nvPr/>
        </p:nvPicPr>
        <p:blipFill>
          <a:blip r:embed="rId4">
            <a:alphaModFix/>
          </a:blip>
          <a:stretch>
            <a:fillRect/>
          </a:stretch>
        </p:blipFill>
        <p:spPr>
          <a:xfrm>
            <a:off x="649350" y="2093825"/>
            <a:ext cx="3492249" cy="3629226"/>
          </a:xfrm>
          <a:prstGeom prst="rect">
            <a:avLst/>
          </a:prstGeom>
          <a:noFill/>
          <a:ln>
            <a:noFill/>
          </a:ln>
        </p:spPr>
      </p:pic>
      <p:pic>
        <p:nvPicPr>
          <p:cNvPr id="330" name="Google Shape;330;p36"/>
          <p:cNvPicPr preferRelativeResize="0"/>
          <p:nvPr/>
        </p:nvPicPr>
        <p:blipFill>
          <a:blip r:embed="rId5">
            <a:alphaModFix/>
          </a:blip>
          <a:stretch>
            <a:fillRect/>
          </a:stretch>
        </p:blipFill>
        <p:spPr>
          <a:xfrm>
            <a:off x="4330816" y="2121400"/>
            <a:ext cx="3785750" cy="3712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Time-series decomposition</a:t>
            </a:r>
            <a:endParaRPr sz="3000"/>
          </a:p>
        </p:txBody>
      </p:sp>
      <p:sp>
        <p:nvSpPr>
          <p:cNvPr id="337" name="Google Shape;337;p37"/>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lnSpc>
                <a:spcPct val="115000"/>
              </a:lnSpc>
              <a:spcBef>
                <a:spcPts val="1100"/>
              </a:spcBef>
              <a:spcAft>
                <a:spcPts val="0"/>
              </a:spcAft>
              <a:buNone/>
            </a:pPr>
            <a:r>
              <a:t/>
            </a:r>
            <a:endParaRPr sz="1050">
              <a:highlight>
                <a:srgbClr val="FFFFFF"/>
              </a:highlight>
            </a:endParaRPr>
          </a:p>
          <a:p>
            <a:pPr indent="0" lvl="0" marL="0" rtl="0" algn="l">
              <a:lnSpc>
                <a:spcPct val="115000"/>
              </a:lnSpc>
              <a:spcBef>
                <a:spcPts val="1100"/>
              </a:spcBef>
              <a:spcAft>
                <a:spcPts val="0"/>
              </a:spcAft>
              <a:buNone/>
            </a:pPr>
            <a:r>
              <a:rPr lang="en-US" sz="1250">
                <a:highlight>
                  <a:srgbClr val="FFFFFF"/>
                </a:highlight>
              </a:rPr>
              <a:t>The uppermost graph gives us Observed values </a:t>
            </a:r>
            <a:endParaRPr sz="1250">
              <a:highlight>
                <a:srgbClr val="FFFFFF"/>
              </a:highlight>
            </a:endParaRPr>
          </a:p>
          <a:p>
            <a:pPr indent="0" lvl="0" marL="0" rtl="0" algn="l">
              <a:lnSpc>
                <a:spcPct val="115000"/>
              </a:lnSpc>
              <a:spcBef>
                <a:spcPts val="1100"/>
              </a:spcBef>
              <a:spcAft>
                <a:spcPts val="0"/>
              </a:spcAft>
              <a:buNone/>
            </a:pPr>
            <a:r>
              <a:rPr lang="en-US" sz="1250">
                <a:highlight>
                  <a:srgbClr val="FFFFFF"/>
                </a:highlight>
              </a:rPr>
              <a:t>in the data.</a:t>
            </a:r>
            <a:endParaRPr sz="1250">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sz="1900"/>
              <a:t>Trend:</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en-US" sz="1900"/>
              <a:t>Seasonal:</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en-US" sz="1900"/>
              <a:t>Residual:</a:t>
            </a:r>
            <a:endParaRPr sz="1900"/>
          </a:p>
        </p:txBody>
      </p:sp>
      <p:sp>
        <p:nvSpPr>
          <p:cNvPr id="338" name="Google Shape;338;p37"/>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39" name="Google Shape;339;p37"/>
          <p:cNvPicPr preferRelativeResize="0"/>
          <p:nvPr/>
        </p:nvPicPr>
        <p:blipFill>
          <a:blip r:embed="rId3">
            <a:alphaModFix/>
          </a:blip>
          <a:stretch>
            <a:fillRect/>
          </a:stretch>
        </p:blipFill>
        <p:spPr>
          <a:xfrm>
            <a:off x="4586150" y="2121400"/>
            <a:ext cx="7237126" cy="3967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type="title"/>
          </p:nvPr>
        </p:nvSpPr>
        <p:spPr>
          <a:xfrm>
            <a:off x="442625" y="484725"/>
            <a:ext cx="10618500" cy="74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Challenges:</a:t>
            </a:r>
            <a:endParaRPr sz="3000"/>
          </a:p>
        </p:txBody>
      </p:sp>
      <p:sp>
        <p:nvSpPr>
          <p:cNvPr id="345" name="Google Shape;345;p38"/>
          <p:cNvSpPr txBox="1"/>
          <p:nvPr>
            <p:ph idx="1" type="body"/>
          </p:nvPr>
        </p:nvSpPr>
        <p:spPr>
          <a:xfrm>
            <a:off x="442625" y="1327800"/>
            <a:ext cx="11026500" cy="4844400"/>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
        <p:nvSpPr>
          <p:cNvPr id="346" name="Google Shape;346;p3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347" name="Google Shape;347;p3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48" name="Google Shape;348;p3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49" name="Google Shape;349;p38"/>
          <p:cNvPicPr preferRelativeResize="0"/>
          <p:nvPr/>
        </p:nvPicPr>
        <p:blipFill rotWithShape="1">
          <a:blip r:embed="rId3">
            <a:alphaModFix/>
          </a:blip>
          <a:srcRect b="0" l="0" r="0" t="0"/>
          <a:stretch/>
        </p:blipFill>
        <p:spPr>
          <a:xfrm>
            <a:off x="11237976" y="0"/>
            <a:ext cx="936192" cy="906809"/>
          </a:xfrm>
          <a:prstGeom prst="rect">
            <a:avLst/>
          </a:prstGeom>
          <a:noFill/>
          <a:ln>
            <a:noFill/>
          </a:ln>
        </p:spPr>
      </p:pic>
      <p:pic>
        <p:nvPicPr>
          <p:cNvPr id="350" name="Google Shape;350;p38"/>
          <p:cNvPicPr preferRelativeResize="0"/>
          <p:nvPr/>
        </p:nvPicPr>
        <p:blipFill>
          <a:blip r:embed="rId4">
            <a:alphaModFix/>
          </a:blip>
          <a:stretch>
            <a:fillRect/>
          </a:stretch>
        </p:blipFill>
        <p:spPr>
          <a:xfrm>
            <a:off x="509875" y="1227125"/>
            <a:ext cx="11170020" cy="513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1088125" y="370575"/>
            <a:ext cx="10483800" cy="90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Challenges:</a:t>
            </a:r>
            <a:endParaRPr sz="3000"/>
          </a:p>
        </p:txBody>
      </p:sp>
      <p:sp>
        <p:nvSpPr>
          <p:cNvPr id="356" name="Google Shape;356;p39"/>
          <p:cNvSpPr txBox="1"/>
          <p:nvPr>
            <p:ph idx="1" type="body"/>
          </p:nvPr>
        </p:nvSpPr>
        <p:spPr>
          <a:xfrm>
            <a:off x="644350" y="1277475"/>
            <a:ext cx="10959300" cy="4995300"/>
          </a:xfrm>
          <a:prstGeom prst="rect">
            <a:avLst/>
          </a:prstGeom>
          <a:noFill/>
          <a:ln>
            <a:noFill/>
          </a:ln>
        </p:spPr>
        <p:txBody>
          <a:bodyPr anchorCtr="0" anchor="t" bIns="45700" lIns="91425" spcFirstLastPara="1" rIns="91425" wrap="square" tIns="45700">
            <a:normAutofit/>
          </a:bodyPr>
          <a:lstStyle/>
          <a:p>
            <a:pPr indent="-74929" lvl="0" marL="182880" rtl="0" algn="just">
              <a:spcBef>
                <a:spcPts val="0"/>
              </a:spcBef>
              <a:spcAft>
                <a:spcPts val="0"/>
              </a:spcAft>
              <a:buClr>
                <a:schemeClr val="dk1"/>
              </a:buClr>
              <a:buSzPts val="1700"/>
              <a:buFont typeface="Arial"/>
              <a:buNone/>
            </a:pPr>
            <a:r>
              <a:rPr b="1" lang="en-US" sz="1800">
                <a:latin typeface="Calibri"/>
                <a:ea typeface="Calibri"/>
                <a:cs typeface="Calibri"/>
                <a:sym typeface="Calibri"/>
              </a:rPr>
              <a:t>Data availability</a:t>
            </a:r>
            <a:r>
              <a:rPr lang="en-US" sz="1800">
                <a:latin typeface="Calibri"/>
                <a:ea typeface="Calibri"/>
                <a:cs typeface="Calibri"/>
                <a:sym typeface="Calibri"/>
              </a:rPr>
              <a:t>: obtaining high-quality and sufficient air quality data can be a challenge, especially in developing countries like Bangladesh. Data may be missing or unreliable, which can affect the accuracy of the predictions.</a:t>
            </a:r>
            <a:endParaRPr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t/>
            </a:r>
            <a:endParaRPr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rPr b="1" lang="en-US" sz="1800">
                <a:latin typeface="Calibri"/>
                <a:ea typeface="Calibri"/>
                <a:cs typeface="Calibri"/>
                <a:sym typeface="Calibri"/>
              </a:rPr>
              <a:t>Data preprocessing: </a:t>
            </a:r>
            <a:r>
              <a:rPr lang="en-US" sz="1800"/>
              <a:t>This can include cleaning and normalizing the data, handling missing values, and dealing with outliers. </a:t>
            </a:r>
            <a:endParaRPr sz="1800"/>
          </a:p>
          <a:p>
            <a:pPr indent="-74929" lvl="0" marL="182880" rtl="0" algn="just">
              <a:spcBef>
                <a:spcPts val="0"/>
              </a:spcBef>
              <a:spcAft>
                <a:spcPts val="0"/>
              </a:spcAft>
              <a:buClr>
                <a:schemeClr val="dk1"/>
              </a:buClr>
              <a:buSzPts val="1700"/>
              <a:buFont typeface="Arial"/>
              <a:buNone/>
            </a:pPr>
            <a:r>
              <a:t/>
            </a:r>
            <a:endParaRPr sz="1800"/>
          </a:p>
          <a:p>
            <a:pPr indent="-74929" lvl="0" marL="182880" rtl="0" algn="just">
              <a:spcBef>
                <a:spcPts val="0"/>
              </a:spcBef>
              <a:spcAft>
                <a:spcPts val="0"/>
              </a:spcAft>
              <a:buClr>
                <a:schemeClr val="dk1"/>
              </a:buClr>
              <a:buSzPts val="1700"/>
              <a:buFont typeface="Arial"/>
              <a:buNone/>
            </a:pPr>
            <a:r>
              <a:t/>
            </a:r>
            <a:endParaRPr b="1"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rPr b="1" lang="en-US" sz="1800">
                <a:latin typeface="Calibri"/>
                <a:ea typeface="Calibri"/>
                <a:cs typeface="Calibri"/>
                <a:sym typeface="Calibri"/>
              </a:rPr>
              <a:t>Feature selection:  </a:t>
            </a:r>
            <a:r>
              <a:rPr lang="en-US" sz="1800">
                <a:latin typeface="Calibri"/>
                <a:ea typeface="Calibri"/>
                <a:cs typeface="Calibri"/>
                <a:sym typeface="Calibri"/>
              </a:rPr>
              <a:t>Is identifying the most important features to include in the model is a key challenge.</a:t>
            </a:r>
            <a:endParaRPr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t/>
            </a:r>
            <a:endParaRPr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t/>
            </a:r>
            <a:endParaRPr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rPr b="1" lang="en-US" sz="1800">
                <a:latin typeface="Calibri"/>
                <a:ea typeface="Calibri"/>
                <a:cs typeface="Calibri"/>
                <a:sym typeface="Calibri"/>
              </a:rPr>
              <a:t>Model complexity: </a:t>
            </a:r>
            <a:r>
              <a:rPr lang="en-US" sz="1800">
                <a:latin typeface="Calibri"/>
                <a:ea typeface="Calibri"/>
                <a:cs typeface="Calibri"/>
                <a:sym typeface="Calibri"/>
              </a:rPr>
              <a:t>Deep learning models can be complex and require a significant amount of computational resources. </a:t>
            </a:r>
            <a:endParaRPr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t/>
            </a:r>
            <a:endParaRPr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t/>
            </a:r>
            <a:endParaRPr sz="1800">
              <a:latin typeface="Calibri"/>
              <a:ea typeface="Calibri"/>
              <a:cs typeface="Calibri"/>
              <a:sym typeface="Calibri"/>
            </a:endParaRPr>
          </a:p>
          <a:p>
            <a:pPr indent="-74929" lvl="0" marL="182880" rtl="0" algn="just">
              <a:spcBef>
                <a:spcPts val="0"/>
              </a:spcBef>
              <a:spcAft>
                <a:spcPts val="0"/>
              </a:spcAft>
              <a:buClr>
                <a:schemeClr val="dk1"/>
              </a:buClr>
              <a:buSzPts val="1700"/>
              <a:buFont typeface="Arial"/>
              <a:buNone/>
            </a:pPr>
            <a:r>
              <a:rPr b="1" lang="en-US" sz="1800">
                <a:latin typeface="Calibri"/>
                <a:ea typeface="Calibri"/>
                <a:cs typeface="Calibri"/>
                <a:sym typeface="Calibri"/>
              </a:rPr>
              <a:t>Overfitting:</a:t>
            </a:r>
            <a:r>
              <a:rPr lang="en-US" sz="1800">
                <a:latin typeface="Calibri"/>
                <a:ea typeface="Calibri"/>
                <a:cs typeface="Calibri"/>
                <a:sym typeface="Calibri"/>
              </a:rPr>
              <a:t>  Overfitting can occur when a model is too complex and starts to memorize the training data, instead of generalizing to new data</a:t>
            </a:r>
            <a:endParaRPr sz="1800"/>
          </a:p>
        </p:txBody>
      </p:sp>
      <p:sp>
        <p:nvSpPr>
          <p:cNvPr id="357" name="Google Shape;357;p3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358" name="Google Shape;358;p3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59" name="Google Shape;359;p3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60" name="Google Shape;360;p39"/>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type="title"/>
          </p:nvPr>
        </p:nvSpPr>
        <p:spPr>
          <a:xfrm>
            <a:off x="1088125" y="384175"/>
            <a:ext cx="10500600" cy="97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Challenges:</a:t>
            </a:r>
            <a:endParaRPr sz="3000"/>
          </a:p>
        </p:txBody>
      </p:sp>
      <p:sp>
        <p:nvSpPr>
          <p:cNvPr id="366" name="Google Shape;366;p40"/>
          <p:cNvSpPr txBox="1"/>
          <p:nvPr>
            <p:ph idx="1" type="body"/>
          </p:nvPr>
        </p:nvSpPr>
        <p:spPr>
          <a:xfrm>
            <a:off x="711575" y="1462325"/>
            <a:ext cx="10690500" cy="4710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700"/>
              <a:buFont typeface="Arial"/>
              <a:buNone/>
            </a:pPr>
            <a:r>
              <a:rPr b="1" lang="en-US" sz="1800">
                <a:latin typeface="Calibri"/>
                <a:ea typeface="Calibri"/>
                <a:cs typeface="Calibri"/>
                <a:sym typeface="Calibri"/>
              </a:rPr>
              <a:t>Handling of temporal dependencies: </a:t>
            </a:r>
            <a:r>
              <a:rPr lang="en-US" sz="1800">
                <a:latin typeface="Calibri"/>
                <a:ea typeface="Calibri"/>
                <a:cs typeface="Calibri"/>
                <a:sym typeface="Calibri"/>
              </a:rPr>
              <a:t> Air quality data is time-series data, and the model needs to handle      temporal dependencies effectively to make accurate predictions.</a:t>
            </a:r>
            <a:endParaRPr sz="1800">
              <a:latin typeface="Calibri"/>
              <a:ea typeface="Calibri"/>
              <a:cs typeface="Calibri"/>
              <a:sym typeface="Calibri"/>
            </a:endParaRPr>
          </a:p>
          <a:p>
            <a:pPr indent="0" lvl="0" marL="0" rtl="0" algn="just">
              <a:spcBef>
                <a:spcPts val="0"/>
              </a:spcBef>
              <a:spcAft>
                <a:spcPts val="0"/>
              </a:spcAft>
              <a:buClr>
                <a:schemeClr val="dk1"/>
              </a:buClr>
              <a:buSzPts val="1700"/>
              <a:buFont typeface="Arial"/>
              <a:buNone/>
            </a:pPr>
            <a:r>
              <a:t/>
            </a:r>
            <a:endParaRPr sz="1800">
              <a:latin typeface="Calibri"/>
              <a:ea typeface="Calibri"/>
              <a:cs typeface="Calibri"/>
              <a:sym typeface="Calibri"/>
            </a:endParaRPr>
          </a:p>
          <a:p>
            <a:pPr indent="0" lvl="0" marL="0" rtl="0" algn="just">
              <a:spcBef>
                <a:spcPts val="0"/>
              </a:spcBef>
              <a:spcAft>
                <a:spcPts val="0"/>
              </a:spcAft>
              <a:buClr>
                <a:schemeClr val="dk1"/>
              </a:buClr>
              <a:buSzPts val="1700"/>
              <a:buFont typeface="Arial"/>
              <a:buNone/>
            </a:pPr>
            <a:r>
              <a:t/>
            </a:r>
            <a:endParaRPr sz="18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b="1" lang="en-US" sz="1800"/>
              <a:t>Lack of domain knowledge: </a:t>
            </a:r>
            <a:r>
              <a:rPr lang="en-US" sz="1800"/>
              <a:t>Air quality prediction is a complex problem and   requires  domain  knowledge in fields such as atmospheric science, meteorology, and environmental engineering.</a:t>
            </a:r>
            <a:endParaRPr sz="1800"/>
          </a:p>
          <a:p>
            <a:pPr indent="0" lvl="0" marL="0" rtl="0" algn="just">
              <a:lnSpc>
                <a:spcPct val="115000"/>
              </a:lnSpc>
              <a:spcBef>
                <a:spcPts val="1200"/>
              </a:spcBef>
              <a:spcAft>
                <a:spcPts val="0"/>
              </a:spcAft>
              <a:buClr>
                <a:schemeClr val="dk1"/>
              </a:buClr>
              <a:buSzPts val="1100"/>
              <a:buFont typeface="Arial"/>
              <a:buNone/>
            </a:pPr>
            <a:r>
              <a:t/>
            </a:r>
            <a:endParaRPr sz="1800"/>
          </a:p>
          <a:p>
            <a:pPr indent="0" lvl="0" marL="0" rtl="0" algn="just">
              <a:lnSpc>
                <a:spcPct val="115000"/>
              </a:lnSpc>
              <a:spcBef>
                <a:spcPts val="1200"/>
              </a:spcBef>
              <a:spcAft>
                <a:spcPts val="0"/>
              </a:spcAft>
              <a:buClr>
                <a:schemeClr val="dk1"/>
              </a:buClr>
              <a:buSzPts val="1100"/>
              <a:buFont typeface="Arial"/>
              <a:buNone/>
            </a:pPr>
            <a:r>
              <a:t/>
            </a:r>
            <a:endParaRPr sz="1800"/>
          </a:p>
          <a:p>
            <a:pPr indent="0" lvl="0" marL="0" rtl="0" algn="just">
              <a:spcBef>
                <a:spcPts val="1200"/>
              </a:spcBef>
              <a:spcAft>
                <a:spcPts val="0"/>
              </a:spcAft>
              <a:buClr>
                <a:schemeClr val="dk1"/>
              </a:buClr>
              <a:buSzPts val="1700"/>
              <a:buFont typeface="Arial"/>
              <a:buNone/>
            </a:pPr>
            <a:r>
              <a:rPr b="1" lang="en-US" sz="1800">
                <a:latin typeface="Calibri"/>
                <a:ea typeface="Calibri"/>
                <a:cs typeface="Calibri"/>
                <a:sym typeface="Calibri"/>
              </a:rPr>
              <a:t>Validation and evaluation:</a:t>
            </a:r>
            <a:r>
              <a:rPr lang="en-US" sz="1800">
                <a:latin typeface="Calibri"/>
                <a:ea typeface="Calibri"/>
                <a:cs typeface="Calibri"/>
                <a:sym typeface="Calibri"/>
              </a:rPr>
              <a:t> Evaluating the performance of the model can be challenging, as there may not be a large amount of data available for testing, </a:t>
            </a:r>
            <a:endParaRPr sz="1800"/>
          </a:p>
        </p:txBody>
      </p:sp>
      <p:sp>
        <p:nvSpPr>
          <p:cNvPr id="367" name="Google Shape;367;p4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368" name="Google Shape;368;p4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69" name="Google Shape;369;p4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70" name="Google Shape;370;p40"/>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1088125" y="384175"/>
            <a:ext cx="10685700" cy="9069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1200"/>
              </a:spcBef>
              <a:spcAft>
                <a:spcPts val="1200"/>
              </a:spcAft>
              <a:buSzPts val="1100"/>
              <a:buFont typeface="Arial"/>
              <a:buNone/>
            </a:pPr>
            <a:r>
              <a:rPr b="1" lang="en-US" sz="3000">
                <a:solidFill>
                  <a:schemeClr val="dk1"/>
                </a:solidFill>
              </a:rPr>
              <a:t>Future  scope:</a:t>
            </a:r>
            <a:endParaRPr sz="4500"/>
          </a:p>
        </p:txBody>
      </p:sp>
      <p:sp>
        <p:nvSpPr>
          <p:cNvPr id="376" name="Google Shape;376;p41"/>
          <p:cNvSpPr txBox="1"/>
          <p:nvPr>
            <p:ph idx="1" type="body"/>
          </p:nvPr>
        </p:nvSpPr>
        <p:spPr>
          <a:xfrm>
            <a:off x="582750" y="1391525"/>
            <a:ext cx="11026500" cy="4780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Font typeface="Arial"/>
              <a:buNone/>
            </a:pPr>
            <a:r>
              <a:rPr lang="en-US" sz="1800"/>
              <a:t>For future research, we recommend exploring the use of machine learning techniques to improve the accuracy of AQI forecasting in Dhaka. Machine learning algorithms can be used to predict the health impacts of air pollution on the residents of Dhaka, which can inform policy decisions and public health interventions. Additionally, incorporating more data sources and variables, such as weather data and traffic patterns, may improve the accuracy of AQI forecasting.</a:t>
            </a:r>
            <a:endParaRPr sz="1800"/>
          </a:p>
          <a:p>
            <a:pPr indent="0" lvl="0" marL="0" rtl="0" algn="l">
              <a:lnSpc>
                <a:spcPct val="115000"/>
              </a:lnSpc>
              <a:spcBef>
                <a:spcPts val="1200"/>
              </a:spcBef>
              <a:spcAft>
                <a:spcPts val="0"/>
              </a:spcAft>
              <a:buSzPts val="1700"/>
              <a:buNone/>
            </a:pPr>
            <a:r>
              <a:rPr b="1" lang="en-US" sz="1800">
                <a:latin typeface="Calibri"/>
                <a:ea typeface="Calibri"/>
                <a:cs typeface="Calibri"/>
                <a:sym typeface="Calibri"/>
              </a:rPr>
              <a:t>I</a:t>
            </a:r>
            <a:r>
              <a:rPr b="1" lang="en-US" sz="1800">
                <a:latin typeface="Calibri"/>
                <a:ea typeface="Calibri"/>
                <a:cs typeface="Calibri"/>
                <a:sym typeface="Calibri"/>
              </a:rPr>
              <a:t>ncorporating additional data sources:</a:t>
            </a:r>
            <a:r>
              <a:rPr lang="en-US" sz="1800">
                <a:latin typeface="Calibri"/>
                <a:ea typeface="Calibri"/>
                <a:cs typeface="Calibri"/>
                <a:sym typeface="Calibri"/>
              </a:rPr>
              <a:t> The model could be further improved by additional data sources such as weather forecasts, traffic data, and land-use data.</a:t>
            </a:r>
            <a:endParaRPr sz="1800">
              <a:latin typeface="Calibri"/>
              <a:ea typeface="Calibri"/>
              <a:cs typeface="Calibri"/>
              <a:sym typeface="Calibri"/>
            </a:endParaRPr>
          </a:p>
          <a:p>
            <a:pPr indent="-74929" lvl="0" marL="182880" rtl="0" algn="l">
              <a:lnSpc>
                <a:spcPct val="115000"/>
              </a:lnSpc>
              <a:spcBef>
                <a:spcPts val="0"/>
              </a:spcBef>
              <a:spcAft>
                <a:spcPts val="0"/>
              </a:spcAft>
              <a:buSzPts val="1700"/>
              <a:buNone/>
            </a:pPr>
            <a:r>
              <a:t/>
            </a:r>
            <a:endParaRPr sz="1800">
              <a:latin typeface="Calibri"/>
              <a:ea typeface="Calibri"/>
              <a:cs typeface="Calibri"/>
              <a:sym typeface="Calibri"/>
            </a:endParaRPr>
          </a:p>
          <a:p>
            <a:pPr indent="0" lvl="0" marL="0" marR="0" rtl="0" algn="just">
              <a:lnSpc>
                <a:spcPct val="115000"/>
              </a:lnSpc>
              <a:spcBef>
                <a:spcPts val="0"/>
              </a:spcBef>
              <a:spcAft>
                <a:spcPts val="0"/>
              </a:spcAft>
              <a:buSzPts val="1700"/>
              <a:buNone/>
            </a:pPr>
            <a:r>
              <a:rPr b="1" lang="en-US" sz="1800">
                <a:latin typeface="Calibri"/>
                <a:ea typeface="Calibri"/>
                <a:cs typeface="Calibri"/>
                <a:sym typeface="Calibri"/>
              </a:rPr>
              <a:t>Ensemble models: </a:t>
            </a:r>
            <a:r>
              <a:rPr lang="en-US" sz="1800">
                <a:latin typeface="Calibri"/>
                <a:ea typeface="Calibri"/>
                <a:cs typeface="Calibri"/>
                <a:sym typeface="Calibri"/>
              </a:rPr>
              <a:t>Ensemble models , which combine multiple models to make predictions, could be used to improve the accuracy of the prediction. this could be combining an LSTM model with other types of models such as Random Forest or Support Vector Machines.</a:t>
            </a:r>
            <a:endParaRPr sz="1800">
              <a:latin typeface="Calibri"/>
              <a:ea typeface="Calibri"/>
              <a:cs typeface="Calibri"/>
              <a:sym typeface="Calibri"/>
            </a:endParaRPr>
          </a:p>
        </p:txBody>
      </p:sp>
      <p:sp>
        <p:nvSpPr>
          <p:cNvPr id="377" name="Google Shape;377;p4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378" name="Google Shape;378;p4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79" name="Google Shape;379;p4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80" name="Google Shape;380;p41"/>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1088125" y="484625"/>
            <a:ext cx="10040100" cy="151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INTRODUCTION</a:t>
            </a:r>
            <a:endParaRPr sz="3000"/>
          </a:p>
        </p:txBody>
      </p:sp>
      <p:sp>
        <p:nvSpPr>
          <p:cNvPr id="124" name="Google Shape;124;p15"/>
          <p:cNvSpPr txBox="1"/>
          <p:nvPr>
            <p:ph idx="1" type="body"/>
          </p:nvPr>
        </p:nvSpPr>
        <p:spPr>
          <a:xfrm>
            <a:off x="811825" y="1903700"/>
            <a:ext cx="10316400" cy="4268400"/>
          </a:xfrm>
          <a:prstGeom prst="rect">
            <a:avLst/>
          </a:prstGeom>
          <a:noFill/>
          <a:ln>
            <a:noFill/>
          </a:ln>
        </p:spPr>
        <p:txBody>
          <a:bodyPr anchorCtr="0" anchor="t" bIns="45700" lIns="91425" spcFirstLastPara="1" rIns="91425" wrap="square" tIns="45700">
            <a:normAutofit/>
          </a:bodyPr>
          <a:lstStyle/>
          <a:p>
            <a:pPr indent="0" lvl="0" marL="107950" rtl="0" algn="just">
              <a:lnSpc>
                <a:spcPct val="90000"/>
              </a:lnSpc>
              <a:spcBef>
                <a:spcPts val="0"/>
              </a:spcBef>
              <a:spcAft>
                <a:spcPts val="0"/>
              </a:spcAft>
              <a:buSzPts val="1700"/>
              <a:buNone/>
            </a:pPr>
            <a:r>
              <a:rPr lang="en-US" sz="1800"/>
              <a:t>Dhaka, one of the most densely populated cities, is the capital city of Bangladesh. It is situated by the bank of the river Buriganga.Dhaka is one of the most densely populated cities in the world, with a population of over 21 million people. The city is also known for its high levels of air pollution, which is a major public health concern.</a:t>
            </a:r>
            <a:endParaRPr sz="1800"/>
          </a:p>
        </p:txBody>
      </p:sp>
      <p:sp>
        <p:nvSpPr>
          <p:cNvPr id="125" name="Google Shape;125;p15"/>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126" name="Google Shape;126;p15"/>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27" name="Google Shape;127;p15"/>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28" name="Google Shape;128;p15"/>
          <p:cNvPicPr preferRelativeResize="0"/>
          <p:nvPr/>
        </p:nvPicPr>
        <p:blipFill rotWithShape="1">
          <a:blip r:embed="rId3">
            <a:alphaModFix/>
          </a:blip>
          <a:srcRect b="0" l="0" r="0" t="0"/>
          <a:stretch/>
        </p:blipFill>
        <p:spPr>
          <a:xfrm>
            <a:off x="11237976" y="0"/>
            <a:ext cx="936192" cy="906809"/>
          </a:xfrm>
          <a:prstGeom prst="rect">
            <a:avLst/>
          </a:prstGeom>
          <a:noFill/>
          <a:ln>
            <a:noFill/>
          </a:ln>
        </p:spPr>
      </p:pic>
      <p:pic>
        <p:nvPicPr>
          <p:cNvPr id="129" name="Google Shape;129;p15"/>
          <p:cNvPicPr preferRelativeResize="0"/>
          <p:nvPr/>
        </p:nvPicPr>
        <p:blipFill>
          <a:blip r:embed="rId4">
            <a:alphaModFix/>
          </a:blip>
          <a:stretch>
            <a:fillRect/>
          </a:stretch>
        </p:blipFill>
        <p:spPr>
          <a:xfrm>
            <a:off x="1088125" y="3276300"/>
            <a:ext cx="4226526" cy="2641559"/>
          </a:xfrm>
          <a:prstGeom prst="rect">
            <a:avLst/>
          </a:prstGeom>
          <a:noFill/>
          <a:ln>
            <a:noFill/>
          </a:ln>
        </p:spPr>
      </p:pic>
      <p:pic>
        <p:nvPicPr>
          <p:cNvPr id="130" name="Google Shape;130;p15"/>
          <p:cNvPicPr preferRelativeResize="0"/>
          <p:nvPr/>
        </p:nvPicPr>
        <p:blipFill>
          <a:blip r:embed="rId5">
            <a:alphaModFix/>
          </a:blip>
          <a:stretch>
            <a:fillRect/>
          </a:stretch>
        </p:blipFill>
        <p:spPr>
          <a:xfrm>
            <a:off x="6569450" y="3239712"/>
            <a:ext cx="4411424" cy="271473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ph type="title"/>
          </p:nvPr>
        </p:nvSpPr>
        <p:spPr>
          <a:xfrm>
            <a:off x="1179575" y="384176"/>
            <a:ext cx="10058400" cy="80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Future Scope</a:t>
            </a:r>
            <a:endParaRPr sz="3000"/>
          </a:p>
        </p:txBody>
      </p:sp>
      <p:sp>
        <p:nvSpPr>
          <p:cNvPr id="386" name="Google Shape;386;p42"/>
          <p:cNvSpPr txBox="1"/>
          <p:nvPr>
            <p:ph idx="1" type="body"/>
          </p:nvPr>
        </p:nvSpPr>
        <p:spPr>
          <a:xfrm>
            <a:off x="812425" y="1294325"/>
            <a:ext cx="10656900" cy="4878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700"/>
              <a:buNone/>
            </a:pPr>
            <a:r>
              <a:rPr b="1" lang="en-US" sz="1800">
                <a:latin typeface="Calibri"/>
                <a:ea typeface="Calibri"/>
                <a:cs typeface="Calibri"/>
                <a:sym typeface="Calibri"/>
              </a:rPr>
              <a:t>Model interpretability: </a:t>
            </a:r>
            <a:r>
              <a:rPr lang="en-US" sz="1800">
                <a:latin typeface="Calibri"/>
                <a:ea typeface="Calibri"/>
                <a:cs typeface="Calibri"/>
                <a:sym typeface="Calibri"/>
              </a:rPr>
              <a:t>The model would allow to identify which features are most important in making predictions.</a:t>
            </a:r>
            <a:endParaRPr sz="1800">
              <a:latin typeface="Calibri"/>
              <a:ea typeface="Calibri"/>
              <a:cs typeface="Calibri"/>
              <a:sym typeface="Calibri"/>
            </a:endParaRPr>
          </a:p>
          <a:p>
            <a:pPr indent="0" lvl="0" marL="0" rtl="0" algn="just">
              <a:lnSpc>
                <a:spcPct val="115000"/>
              </a:lnSpc>
              <a:spcBef>
                <a:spcPts val="0"/>
              </a:spcBef>
              <a:spcAft>
                <a:spcPts val="0"/>
              </a:spcAft>
              <a:buSzPts val="1700"/>
              <a:buNone/>
            </a:pPr>
            <a:r>
              <a:rPr b="1" lang="en-US" sz="1800">
                <a:latin typeface="Calibri"/>
                <a:ea typeface="Calibri"/>
                <a:cs typeface="Calibri"/>
                <a:sym typeface="Calibri"/>
              </a:rPr>
              <a:t>Online learning: </a:t>
            </a:r>
            <a:r>
              <a:rPr lang="en-US" sz="1800">
                <a:latin typeface="Calibri"/>
                <a:ea typeface="Calibri"/>
                <a:cs typeface="Calibri"/>
                <a:sym typeface="Calibri"/>
              </a:rPr>
              <a:t>The model could be adapted to an online learning scenario, where it can be updated with new data in real-time and make predictions on the fly.</a:t>
            </a:r>
            <a:endParaRPr sz="18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b="1" lang="en-US" sz="1800"/>
              <a:t>Deployment:</a:t>
            </a:r>
            <a:r>
              <a:rPr lang="en-US" sz="1800"/>
              <a:t> The model could be deployed in a web or mobile app, which would allow individuals and organizations to access air quality predictions and make informed decisions about actions to take to improve air quality and protect public health.</a:t>
            </a:r>
            <a:endParaRPr sz="1800"/>
          </a:p>
          <a:p>
            <a:pPr indent="0" lvl="0" marL="0" rtl="0" algn="just">
              <a:lnSpc>
                <a:spcPct val="115000"/>
              </a:lnSpc>
              <a:spcBef>
                <a:spcPts val="1200"/>
              </a:spcBef>
              <a:spcAft>
                <a:spcPts val="0"/>
              </a:spcAft>
              <a:buClr>
                <a:schemeClr val="dk1"/>
              </a:buClr>
              <a:buSzPts val="1100"/>
              <a:buFont typeface="Arial"/>
              <a:buNone/>
            </a:pPr>
            <a:r>
              <a:rPr b="1" lang="en-US" sz="1800"/>
              <a:t>Model fine-tuning:</a:t>
            </a:r>
            <a:r>
              <a:rPr lang="en-US" sz="1800"/>
              <a:t> The model could be fine-tuned to increase the accuracy of predictions. By experimenting with different architectures, optimizers and regularization techniques</a:t>
            </a:r>
            <a:endParaRPr sz="1800"/>
          </a:p>
          <a:p>
            <a:pPr indent="0" lvl="0" marL="0" rtl="0" algn="just">
              <a:lnSpc>
                <a:spcPct val="115000"/>
              </a:lnSpc>
              <a:spcBef>
                <a:spcPts val="1200"/>
              </a:spcBef>
              <a:spcAft>
                <a:spcPts val="0"/>
              </a:spcAft>
              <a:buClr>
                <a:schemeClr val="dk1"/>
              </a:buClr>
              <a:buSzPts val="1100"/>
              <a:buFont typeface="Arial"/>
              <a:buNone/>
            </a:pPr>
            <a:r>
              <a:rPr b="1" lang="en-US" sz="1800"/>
              <a:t>Comparison with other models:</a:t>
            </a:r>
            <a:r>
              <a:rPr lang="en-US" sz="1800"/>
              <a:t> The predictions of the LSTM model could be compared with other models like Random Forest, Support Vector Machines and other deep learning models to evaluate the performance</a:t>
            </a:r>
            <a:endParaRPr sz="1800"/>
          </a:p>
          <a:p>
            <a:pPr indent="-74929" lvl="0" marL="182880" rtl="0" algn="just">
              <a:lnSpc>
                <a:spcPct val="90000"/>
              </a:lnSpc>
              <a:spcBef>
                <a:spcPts val="1200"/>
              </a:spcBef>
              <a:spcAft>
                <a:spcPts val="0"/>
              </a:spcAft>
              <a:buSzPts val="1700"/>
              <a:buNone/>
            </a:pPr>
            <a:r>
              <a:t/>
            </a:r>
            <a:endParaRPr sz="1800">
              <a:latin typeface="Calibri"/>
              <a:ea typeface="Calibri"/>
              <a:cs typeface="Calibri"/>
              <a:sym typeface="Calibri"/>
            </a:endParaRPr>
          </a:p>
        </p:txBody>
      </p:sp>
      <p:sp>
        <p:nvSpPr>
          <p:cNvPr id="387" name="Google Shape;387;p4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388" name="Google Shape;388;p4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89" name="Google Shape;389;p4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90" name="Google Shape;390;p42"/>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idx="1" type="body"/>
          </p:nvPr>
        </p:nvSpPr>
        <p:spPr>
          <a:xfrm>
            <a:off x="1088136" y="2221992"/>
            <a:ext cx="10058400" cy="40507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7480"/>
              <a:buNone/>
            </a:pPr>
            <a:r>
              <a:rPr b="1" lang="en-US" sz="8800"/>
              <a:t>Thank You All</a:t>
            </a:r>
            <a:endParaRPr b="1" sz="8800"/>
          </a:p>
        </p:txBody>
      </p:sp>
      <p:sp>
        <p:nvSpPr>
          <p:cNvPr id="396" name="Google Shape;396;p4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397" name="Google Shape;397;p4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98" name="Google Shape;398;p4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Motivation</a:t>
            </a:r>
            <a:endParaRPr sz="3000"/>
          </a:p>
        </p:txBody>
      </p:sp>
      <p:sp>
        <p:nvSpPr>
          <p:cNvPr id="136" name="Google Shape;136;p16"/>
          <p:cNvSpPr txBox="1"/>
          <p:nvPr>
            <p:ph idx="1" type="body"/>
          </p:nvPr>
        </p:nvSpPr>
        <p:spPr>
          <a:xfrm>
            <a:off x="12596001" y="3402151"/>
            <a:ext cx="223800" cy="537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SzPct val="85000"/>
              <a:buNone/>
            </a:pPr>
            <a:r>
              <a:t/>
            </a:r>
            <a:endParaRPr/>
          </a:p>
        </p:txBody>
      </p:sp>
      <p:sp>
        <p:nvSpPr>
          <p:cNvPr id="137" name="Google Shape;137;p16"/>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138" name="Google Shape;138;p16"/>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39" name="Google Shape;139;p16"/>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0" name="Google Shape;140;p16"/>
          <p:cNvPicPr preferRelativeResize="0"/>
          <p:nvPr/>
        </p:nvPicPr>
        <p:blipFill rotWithShape="1">
          <a:blip r:embed="rId3">
            <a:alphaModFix/>
          </a:blip>
          <a:srcRect b="0" l="0" r="0" t="0"/>
          <a:stretch/>
        </p:blipFill>
        <p:spPr>
          <a:xfrm>
            <a:off x="11237976" y="0"/>
            <a:ext cx="936192" cy="906809"/>
          </a:xfrm>
          <a:prstGeom prst="rect">
            <a:avLst/>
          </a:prstGeom>
          <a:noFill/>
          <a:ln>
            <a:noFill/>
          </a:ln>
        </p:spPr>
      </p:pic>
      <p:pic>
        <p:nvPicPr>
          <p:cNvPr id="141" name="Google Shape;141;p16"/>
          <p:cNvPicPr preferRelativeResize="0"/>
          <p:nvPr/>
        </p:nvPicPr>
        <p:blipFill>
          <a:blip r:embed="rId4">
            <a:alphaModFix/>
          </a:blip>
          <a:stretch>
            <a:fillRect/>
          </a:stretch>
        </p:blipFill>
        <p:spPr>
          <a:xfrm>
            <a:off x="3083713" y="1753525"/>
            <a:ext cx="6137775" cy="405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OBJECTIVES</a:t>
            </a:r>
            <a:endParaRPr sz="3000"/>
          </a:p>
        </p:txBody>
      </p:sp>
      <p:sp>
        <p:nvSpPr>
          <p:cNvPr id="147" name="Google Shape;147;p17"/>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148" name="Google Shape;148;p17"/>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49" name="Google Shape;149;p17"/>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50" name="Google Shape;150;p17"/>
          <p:cNvPicPr preferRelativeResize="0"/>
          <p:nvPr/>
        </p:nvPicPr>
        <p:blipFill rotWithShape="1">
          <a:blip r:embed="rId3">
            <a:alphaModFix/>
          </a:blip>
          <a:srcRect b="0" l="0" r="0" t="0"/>
          <a:stretch/>
        </p:blipFill>
        <p:spPr>
          <a:xfrm>
            <a:off x="11237976" y="0"/>
            <a:ext cx="936192" cy="906809"/>
          </a:xfrm>
          <a:prstGeom prst="rect">
            <a:avLst/>
          </a:prstGeom>
          <a:noFill/>
          <a:ln>
            <a:noFill/>
          </a:ln>
        </p:spPr>
      </p:pic>
      <p:pic>
        <p:nvPicPr>
          <p:cNvPr id="151" name="Google Shape;151;p17"/>
          <p:cNvPicPr preferRelativeResize="0"/>
          <p:nvPr/>
        </p:nvPicPr>
        <p:blipFill>
          <a:blip r:embed="rId4">
            <a:alphaModFix/>
          </a:blip>
          <a:stretch>
            <a:fillRect/>
          </a:stretch>
        </p:blipFill>
        <p:spPr>
          <a:xfrm>
            <a:off x="2728925" y="2545775"/>
            <a:ext cx="6734175" cy="327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sz="3000"/>
              <a:t>CONTRIBUTIONS</a:t>
            </a:r>
            <a:endParaRPr sz="3000"/>
          </a:p>
        </p:txBody>
      </p:sp>
      <p:sp>
        <p:nvSpPr>
          <p:cNvPr id="157" name="Google Shape;157;p18"/>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158" name="Google Shape;158;p18"/>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59" name="Google Shape;159;p18"/>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60" name="Google Shape;160;p18"/>
          <p:cNvPicPr preferRelativeResize="0"/>
          <p:nvPr/>
        </p:nvPicPr>
        <p:blipFill rotWithShape="1">
          <a:blip r:embed="rId3">
            <a:alphaModFix/>
          </a:blip>
          <a:srcRect b="0" l="0" r="0" t="0"/>
          <a:stretch/>
        </p:blipFill>
        <p:spPr>
          <a:xfrm>
            <a:off x="11237976" y="0"/>
            <a:ext cx="936192" cy="906809"/>
          </a:xfrm>
          <a:prstGeom prst="rect">
            <a:avLst/>
          </a:prstGeom>
          <a:noFill/>
          <a:ln>
            <a:noFill/>
          </a:ln>
        </p:spPr>
      </p:pic>
      <p:pic>
        <p:nvPicPr>
          <p:cNvPr id="161" name="Google Shape;161;p18"/>
          <p:cNvPicPr preferRelativeResize="0"/>
          <p:nvPr/>
        </p:nvPicPr>
        <p:blipFill>
          <a:blip r:embed="rId4">
            <a:alphaModFix/>
          </a:blip>
          <a:stretch>
            <a:fillRect/>
          </a:stretch>
        </p:blipFill>
        <p:spPr>
          <a:xfrm>
            <a:off x="2815550" y="1872375"/>
            <a:ext cx="5585500" cy="416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800"/>
              <a:buFont typeface="Arial Black"/>
              <a:buNone/>
            </a:pPr>
            <a:r>
              <a:rPr lang="en-US" sz="3000">
                <a:solidFill>
                  <a:schemeClr val="dk1"/>
                </a:solidFill>
              </a:rPr>
              <a:t>AQI Levels</a:t>
            </a:r>
            <a:endParaRPr/>
          </a:p>
        </p:txBody>
      </p:sp>
      <p:sp>
        <p:nvSpPr>
          <p:cNvPr id="167" name="Google Shape;167;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1/4/2023</a:t>
            </a:r>
            <a:endParaRPr/>
          </a:p>
        </p:txBody>
      </p:sp>
      <p:sp>
        <p:nvSpPr>
          <p:cNvPr id="168" name="Google Shape;168;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69" name="Google Shape;169;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70" name="Google Shape;170;p19"/>
          <p:cNvPicPr preferRelativeResize="0"/>
          <p:nvPr/>
        </p:nvPicPr>
        <p:blipFill rotWithShape="1">
          <a:blip r:embed="rId3">
            <a:alphaModFix/>
          </a:blip>
          <a:srcRect b="0" l="0" r="0" t="0"/>
          <a:stretch/>
        </p:blipFill>
        <p:spPr>
          <a:xfrm>
            <a:off x="11237976" y="0"/>
            <a:ext cx="936192" cy="906809"/>
          </a:xfrm>
          <a:prstGeom prst="rect">
            <a:avLst/>
          </a:prstGeom>
          <a:noFill/>
          <a:ln>
            <a:noFill/>
          </a:ln>
        </p:spPr>
      </p:pic>
      <p:pic>
        <p:nvPicPr>
          <p:cNvPr id="171" name="Google Shape;171;p19"/>
          <p:cNvPicPr preferRelativeResize="0"/>
          <p:nvPr/>
        </p:nvPicPr>
        <p:blipFill>
          <a:blip r:embed="rId4">
            <a:alphaModFix/>
          </a:blip>
          <a:stretch>
            <a:fillRect/>
          </a:stretch>
        </p:blipFill>
        <p:spPr>
          <a:xfrm>
            <a:off x="694801" y="2121400"/>
            <a:ext cx="10862249" cy="39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chemeClr val="dk1"/>
                </a:solidFill>
              </a:rPr>
              <a:t>Previous Work on Air Quality Prediction</a:t>
            </a:r>
            <a:endParaRPr sz="3000"/>
          </a:p>
        </p:txBody>
      </p:sp>
      <p:sp>
        <p:nvSpPr>
          <p:cNvPr id="178" name="Google Shape;178;p20"/>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lnSpcReduction="20000"/>
          </a:bodyPr>
          <a:lstStyle/>
          <a:p>
            <a:pPr indent="0" lvl="0" marL="0" rtl="0" algn="just">
              <a:spcBef>
                <a:spcPts val="1000"/>
              </a:spcBef>
              <a:spcAft>
                <a:spcPts val="0"/>
              </a:spcAft>
              <a:buClr>
                <a:schemeClr val="dk1"/>
              </a:buClr>
              <a:buSzPts val="1100"/>
              <a:buFont typeface="Arial"/>
              <a:buNone/>
            </a:pPr>
            <a:r>
              <a:rPr lang="en-US" sz="2800">
                <a:latin typeface="Calibri"/>
                <a:ea typeface="Calibri"/>
                <a:cs typeface="Calibri"/>
                <a:sym typeface="Calibri"/>
              </a:rPr>
              <a:t>Title: Urban air pollution: a Bangladesh perspective</a:t>
            </a:r>
            <a:endParaRPr sz="2800">
              <a:latin typeface="Calibri"/>
              <a:ea typeface="Calibri"/>
              <a:cs typeface="Calibri"/>
              <a:sym typeface="Calibri"/>
            </a:endParaRPr>
          </a:p>
          <a:p>
            <a:pPr indent="0" lvl="0" marL="0" rtl="0" algn="just">
              <a:spcBef>
                <a:spcPts val="1000"/>
              </a:spcBef>
              <a:spcAft>
                <a:spcPts val="0"/>
              </a:spcAft>
              <a:buClr>
                <a:schemeClr val="dk1"/>
              </a:buClr>
              <a:buSzPts val="1100"/>
              <a:buFont typeface="Arial"/>
              <a:buNone/>
            </a:pPr>
            <a:r>
              <a:rPr lang="en-US" sz="2800">
                <a:latin typeface="Calibri"/>
                <a:ea typeface="Calibri"/>
                <a:cs typeface="Calibri"/>
                <a:sym typeface="Calibri"/>
              </a:rPr>
              <a:t>Authors: M. Habibur Rahman &amp; A. Al-Muyeed</a:t>
            </a:r>
            <a:endParaRPr sz="2800">
              <a:latin typeface="Calibri"/>
              <a:ea typeface="Calibri"/>
              <a:cs typeface="Calibri"/>
              <a:sym typeface="Calibri"/>
            </a:endParaRPr>
          </a:p>
          <a:p>
            <a:pPr indent="0" lvl="0" marL="0" rtl="0" algn="just">
              <a:spcBef>
                <a:spcPts val="1000"/>
              </a:spcBef>
              <a:spcAft>
                <a:spcPts val="0"/>
              </a:spcAft>
              <a:buClr>
                <a:schemeClr val="dk1"/>
              </a:buClr>
              <a:buSzPts val="1100"/>
              <a:buFont typeface="Arial"/>
              <a:buNone/>
            </a:pPr>
            <a:r>
              <a:rPr lang="en-US" sz="1800"/>
              <a:t>•Analysis of the time series air quality data (of specific air pollutants, NOX, SO2, CO,O3 and particulate matters, for selected stations from the years 2002 to 2004) indicates that the ambient air of Dhaka City, the capital of Bangladesh, is polluted more than 55 percent of the year.</a:t>
            </a:r>
            <a:endParaRPr sz="1800"/>
          </a:p>
          <a:p>
            <a:pPr indent="0" lvl="0" marL="0" rtl="0" algn="just">
              <a:spcBef>
                <a:spcPts val="1000"/>
              </a:spcBef>
              <a:spcAft>
                <a:spcPts val="0"/>
              </a:spcAft>
              <a:buClr>
                <a:schemeClr val="dk1"/>
              </a:buClr>
              <a:buSzPts val="1100"/>
              <a:buFont typeface="Arial"/>
              <a:buNone/>
            </a:pPr>
            <a:r>
              <a:rPr lang="en-US" sz="1800"/>
              <a:t>•The level of pollutants at 49 important road intersections shows the quality of air at the roadsides of Dhaka City.</a:t>
            </a:r>
            <a:endParaRPr sz="1800"/>
          </a:p>
          <a:p>
            <a:pPr indent="0" lvl="0" marL="0" rtl="0" algn="just">
              <a:spcBef>
                <a:spcPts val="1000"/>
              </a:spcBef>
              <a:spcAft>
                <a:spcPts val="0"/>
              </a:spcAft>
              <a:buClr>
                <a:schemeClr val="dk1"/>
              </a:buClr>
              <a:buSzPts val="1100"/>
              <a:buFont typeface="Arial"/>
              <a:buNone/>
            </a:pPr>
            <a:r>
              <a:rPr lang="en-US" sz="1800"/>
              <a:t>•With the increase in the number of motor vehicles caused by economic growth and industrialization, the level of pollution is expected to worsen further in the future.</a:t>
            </a:r>
            <a:endParaRPr sz="1800"/>
          </a:p>
          <a:p>
            <a:pPr indent="0" lvl="0" marL="0" rtl="0" algn="just">
              <a:spcBef>
                <a:spcPts val="1000"/>
              </a:spcBef>
              <a:spcAft>
                <a:spcPts val="0"/>
              </a:spcAft>
              <a:buClr>
                <a:schemeClr val="dk1"/>
              </a:buClr>
              <a:buSzPts val="1100"/>
              <a:buFont typeface="Arial"/>
              <a:buNone/>
            </a:pPr>
            <a:r>
              <a:rPr lang="en-US" sz="1800"/>
              <a:t>•To improve the situation, proposals for some pollution abatement measures including the introduction of unleaded gasoline and CNG-powered 3-wheelers instead of 2-stroke 3-wheelers are critically discussed in this paper.</a:t>
            </a:r>
            <a:endParaRPr sz="1800"/>
          </a:p>
          <a:p>
            <a:pPr indent="0" lvl="0" marL="0" rtl="0" algn="l">
              <a:spcBef>
                <a:spcPts val="1200"/>
              </a:spcBef>
              <a:spcAft>
                <a:spcPts val="0"/>
              </a:spcAft>
              <a:buNone/>
            </a:pPr>
            <a:r>
              <a:t/>
            </a:r>
            <a:endParaRPr/>
          </a:p>
        </p:txBody>
      </p:sp>
      <p:sp>
        <p:nvSpPr>
          <p:cNvPr id="179" name="Google Shape;179;p20"/>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80" name="Google Shape;180;p20"/>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87" name="Google Shape;187;p21"/>
          <p:cNvPicPr preferRelativeResize="0"/>
          <p:nvPr/>
        </p:nvPicPr>
        <p:blipFill>
          <a:blip r:embed="rId3">
            <a:alphaModFix/>
          </a:blip>
          <a:stretch>
            <a:fillRect/>
          </a:stretch>
        </p:blipFill>
        <p:spPr>
          <a:xfrm>
            <a:off x="290550" y="497775"/>
            <a:ext cx="11327555" cy="5967984"/>
          </a:xfrm>
          <a:prstGeom prst="rect">
            <a:avLst/>
          </a:prstGeom>
          <a:noFill/>
          <a:ln>
            <a:noFill/>
          </a:ln>
        </p:spPr>
      </p:pic>
      <p:pic>
        <p:nvPicPr>
          <p:cNvPr id="188" name="Google Shape;188;p21"/>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