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79" r:id="rId5"/>
    <p:sldId id="281" r:id="rId6"/>
    <p:sldId id="280" r:id="rId7"/>
    <p:sldId id="260" r:id="rId8"/>
    <p:sldId id="261" r:id="rId9"/>
    <p:sldId id="262" r:id="rId10"/>
    <p:sldId id="263" r:id="rId11"/>
    <p:sldId id="274" r:id="rId12"/>
    <p:sldId id="264" r:id="rId13"/>
    <p:sldId id="275" r:id="rId14"/>
    <p:sldId id="266" r:id="rId15"/>
    <p:sldId id="276" r:id="rId16"/>
    <p:sldId id="277" r:id="rId17"/>
    <p:sldId id="267" r:id="rId18"/>
    <p:sldId id="268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60400" y="3933825"/>
            <a:ext cx="108712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9"/>
            <a:ext cx="12192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2834" y="981075"/>
            <a:ext cx="11624733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9724" y="2924944"/>
            <a:ext cx="8161833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904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80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"/>
            <a:ext cx="3048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940800" cy="6308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94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42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63B1-6D21-484A-A958-05FCA07D6F71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538F-4315-4D0F-8A47-B54993D1D6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4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C385-DFF6-43C2-BE20-94D2F0BB92F9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2736-D6FA-4FEC-BE33-F13E87915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65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D405-5CBC-4763-B125-3461CC3E0C0B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1DF6-EB71-44E9-9116-633473199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4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B20-627D-48AE-9EF7-324037924500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FFB9-CEC3-41C1-9FA6-A847CB9A55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9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5B6D3-88E3-4A54-AA54-263A4C9222C7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F3BB-E770-4EEA-BCD0-05095A0A8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31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FC6C-1B46-4FE6-B4D5-A2EDE3F4B542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0E97-36A0-4AA8-BD3E-DADEE7908B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68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DC7CF-4FCB-47CB-AA06-4B9EF98467C9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16C4-CC8D-467E-8C2A-2105377D18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8190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DCD2-5F3C-463F-A85B-F0708DADD9C3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EC0-3DAB-42A9-A1B1-C0533ADC4A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33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782E3-43C7-4E58-8B09-B5F5C2DEF65A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6AC7-A10C-4EDE-87C1-6BBEB44ED3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07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ECCE6-07AD-478E-B1AD-CFA2B5ACD745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4AC8-E605-4E8B-9795-7FF4CB0A42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10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30C3-C861-44CE-8270-28E87EBF20AD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7CAE-E81B-4F4B-80DC-847EF8A1C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7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5513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547689"/>
            <a:ext cx="5659967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547689"/>
            <a:ext cx="5659967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57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0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1603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615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12192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656" y="928670"/>
            <a:ext cx="11523133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Master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Master </a:t>
            </a:r>
          </a:p>
          <a:p>
            <a:pPr lvl="2"/>
            <a:r>
              <a:rPr lang="en-US" altLang="ko-KR" dirty="0" smtClean="0"/>
              <a:t>Master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Master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Master</a:t>
            </a:r>
            <a:endParaRPr lang="ko-KR" altLang="en-US" dirty="0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9448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3F9C6642-CE8B-45ED-A0A4-E57DCF5B5956}" type="slidenum">
              <a:rPr lang="ko-KR" altLang="en-US" sz="1400" b="0">
                <a:latin typeface="Tahoma" pitchFamily="34" charset="0"/>
                <a:ea typeface="Gulim" pitchFamily="50" charset="-127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454400" y="6215082"/>
            <a:ext cx="66040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36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Chittagong</a:t>
            </a:r>
            <a:r>
              <a:rPr lang="en-US" altLang="ko-KR" sz="1360" baseline="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 University of Engineering &amp; Technology (CUET)</a:t>
            </a:r>
            <a:endParaRPr lang="en-US" altLang="ko-KR" sz="136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12192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34"/>
            <a:ext cx="12192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9" name="Picture 8" descr="Picture1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208" y="6215082"/>
            <a:ext cx="666755" cy="6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1341D0-7EB8-494D-85BC-565371F3015A}" type="datetimeFigureOut">
              <a:rPr lang="en-US"/>
              <a:pPr>
                <a:defRPr/>
              </a:pPr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6A6C32-39EB-458B-BC85-C22854DD8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1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/>
        </p:nvSpPr>
        <p:spPr bwMode="auto">
          <a:xfrm>
            <a:off x="159524" y="881836"/>
            <a:ext cx="114617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  <a:lvl2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Times New Roman" pitchFamily="18" charset="0"/>
                <a:ea typeface="Gulim" pitchFamily="50" charset="-127"/>
                <a:cs typeface="Times New Roman" pitchFamily="18" charset="0"/>
              </a:defRPr>
            </a:lvl2pPr>
            <a:lvl3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Times New Roman" pitchFamily="18" charset="0"/>
                <a:ea typeface="Gulim" pitchFamily="50" charset="-127"/>
                <a:cs typeface="Times New Roman" pitchFamily="18" charset="0"/>
              </a:defRPr>
            </a:lvl3pPr>
            <a:lvl4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Times New Roman" pitchFamily="18" charset="0"/>
                <a:ea typeface="Gulim" pitchFamily="50" charset="-127"/>
                <a:cs typeface="Times New Roman" pitchFamily="18" charset="0"/>
              </a:defRPr>
            </a:lvl4pPr>
            <a:lvl5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Times New Roman" pitchFamily="18" charset="0"/>
                <a:ea typeface="Gulim" pitchFamily="50" charset="-127"/>
                <a:cs typeface="Times New Roman" pitchFamily="18" charset="0"/>
              </a:defRPr>
            </a:lvl5pPr>
            <a:lvl6pPr marL="4572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Arial Narrow" pitchFamily="34" charset="0"/>
                <a:ea typeface="Gulim" pitchFamily="50" charset="-127"/>
              </a:defRPr>
            </a:lvl6pPr>
            <a:lvl7pPr marL="9144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Arial Narrow" pitchFamily="34" charset="0"/>
                <a:ea typeface="Gulim" pitchFamily="50" charset="-127"/>
              </a:defRPr>
            </a:lvl7pPr>
            <a:lvl8pPr marL="13716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Arial Narrow" pitchFamily="34" charset="0"/>
                <a:ea typeface="Gulim" pitchFamily="50" charset="-127"/>
              </a:defRPr>
            </a:lvl8pPr>
            <a:lvl9pPr marL="18288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Arial Narrow" pitchFamily="34" charset="0"/>
                <a:ea typeface="Gulim" pitchFamily="50" charset="-127"/>
              </a:defRPr>
            </a:lvl9pPr>
          </a:lstStyle>
          <a:p>
            <a:r>
              <a:rPr lang="en-US" sz="2400" dirty="0" smtClean="0"/>
              <a:t>FEASIBILITY ANALYSIS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OF</a:t>
            </a:r>
            <a:br>
              <a:rPr lang="en-US" sz="2400" dirty="0" smtClean="0"/>
            </a:br>
            <a:r>
              <a:rPr lang="en-US" sz="2400" dirty="0" smtClean="0"/>
              <a:t>MUTUAL TRUST BANK Ltd. (Agrabad Branch)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4" y="881836"/>
            <a:ext cx="1657349" cy="1700213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778569" y="3103891"/>
            <a:ext cx="406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70" y="3760419"/>
            <a:ext cx="5305778" cy="2194560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7796777" y="3103891"/>
            <a:ext cx="418817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 Shayla Sharmin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CSE, CUET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Kaushik Deb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37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Analyzing Feasibility of Proposal </a:t>
            </a:r>
            <a:r>
              <a:rPr lang="en-US" dirty="0" smtClean="0"/>
              <a:t>A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Economical </a:t>
            </a:r>
            <a:r>
              <a:rPr lang="en-US" dirty="0" smtClean="0"/>
              <a:t>Feasibility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Payback Period Calculation:</a:t>
            </a:r>
          </a:p>
          <a:p>
            <a:pPr marL="457200" lvl="1" indent="0">
              <a:buNone/>
            </a:pPr>
            <a:r>
              <a:rPr lang="en-US" sz="1800" dirty="0" smtClean="0"/>
              <a:t>	Investment </a:t>
            </a:r>
            <a:r>
              <a:rPr lang="en-US" sz="1800" dirty="0"/>
              <a:t>= </a:t>
            </a:r>
            <a:r>
              <a:rPr lang="en-US" sz="1800" dirty="0" smtClean="0"/>
              <a:t>23600000tk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Total Cost = </a:t>
            </a:r>
            <a:r>
              <a:rPr lang="en-US" sz="1800" dirty="0" smtClean="0"/>
              <a:t>5600000tk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	Total </a:t>
            </a:r>
            <a:r>
              <a:rPr lang="en-US" sz="1800" dirty="0"/>
              <a:t>expected income = </a:t>
            </a:r>
            <a:r>
              <a:rPr lang="en-US" sz="1800" dirty="0" smtClean="0"/>
              <a:t>10000000tk </a:t>
            </a:r>
            <a:r>
              <a:rPr lang="en-US" sz="1800" dirty="0"/>
              <a:t>(per year)</a:t>
            </a:r>
          </a:p>
          <a:p>
            <a:pPr marL="457200" lvl="1" indent="0">
              <a:buNone/>
            </a:pPr>
            <a:r>
              <a:rPr lang="en-US" sz="1800" dirty="0"/>
              <a:t>	Net benefit =  Total income – Total Cost = </a:t>
            </a:r>
            <a:r>
              <a:rPr lang="en-US" sz="1800" dirty="0" smtClean="0"/>
              <a:t>10000000tk </a:t>
            </a:r>
            <a:r>
              <a:rPr lang="en-US" sz="1800" dirty="0"/>
              <a:t>– </a:t>
            </a:r>
            <a:r>
              <a:rPr lang="en-US" sz="1800" dirty="0" smtClean="0"/>
              <a:t>5600000tk =4400000tk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 smtClean="0"/>
              <a:t>	Payback </a:t>
            </a:r>
            <a:r>
              <a:rPr lang="en-US" sz="1800" b="1" dirty="0"/>
              <a:t>period = Investment / Net benefit </a:t>
            </a:r>
            <a:r>
              <a:rPr lang="en-US" sz="1800" b="1" dirty="0" smtClean="0"/>
              <a:t>=23600000tk </a:t>
            </a:r>
            <a:r>
              <a:rPr lang="en-US" sz="1800" b="1" dirty="0"/>
              <a:t>/ </a:t>
            </a:r>
            <a:r>
              <a:rPr lang="en-US" sz="1800" b="1" dirty="0" smtClean="0"/>
              <a:t>4400000tk  </a:t>
            </a:r>
            <a:r>
              <a:rPr lang="en-US" sz="1800" b="1" dirty="0"/>
              <a:t>= </a:t>
            </a:r>
            <a:r>
              <a:rPr lang="en-US" sz="1800" b="1" dirty="0" smtClean="0"/>
              <a:t>5.3~5.4 </a:t>
            </a:r>
            <a:r>
              <a:rPr lang="en-US" sz="1800" b="1" dirty="0"/>
              <a:t>years.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689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Analyzing Feasibility of Proposal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Technical Feasibility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Required server for data </a:t>
            </a:r>
            <a:r>
              <a:rPr lang="en-US" dirty="0" smtClean="0"/>
              <a:t>storage.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Available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Required security </a:t>
            </a:r>
            <a:r>
              <a:rPr lang="en-US" dirty="0" smtClean="0"/>
              <a:t>software.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Available </a:t>
            </a:r>
            <a:r>
              <a:rPr lang="en-US" dirty="0">
                <a:solidFill>
                  <a:srgbClr val="00B050"/>
                </a:solidFill>
              </a:rPr>
              <a:t>from security software provider companies.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Required Network </a:t>
            </a:r>
            <a:r>
              <a:rPr lang="en-US" dirty="0" smtClean="0"/>
              <a:t>provider.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Available </a:t>
            </a:r>
            <a:r>
              <a:rPr lang="en-US" dirty="0">
                <a:solidFill>
                  <a:srgbClr val="00B050"/>
                </a:solidFill>
              </a:rPr>
              <a:t>from mobile operator companies.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023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Analyzing Feasibility of Proposal </a:t>
            </a:r>
            <a:r>
              <a:rPr lang="en-US" dirty="0" smtClean="0"/>
              <a:t>B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Operational Feasibility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Required expert software and database analyst.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Manageable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Required Agent all over the country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Can be easily managed.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Recruiting employee and training them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Can be done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Require employee for advertisement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Can be done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297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Analyzing Feasibility of Proposal </a:t>
            </a:r>
            <a:r>
              <a:rPr lang="en-US" dirty="0" smtClean="0"/>
              <a:t>B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Economical Feasibility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Investment:</a:t>
            </a:r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security software – </a:t>
            </a:r>
            <a:r>
              <a:rPr lang="en-US" sz="1800" dirty="0" smtClean="0"/>
              <a:t>1000000tk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System </a:t>
            </a:r>
            <a:r>
              <a:rPr lang="en-US" sz="1800" dirty="0"/>
              <a:t>software – 5</a:t>
            </a:r>
            <a:r>
              <a:rPr lang="en-US" sz="1800" dirty="0" smtClean="0"/>
              <a:t>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server – 8</a:t>
            </a:r>
            <a:r>
              <a:rPr lang="en-US" sz="1800" dirty="0" smtClean="0"/>
              <a:t>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network utilities – 5</a:t>
            </a:r>
            <a:r>
              <a:rPr lang="en-US" sz="1800" dirty="0" smtClean="0"/>
              <a:t>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Employee training – </a:t>
            </a:r>
            <a:r>
              <a:rPr lang="en-US" sz="1800" dirty="0" smtClean="0"/>
              <a:t>100000tk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 smtClean="0"/>
              <a:t>	Total </a:t>
            </a:r>
            <a:r>
              <a:rPr lang="en-US" sz="1800" b="1" dirty="0"/>
              <a:t>Investment: </a:t>
            </a:r>
            <a:r>
              <a:rPr lang="en-US" sz="1800" b="1" dirty="0" smtClean="0"/>
              <a:t>2900000tk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0471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Analyzing Feasibility of Proposal </a:t>
            </a:r>
            <a:r>
              <a:rPr lang="en-US" dirty="0" smtClean="0"/>
              <a:t>B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Economical </a:t>
            </a:r>
            <a:r>
              <a:rPr lang="en-US" dirty="0" smtClean="0"/>
              <a:t>Feasibility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Cost Per Year:</a:t>
            </a:r>
          </a:p>
          <a:p>
            <a:pPr marL="457200" lvl="1" indent="0">
              <a:buNone/>
            </a:pPr>
            <a:r>
              <a:rPr lang="en-US" sz="1800" dirty="0" smtClean="0"/>
              <a:t>	Salary </a:t>
            </a:r>
            <a:r>
              <a:rPr lang="en-US" sz="1800" dirty="0"/>
              <a:t>of software and database experts – </a:t>
            </a:r>
            <a:r>
              <a:rPr lang="en-US" sz="1800" dirty="0" smtClean="0"/>
              <a:t>200000tk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Salary </a:t>
            </a:r>
            <a:r>
              <a:rPr lang="en-US" sz="1800" dirty="0"/>
              <a:t>of Employees – </a:t>
            </a:r>
            <a:r>
              <a:rPr lang="en-US" sz="1800" dirty="0" smtClean="0"/>
              <a:t>1000000tk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Salary </a:t>
            </a:r>
            <a:r>
              <a:rPr lang="en-US" sz="1800" dirty="0"/>
              <a:t>of server room controller – </a:t>
            </a:r>
            <a:r>
              <a:rPr lang="en-US" sz="1800" dirty="0" smtClean="0"/>
              <a:t>100000tk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Maintenance software – </a:t>
            </a:r>
            <a:r>
              <a:rPr lang="en-US" sz="1800" dirty="0" smtClean="0"/>
              <a:t>10000tk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Maintenance server – </a:t>
            </a:r>
            <a:r>
              <a:rPr lang="en-US" sz="1800" dirty="0" smtClean="0"/>
              <a:t>10000tk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Cost of Advertisement – 1000000tk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Others </a:t>
            </a:r>
            <a:r>
              <a:rPr lang="en-US" sz="1800" dirty="0"/>
              <a:t>cost – </a:t>
            </a:r>
            <a:r>
              <a:rPr lang="en-US" sz="1800" dirty="0" smtClean="0"/>
              <a:t>20000tk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</a:p>
          <a:p>
            <a:pPr marL="457200" lvl="1" indent="0">
              <a:buNone/>
            </a:pPr>
            <a:r>
              <a:rPr lang="en-US" sz="1800" b="1" dirty="0" smtClean="0"/>
              <a:t>	Total </a:t>
            </a:r>
            <a:r>
              <a:rPr lang="en-US" sz="1800" b="1" dirty="0"/>
              <a:t>Cost : </a:t>
            </a:r>
            <a:r>
              <a:rPr lang="en-US" sz="1800" b="1" dirty="0" smtClean="0"/>
              <a:t>2340000tk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251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Analyzing Feasibility of Proposal </a:t>
            </a:r>
            <a:r>
              <a:rPr lang="en-US" dirty="0" smtClean="0"/>
              <a:t>B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Economical </a:t>
            </a:r>
            <a:r>
              <a:rPr lang="en-US" dirty="0" smtClean="0"/>
              <a:t>Feasibility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Payback Period Calculation:</a:t>
            </a:r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Investment = </a:t>
            </a:r>
            <a:r>
              <a:rPr lang="en-US" sz="1800" dirty="0" smtClean="0"/>
              <a:t>2900000tk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Total Cost = </a:t>
            </a:r>
            <a:r>
              <a:rPr lang="en-US" sz="1800" dirty="0" smtClean="0"/>
              <a:t>2340000tk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Total </a:t>
            </a:r>
            <a:r>
              <a:rPr lang="en-US" sz="1800" dirty="0"/>
              <a:t>expected income = </a:t>
            </a:r>
            <a:r>
              <a:rPr lang="en-US" sz="1800" dirty="0" smtClean="0"/>
              <a:t>5000000tk </a:t>
            </a:r>
            <a:r>
              <a:rPr lang="en-US" sz="1800" dirty="0"/>
              <a:t>(per year)</a:t>
            </a:r>
          </a:p>
          <a:p>
            <a:pPr marL="457200" lvl="1" indent="0">
              <a:buNone/>
            </a:pPr>
            <a:r>
              <a:rPr lang="en-US" sz="1800" dirty="0"/>
              <a:t>	Net benefit =  Total income – Total Cost = </a:t>
            </a:r>
            <a:r>
              <a:rPr lang="en-US" sz="1800" dirty="0" smtClean="0"/>
              <a:t>5000000tk </a:t>
            </a:r>
            <a:r>
              <a:rPr lang="en-US" sz="1800" dirty="0"/>
              <a:t>– </a:t>
            </a:r>
            <a:r>
              <a:rPr lang="en-US" sz="1800" dirty="0" smtClean="0"/>
              <a:t>2340000tk =2660000tk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 smtClean="0"/>
              <a:t>	Payback </a:t>
            </a:r>
            <a:r>
              <a:rPr lang="en-US" sz="1800" b="1" dirty="0"/>
              <a:t>period = Investment / Net benefit </a:t>
            </a:r>
            <a:r>
              <a:rPr lang="en-US" sz="1800" b="1" dirty="0" smtClean="0"/>
              <a:t>=2900000tk </a:t>
            </a:r>
            <a:r>
              <a:rPr lang="en-US" sz="1800" b="1" dirty="0"/>
              <a:t>/ 2</a:t>
            </a:r>
            <a:r>
              <a:rPr lang="en-US" sz="1800" b="1" dirty="0" smtClean="0"/>
              <a:t>660000tk  </a:t>
            </a:r>
            <a:r>
              <a:rPr lang="en-US" sz="1800" b="1" dirty="0"/>
              <a:t>= </a:t>
            </a:r>
            <a:r>
              <a:rPr lang="en-US" sz="1800" b="1" dirty="0" smtClean="0"/>
              <a:t>1~1.1 </a:t>
            </a:r>
            <a:r>
              <a:rPr lang="en-US" sz="1800" b="1" dirty="0"/>
              <a:t>years.</a:t>
            </a:r>
          </a:p>
        </p:txBody>
      </p:sp>
    </p:spTree>
    <p:extLst>
      <p:ext uri="{BB962C8B-B14F-4D97-AF65-F5344CB8AC3E}">
        <p14:creationId xmlns:p14="http://schemas.microsoft.com/office/powerpoint/2010/main" val="1733614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 smtClean="0"/>
              <a:t>Calculating Optimal Solution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Proposal 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Technically Feasible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Operationally Feasible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Not Economically Feasible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High investment cost and long payback period.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Proposal B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Technically Feasible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Operationally Feasible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Economically Feasible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72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Calculating Optimal </a:t>
            </a:r>
            <a:r>
              <a:rPr lang="en-US" dirty="0" smtClean="0"/>
              <a:t>Solution (Cont.)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Considering Initial investment and payback period</a:t>
            </a:r>
            <a:r>
              <a:rPr lang="en-US" sz="3200" dirty="0" smtClean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00B050"/>
                </a:solidFill>
              </a:rPr>
              <a:t>PROPOSAL </a:t>
            </a:r>
            <a:r>
              <a:rPr lang="en-US" sz="4800" b="1" dirty="0" smtClean="0">
                <a:solidFill>
                  <a:srgbClr val="FF0000"/>
                </a:solidFill>
              </a:rPr>
              <a:t>B</a:t>
            </a:r>
            <a:r>
              <a:rPr 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sz="4800" dirty="0">
                <a:solidFill>
                  <a:srgbClr val="00B050"/>
                </a:solidFill>
              </a:rPr>
              <a:t>IS ACCEPTED.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782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9894551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presentation we have analyzed the feasibility of two different proposals and also calculated the optimal one.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the cost values are approximate not exact. The cost may vary slightly.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Proposal is not mandatory but it can be a possible improvement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393926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1069145"/>
            <a:ext cx="9889587" cy="49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3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Introduction to Feasibility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Proposal for Improvements on Different Banking System of MTB.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Analyzing the Feasibility-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Technical Feasibility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Operational Feasibility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Economical 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Calculating Optimal Solution.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146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626071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Feasibility analysis is used to assess the strength and weaknesses of a proposed system and present directions of activities which will improve the system and achieve desired result.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Any Feasibility analysis consists of three basic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Evaluating Technical Feasibility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Evaluating Operational Feasibility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Evaluating Economical Feasibility</a:t>
            </a:r>
          </a:p>
        </p:txBody>
      </p:sp>
    </p:spTree>
    <p:extLst>
      <p:ext uri="{BB962C8B-B14F-4D97-AF65-F5344CB8AC3E}">
        <p14:creationId xmlns:p14="http://schemas.microsoft.com/office/powerpoint/2010/main" val="886417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Lackings of </a:t>
            </a:r>
            <a:r>
              <a:rPr lang="en-US" dirty="0" smtClean="0"/>
              <a:t>Mutual Trust </a:t>
            </a:r>
            <a:r>
              <a:rPr lang="en-US" smtClean="0"/>
              <a:t>Bank System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80444" y="2562578"/>
            <a:ext cx="9866489" cy="21900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ATM Booths is not sufficient.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facility of Mobile Banking.</a:t>
            </a:r>
          </a:p>
        </p:txBody>
      </p:sp>
    </p:spTree>
    <p:extLst>
      <p:ext uri="{BB962C8B-B14F-4D97-AF65-F5344CB8AC3E}">
        <p14:creationId xmlns:p14="http://schemas.microsoft.com/office/powerpoint/2010/main" val="2530299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 smtClean="0"/>
              <a:t>Proposed Improvements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80444" y="2562578"/>
            <a:ext cx="9866489" cy="21900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Proposal A:   Increasing amount of ATM Booth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Proposal B:   Introducing Mobile Banking System</a:t>
            </a:r>
          </a:p>
        </p:txBody>
      </p:sp>
    </p:spTree>
    <p:extLst>
      <p:ext uri="{BB962C8B-B14F-4D97-AF65-F5344CB8AC3E}">
        <p14:creationId xmlns:p14="http://schemas.microsoft.com/office/powerpoint/2010/main" val="71222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 smtClean="0"/>
              <a:t>Analyzing Feasibility of Proposal 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Technical Feasibility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ATM machine required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Available.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Internet connection for ATM booth.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Can be easily managed.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Software for ATM machine.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Available.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CC </a:t>
            </a:r>
            <a:r>
              <a:rPr lang="en-US" dirty="0"/>
              <a:t>Camera </a:t>
            </a:r>
            <a:r>
              <a:rPr lang="en-US" dirty="0" smtClean="0"/>
              <a:t>required.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Available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364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Analyzing Feasibility of Proposal </a:t>
            </a:r>
            <a:r>
              <a:rPr lang="en-US" dirty="0" smtClean="0"/>
              <a:t>A (Cont.)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Operational </a:t>
            </a:r>
            <a:r>
              <a:rPr lang="en-US" dirty="0"/>
              <a:t>Feasibility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Renting land for ATM booth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Manageable.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Security </a:t>
            </a:r>
            <a:r>
              <a:rPr lang="en-US" dirty="0" smtClean="0"/>
              <a:t>guard.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Manageable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Transportation of money to ATM </a:t>
            </a:r>
            <a:r>
              <a:rPr lang="en-US" dirty="0" smtClean="0"/>
              <a:t>booth.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Can </a:t>
            </a:r>
            <a:r>
              <a:rPr lang="en-US" dirty="0">
                <a:solidFill>
                  <a:srgbClr val="00B050"/>
                </a:solidFill>
              </a:rPr>
              <a:t>be done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9281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Analyzing Feasibility of Proposal </a:t>
            </a:r>
            <a:r>
              <a:rPr lang="en-US" dirty="0" smtClean="0"/>
              <a:t>A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Economical Feasibility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Investment:</a:t>
            </a:r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Space– </a:t>
            </a:r>
            <a:r>
              <a:rPr lang="en-US" sz="1800" dirty="0" smtClean="0"/>
              <a:t>200000tk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ATM machine – 800000tk</a:t>
            </a:r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installing ATM booth – </a:t>
            </a:r>
            <a:r>
              <a:rPr lang="en-US" sz="1800" dirty="0" smtClean="0"/>
              <a:t>50000tk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software – </a:t>
            </a:r>
            <a:r>
              <a:rPr lang="en-US" sz="1800" dirty="0" smtClean="0"/>
              <a:t>50000tk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IPS – </a:t>
            </a:r>
            <a:r>
              <a:rPr lang="en-US" sz="1800" dirty="0" smtClean="0"/>
              <a:t>40000tk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CC Camera – </a:t>
            </a:r>
            <a:r>
              <a:rPr lang="en-US" sz="1800" dirty="0" smtClean="0"/>
              <a:t>30000tk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of Making ATM </a:t>
            </a:r>
            <a:r>
              <a:rPr lang="en-US" sz="1800" dirty="0" smtClean="0"/>
              <a:t>card (500) </a:t>
            </a:r>
            <a:r>
              <a:rPr lang="en-US" sz="1800" dirty="0"/>
              <a:t>– </a:t>
            </a:r>
            <a:r>
              <a:rPr lang="en-US" sz="1800" dirty="0" smtClean="0"/>
              <a:t>10000tk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Investment </a:t>
            </a:r>
            <a:r>
              <a:rPr lang="en-US" sz="1800" dirty="0"/>
              <a:t>for 1 booth = </a:t>
            </a:r>
            <a:r>
              <a:rPr lang="en-US" sz="1800" dirty="0" smtClean="0"/>
              <a:t>1180000tk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For 20 </a:t>
            </a:r>
            <a:r>
              <a:rPr lang="en-US" sz="1800" dirty="0"/>
              <a:t>booth = </a:t>
            </a:r>
            <a:r>
              <a:rPr lang="en-US" sz="1800" dirty="0" smtClean="0"/>
              <a:t>1180000tk </a:t>
            </a:r>
            <a:r>
              <a:rPr lang="en-US" sz="1800" dirty="0"/>
              <a:t>* </a:t>
            </a:r>
            <a:r>
              <a:rPr lang="en-US" sz="1800" dirty="0" smtClean="0"/>
              <a:t>20 =23600000tk.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 smtClean="0"/>
              <a:t>	Total </a:t>
            </a:r>
            <a:r>
              <a:rPr lang="en-US" sz="1800" b="1" dirty="0"/>
              <a:t>Investment = </a:t>
            </a:r>
            <a:r>
              <a:rPr lang="en-US" sz="1800" b="1" dirty="0" smtClean="0"/>
              <a:t>23600000tk 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84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en-US" dirty="0"/>
              <a:t>Analyzing Feasibility of Proposal </a:t>
            </a:r>
            <a:r>
              <a:rPr lang="en-US" dirty="0" smtClean="0"/>
              <a:t>A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69243" y="1399822"/>
            <a:ext cx="10588979" cy="50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Economical Feasibility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Cost Per Year: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800" dirty="0"/>
              <a:t>Power supply– </a:t>
            </a:r>
            <a:r>
              <a:rPr lang="en-US" sz="1800" dirty="0" smtClean="0"/>
              <a:t>30000tk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Salary </a:t>
            </a:r>
            <a:r>
              <a:rPr lang="en-US" sz="1800" dirty="0"/>
              <a:t>of security guards – </a:t>
            </a:r>
            <a:r>
              <a:rPr lang="en-US" sz="1800" dirty="0" smtClean="0"/>
              <a:t>100000tk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Transportation </a:t>
            </a:r>
            <a:r>
              <a:rPr lang="en-US" sz="1800" dirty="0"/>
              <a:t>cost – 50000tk</a:t>
            </a:r>
          </a:p>
          <a:p>
            <a:pPr marL="457200" lvl="1" indent="0">
              <a:buNone/>
            </a:pPr>
            <a:r>
              <a:rPr lang="en-US" sz="1800" dirty="0" smtClean="0"/>
              <a:t>	Maintenance </a:t>
            </a:r>
            <a:r>
              <a:rPr lang="en-US" sz="1800" dirty="0"/>
              <a:t>cost – 100000tk</a:t>
            </a:r>
          </a:p>
          <a:p>
            <a:pPr marL="457200" lvl="1" indent="0">
              <a:buNone/>
            </a:pPr>
            <a:r>
              <a:rPr lang="en-US" sz="1800" dirty="0" smtClean="0"/>
              <a:t>	Cost </a:t>
            </a:r>
            <a:r>
              <a:rPr lang="en-US" sz="1800" dirty="0"/>
              <a:t>for 1 booth = </a:t>
            </a:r>
            <a:r>
              <a:rPr lang="en-US" sz="1800" dirty="0" smtClean="0"/>
              <a:t>280000tk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For 20 </a:t>
            </a:r>
            <a:r>
              <a:rPr lang="en-US" sz="1800" dirty="0"/>
              <a:t>booth = </a:t>
            </a:r>
            <a:r>
              <a:rPr lang="en-US" sz="1800" dirty="0" smtClean="0"/>
              <a:t>20 </a:t>
            </a:r>
            <a:r>
              <a:rPr lang="en-US" sz="1800" dirty="0"/>
              <a:t>* </a:t>
            </a:r>
            <a:r>
              <a:rPr lang="en-US" sz="1800" dirty="0" smtClean="0"/>
              <a:t>280000tk </a:t>
            </a:r>
            <a:r>
              <a:rPr lang="en-US" sz="1800" dirty="0"/>
              <a:t>= </a:t>
            </a:r>
            <a:r>
              <a:rPr lang="en-US" sz="1800" dirty="0" smtClean="0"/>
              <a:t>5600000tk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 smtClean="0"/>
              <a:t>	Total </a:t>
            </a:r>
            <a:r>
              <a:rPr lang="en-US" sz="1800" b="1" dirty="0"/>
              <a:t>yearly cost : </a:t>
            </a:r>
            <a:r>
              <a:rPr lang="en-US" sz="1800" b="1" dirty="0" smtClean="0"/>
              <a:t>5600000tk</a:t>
            </a:r>
            <a:endParaRPr lang="en-US" sz="1800" b="1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182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et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uet" id="{85F553D9-085D-4A1F-A00E-E0D8ECB459DA}" vid="{FBAA27D9-3618-4DE9-A744-6BB6C71C3A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cuet</Template>
  <TotalTime>654</TotalTime>
  <Words>484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Calibri</vt:lpstr>
      <vt:lpstr>Constantia</vt:lpstr>
      <vt:lpstr>Gulim</vt:lpstr>
      <vt:lpstr>Tahoma</vt:lpstr>
      <vt:lpstr>Times New Roman</vt:lpstr>
      <vt:lpstr>Wingdings</vt:lpstr>
      <vt:lpstr>휴먼명조</vt:lpstr>
      <vt:lpstr>cuet</vt:lpstr>
      <vt:lpstr>Custom Design</vt:lpstr>
      <vt:lpstr>PowerPoint Presentation</vt:lpstr>
      <vt:lpstr>Contents</vt:lpstr>
      <vt:lpstr>Feasibility Analysis</vt:lpstr>
      <vt:lpstr>Lackings of Mutual Trust Bank System</vt:lpstr>
      <vt:lpstr>Proposed Improvements</vt:lpstr>
      <vt:lpstr>Analyzing Feasibility of Proposal A</vt:lpstr>
      <vt:lpstr>Analyzing Feasibility of Proposal A (Cont.)</vt:lpstr>
      <vt:lpstr>Analyzing Feasibility of Proposal A (Cont.)</vt:lpstr>
      <vt:lpstr>Analyzing Feasibility of Proposal A (Cont.)</vt:lpstr>
      <vt:lpstr>Analyzing Feasibility of Proposal A (Cont.)</vt:lpstr>
      <vt:lpstr>Analyzing Feasibility of Proposal B</vt:lpstr>
      <vt:lpstr>Analyzing Feasibility of Proposal B (Cont.)</vt:lpstr>
      <vt:lpstr>Analyzing Feasibility of Proposal B (Cont.)</vt:lpstr>
      <vt:lpstr>Analyzing Feasibility of Proposal B (Cont.)</vt:lpstr>
      <vt:lpstr>Analyzing Feasibility of Proposal B (Cont.)</vt:lpstr>
      <vt:lpstr>Calculating Optimal Solution</vt:lpstr>
      <vt:lpstr>Calculating Optimal Solution (Cont.)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Masudur Rahman</dc:creator>
  <cp:lastModifiedBy>Masudur Rahman</cp:lastModifiedBy>
  <cp:revision>33</cp:revision>
  <dcterms:created xsi:type="dcterms:W3CDTF">2017-05-16T17:45:53Z</dcterms:created>
  <dcterms:modified xsi:type="dcterms:W3CDTF">2017-05-18T06:18:42Z</dcterms:modified>
</cp:coreProperties>
</file>