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4"/>
  </p:notesMasterIdLst>
  <p:sldIdLst>
    <p:sldId id="296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5" r:id="rId16"/>
    <p:sldId id="324" r:id="rId17"/>
    <p:sldId id="323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</p:sldIdLst>
  <p:sldSz cx="9144000" cy="6858000" type="screen4x3"/>
  <p:notesSz cx="67818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5" Type="http://schemas.openxmlformats.org/officeDocument/2006/relationships/image" Target="../media/image41.wmf"/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4" Type="http://schemas.openxmlformats.org/officeDocument/2006/relationships/image" Target="../media/image46.wmf"/><Relationship Id="rId5" Type="http://schemas.openxmlformats.org/officeDocument/2006/relationships/image" Target="../media/image47.wmf"/><Relationship Id="rId1" Type="http://schemas.openxmlformats.org/officeDocument/2006/relationships/image" Target="../media/image43.wmf"/><Relationship Id="rId2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image" Target="../media/image52.wmf"/><Relationship Id="rId3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1236C-35A5-4802-937B-DE5808855C06}" type="datetimeFigureOut">
              <a:rPr lang="en-US" smtClean="0"/>
              <a:pPr/>
              <a:t>1/27/15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FB7CC-6A9B-4236-9CE9-531875BFD4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8A165-7107-4B45-BBE1-1D8D880AC8D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ED11E3C-F54A-474F-B6D1-E81942944A18}" type="datetime1">
              <a:rPr lang="en-US" smtClean="0"/>
              <a:pPr/>
              <a:t>1/27/15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FB7CC-6A9B-4236-9CE9-531875BFD47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ko-KR" altLang="en-US" sz="2400">
              <a:ea typeface="Gulim" pitchFamily="50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9792" y="2924944"/>
            <a:ext cx="6121375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 380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63B1-6D21-484A-A958-05FCA07D6F71}" type="datetimeFigureOut">
              <a:rPr lang="en-US"/>
              <a:pPr>
                <a:defRPr/>
              </a:pPr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0538F-4315-4D0F-8A47-B54993D1D6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0C385-DFF6-43C2-BE20-94D2F0BB92F9}" type="datetimeFigureOut">
              <a:rPr lang="en-US"/>
              <a:pPr>
                <a:defRPr/>
              </a:pPr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C2736-D6FA-4FEC-BE33-F13E87915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3D405-5CBC-4763-B125-3461CC3E0C0B}" type="datetimeFigureOut">
              <a:rPr lang="en-US"/>
              <a:pPr>
                <a:defRPr/>
              </a:pPr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91DF6-EB71-44E9-9116-6334731995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B20-627D-48AE-9EF7-324037924500}" type="datetimeFigureOut">
              <a:rPr lang="en-US"/>
              <a:pPr>
                <a:defRPr/>
              </a:pPr>
              <a:t>1/27/15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2FFB9-CEC3-41C1-9FA6-A847CB9A55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5B6D3-88E3-4A54-AA54-263A4C9222C7}" type="datetimeFigureOut">
              <a:rPr lang="en-US"/>
              <a:pPr>
                <a:defRPr/>
              </a:pPr>
              <a:t>1/27/15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7F3BB-E770-4EEA-BCD0-05095A0A8E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FC6C-1B46-4FE6-B4D5-A2EDE3F4B542}" type="datetimeFigureOut">
              <a:rPr lang="en-US"/>
              <a:pPr>
                <a:defRPr/>
              </a:pPr>
              <a:t>1/27/15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00E97-36A0-4AA8-BD3E-DADEE7908B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DC7CF-4FCB-47CB-AA06-4B9EF98467C9}" type="datetimeFigureOut">
              <a:rPr lang="en-US"/>
              <a:pPr>
                <a:defRPr/>
              </a:pPr>
              <a:t>1/27/15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16C4-CC8D-467E-8C2A-2105377D18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EDCD2-5F3C-463F-A85B-F0708DADD9C3}" type="datetimeFigureOut">
              <a:rPr lang="en-US"/>
              <a:pPr>
                <a:defRPr/>
              </a:pPr>
              <a:t>1/27/15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FEEC0-3DAB-42A9-A1B1-C0533ADC4A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782E3-43C7-4E58-8B09-B5F5C2DEF65A}" type="datetimeFigureOut">
              <a:rPr lang="en-US"/>
              <a:pPr>
                <a:defRPr/>
              </a:pPr>
              <a:t>1/27/15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C6AC7-A10C-4EDE-87C1-6BBEB44ED3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ECCE6-07AD-478E-B1AD-CFA2B5ACD745}" type="datetimeFigureOut">
              <a:rPr lang="en-US"/>
              <a:pPr>
                <a:defRPr/>
              </a:pPr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F4AC8-E605-4E8B-9795-7FF4CB0A42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D30C3-C861-44CE-8270-28E87EBF20AD}" type="datetimeFigureOut">
              <a:rPr lang="en-US"/>
              <a:pPr>
                <a:defRPr/>
              </a:pPr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67CAE-E81B-4F4B-80DC-847EF8A1C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92" y="928670"/>
            <a:ext cx="864235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Master 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Master </a:t>
            </a:r>
          </a:p>
          <a:p>
            <a:pPr lvl="2"/>
            <a:r>
              <a:rPr lang="en-US" altLang="ko-KR" dirty="0" smtClean="0"/>
              <a:t>Master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Master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Master</a:t>
            </a:r>
            <a:endParaRPr lang="ko-KR" altLang="en-US" dirty="0" smtClean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spcBef>
                <a:spcPct val="0"/>
              </a:spcBef>
              <a:defRPr/>
            </a:pPr>
            <a:fld id="{3F9C6642-CE8B-45ED-A0A4-E57DCF5B5956}" type="slidenum">
              <a:rPr lang="ko-KR" altLang="en-US" sz="1400" b="0">
                <a:latin typeface="Tahoma" pitchFamily="34" charset="0"/>
                <a:ea typeface="Gulim" pitchFamily="50" charset="-127"/>
              </a:rPr>
              <a:pPr algn="r">
                <a:spcBef>
                  <a:spcPct val="0"/>
                </a:spcBef>
                <a:defRPr/>
              </a:pPr>
              <a:t>‹#›</a:t>
            </a:fld>
            <a:endParaRPr lang="en-US" altLang="ko-KR" sz="1400" b="0" dirty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2590800" y="6215082"/>
            <a:ext cx="49530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en-US" altLang="ko-KR" sz="1360" dirty="0" smtClean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Chittagong</a:t>
            </a:r>
            <a:r>
              <a:rPr lang="en-US" altLang="ko-KR" sz="1360" baseline="0" dirty="0" smtClean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 University of Engineering &amp; Technology (CUET)</a:t>
            </a:r>
            <a:endParaRPr lang="en-US" altLang="ko-KR" sz="1360" dirty="0">
              <a:solidFill>
                <a:srgbClr val="444444"/>
              </a:solidFill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gray">
          <a:xfrm>
            <a:off x="0" y="857233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pic>
        <p:nvPicPr>
          <p:cNvPr id="9" name="Picture 8" descr="Picture1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406" y="6215082"/>
            <a:ext cx="500066" cy="613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5" r:id="rId13"/>
  </p:sldLayoutIdLst>
  <p:transition/>
  <p:txStyles>
    <p:titleStyle>
      <a:lvl1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6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6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6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6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31341D0-7EB8-494D-85BC-565371F3015A}" type="datetimeFigureOut">
              <a:rPr lang="en-US"/>
              <a:pPr>
                <a:defRPr/>
              </a:pPr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6A6C32-39EB-458B-BC85-C22854DD86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9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20.wmf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2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image" Target="../media/image2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3.w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30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2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5.w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4.bin"/><Relationship Id="rId12" Type="http://schemas.openxmlformats.org/officeDocument/2006/relationships/image" Target="../media/image41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0.bin"/><Relationship Id="rId4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8.wmf"/><Relationship Id="rId7" Type="http://schemas.openxmlformats.org/officeDocument/2006/relationships/oleObject" Target="../embeddings/oleObject32.bin"/><Relationship Id="rId8" Type="http://schemas.openxmlformats.org/officeDocument/2006/relationships/image" Target="../media/image39.wmf"/><Relationship Id="rId9" Type="http://schemas.openxmlformats.org/officeDocument/2006/relationships/oleObject" Target="../embeddings/oleObject33.bin"/><Relationship Id="rId10" Type="http://schemas.openxmlformats.org/officeDocument/2006/relationships/image" Target="../media/image4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0.bin"/><Relationship Id="rId12" Type="http://schemas.openxmlformats.org/officeDocument/2006/relationships/image" Target="../media/image47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6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44.wmf"/><Relationship Id="rId7" Type="http://schemas.openxmlformats.org/officeDocument/2006/relationships/oleObject" Target="../embeddings/oleObject38.bin"/><Relationship Id="rId8" Type="http://schemas.openxmlformats.org/officeDocument/2006/relationships/image" Target="../media/image45.wmf"/><Relationship Id="rId9" Type="http://schemas.openxmlformats.org/officeDocument/2006/relationships/oleObject" Target="../embeddings/oleObject39.bin"/><Relationship Id="rId10" Type="http://schemas.openxmlformats.org/officeDocument/2006/relationships/image" Target="../media/image4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8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49.w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50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51.w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52.wmf"/><Relationship Id="rId7" Type="http://schemas.openxmlformats.org/officeDocument/2006/relationships/oleObject" Target="../embeddings/oleObject46.bin"/><Relationship Id="rId8" Type="http://schemas.openxmlformats.org/officeDocument/2006/relationships/image" Target="../media/image53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533400"/>
            <a:ext cx="9677400" cy="1470025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>Computer  Graphics (CSE-457)</a:t>
            </a:r>
            <a:b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>Lecture-1</a:t>
            </a:r>
            <a:endParaRPr lang="en-US" sz="3100" b="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700298D7-8898-4321-983F-0438453733F1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8" descr="neomail.gif"/>
          <p:cNvPicPr>
            <a:picLocks noChangeAspect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505200" y="3048000"/>
            <a:ext cx="168637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-152400" y="5105400"/>
            <a:ext cx="9677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45000" lnSpcReduction="20000"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/>
            </a:r>
            <a:br>
              <a:rPr kumimoji="1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</a:br>
            <a:r>
              <a:rPr kumimoji="1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 </a:t>
            </a:r>
            <a:br>
              <a:rPr kumimoji="1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</a:br>
            <a:r>
              <a:rPr kumimoji="1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Muhammad</a:t>
            </a:r>
            <a:r>
              <a:rPr kumimoji="1" lang="en-US" sz="3600" b="0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 Ibrahim Khan, </a:t>
            </a:r>
            <a:r>
              <a:rPr kumimoji="1" lang="en-US" sz="3600" b="0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PhD</a:t>
            </a:r>
            <a:endParaRPr kumimoji="1" lang="en-GB" sz="3600" b="0" i="0" u="none" strike="noStrike" kern="0" cap="none" spc="0" normalizeH="0" noProof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휴먼명조" pitchFamily="2" charset="-127"/>
              <a:cs typeface="Times New Roman" pitchFamily="18" charset="0"/>
            </a:endParaRPr>
          </a:p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휴먼명조" pitchFamily="2" charset="-127"/>
              <a:cs typeface="Times New Roman" pitchFamily="18" charset="0"/>
            </a:endParaRPr>
          </a:p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kern="0" baseline="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Professor,</a:t>
            </a:r>
            <a:r>
              <a:rPr kumimoji="1" lang="en-US" sz="3600" kern="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 Dept. of CSE</a:t>
            </a:r>
          </a:p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Chittagong</a:t>
            </a:r>
            <a:r>
              <a:rPr kumimoji="1" lang="en-US" sz="3600" b="0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 University of Engineering &amp; Technology (CUET)</a:t>
            </a:r>
            <a:endParaRPr kumimoji="1" lang="en-US" sz="31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휴먼명조" pitchFamily="2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Drawing Algorithm…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823118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Numerical example of finding slope m: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(Ax, Ay) = (23, 41), (Bx, By) = (125, 96)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4586" y="2730968"/>
          <a:ext cx="5202291" cy="834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2450880" imgH="393480" progId="Equation.3">
                  <p:embed/>
                </p:oleObj>
              </mc:Choice>
              <mc:Fallback>
                <p:oleObj name="Equation" r:id="rId4" imgW="2450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6" y="2730968"/>
                        <a:ext cx="5202291" cy="8345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Differential Analyzer (DDA): Line Drawing     Algorithm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90600" y="3978275"/>
            <a:ext cx="3429000" cy="1905000"/>
            <a:chOff x="624" y="2880"/>
            <a:chExt cx="2160" cy="120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24" y="2880"/>
              <a:ext cx="2160" cy="1200"/>
              <a:chOff x="1344" y="2928"/>
              <a:chExt cx="2160" cy="1200"/>
            </a:xfrm>
          </p:grpSpPr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1344" y="3936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V="1">
                <a:off x="1536" y="2928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1862" y="3572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Tahoma" pitchFamily="34" charset="0"/>
                  </a:rPr>
                  <a:t>(x0,y0)</a:t>
                </a:r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2933" y="3024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Tahoma" pitchFamily="34" charset="0"/>
                  </a:rPr>
                  <a:t>(x1,y1)</a:t>
                </a: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V="1">
                <a:off x="2448" y="3216"/>
                <a:ext cx="52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1728" y="36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V="1">
              <a:off x="2256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1862" y="3635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dx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2294" y="3264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dy</a:t>
              </a:r>
            </a:p>
          </p:txBody>
        </p: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04800" y="1447800"/>
            <a:ext cx="8305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Walk through the line, starting at (x0,y0) 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Constrain x, y increments to values in [0,1] range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Case a: x is incrementing faster (m &lt; 1)</a:t>
            </a:r>
          </a:p>
          <a:p>
            <a:pPr lvl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Step in x=1 increments, compute and round y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Case b: y is incrementing faster (m &gt; 1)</a:t>
            </a:r>
          </a:p>
          <a:p>
            <a:pPr lvl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Step in y=1 increments, compute and round 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DDA Line Drawing Algorithm (Case a: m &lt; 1)</a:t>
            </a:r>
            <a:endParaRPr lang="en-US" dirty="0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838200" y="2535238"/>
            <a:ext cx="3670300" cy="2619375"/>
            <a:chOff x="1200" y="1584"/>
            <a:chExt cx="2880" cy="2016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200" y="1584"/>
              <a:ext cx="2880" cy="2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144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168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92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216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240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64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288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312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36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60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384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1200" y="331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1200" y="30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1200" y="283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1200" y="259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1200" y="235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1200" y="211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1200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1504360" y="3191171"/>
            <a:ext cx="2078038" cy="1436688"/>
            <a:chOff x="1440" y="2016"/>
            <a:chExt cx="1632" cy="1104"/>
          </a:xfrm>
        </p:grpSpPr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1440" y="2976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2880" y="2016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Line 28"/>
          <p:cNvSpPr>
            <a:spLocks noChangeShapeType="1"/>
          </p:cNvSpPr>
          <p:nvPr/>
        </p:nvSpPr>
        <p:spPr bwMode="auto">
          <a:xfrm flipH="1" flipV="1">
            <a:off x="1658680" y="4720228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2328605" y="5766390"/>
            <a:ext cx="88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(x0, y0)</a:t>
            </a:r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 flipV="1">
            <a:off x="1582480" y="3348628"/>
            <a:ext cx="18288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811080" y="4186828"/>
            <a:ext cx="2286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165725" y="22860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x = x0 + 1 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6781800" y="2274888"/>
            <a:ext cx="1695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y = y0 + 1 * m  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126038" y="2884488"/>
            <a:ext cx="277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Illuminate pixel (x, round(y))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115880" y="3882028"/>
            <a:ext cx="2286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181600" y="3525838"/>
            <a:ext cx="1044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x = x + 1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6842125" y="3494088"/>
            <a:ext cx="158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y = y + 1 * m  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5181600" y="4103688"/>
            <a:ext cx="277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Illuminate pixel (x, round(y))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775325" y="4876800"/>
            <a:ext cx="35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…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420680" y="3882028"/>
            <a:ext cx="2286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725480" y="3577228"/>
            <a:ext cx="2286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030280" y="3577228"/>
            <a:ext cx="2286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5165725" y="5486400"/>
            <a:ext cx="1450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Until x == x1 </a:t>
            </a: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V="1">
            <a:off x="3487480" y="2434228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3395405" y="2108790"/>
            <a:ext cx="825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(x1,y1)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5181600" y="1295400"/>
            <a:ext cx="2438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x = x0                 y = y0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5124450" y="1784350"/>
            <a:ext cx="277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Illuminate pixel (x, round(y))</a:t>
            </a: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1093788" y="1350963"/>
          <a:ext cx="1878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876240" imgH="228600" progId="Equation.3">
                  <p:embed/>
                </p:oleObj>
              </mc:Choice>
              <mc:Fallback>
                <p:oleObj name="Equation" r:id="rId3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350963"/>
                        <a:ext cx="18780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utoUpdateAnimBg="0"/>
      <p:bldP spid="34" grpId="0" autoUpdateAnimBg="0"/>
      <p:bldP spid="35" grpId="0" autoUpdateAnimBg="0"/>
      <p:bldP spid="36" grpId="0" animBg="1"/>
      <p:bldP spid="37" grpId="0" autoUpdateAnimBg="0"/>
      <p:bldP spid="38" grpId="0" autoUpdateAnimBg="0"/>
      <p:bldP spid="39" grpId="0" autoUpdateAnimBg="0"/>
      <p:bldP spid="40" grpId="0" autoUpdateAnimBg="0"/>
      <p:bldP spid="41" grpId="0" animBg="1"/>
      <p:bldP spid="42" grpId="0" animBg="1"/>
      <p:bldP spid="43" grpId="0" animBg="1"/>
      <p:bldP spid="44" grpId="0" autoUpdateAnimBg="0"/>
      <p:bldP spid="4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DDA Line Drawing Algorithm (Case b: m &gt; 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767013"/>
            <a:ext cx="3733800" cy="2751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003300" y="2767013"/>
            <a:ext cx="0" cy="2751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314450" y="2767013"/>
            <a:ext cx="0" cy="2751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562100" y="2767013"/>
            <a:ext cx="0" cy="2751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873250" y="2767013"/>
            <a:ext cx="0" cy="2751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184400" y="2767013"/>
            <a:ext cx="0" cy="2751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495550" y="2767013"/>
            <a:ext cx="0" cy="2751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806700" y="2767013"/>
            <a:ext cx="0" cy="2751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117850" y="2767013"/>
            <a:ext cx="0" cy="2751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429000" y="2767013"/>
            <a:ext cx="0" cy="2751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740150" y="2767013"/>
            <a:ext cx="0" cy="2751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114800" y="2767013"/>
            <a:ext cx="0" cy="2751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85800" y="512513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85800" y="4797614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85800" y="4470098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685800" y="4142582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85800" y="3815065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85800" y="3487549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85800" y="316003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771650" y="4752975"/>
            <a:ext cx="249238" cy="196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401888" y="3121025"/>
            <a:ext cx="249237" cy="196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944688" y="3273425"/>
            <a:ext cx="6096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076450" y="4070350"/>
            <a:ext cx="228600" cy="152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860925" y="2514600"/>
            <a:ext cx="1222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y = y0 + 1 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477000" y="2503488"/>
            <a:ext cx="1881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x = x0 + 1 * 1/m  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4821238" y="3113088"/>
            <a:ext cx="277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Illuminate pixel (round(x), y)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876800" y="3754438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y = y + 1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6537325" y="3722688"/>
            <a:ext cx="1484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x = x + 1 /m  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4876800" y="4332288"/>
            <a:ext cx="277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Illuminate pixel (round(x), y)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5470525" y="5105400"/>
            <a:ext cx="35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…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4860925" y="571500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Until y == y1 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876800" y="1524000"/>
            <a:ext cx="2438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x = x0                 y = y0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4819650" y="2012950"/>
            <a:ext cx="277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Illuminate pixel (round(x), y)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067050" y="1828800"/>
            <a:ext cx="825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(x1,y1)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457450" y="5670550"/>
            <a:ext cx="825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(x0,y0)</a:t>
            </a: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H="1" flipV="1">
            <a:off x="1771650" y="498475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H="1">
            <a:off x="2762250" y="224155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076450" y="4375150"/>
            <a:ext cx="228600" cy="152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076450" y="3765550"/>
            <a:ext cx="228600" cy="152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381250" y="3460750"/>
            <a:ext cx="228600" cy="152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" name="Object 45"/>
          <p:cNvGraphicFramePr>
            <a:graphicFrameLocks noChangeAspect="1"/>
          </p:cNvGraphicFramePr>
          <p:nvPr/>
        </p:nvGraphicFramePr>
        <p:xfrm>
          <a:off x="685800" y="1555750"/>
          <a:ext cx="187801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876240" imgH="393480" progId="Equation.3">
                  <p:embed/>
                </p:oleObj>
              </mc:Choice>
              <mc:Fallback>
                <p:oleObj name="Equation" r:id="rId3" imgW="876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55750"/>
                        <a:ext cx="1878013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7" grpId="0" autoUpdateAnimBg="0"/>
      <p:bldP spid="42" grpId="0" animBg="1"/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DDA Line Drawing Algorithm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185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compute m;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if m &lt; 1: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{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	float y = y0;       // initial value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	for(int x = x0;x &lt;= x1; x++, y += m)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          setPixel(x, round(y));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}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else // m &gt; 1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{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	float x = x0;       // initial value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	for(int y = y0;y &lt;= y1; y++, x += 1/m)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          setPixel(round(x), y);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}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Note: </a:t>
            </a:r>
            <a:r>
              <a: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setPixel(x, y)</a:t>
            </a:r>
            <a:r>
              <a: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writes current color into pixel in column x and row y in frame buffer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DDA Example (Case a: m &lt; 1)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403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Suppose we want to draw a line starting at pixel (2,3) and ending at pixel (12,8).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What are the values of the variables x and y at each timestep?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What are the pixels colored, according to the DDA algorithm?</a:t>
            </a:r>
            <a:endParaRPr kumimoji="1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" name="Group 98"/>
          <p:cNvGraphicFramePr>
            <a:graphicFrameLocks noGrp="1"/>
          </p:cNvGraphicFramePr>
          <p:nvPr>
            <p:ph sz="half" idx="4294967295"/>
          </p:nvPr>
        </p:nvGraphicFramePr>
        <p:xfrm>
          <a:off x="4724400" y="1219200"/>
          <a:ext cx="4038600" cy="4433892"/>
        </p:xfrm>
        <a:graphic>
          <a:graphicData uri="http://schemas.openxmlformats.org/drawingml/2006/table">
            <a:tbl>
              <a:tblPr/>
              <a:tblGrid>
                <a:gridCol w="808038"/>
                <a:gridCol w="808037"/>
                <a:gridCol w="806450"/>
                <a:gridCol w="808038"/>
                <a:gridCol w="808037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R(y)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DDA Algorithm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DDA is the simplest line drawing algorithm</a:t>
            </a:r>
          </a:p>
          <a:p>
            <a:pPr lvl="1"/>
            <a:r>
              <a:rPr lang="en-US" dirty="0" smtClean="0"/>
              <a:t>Not very efficient </a:t>
            </a:r>
          </a:p>
          <a:p>
            <a:pPr lvl="1"/>
            <a:r>
              <a:rPr lang="en-US" dirty="0" smtClean="0"/>
              <a:t>Floating point operations and rounding operations are expensive.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Bresenham</a:t>
            </a:r>
            <a:r>
              <a:rPr lang="en-IE" dirty="0" smtClean="0"/>
              <a:t> algorithm is another incremental scan conversion algorithm</a:t>
            </a:r>
          </a:p>
          <a:p>
            <a:r>
              <a:rPr lang="en-IE" dirty="0" smtClean="0"/>
              <a:t>The big advantage of this algorithm is that it uses only integer calculations: integer addition, subtraction and multiplication by 2, which can be accomplished by a simple arithmetic shift operation.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Big Idea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876300"/>
            <a:ext cx="822960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Move across the </a:t>
            </a:r>
            <a:r>
              <a:rPr kumimoji="1" lang="en-IE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axis in unit intervals and at each step choose between two different </a:t>
            </a:r>
            <a:r>
              <a:rPr kumimoji="1" lang="en-IE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coordinates</a:t>
            </a: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487488" y="2536825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82825" y="2559050"/>
            <a:ext cx="0" cy="3297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078163" y="2578100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870325" y="2595563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rot="5400000">
            <a:off x="2785269" y="1962944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rot="5400000">
            <a:off x="2763044" y="2758281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rot="5400000">
            <a:off x="2743994" y="3550444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352550" y="36591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748088" y="36591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151063" y="3659188"/>
            <a:ext cx="258762" cy="25876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949575" y="36591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355725" y="4440238"/>
            <a:ext cx="258763" cy="2587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751263" y="4440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54238" y="4440238"/>
            <a:ext cx="258762" cy="25876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52750" y="4440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54138" y="52482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749675" y="52482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152650" y="52482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951163" y="52482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963613" y="2787650"/>
            <a:ext cx="3362325" cy="210661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rot="5400000">
            <a:off x="2793207" y="1166019"/>
            <a:ext cx="0" cy="3633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360488" y="28622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756025" y="28622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159000" y="28622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957513" y="28622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1343025" y="58420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</a:t>
            </a:r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135188" y="58420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3</a:t>
            </a:r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927350" y="58420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</a:t>
            </a:r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721100" y="58420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</a:t>
            </a:r>
            <a:endParaRPr lang="en-US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628650" y="5191125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</a:t>
            </a:r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628650" y="35941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</a:t>
            </a:r>
            <a:endParaRPr 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28650" y="439261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3</a:t>
            </a:r>
            <a:endParaRPr lang="en-US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628650" y="27955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</a:t>
            </a:r>
            <a:endParaRPr 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808538" y="2300288"/>
            <a:ext cx="4035425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2800" dirty="0">
                <a:latin typeface="Times New Roman" pitchFamily="18" charset="0"/>
                <a:cs typeface="Times New Roman" pitchFamily="18" charset="0"/>
              </a:rPr>
              <a:t>For example, from position (2, 3) we have to choose between (3, 3) and (3, 4)</a:t>
            </a:r>
          </a:p>
          <a:p>
            <a:pPr>
              <a:spcBef>
                <a:spcPct val="20000"/>
              </a:spcBef>
            </a:pPr>
            <a:r>
              <a:rPr lang="en-IE" sz="2800" dirty="0">
                <a:latin typeface="Times New Roman" pitchFamily="18" charset="0"/>
                <a:cs typeface="Times New Roman" pitchFamily="18" charset="0"/>
              </a:rPr>
              <a:t>We would like the point that is closer to the original line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590550" y="4033838"/>
            <a:ext cx="719138" cy="3222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18000">
            <a:spAutoFit/>
          </a:bodyPr>
          <a:lstStyle/>
          <a:p>
            <a:r>
              <a:rPr lang="en-IE" sz="2000" b="1">
                <a:latin typeface="Times New Roman" pitchFamily="18" charset="0"/>
              </a:rPr>
              <a:t>(</a:t>
            </a:r>
            <a:r>
              <a:rPr lang="en-IE" sz="2000" b="1" i="1">
                <a:latin typeface="Times New Roman" pitchFamily="18" charset="0"/>
              </a:rPr>
              <a:t>x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, </a:t>
            </a:r>
            <a:r>
              <a:rPr lang="en-IE" sz="2000" b="1" i="1">
                <a:latin typeface="Times New Roman" pitchFamily="18" charset="0"/>
              </a:rPr>
              <a:t>y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490788" y="4768850"/>
            <a:ext cx="990600" cy="32226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18000">
            <a:spAutoFit/>
          </a:bodyPr>
          <a:lstStyle/>
          <a:p>
            <a:r>
              <a:rPr lang="en-IE" sz="2000" b="1">
                <a:latin typeface="Times New Roman" pitchFamily="18" charset="0"/>
              </a:rPr>
              <a:t>(</a:t>
            </a:r>
            <a:r>
              <a:rPr lang="en-IE" sz="2000" b="1" i="1">
                <a:latin typeface="Times New Roman" pitchFamily="18" charset="0"/>
              </a:rPr>
              <a:t>x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+1, </a:t>
            </a:r>
            <a:r>
              <a:rPr lang="en-IE" sz="2000" b="1" i="1">
                <a:latin typeface="Times New Roman" pitchFamily="18" charset="0"/>
              </a:rPr>
              <a:t>y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79463" y="3176588"/>
            <a:ext cx="1262062" cy="3222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18000">
            <a:spAutoFit/>
          </a:bodyPr>
          <a:lstStyle/>
          <a:p>
            <a:r>
              <a:rPr lang="en-IE" sz="2000" b="1">
                <a:latin typeface="Times New Roman" pitchFamily="18" charset="0"/>
              </a:rPr>
              <a:t>(</a:t>
            </a:r>
            <a:r>
              <a:rPr lang="en-IE" sz="2000" b="1" i="1">
                <a:latin typeface="Times New Roman" pitchFamily="18" charset="0"/>
              </a:rPr>
              <a:t>x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+1, </a:t>
            </a:r>
            <a:r>
              <a:rPr lang="en-IE" sz="2000" b="1" i="1">
                <a:latin typeface="Times New Roman" pitchFamily="18" charset="0"/>
              </a:rPr>
              <a:t>y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+1)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2032000" y="3468688"/>
            <a:ext cx="1397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H="1" flipV="1">
            <a:off x="2378075" y="4697413"/>
            <a:ext cx="107950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1247775" y="4360863"/>
            <a:ext cx="120650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Deriving 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</a:t>
            </a:r>
            <a:endParaRPr lang="en-US" dirty="0"/>
          </a:p>
        </p:txBody>
      </p:sp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228600" y="4017963"/>
            <a:ext cx="8680450" cy="28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 coordinate on the mathematical line at 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3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E" sz="3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 is</a:t>
            </a:r>
            <a:r>
              <a:rPr lang="en-IE" sz="3200" dirty="0"/>
              <a:t>:</a:t>
            </a:r>
            <a:endParaRPr lang="en-GB" sz="3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333500"/>
            <a:ext cx="4475162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 sample position </a:t>
            </a:r>
            <a:r>
              <a:rPr kumimoji="1" lang="en-IE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IE" sz="3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1" lang="en-IE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kumimoji="1" lang="en-IE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the vertical separations                    from the mathematical line are labelled </a:t>
            </a:r>
            <a:r>
              <a:rPr kumimoji="1" lang="en-IE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1" lang="en-IE" sz="36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upper</a:t>
            </a: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and       </a:t>
            </a:r>
            <a:r>
              <a:rPr kumimoji="1" lang="en-IE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1" lang="en-IE" sz="36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lower</a:t>
            </a:r>
            <a:endParaRPr kumimoji="1" lang="en-GB" sz="3600" b="0" i="1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2657475" y="5372100"/>
          <a:ext cx="32908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4" imgW="1041120" imgH="228600" progId="Equation.3">
                  <p:embed/>
                </p:oleObj>
              </mc:Choice>
              <mc:Fallback>
                <p:oleObj name="Equation" r:id="rId4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5372100"/>
                        <a:ext cx="3290887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572000" y="1274762"/>
            <a:ext cx="4267200" cy="2535238"/>
            <a:chOff x="2937" y="1065"/>
            <a:chExt cx="2688" cy="1597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3416" y="1065"/>
              <a:ext cx="0" cy="1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rot="5400000" flipV="1">
              <a:off x="4493" y="1213"/>
              <a:ext cx="0" cy="2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3659" y="1191"/>
              <a:ext cx="1481" cy="110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359" y="1708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359" y="1331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446" y="2279"/>
              <a:ext cx="0" cy="119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412" y="2031"/>
              <a:ext cx="74" cy="75"/>
            </a:xfrm>
            <a:prstGeom prst="ellipse">
              <a:avLst/>
            </a:prstGeom>
            <a:solidFill>
              <a:srgbClr val="FF990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4412" y="1671"/>
              <a:ext cx="74" cy="75"/>
            </a:xfrm>
            <a:prstGeom prst="ellipse">
              <a:avLst/>
            </a:prstGeom>
            <a:solidFill>
              <a:srgbClr val="FF990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412" y="1293"/>
              <a:ext cx="74" cy="75"/>
            </a:xfrm>
            <a:prstGeom prst="ellipse">
              <a:avLst/>
            </a:prstGeom>
            <a:solidFill>
              <a:srgbClr val="FF990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168" y="1520"/>
              <a:ext cx="21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b="1" i="1">
                  <a:solidFill>
                    <a:srgbClr val="FF9900"/>
                  </a:solidFill>
                  <a:latin typeface="Times New Roman" pitchFamily="18" charset="0"/>
                </a:rPr>
                <a:t>y</a:t>
              </a:r>
              <a:endParaRPr lang="en-US" sz="2800" b="1" i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100" y="1836"/>
              <a:ext cx="29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b="1" i="1">
                  <a:solidFill>
                    <a:srgbClr val="FF9900"/>
                  </a:solidFill>
                  <a:latin typeface="Times New Roman" pitchFamily="18" charset="0"/>
                </a:rPr>
                <a:t>y</a:t>
              </a:r>
              <a:r>
                <a:rPr lang="en-IE" sz="2800" b="1" i="1" baseline="-25000">
                  <a:solidFill>
                    <a:srgbClr val="FF9900"/>
                  </a:solidFill>
                  <a:latin typeface="Times New Roman" pitchFamily="18" charset="0"/>
                </a:rPr>
                <a:t>k</a:t>
              </a:r>
              <a:endParaRPr lang="en-US" sz="2800" b="1" i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937" y="1142"/>
              <a:ext cx="45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b="1" i="1">
                  <a:solidFill>
                    <a:srgbClr val="FF9900"/>
                  </a:solidFill>
                  <a:latin typeface="Times New Roman" pitchFamily="18" charset="0"/>
                </a:rPr>
                <a:t>y</a:t>
              </a:r>
              <a:r>
                <a:rPr lang="en-IE" sz="2800" b="1" i="1" baseline="-25000">
                  <a:solidFill>
                    <a:srgbClr val="FF9900"/>
                  </a:solidFill>
                  <a:latin typeface="Times New Roman" pitchFamily="18" charset="0"/>
                </a:rPr>
                <a:t>k+</a:t>
              </a:r>
              <a:r>
                <a:rPr lang="en-IE" sz="2800" b="1" baseline="-25000">
                  <a:solidFill>
                    <a:srgbClr val="FF9900"/>
                  </a:solidFill>
                  <a:latin typeface="Times New Roman" pitchFamily="18" charset="0"/>
                </a:rPr>
                <a:t>1</a:t>
              </a:r>
              <a:endParaRPr lang="en-US" sz="2800" b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4208" y="2335"/>
              <a:ext cx="54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b="1" i="1">
                  <a:solidFill>
                    <a:srgbClr val="FF9900"/>
                  </a:solidFill>
                  <a:latin typeface="Times New Roman" pitchFamily="18" charset="0"/>
                </a:rPr>
                <a:t>x</a:t>
              </a:r>
              <a:r>
                <a:rPr lang="en-IE" sz="2800" b="1" i="1" baseline="-25000">
                  <a:solidFill>
                    <a:srgbClr val="FF9900"/>
                  </a:solidFill>
                  <a:latin typeface="Times New Roman" pitchFamily="18" charset="0"/>
                </a:rPr>
                <a:t>k</a:t>
              </a:r>
              <a:r>
                <a:rPr lang="en-IE" sz="2800" b="1" i="1">
                  <a:solidFill>
                    <a:srgbClr val="FF9900"/>
                  </a:solidFill>
                  <a:latin typeface="Times New Roman" pitchFamily="18" charset="0"/>
                </a:rPr>
                <a:t>+</a:t>
              </a:r>
              <a:r>
                <a:rPr lang="en-IE" sz="2800" b="1">
                  <a:solidFill>
                    <a:srgbClr val="FF9900"/>
                  </a:solidFill>
                  <a:latin typeface="Times New Roman" pitchFamily="18" charset="0"/>
                </a:rPr>
                <a:t>1</a:t>
              </a:r>
              <a:endParaRPr lang="en-US" sz="2800" b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21" name="AutoShape 19"/>
            <p:cNvSpPr>
              <a:spLocks/>
            </p:cNvSpPr>
            <p:nvPr/>
          </p:nvSpPr>
          <p:spPr bwMode="auto">
            <a:xfrm>
              <a:off x="4499" y="1704"/>
              <a:ext cx="74" cy="367"/>
            </a:xfrm>
            <a:prstGeom prst="rightBrace">
              <a:avLst>
                <a:gd name="adj1" fmla="val 4132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0"/>
            <p:cNvSpPr>
              <a:spLocks/>
            </p:cNvSpPr>
            <p:nvPr/>
          </p:nvSpPr>
          <p:spPr bwMode="auto">
            <a:xfrm flipH="1">
              <a:off x="4317" y="1336"/>
              <a:ext cx="90" cy="368"/>
            </a:xfrm>
            <a:prstGeom prst="rightBrace">
              <a:avLst>
                <a:gd name="adj1" fmla="val 3407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551" y="1687"/>
              <a:ext cx="57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i="1">
                  <a:latin typeface="Times New Roman" pitchFamily="18" charset="0"/>
                </a:rPr>
                <a:t>d</a:t>
              </a:r>
              <a:r>
                <a:rPr lang="en-IE" sz="2800" i="1" baseline="-25000">
                  <a:latin typeface="Times New Roman" pitchFamily="18" charset="0"/>
                </a:rPr>
                <a:t>lower</a:t>
              </a:r>
              <a:endParaRPr lang="en-US" sz="2800" i="1">
                <a:latin typeface="Times New Roman" pitchFamily="18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781" y="1325"/>
              <a:ext cx="582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i="1">
                  <a:latin typeface="Times New Roman" pitchFamily="18" charset="0"/>
                </a:rPr>
                <a:t>d</a:t>
              </a:r>
              <a:r>
                <a:rPr lang="en-IE" sz="2800" i="1" baseline="-25000">
                  <a:latin typeface="Times New Roman" pitchFamily="18" charset="0"/>
                </a:rPr>
                <a:t>upper</a:t>
              </a:r>
              <a:endParaRPr lang="en-US" sz="2800" i="1">
                <a:latin typeface="Times New Roman" pitchFamily="18" charset="0"/>
              </a:endParaRPr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>
              <a:off x="3358" y="2068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digital image processing, a </a:t>
            </a:r>
            <a:r>
              <a:rPr lang="en-US" sz="2400" b="1" dirty="0" smtClean="0"/>
              <a:t>pixel</a:t>
            </a:r>
            <a:r>
              <a:rPr lang="en-US" sz="2400" dirty="0" smtClean="0"/>
              <a:t>, or </a:t>
            </a:r>
            <a:r>
              <a:rPr lang="en-US" sz="2400" b="1" dirty="0" err="1" smtClean="0"/>
              <a:t>pel</a:t>
            </a:r>
            <a:r>
              <a:rPr lang="en-US" sz="2400" b="1" dirty="0" smtClean="0"/>
              <a:t> </a:t>
            </a:r>
            <a:r>
              <a:rPr lang="en-US" sz="2400" dirty="0" smtClean="0"/>
              <a:t>or </a:t>
            </a:r>
            <a:r>
              <a:rPr lang="en-US" sz="2400" b="1" dirty="0" smtClean="0"/>
              <a:t>picture element</a:t>
            </a:r>
            <a:r>
              <a:rPr lang="en-US" sz="2400" dirty="0" smtClean="0"/>
              <a:t> is a physical point in an image.</a:t>
            </a:r>
          </a:p>
          <a:p>
            <a:r>
              <a:rPr lang="en-US" sz="2400" dirty="0" smtClean="0"/>
              <a:t>It is the smallest addressable element in a display device; so it is the smallest controllable element of a picture represented on the screen.</a:t>
            </a:r>
          </a:p>
          <a:p>
            <a:r>
              <a:rPr lang="en-US" sz="2400" dirty="0" smtClean="0"/>
              <a:t>The address of a pixel corresponds to its physical coordinates.</a:t>
            </a:r>
          </a:p>
          <a:p>
            <a:r>
              <a:rPr lang="en-US" sz="2400" dirty="0" smtClean="0"/>
              <a:t>Each pixel is a sample of an original image; more samples typically provide more accurate representations of the original. So picture quality is directly proportional to the picture resolution.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Deriving 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Algorithm…</a:t>
            </a:r>
            <a:endParaRPr lang="en-US" dirty="0"/>
          </a:p>
        </p:txBody>
      </p:sp>
      <p:sp>
        <p:nvSpPr>
          <p:cNvPr id="4" name="Rectangle 35"/>
          <p:cNvSpPr txBox="1">
            <a:spLocks noChangeArrowheads="1"/>
          </p:cNvSpPr>
          <p:nvPr/>
        </p:nvSpPr>
        <p:spPr bwMode="auto">
          <a:xfrm>
            <a:off x="457200" y="1333500"/>
            <a:ext cx="86868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So, </a:t>
            </a:r>
            <a:r>
              <a:rPr kumimoji="1" lang="en-US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1" lang="en-US" sz="36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upper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and </a:t>
            </a:r>
            <a:r>
              <a:rPr kumimoji="1" lang="en-US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1" lang="en-US" sz="36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lower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are given as follows: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1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endParaRPr kumimoji="1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and: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1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1" 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We can use these to make a simple decision about which pixel is closer to the mathematical line</a:t>
            </a: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179638" y="3833813"/>
          <a:ext cx="320516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4" imgW="1168200" imgH="241200" progId="Equation.3">
                  <p:embed/>
                </p:oleObj>
              </mc:Choice>
              <mc:Fallback>
                <p:oleObj name="Equation" r:id="rId4" imgW="1168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833813"/>
                        <a:ext cx="3205162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3141663" y="4471988"/>
          <a:ext cx="38004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6" imgW="1384200" imgH="228600" progId="Equation.3">
                  <p:embed/>
                </p:oleObj>
              </mc:Choice>
              <mc:Fallback>
                <p:oleObj name="Equation" r:id="rId6" imgW="138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4471988"/>
                        <a:ext cx="3800475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465388" y="2146300"/>
          <a:ext cx="237013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8" imgW="863280" imgH="228600" progId="Equation.3">
                  <p:embed/>
                </p:oleObj>
              </mc:Choice>
              <mc:Fallback>
                <p:oleObj name="Equation" r:id="rId8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2146300"/>
                        <a:ext cx="2370137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3421063" y="2767013"/>
          <a:ext cx="32416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10" imgW="1180800" imgH="228600" progId="Equation.3">
                  <p:embed/>
                </p:oleObj>
              </mc:Choice>
              <mc:Fallback>
                <p:oleObj name="Equation" r:id="rId10" imgW="118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2767013"/>
                        <a:ext cx="3241675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Deriving 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Algorithm…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990600"/>
            <a:ext cx="91440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4"/>
              </a:buBlip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This simple decision is based on the difference between the two pixel positions: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4"/>
              </a:buBlip>
              <a:tabLst/>
              <a:defRPr/>
            </a:pPr>
            <a:endParaRPr kumimoji="1" 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4"/>
              </a:buBlip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Let’s substitute </a:t>
            </a:r>
            <a:r>
              <a:rPr kumimoji="1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with 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∆</a:t>
            </a:r>
            <a:r>
              <a:rPr kumimoji="1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/∆</a:t>
            </a:r>
            <a:r>
              <a:rPr kumimoji="1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where ∆</a:t>
            </a:r>
            <a:r>
              <a:rPr kumimoji="1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and</a:t>
            </a:r>
            <a:r>
              <a:rPr kumimoji="1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br>
              <a:rPr kumimoji="1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∆</a:t>
            </a:r>
            <a:r>
              <a:rPr kumimoji="1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are the differences between the end-points:</a:t>
            </a: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602414" y="2119313"/>
          <a:ext cx="7541461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5" imgW="2400120" imgH="241200" progId="Equation.3">
                  <p:embed/>
                </p:oleObj>
              </mc:Choice>
              <mc:Fallback>
                <p:oleObj name="Equation" r:id="rId5" imgW="2400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14" y="2119313"/>
                        <a:ext cx="7541461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80024" y="4017963"/>
          <a:ext cx="805280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7" imgW="3060360" imgH="393480" progId="Equation.3">
                  <p:embed/>
                </p:oleObj>
              </mc:Choice>
              <mc:Fallback>
                <p:oleObj name="Equation" r:id="rId7" imgW="3060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24" y="4017963"/>
                        <a:ext cx="8052802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344361" y="5145088"/>
          <a:ext cx="578852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9" imgW="2349360" imgH="228600" progId="Equation.3">
                  <p:embed/>
                </p:oleObj>
              </mc:Choice>
              <mc:Fallback>
                <p:oleObj name="Equation" r:id="rId9" imgW="2349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361" y="5145088"/>
                        <a:ext cx="5788527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3443454" y="5845175"/>
          <a:ext cx="3774909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11" imgW="1434960" imgH="228600" progId="Equation.3">
                  <p:embed/>
                </p:oleObj>
              </mc:Choice>
              <mc:Fallback>
                <p:oleObj name="Equation" r:id="rId11" imgW="1434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454" y="5845175"/>
                        <a:ext cx="3774909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Deriving 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Algorithm…</a:t>
            </a:r>
            <a:endParaRPr lang="en-US" dirty="0"/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So, a decision parameter </a:t>
            </a:r>
            <a:r>
              <a:rPr kumimoji="1" lang="en-IE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1" lang="en-IE" sz="36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for the </a:t>
            </a:r>
            <a:r>
              <a:rPr kumimoji="1" lang="en-IE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1" lang="en-IE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</a:t>
            </a: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step along a line is given by: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1" lang="en-IE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1" lang="en-IE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sign of the decision parameter </a:t>
            </a:r>
            <a:r>
              <a:rPr kumimoji="1" lang="en-IE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1" lang="en-IE" sz="36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is the same as   that of </a:t>
            </a:r>
            <a:r>
              <a:rPr kumimoji="1" lang="en-IE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1" lang="en-IE" sz="36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lower</a:t>
            </a: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– </a:t>
            </a:r>
            <a:r>
              <a:rPr kumimoji="1" lang="en-IE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1" lang="en-IE" sz="36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upper</a:t>
            </a:r>
            <a:endParaRPr kumimoji="1" lang="en-IE" sz="3600" b="0" i="1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</a:t>
            </a:r>
            <a:r>
              <a:rPr kumimoji="1" lang="en-IE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1" lang="en-IE" sz="36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is negative, then we choose the lower pixel,                     otherwise we choose the upper pixel</a:t>
            </a:r>
            <a:endParaRPr kumimoji="1" lang="en-GB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341563" y="2486025"/>
          <a:ext cx="445928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4" imgW="1625400" imgH="457200" progId="Equation.3">
                  <p:embed/>
                </p:oleObj>
              </mc:Choice>
              <mc:Fallback>
                <p:oleObj name="Equation" r:id="rId4" imgW="162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2486025"/>
                        <a:ext cx="4459287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Deriving 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Algorithm…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Remember coordinate changes occur along the </a:t>
            </a:r>
            <a:r>
              <a:rPr kumimoji="1" lang="en-IE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axis in unit steps so we can do everything with integer calculations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 step </a:t>
            </a:r>
            <a:r>
              <a:rPr kumimoji="1" lang="en-IE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+1 the decision parameter is given as: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1" lang="en-IE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Subtracting </a:t>
            </a:r>
            <a:r>
              <a:rPr kumimoji="1" lang="en-IE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1" lang="en-IE" sz="36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from this we get: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1" lang="en-IE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976438" y="3505200"/>
          <a:ext cx="51911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4" imgW="1892160" imgH="228600" progId="Equation.3">
                  <p:embed/>
                </p:oleObj>
              </mc:Choice>
              <mc:Fallback>
                <p:oleObj name="Equation" r:id="rId4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3505200"/>
                        <a:ext cx="5191125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000125" y="4949825"/>
          <a:ext cx="714216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6" imgW="2603160" imgH="228600" progId="Equation.3">
                  <p:embed/>
                </p:oleObj>
              </mc:Choice>
              <mc:Fallback>
                <p:oleObj name="Equation" r:id="rId6" imgW="260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949825"/>
                        <a:ext cx="7142163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Deriving 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Algorithm…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But, </a:t>
            </a:r>
            <a:r>
              <a:rPr kumimoji="1" lang="en-IE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IE" sz="3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k+</a:t>
            </a:r>
            <a:r>
              <a:rPr kumimoji="1" lang="en-IE" sz="3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is the same as </a:t>
            </a:r>
            <a:r>
              <a:rPr kumimoji="1" lang="en-IE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IE" sz="3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1" lang="en-IE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kumimoji="1" lang="en-IE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so: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1" lang="en-I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where </a:t>
            </a:r>
            <a:r>
              <a:rPr kumimoji="1" lang="en-IE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1" lang="en-IE" sz="3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k+1 </a:t>
            </a: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-</a:t>
            </a:r>
            <a:r>
              <a:rPr kumimoji="1" lang="en-IE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IE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1" lang="en-IE" sz="36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is either 0 or 1 depending on the sign of </a:t>
            </a:r>
            <a:r>
              <a:rPr kumimoji="1" lang="en-IE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1" lang="en-IE" sz="36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endParaRPr kumimoji="1" lang="en-IE" sz="3600" b="0" i="1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I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first decision parameter p0 is evaluated at            (x0, y0) is given as:</a:t>
            </a:r>
            <a:endParaRPr kumimoji="1" lang="en-IE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836738" y="2095500"/>
          <a:ext cx="546893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4" imgW="1993680" imgH="228600" progId="Equation.3">
                  <p:embed/>
                </p:oleObj>
              </mc:Choice>
              <mc:Fallback>
                <p:oleObj name="Equation" r:id="rId4" imgW="1993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2095500"/>
                        <a:ext cx="5468937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313113" y="5156200"/>
          <a:ext cx="24733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6" imgW="901440" imgH="228600" progId="Equation.3">
                  <p:embed/>
                </p:oleObj>
              </mc:Choice>
              <mc:Fallback>
                <p:oleObj name="Equation" r:id="rId6" imgW="901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156200"/>
                        <a:ext cx="2473325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Algorithm…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990600"/>
            <a:ext cx="8229600" cy="53355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609600" indent="-609600" algn="ctr">
              <a:spcBef>
                <a:spcPct val="20000"/>
              </a:spcBef>
            </a:pPr>
            <a:r>
              <a:rPr lang="en-IE" sz="2400" dirty="0"/>
              <a:t>BRESENHAM’S LINE DRAWING ALGORITHM</a:t>
            </a:r>
            <a:br>
              <a:rPr lang="en-IE" sz="2400" dirty="0"/>
            </a:br>
            <a:r>
              <a:rPr lang="en-IE" sz="2400" dirty="0"/>
              <a:t>(for |</a:t>
            </a:r>
            <a:r>
              <a:rPr lang="en-IE" sz="2400" i="1" dirty="0">
                <a:latin typeface="Times New Roman" pitchFamily="18" charset="0"/>
              </a:rPr>
              <a:t>m</a:t>
            </a:r>
            <a:r>
              <a:rPr lang="en-IE" sz="2400" dirty="0"/>
              <a:t>| &lt; 1.0)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IE" sz="2400" dirty="0"/>
              <a:t>Input the two line end-points, storing the left end-point in </a:t>
            </a:r>
            <a:r>
              <a:rPr lang="en-IE" sz="2400" dirty="0">
                <a:latin typeface="Times New Roman" pitchFamily="18" charset="0"/>
              </a:rPr>
              <a:t>(</a:t>
            </a:r>
            <a:r>
              <a:rPr lang="en-IE" sz="2600" i="1" dirty="0">
                <a:latin typeface="Times New Roman" pitchFamily="18" charset="0"/>
              </a:rPr>
              <a:t>x</a:t>
            </a:r>
            <a:r>
              <a:rPr lang="en-IE" sz="2600" i="1" baseline="-25000" dirty="0">
                <a:latin typeface="Times New Roman" pitchFamily="18" charset="0"/>
              </a:rPr>
              <a:t>0</a:t>
            </a:r>
            <a:r>
              <a:rPr lang="en-IE" sz="2600" i="1" dirty="0">
                <a:latin typeface="Times New Roman" pitchFamily="18" charset="0"/>
              </a:rPr>
              <a:t>, y</a:t>
            </a:r>
            <a:r>
              <a:rPr lang="en-IE" sz="2600" i="1" baseline="-25000" dirty="0">
                <a:latin typeface="Times New Roman" pitchFamily="18" charset="0"/>
              </a:rPr>
              <a:t>0</a:t>
            </a:r>
            <a:r>
              <a:rPr lang="en-IE" sz="2400" dirty="0">
                <a:latin typeface="Times New Roman" pitchFamily="18" charset="0"/>
              </a:rPr>
              <a:t>)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IE" sz="2400" dirty="0"/>
              <a:t>Plot the point </a:t>
            </a:r>
            <a:r>
              <a:rPr lang="en-IE" sz="2400" dirty="0">
                <a:latin typeface="Times New Roman" pitchFamily="18" charset="0"/>
              </a:rPr>
              <a:t>(</a:t>
            </a:r>
            <a:r>
              <a:rPr lang="en-IE" sz="2600" i="1" dirty="0">
                <a:latin typeface="Times New Roman" pitchFamily="18" charset="0"/>
              </a:rPr>
              <a:t>x</a:t>
            </a:r>
            <a:r>
              <a:rPr lang="en-IE" sz="2600" i="1" baseline="-25000" dirty="0">
                <a:latin typeface="Times New Roman" pitchFamily="18" charset="0"/>
              </a:rPr>
              <a:t>0</a:t>
            </a:r>
            <a:r>
              <a:rPr lang="en-IE" sz="2600" i="1" dirty="0">
                <a:latin typeface="Times New Roman" pitchFamily="18" charset="0"/>
              </a:rPr>
              <a:t>, y</a:t>
            </a:r>
            <a:r>
              <a:rPr lang="en-IE" sz="2600" i="1" baseline="-25000" dirty="0">
                <a:latin typeface="Times New Roman" pitchFamily="18" charset="0"/>
              </a:rPr>
              <a:t>0</a:t>
            </a:r>
            <a:r>
              <a:rPr lang="en-IE" sz="2400" dirty="0">
                <a:latin typeface="Times New Roman" pitchFamily="18" charset="0"/>
              </a:rPr>
              <a:t>)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IE" sz="2400" dirty="0"/>
              <a:t>Calculate the constants </a:t>
            </a:r>
            <a:r>
              <a:rPr lang="el-GR" sz="2600" dirty="0">
                <a:latin typeface="Times New Roman" pitchFamily="18" charset="0"/>
                <a:cs typeface="Arial" charset="0"/>
              </a:rPr>
              <a:t>Δ</a:t>
            </a:r>
            <a:r>
              <a:rPr lang="en-IE" sz="2600" i="1" dirty="0">
                <a:latin typeface="Times New Roman" pitchFamily="18" charset="0"/>
                <a:cs typeface="Arial" charset="0"/>
              </a:rPr>
              <a:t>x</a:t>
            </a:r>
            <a:r>
              <a:rPr lang="en-IE" sz="2600" dirty="0">
                <a:cs typeface="Arial" charset="0"/>
              </a:rPr>
              <a:t>, </a:t>
            </a:r>
            <a:r>
              <a:rPr lang="el-GR" sz="2600" dirty="0">
                <a:latin typeface="Times New Roman" pitchFamily="18" charset="0"/>
                <a:cs typeface="Arial" charset="0"/>
              </a:rPr>
              <a:t>Δ</a:t>
            </a:r>
            <a:r>
              <a:rPr lang="en-IE" sz="2600" i="1" dirty="0">
                <a:latin typeface="Times New Roman" pitchFamily="18" charset="0"/>
                <a:cs typeface="Arial" charset="0"/>
              </a:rPr>
              <a:t>y</a:t>
            </a:r>
            <a:r>
              <a:rPr lang="en-IE" sz="2600" dirty="0">
                <a:cs typeface="Arial" charset="0"/>
              </a:rPr>
              <a:t>, </a:t>
            </a:r>
            <a:r>
              <a:rPr lang="en-IE" sz="2600" dirty="0">
                <a:latin typeface="Times New Roman" pitchFamily="18" charset="0"/>
                <a:cs typeface="Arial" charset="0"/>
              </a:rPr>
              <a:t>2</a:t>
            </a:r>
            <a:r>
              <a:rPr lang="el-GR" sz="2600" dirty="0">
                <a:latin typeface="Times New Roman" pitchFamily="18" charset="0"/>
                <a:cs typeface="Arial" charset="0"/>
              </a:rPr>
              <a:t>Δ</a:t>
            </a:r>
            <a:r>
              <a:rPr lang="en-IE" sz="2600" i="1" dirty="0">
                <a:latin typeface="Times New Roman" pitchFamily="18" charset="0"/>
                <a:cs typeface="Arial" charset="0"/>
              </a:rPr>
              <a:t>y</a:t>
            </a:r>
            <a:r>
              <a:rPr lang="en-IE" sz="2400" dirty="0">
                <a:cs typeface="Arial" charset="0"/>
              </a:rPr>
              <a:t>, and (</a:t>
            </a:r>
            <a:r>
              <a:rPr lang="en-IE" sz="2600" dirty="0">
                <a:latin typeface="Times New Roman" pitchFamily="18" charset="0"/>
                <a:cs typeface="Arial" charset="0"/>
              </a:rPr>
              <a:t>2</a:t>
            </a:r>
            <a:r>
              <a:rPr lang="el-GR" sz="2600" dirty="0">
                <a:latin typeface="Times New Roman" pitchFamily="18" charset="0"/>
                <a:cs typeface="Arial" charset="0"/>
              </a:rPr>
              <a:t>Δ</a:t>
            </a:r>
            <a:r>
              <a:rPr lang="en-IE" sz="2600" i="1" dirty="0">
                <a:latin typeface="Times New Roman" pitchFamily="18" charset="0"/>
                <a:cs typeface="Arial" charset="0"/>
              </a:rPr>
              <a:t>y - </a:t>
            </a:r>
            <a:r>
              <a:rPr lang="en-IE" sz="2600" dirty="0">
                <a:latin typeface="Times New Roman" pitchFamily="18" charset="0"/>
                <a:cs typeface="Arial" charset="0"/>
              </a:rPr>
              <a:t>2</a:t>
            </a:r>
            <a:r>
              <a:rPr lang="el-GR" sz="2600" dirty="0">
                <a:latin typeface="Times New Roman" pitchFamily="18" charset="0"/>
                <a:cs typeface="Arial" charset="0"/>
              </a:rPr>
              <a:t>Δ</a:t>
            </a:r>
            <a:r>
              <a:rPr lang="en-IE" sz="2600" i="1" dirty="0">
                <a:latin typeface="Times New Roman" pitchFamily="18" charset="0"/>
                <a:cs typeface="Arial" charset="0"/>
              </a:rPr>
              <a:t>x</a:t>
            </a:r>
            <a:r>
              <a:rPr lang="en-IE" sz="2400" dirty="0">
                <a:cs typeface="Arial" charset="0"/>
              </a:rPr>
              <a:t>) and get the first value for the decision parameter as:</a:t>
            </a:r>
            <a:endParaRPr lang="el-GR" sz="2400" dirty="0">
              <a:cs typeface="Arial" charset="0"/>
            </a:endParaRP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endParaRPr lang="en-IE" sz="2600" dirty="0"/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IE" sz="2400" dirty="0"/>
              <a:t>At each </a:t>
            </a:r>
            <a:r>
              <a:rPr lang="en-IE" sz="2800" i="1" dirty="0" err="1">
                <a:latin typeface="Times New Roman" pitchFamily="18" charset="0"/>
              </a:rPr>
              <a:t>x</a:t>
            </a:r>
            <a:r>
              <a:rPr lang="en-IE" sz="2800" i="1" baseline="-25000" dirty="0" err="1">
                <a:latin typeface="Times New Roman" pitchFamily="18" charset="0"/>
              </a:rPr>
              <a:t>k</a:t>
            </a:r>
            <a:r>
              <a:rPr lang="en-IE" sz="2400" dirty="0"/>
              <a:t> along the line, starting at </a:t>
            </a:r>
            <a:r>
              <a:rPr lang="en-IE" sz="2800" i="1" dirty="0">
                <a:latin typeface="Times New Roman" pitchFamily="18" charset="0"/>
              </a:rPr>
              <a:t>k = 0</a:t>
            </a:r>
            <a:r>
              <a:rPr lang="en-IE" sz="2400" dirty="0"/>
              <a:t>, perform the following test. If </a:t>
            </a:r>
            <a:r>
              <a:rPr lang="en-IE" sz="2800" i="1" dirty="0" err="1">
                <a:latin typeface="Times New Roman" pitchFamily="18" charset="0"/>
              </a:rPr>
              <a:t>p</a:t>
            </a:r>
            <a:r>
              <a:rPr lang="en-IE" sz="2800" i="1" baseline="-25000" dirty="0" err="1">
                <a:latin typeface="Times New Roman" pitchFamily="18" charset="0"/>
              </a:rPr>
              <a:t>k</a:t>
            </a:r>
            <a:r>
              <a:rPr lang="en-IE" sz="2800" i="1" dirty="0">
                <a:latin typeface="Times New Roman" pitchFamily="18" charset="0"/>
              </a:rPr>
              <a:t> &lt; 0</a:t>
            </a:r>
            <a:r>
              <a:rPr lang="en-IE" sz="2400" dirty="0"/>
              <a:t>, the next point to plot is </a:t>
            </a:r>
            <a:br>
              <a:rPr lang="en-IE" sz="2400" dirty="0"/>
            </a:br>
            <a:r>
              <a:rPr lang="en-IE" sz="2600" dirty="0">
                <a:latin typeface="Times New Roman" pitchFamily="18" charset="0"/>
              </a:rPr>
              <a:t>(</a:t>
            </a:r>
            <a:r>
              <a:rPr lang="en-IE" sz="2600" i="1" dirty="0">
                <a:latin typeface="Times New Roman" pitchFamily="18" charset="0"/>
              </a:rPr>
              <a:t>x</a:t>
            </a:r>
            <a:r>
              <a:rPr lang="en-IE" sz="2600" i="1" baseline="-25000" dirty="0">
                <a:latin typeface="Times New Roman" pitchFamily="18" charset="0"/>
              </a:rPr>
              <a:t>k</a:t>
            </a:r>
            <a:r>
              <a:rPr lang="en-IE" sz="2600" i="1" dirty="0">
                <a:latin typeface="Times New Roman" pitchFamily="18" charset="0"/>
              </a:rPr>
              <a:t>+1, </a:t>
            </a:r>
            <a:r>
              <a:rPr lang="en-IE" sz="2600" i="1" dirty="0" err="1">
                <a:latin typeface="Times New Roman" pitchFamily="18" charset="0"/>
              </a:rPr>
              <a:t>y</a:t>
            </a:r>
            <a:r>
              <a:rPr lang="en-IE" sz="2600" i="1" baseline="-25000" dirty="0" err="1">
                <a:latin typeface="Times New Roman" pitchFamily="18" charset="0"/>
              </a:rPr>
              <a:t>k</a:t>
            </a:r>
            <a:r>
              <a:rPr lang="en-IE" sz="2600" dirty="0">
                <a:latin typeface="Times New Roman" pitchFamily="18" charset="0"/>
              </a:rPr>
              <a:t>)</a:t>
            </a:r>
            <a:r>
              <a:rPr lang="en-IE" sz="2400" dirty="0"/>
              <a:t> and:</a:t>
            </a:r>
            <a:endParaRPr lang="en-US" sz="2400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398838" y="3581400"/>
          <a:ext cx="22987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3" imgW="901440" imgH="228600" progId="Equation.3">
                  <p:embed/>
                </p:oleObj>
              </mc:Choice>
              <mc:Fallback>
                <p:oleObj name="Equation" r:id="rId3" imgW="901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3581400"/>
                        <a:ext cx="229870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3297238" y="5383212"/>
          <a:ext cx="25257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990360" imgH="228600" progId="Equation.3">
                  <p:embed/>
                </p:oleObj>
              </mc:Choice>
              <mc:Fallback>
                <p:oleObj name="Equation" r:id="rId5" imgW="99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5383212"/>
                        <a:ext cx="25257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Algorithm…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376363"/>
            <a:ext cx="8229600" cy="1844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IE" sz="2400" dirty="0"/>
              <a:t>	Otherwise, the next point to plot is (</a:t>
            </a:r>
            <a:r>
              <a:rPr lang="en-IE" sz="2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2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600" i="1" dirty="0">
                <a:latin typeface="Times New Roman" pitchFamily="18" charset="0"/>
                <a:cs typeface="Times New Roman" pitchFamily="18" charset="0"/>
              </a:rPr>
              <a:t>+1, y</a:t>
            </a:r>
            <a:r>
              <a:rPr lang="en-IE" sz="2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600" i="1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IE" sz="2400" dirty="0"/>
              <a:t>) and:</a:t>
            </a:r>
          </a:p>
          <a:p>
            <a:pPr marL="609600" indent="-609600">
              <a:spcBef>
                <a:spcPct val="20000"/>
              </a:spcBef>
            </a:pPr>
            <a:endParaRPr lang="en-IE" sz="4000" dirty="0"/>
          </a:p>
          <a:p>
            <a:pPr marL="609600" indent="-609600">
              <a:spcBef>
                <a:spcPct val="20000"/>
              </a:spcBef>
              <a:buFontTx/>
              <a:buAutoNum type="arabicPeriod" startAt="5"/>
            </a:pPr>
            <a:r>
              <a:rPr lang="en-IE" sz="2400" dirty="0"/>
              <a:t>Repeat step 4 (</a:t>
            </a:r>
            <a:r>
              <a:rPr lang="el-GR" sz="2400" dirty="0">
                <a:latin typeface="Times New Roman" pitchFamily="18" charset="0"/>
                <a:cs typeface="Arial" charset="0"/>
              </a:rPr>
              <a:t>Δ</a:t>
            </a:r>
            <a:r>
              <a:rPr lang="en-IE" sz="2400" i="1" dirty="0">
                <a:latin typeface="Times New Roman" pitchFamily="18" charset="0"/>
                <a:cs typeface="Arial" charset="0"/>
              </a:rPr>
              <a:t>x </a:t>
            </a:r>
            <a:r>
              <a:rPr lang="en-IE" sz="2400" dirty="0">
                <a:cs typeface="Arial" charset="0"/>
              </a:rPr>
              <a:t>– 1) times</a:t>
            </a:r>
            <a:endParaRPr lang="en-US" sz="2400" dirty="0">
              <a:cs typeface="Arial" charset="0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808288" y="1895475"/>
          <a:ext cx="34972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3" imgW="1371600" imgH="228600" progId="Equation.3">
                  <p:embed/>
                </p:oleObj>
              </mc:Choice>
              <mc:Fallback>
                <p:oleObj name="Equation" r:id="rId3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1895475"/>
                        <a:ext cx="349726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3733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E" sz="2400" dirty="0" smtClean="0">
                <a:latin typeface="Times New Roman" pitchFamily="18" charset="0"/>
                <a:cs typeface="Times New Roman" pitchFamily="18" charset="0"/>
              </a:rPr>
              <a:t>The algorithm and derivation above assumes slopes are less than 1. for other slopes we need to adjust the algorithm slightly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 smtClean="0"/>
              <a:t>Bresenham’s</a:t>
            </a:r>
            <a:r>
              <a:rPr lang="en-US" sz="3200" dirty="0" smtClean="0"/>
              <a:t> Line Algorithm ( Example)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92" y="928670"/>
            <a:ext cx="8694708" cy="5472112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400" dirty="0" smtClean="0"/>
              <a:t>using </a:t>
            </a:r>
            <a:r>
              <a:rPr lang="en-US" sz="2400" dirty="0" err="1" smtClean="0"/>
              <a:t>Bresenham’s</a:t>
            </a:r>
            <a:r>
              <a:rPr lang="en-US" sz="2400" dirty="0" smtClean="0"/>
              <a:t> Line-Drawing Algorithm, Digitize the line with endpoints (20,10) and (30,18).</a:t>
            </a:r>
          </a:p>
          <a:p>
            <a:pPr eaLnBrk="1" hangingPunct="1"/>
            <a:endParaRPr lang="en-US" sz="2400" dirty="0" smtClean="0"/>
          </a:p>
          <a:p>
            <a:r>
              <a:rPr lang="en-US" sz="2400" dirty="0" smtClean="0">
                <a:sym typeface="Symbol" pitchFamily="18" charset="2"/>
              </a:rPr>
              <a:t>y = 18 – 10 = 8, </a:t>
            </a:r>
          </a:p>
          <a:p>
            <a:pPr eaLnBrk="1" hangingPunct="1"/>
            <a:r>
              <a:rPr lang="en-US" sz="2400" dirty="0" smtClean="0">
                <a:sym typeface="Symbol" pitchFamily="18" charset="2"/>
              </a:rPr>
              <a:t>x = 30 – 20 = 10</a:t>
            </a:r>
          </a:p>
          <a:p>
            <a:pPr eaLnBrk="1" hangingPunct="1"/>
            <a:r>
              <a:rPr lang="en-US" sz="2400" dirty="0" smtClean="0">
                <a:sym typeface="Symbol" pitchFamily="18" charset="2"/>
              </a:rPr>
              <a:t>m = y / x = 0.8</a:t>
            </a:r>
          </a:p>
          <a:p>
            <a:r>
              <a:rPr lang="en-US" sz="2400" dirty="0" smtClean="0">
                <a:sym typeface="Symbol" pitchFamily="18" charset="2"/>
              </a:rPr>
              <a:t>2*y = 16</a:t>
            </a:r>
          </a:p>
          <a:p>
            <a:r>
              <a:rPr lang="en-US" sz="2400" dirty="0" smtClean="0">
                <a:sym typeface="Symbol" pitchFamily="18" charset="2"/>
              </a:rPr>
              <a:t>2*y – 2* x = -4</a:t>
            </a:r>
          </a:p>
          <a:p>
            <a:pPr eaLnBrk="1" hangingPunct="1"/>
            <a:r>
              <a:rPr lang="en-US" sz="2400" dirty="0" smtClean="0">
                <a:sym typeface="Symbol" pitchFamily="18" charset="2"/>
              </a:rPr>
              <a:t>plot the first point (x0, y0) = (20, 10)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sym typeface="Symbol" pitchFamily="18" charset="2"/>
              </a:rPr>
              <a:t>p0 = 2 * y – x = 2 * 8 – 10 = 6 , so the next point is (21, 11)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Example (cont.)</a:t>
            </a:r>
          </a:p>
        </p:txBody>
      </p:sp>
      <p:graphicFrame>
        <p:nvGraphicFramePr>
          <p:cNvPr id="18489" name="Group 57"/>
          <p:cNvGraphicFramePr>
            <a:graphicFrameLocks noGrp="1"/>
          </p:cNvGraphicFramePr>
          <p:nvPr/>
        </p:nvGraphicFramePr>
        <p:xfrm>
          <a:off x="468313" y="1752600"/>
          <a:ext cx="8229600" cy="4292603"/>
        </p:xfrm>
        <a:graphic>
          <a:graphicData uri="http://schemas.openxmlformats.org/drawingml/2006/table">
            <a:tbl>
              <a:tblPr/>
              <a:tblGrid>
                <a:gridCol w="946150"/>
                <a:gridCol w="801687"/>
                <a:gridCol w="2257425"/>
                <a:gridCol w="1311275"/>
                <a:gridCol w="873125"/>
                <a:gridCol w="2039938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(x</a:t>
                      </a:r>
                      <a:r>
                        <a:rPr kumimoji="0" lang="en-US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 +1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y</a:t>
                      </a:r>
                      <a:r>
                        <a:rPr kumimoji="0" lang="en-US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 +1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(x</a:t>
                      </a:r>
                      <a:r>
                        <a:rPr kumimoji="0" lang="en-US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 +1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y</a:t>
                      </a:r>
                      <a:r>
                        <a:rPr kumimoji="0" lang="en-US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 +1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(21,11)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(26,15)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(22,12)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(27,16)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(23,12)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(28,16)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(24,13)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(29,17)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(25,14)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(30,18)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Example (cont.)</a:t>
            </a:r>
          </a:p>
        </p:txBody>
      </p:sp>
      <p:pic>
        <p:nvPicPr>
          <p:cNvPr id="624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801341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 smtClean="0"/>
              <a:t>Bresenham’s</a:t>
            </a:r>
            <a:r>
              <a:rPr lang="en-US" sz="3200" dirty="0" smtClean="0"/>
              <a:t> Line Algorithm (cont.)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Notice that </a:t>
            </a:r>
            <a:r>
              <a:rPr lang="en-US" sz="2400" dirty="0" err="1" smtClean="0"/>
              <a:t>bresenham’s</a:t>
            </a:r>
            <a:r>
              <a:rPr lang="en-US" sz="2400" dirty="0" smtClean="0"/>
              <a:t> algorithm works on lines with slope in range 0 &lt; m &lt; 1.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We draw from left to right.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To draw lines with slope &gt; 1, interchange the roles of x and y directions.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(0 &lt; slope &lt; 1)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7445375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 New" pitchFamily="49" charset="0"/>
              </a:rPr>
              <a:t>Bresenham</a:t>
            </a:r>
            <a:r>
              <a:rPr lang="en-US" sz="1600" b="1" dirty="0">
                <a:latin typeface="Courier New" pitchFamily="49" charset="0"/>
              </a:rPr>
              <a:t> (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xA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yA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xB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yB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d, </a:t>
            </a:r>
            <a:r>
              <a:rPr lang="en-US" sz="1600" b="1" dirty="0" err="1">
                <a:latin typeface="Courier New" pitchFamily="49" charset="0"/>
              </a:rPr>
              <a:t>dx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dy</a:t>
            </a:r>
            <a:r>
              <a:rPr lang="en-US" sz="1600" b="1" dirty="0">
                <a:latin typeface="Courier New" pitchFamily="49" charset="0"/>
              </a:rPr>
              <a:t>, xi, </a:t>
            </a:r>
            <a:r>
              <a:rPr lang="en-US" sz="1600" b="1" dirty="0" err="1">
                <a:latin typeface="Courier New" pitchFamily="49" charset="0"/>
              </a:rPr>
              <a:t>yi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incE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incNE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dx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xB</a:t>
            </a:r>
            <a:r>
              <a:rPr lang="en-US" sz="1600" b="1" dirty="0">
                <a:latin typeface="Courier New" pitchFamily="49" charset="0"/>
              </a:rPr>
              <a:t> – </a:t>
            </a:r>
            <a:r>
              <a:rPr lang="en-US" sz="1600" b="1" dirty="0" err="1">
                <a:latin typeface="Courier New" pitchFamily="49" charset="0"/>
              </a:rPr>
              <a:t>xA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dy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yB</a:t>
            </a:r>
            <a:r>
              <a:rPr lang="en-US" sz="1600" b="1" dirty="0">
                <a:latin typeface="Courier New" pitchFamily="49" charset="0"/>
              </a:rPr>
              <a:t> – </a:t>
            </a:r>
            <a:r>
              <a:rPr lang="en-US" sz="1600" b="1" dirty="0" err="1">
                <a:latin typeface="Courier New" pitchFamily="49" charset="0"/>
              </a:rPr>
              <a:t>yA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incE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dy</a:t>
            </a:r>
            <a:r>
              <a:rPr lang="en-US" sz="1600" b="1" dirty="0">
                <a:latin typeface="Courier New" pitchFamily="49" charset="0"/>
              </a:rPr>
              <a:t> &lt;&lt; 1;			</a:t>
            </a:r>
            <a:r>
              <a:rPr lang="en-US" sz="1600" b="1" dirty="0">
                <a:solidFill>
                  <a:srgbClr val="45BB56"/>
                </a:solidFill>
                <a:latin typeface="Courier New" pitchFamily="49" charset="0"/>
              </a:rPr>
              <a:t>// Q</a:t>
            </a:r>
          </a:p>
          <a:p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incNE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incE</a:t>
            </a:r>
            <a:r>
              <a:rPr lang="en-US" sz="1600" b="1" dirty="0">
                <a:latin typeface="Courier New" pitchFamily="49" charset="0"/>
              </a:rPr>
              <a:t> – </a:t>
            </a:r>
            <a:r>
              <a:rPr lang="en-US" sz="1600" b="1" dirty="0" err="1">
                <a:latin typeface="Courier New" pitchFamily="49" charset="0"/>
              </a:rPr>
              <a:t>dx</a:t>
            </a:r>
            <a:r>
              <a:rPr lang="en-US" sz="1600" b="1" dirty="0">
                <a:latin typeface="Courier New" pitchFamily="49" charset="0"/>
              </a:rPr>
              <a:t> &lt;&lt; 1;		</a:t>
            </a:r>
            <a:r>
              <a:rPr lang="en-US" sz="1600" b="1" dirty="0">
                <a:solidFill>
                  <a:srgbClr val="45BB56"/>
                </a:solidFill>
                <a:latin typeface="Courier New" pitchFamily="49" charset="0"/>
              </a:rPr>
              <a:t>// Q + R</a:t>
            </a:r>
          </a:p>
          <a:p>
            <a:r>
              <a:rPr lang="en-US" sz="1600" b="1" dirty="0">
                <a:latin typeface="Courier New" pitchFamily="49" charset="0"/>
              </a:rPr>
              <a:t>    d = </a:t>
            </a:r>
            <a:r>
              <a:rPr lang="en-US" sz="1600" b="1" dirty="0" err="1">
                <a:latin typeface="Courier New" pitchFamily="49" charset="0"/>
              </a:rPr>
              <a:t>incE</a:t>
            </a:r>
            <a:r>
              <a:rPr lang="en-US" sz="1600" b="1" dirty="0">
                <a:latin typeface="Courier New" pitchFamily="49" charset="0"/>
              </a:rPr>
              <a:t> – </a:t>
            </a:r>
            <a:r>
              <a:rPr lang="en-US" sz="1600" b="1" dirty="0" err="1">
                <a:latin typeface="Courier New" pitchFamily="49" charset="0"/>
              </a:rPr>
              <a:t>dx</a:t>
            </a:r>
            <a:r>
              <a:rPr lang="en-US" sz="1600" b="1" dirty="0">
                <a:latin typeface="Courier New" pitchFamily="49" charset="0"/>
              </a:rPr>
              <a:t>;			</a:t>
            </a:r>
            <a:r>
              <a:rPr lang="en-US" sz="1600" b="1" dirty="0">
                <a:solidFill>
                  <a:srgbClr val="45BB56"/>
                </a:solidFill>
                <a:latin typeface="Courier New" pitchFamily="49" charset="0"/>
              </a:rPr>
              <a:t>// initial d = Q + R/2</a:t>
            </a:r>
          </a:p>
          <a:p>
            <a:r>
              <a:rPr lang="en-US" sz="1600" b="1" dirty="0">
                <a:latin typeface="Courier New" pitchFamily="49" charset="0"/>
              </a:rPr>
              <a:t>    xi = </a:t>
            </a:r>
            <a:r>
              <a:rPr lang="en-US" sz="1600" b="1" dirty="0" err="1">
                <a:latin typeface="Courier New" pitchFamily="49" charset="0"/>
              </a:rPr>
              <a:t>xA</a:t>
            </a:r>
            <a:r>
              <a:rPr lang="en-US" sz="1600" b="1" dirty="0">
                <a:latin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</a:rPr>
              <a:t>yi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yA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writePixel</a:t>
            </a:r>
            <a:r>
              <a:rPr lang="en-US" sz="1600" b="1" dirty="0">
                <a:latin typeface="Courier New" pitchFamily="49" charset="0"/>
              </a:rPr>
              <a:t>(xi, </a:t>
            </a:r>
            <a:r>
              <a:rPr lang="en-US" sz="1600" b="1" dirty="0" err="1">
                <a:latin typeface="Courier New" pitchFamily="49" charset="0"/>
              </a:rPr>
              <a:t>yi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r>
              <a:rPr lang="en-US" sz="1600" b="1" dirty="0">
                <a:latin typeface="Courier New" pitchFamily="49" charset="0"/>
              </a:rPr>
              <a:t>    while(xi &lt; </a:t>
            </a:r>
            <a:r>
              <a:rPr lang="en-US" sz="1600" b="1" dirty="0" err="1">
                <a:latin typeface="Courier New" pitchFamily="49" charset="0"/>
              </a:rPr>
              <a:t>xB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r>
              <a:rPr lang="en-US" sz="1600" b="1" dirty="0">
                <a:latin typeface="Courier New" pitchFamily="49" charset="0"/>
              </a:rPr>
              <a:t>         xi++;</a:t>
            </a:r>
          </a:p>
          <a:p>
            <a:r>
              <a:rPr lang="en-US" sz="1600" b="1" dirty="0">
                <a:latin typeface="Courier New" pitchFamily="49" charset="0"/>
              </a:rPr>
              <a:t>         if(d &lt; 0)  			</a:t>
            </a:r>
            <a:r>
              <a:rPr lang="en-US" sz="1600" b="1" dirty="0">
                <a:solidFill>
                  <a:srgbClr val="45BB56"/>
                </a:solidFill>
                <a:latin typeface="Courier New" pitchFamily="49" charset="0"/>
              </a:rPr>
              <a:t>// choose E</a:t>
            </a:r>
          </a:p>
          <a:p>
            <a:r>
              <a:rPr lang="en-US" sz="1600" b="1" dirty="0">
                <a:latin typeface="Courier New" pitchFamily="49" charset="0"/>
              </a:rPr>
              <a:t>		d += </a:t>
            </a:r>
            <a:r>
              <a:rPr lang="en-US" sz="1600" b="1" dirty="0" err="1">
                <a:latin typeface="Courier New" pitchFamily="49" charset="0"/>
              </a:rPr>
              <a:t>incE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</a:rPr>
              <a:t>         else {			</a:t>
            </a:r>
            <a:r>
              <a:rPr lang="en-US" sz="1600" b="1" dirty="0">
                <a:solidFill>
                  <a:srgbClr val="45BB56"/>
                </a:solidFill>
                <a:latin typeface="Courier New" pitchFamily="49" charset="0"/>
              </a:rPr>
              <a:t>// choose NE</a:t>
            </a:r>
          </a:p>
          <a:p>
            <a:r>
              <a:rPr lang="en-US" sz="1600" b="1" dirty="0">
                <a:latin typeface="Courier New" pitchFamily="49" charset="0"/>
              </a:rPr>
              <a:t>		d += </a:t>
            </a:r>
            <a:r>
              <a:rPr lang="en-US" sz="1600" b="1" dirty="0" err="1">
                <a:latin typeface="Courier New" pitchFamily="49" charset="0"/>
              </a:rPr>
              <a:t>incNE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yi</a:t>
            </a:r>
            <a:r>
              <a:rPr lang="en-US" sz="1600" b="1" dirty="0">
                <a:latin typeface="Courier New" pitchFamily="49" charset="0"/>
              </a:rPr>
              <a:t>++;     </a:t>
            </a:r>
          </a:p>
          <a:p>
            <a:r>
              <a:rPr lang="en-US" sz="1600" b="1" dirty="0">
                <a:latin typeface="Courier New" pitchFamily="49" charset="0"/>
              </a:rPr>
              <a:t>	  }</a:t>
            </a:r>
          </a:p>
          <a:p>
            <a:r>
              <a:rPr lang="en-US" sz="1600" b="1" dirty="0">
                <a:latin typeface="Courier New" pitchFamily="49" charset="0"/>
              </a:rPr>
              <a:t>          </a:t>
            </a:r>
            <a:r>
              <a:rPr lang="en-US" sz="1600" b="1" dirty="0" err="1">
                <a:latin typeface="Courier New" pitchFamily="49" charset="0"/>
              </a:rPr>
              <a:t>writePixel</a:t>
            </a:r>
            <a:r>
              <a:rPr lang="en-US" sz="1600" b="1" dirty="0">
                <a:latin typeface="Courier New" pitchFamily="49" charset="0"/>
              </a:rPr>
              <a:t>(xi, </a:t>
            </a:r>
            <a:r>
              <a:rPr lang="en-US" sz="1600" b="1" dirty="0" err="1">
                <a:latin typeface="Courier New" pitchFamily="49" charset="0"/>
              </a:rPr>
              <a:t>yi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r>
              <a:rPr lang="en-US" sz="1600" b="1" dirty="0">
                <a:latin typeface="Courier New" pitchFamily="49" charset="0"/>
              </a:rPr>
              <a:t>     }}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Bresenham Line Algorithm Summary</a:t>
            </a:r>
            <a:endParaRPr lang="en-GB" sz="36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The Bresenham line algorithm has the following advantages:</a:t>
            </a:r>
          </a:p>
          <a:p>
            <a:pPr lvl="1"/>
            <a:r>
              <a:rPr lang="en-IE"/>
              <a:t>An fast incremental algorithm</a:t>
            </a:r>
          </a:p>
          <a:p>
            <a:pPr lvl="1"/>
            <a:r>
              <a:rPr lang="en-IE"/>
              <a:t>Uses only integer calculations</a:t>
            </a:r>
          </a:p>
          <a:p>
            <a:r>
              <a:rPr lang="en-IE"/>
              <a:t>Comparing this to the DDA algorithm, DDA has the following problems:</a:t>
            </a:r>
          </a:p>
          <a:p>
            <a:pPr lvl="1"/>
            <a:r>
              <a:rPr lang="en-IE"/>
              <a:t>Accumulation of round-off errors can make the pixelated line drift away from what was intended</a:t>
            </a:r>
          </a:p>
          <a:p>
            <a:pPr lvl="1"/>
            <a:r>
              <a:rPr lang="en-IE"/>
              <a:t>The rounding operations and floating point arithmetic involved are time consuming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A Simple Circle Drawing Algorithm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The equation for a circle is:</a:t>
            </a:r>
          </a:p>
          <a:p>
            <a:endParaRPr lang="en-IE" sz="4000"/>
          </a:p>
          <a:p>
            <a:r>
              <a:rPr lang="en-IE"/>
              <a:t>where </a:t>
            </a:r>
            <a:r>
              <a:rPr lang="en-IE" sz="3600" i="1">
                <a:latin typeface="Times New Roman" pitchFamily="18" charset="0"/>
              </a:rPr>
              <a:t>r</a:t>
            </a:r>
            <a:r>
              <a:rPr lang="en-IE"/>
              <a:t> is the radius of the circle</a:t>
            </a:r>
          </a:p>
          <a:p>
            <a:r>
              <a:rPr lang="en-IE"/>
              <a:t>So, we can write a simple circle drawing algorithm by solving the equation for </a:t>
            </a:r>
            <a:r>
              <a:rPr lang="en-IE" sz="3600" i="1">
                <a:latin typeface="Times New Roman" pitchFamily="18" charset="0"/>
              </a:rPr>
              <a:t>y</a:t>
            </a:r>
            <a:r>
              <a:rPr lang="en-IE"/>
              <a:t> at unit </a:t>
            </a:r>
            <a:r>
              <a:rPr lang="en-IE" sz="3600" i="1">
                <a:latin typeface="Times New Roman" pitchFamily="18" charset="0"/>
              </a:rPr>
              <a:t>x</a:t>
            </a:r>
            <a:r>
              <a:rPr lang="en-IE"/>
              <a:t> intervals using:</a:t>
            </a:r>
          </a:p>
          <a:p>
            <a:endParaRPr lang="en-IE" sz="480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565525" y="1676400"/>
          <a:ext cx="1981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3" imgW="761760" imgH="228600" progId="Equation.3">
                  <p:embed/>
                </p:oleObj>
              </mc:Choice>
              <mc:Fallback>
                <p:oleObj name="Equation" r:id="rId3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676400"/>
                        <a:ext cx="19812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375025" y="4114800"/>
          <a:ext cx="237807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5" imgW="914400" imgH="266400" progId="Equation.3">
                  <p:embed/>
                </p:oleObj>
              </mc:Choice>
              <mc:Fallback>
                <p:oleObj name="Equation" r:id="rId5" imgW="914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4114800"/>
                        <a:ext cx="2378075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A Simple Circle Drawing Algorithm (cont…)</a:t>
            </a:r>
            <a:endParaRPr lang="en-US" sz="3600"/>
          </a:p>
        </p:txBody>
      </p:sp>
      <p:grpSp>
        <p:nvGrpSpPr>
          <p:cNvPr id="2" name="Group 589"/>
          <p:cNvGrpSpPr>
            <a:grpSpLocks/>
          </p:cNvGrpSpPr>
          <p:nvPr/>
        </p:nvGrpSpPr>
        <p:grpSpPr bwMode="auto">
          <a:xfrm>
            <a:off x="-3124200" y="1790700"/>
            <a:ext cx="7974013" cy="7608888"/>
            <a:chOff x="-827" y="1553"/>
            <a:chExt cx="5019" cy="479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82" y="1691"/>
              <a:ext cx="2710" cy="2392"/>
              <a:chOff x="1001" y="1700"/>
              <a:chExt cx="1499" cy="1927"/>
            </a:xfrm>
          </p:grpSpPr>
          <p:sp>
            <p:nvSpPr>
              <p:cNvPr id="15366" name="Line 6"/>
              <p:cNvSpPr>
                <a:spLocks noChangeShapeType="1"/>
              </p:cNvSpPr>
              <p:nvPr/>
            </p:nvSpPr>
            <p:spPr bwMode="auto">
              <a:xfrm rot="5400000">
                <a:off x="1751" y="2527"/>
                <a:ext cx="0" cy="1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67" name="Line 7"/>
              <p:cNvSpPr>
                <a:spLocks noChangeShapeType="1"/>
              </p:cNvSpPr>
              <p:nvPr/>
            </p:nvSpPr>
            <p:spPr bwMode="auto">
              <a:xfrm rot="5400000">
                <a:off x="1750" y="2703"/>
                <a:ext cx="0" cy="14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68" name="Line 8"/>
              <p:cNvSpPr>
                <a:spLocks noChangeShapeType="1"/>
              </p:cNvSpPr>
              <p:nvPr/>
            </p:nvSpPr>
            <p:spPr bwMode="auto">
              <a:xfrm rot="5400000">
                <a:off x="1751" y="2877"/>
                <a:ext cx="0" cy="1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69" name="Line 9"/>
              <p:cNvSpPr>
                <a:spLocks noChangeShapeType="1"/>
              </p:cNvSpPr>
              <p:nvPr/>
            </p:nvSpPr>
            <p:spPr bwMode="auto">
              <a:xfrm rot="5400000">
                <a:off x="1751" y="2351"/>
                <a:ext cx="0" cy="1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70" name="Line 10"/>
              <p:cNvSpPr>
                <a:spLocks noChangeShapeType="1"/>
              </p:cNvSpPr>
              <p:nvPr/>
            </p:nvSpPr>
            <p:spPr bwMode="auto">
              <a:xfrm rot="5400000">
                <a:off x="1750" y="2178"/>
                <a:ext cx="0" cy="14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71" name="Line 11"/>
              <p:cNvSpPr>
                <a:spLocks noChangeShapeType="1"/>
              </p:cNvSpPr>
              <p:nvPr/>
            </p:nvSpPr>
            <p:spPr bwMode="auto">
              <a:xfrm rot="5400000">
                <a:off x="1751" y="2003"/>
                <a:ext cx="0" cy="1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72" name="Line 12"/>
              <p:cNvSpPr>
                <a:spLocks noChangeShapeType="1"/>
              </p:cNvSpPr>
              <p:nvPr/>
            </p:nvSpPr>
            <p:spPr bwMode="auto">
              <a:xfrm rot="5400000">
                <a:off x="1751" y="1475"/>
                <a:ext cx="0" cy="1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73" name="Line 13"/>
              <p:cNvSpPr>
                <a:spLocks noChangeShapeType="1"/>
              </p:cNvSpPr>
              <p:nvPr/>
            </p:nvSpPr>
            <p:spPr bwMode="auto">
              <a:xfrm rot="5400000">
                <a:off x="1750" y="1650"/>
                <a:ext cx="0" cy="14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74" name="Line 14"/>
              <p:cNvSpPr>
                <a:spLocks noChangeShapeType="1"/>
              </p:cNvSpPr>
              <p:nvPr/>
            </p:nvSpPr>
            <p:spPr bwMode="auto">
              <a:xfrm rot="5400000">
                <a:off x="1751" y="1825"/>
                <a:ext cx="0" cy="1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75" name="Line 15"/>
              <p:cNvSpPr>
                <a:spLocks noChangeShapeType="1"/>
              </p:cNvSpPr>
              <p:nvPr/>
            </p:nvSpPr>
            <p:spPr bwMode="auto">
              <a:xfrm rot="5400000">
                <a:off x="1751" y="1299"/>
                <a:ext cx="0" cy="1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76" name="Line 16"/>
              <p:cNvSpPr>
                <a:spLocks noChangeShapeType="1"/>
              </p:cNvSpPr>
              <p:nvPr/>
            </p:nvSpPr>
            <p:spPr bwMode="auto">
              <a:xfrm rot="5400000">
                <a:off x="1750" y="1126"/>
                <a:ext cx="0" cy="14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77" name="Line 17"/>
              <p:cNvSpPr>
                <a:spLocks noChangeShapeType="1"/>
              </p:cNvSpPr>
              <p:nvPr/>
            </p:nvSpPr>
            <p:spPr bwMode="auto">
              <a:xfrm rot="5400000">
                <a:off x="1751" y="950"/>
                <a:ext cx="0" cy="1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78" name="Line 18"/>
              <p:cNvSpPr>
                <a:spLocks noChangeShapeType="1"/>
              </p:cNvSpPr>
              <p:nvPr/>
            </p:nvSpPr>
            <p:spPr bwMode="auto">
              <a:xfrm rot="5400000">
                <a:off x="1751" y="2615"/>
                <a:ext cx="0" cy="1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79" name="Line 19"/>
              <p:cNvSpPr>
                <a:spLocks noChangeShapeType="1"/>
              </p:cNvSpPr>
              <p:nvPr/>
            </p:nvSpPr>
            <p:spPr bwMode="auto">
              <a:xfrm rot="5400000">
                <a:off x="1750" y="2791"/>
                <a:ext cx="0" cy="14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80" name="Line 20"/>
              <p:cNvSpPr>
                <a:spLocks noChangeShapeType="1"/>
              </p:cNvSpPr>
              <p:nvPr/>
            </p:nvSpPr>
            <p:spPr bwMode="auto">
              <a:xfrm rot="5400000">
                <a:off x="1751" y="2439"/>
                <a:ext cx="0" cy="1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81" name="Line 21"/>
              <p:cNvSpPr>
                <a:spLocks noChangeShapeType="1"/>
              </p:cNvSpPr>
              <p:nvPr/>
            </p:nvSpPr>
            <p:spPr bwMode="auto">
              <a:xfrm rot="5400000">
                <a:off x="1750" y="2266"/>
                <a:ext cx="0" cy="14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82" name="Line 22"/>
              <p:cNvSpPr>
                <a:spLocks noChangeShapeType="1"/>
              </p:cNvSpPr>
              <p:nvPr/>
            </p:nvSpPr>
            <p:spPr bwMode="auto">
              <a:xfrm rot="5400000">
                <a:off x="1751" y="2091"/>
                <a:ext cx="0" cy="1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83" name="Line 23"/>
              <p:cNvSpPr>
                <a:spLocks noChangeShapeType="1"/>
              </p:cNvSpPr>
              <p:nvPr/>
            </p:nvSpPr>
            <p:spPr bwMode="auto">
              <a:xfrm rot="5400000">
                <a:off x="1751" y="1563"/>
                <a:ext cx="0" cy="1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84" name="Line 24"/>
              <p:cNvSpPr>
                <a:spLocks noChangeShapeType="1"/>
              </p:cNvSpPr>
              <p:nvPr/>
            </p:nvSpPr>
            <p:spPr bwMode="auto">
              <a:xfrm rot="5400000">
                <a:off x="1750" y="1738"/>
                <a:ext cx="0" cy="14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 rot="5400000">
                <a:off x="1751" y="1913"/>
                <a:ext cx="0" cy="1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 rot="5400000">
                <a:off x="1751" y="1387"/>
                <a:ext cx="0" cy="1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87" name="Line 27"/>
              <p:cNvSpPr>
                <a:spLocks noChangeShapeType="1"/>
              </p:cNvSpPr>
              <p:nvPr/>
            </p:nvSpPr>
            <p:spPr bwMode="auto">
              <a:xfrm rot="5400000">
                <a:off x="1750" y="1214"/>
                <a:ext cx="0" cy="14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88" name="Line 28"/>
              <p:cNvSpPr>
                <a:spLocks noChangeShapeType="1"/>
              </p:cNvSpPr>
              <p:nvPr/>
            </p:nvSpPr>
            <p:spPr bwMode="auto">
              <a:xfrm rot="5400000">
                <a:off x="1751" y="1039"/>
                <a:ext cx="0" cy="1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1638" y="1553"/>
              <a:ext cx="1" cy="2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0" name="Line 30"/>
            <p:cNvSpPr>
              <a:spLocks noChangeShapeType="1"/>
            </p:cNvSpPr>
            <p:nvPr/>
          </p:nvSpPr>
          <p:spPr bwMode="auto">
            <a:xfrm>
              <a:off x="1855" y="1553"/>
              <a:ext cx="1" cy="2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2074" y="1553"/>
              <a:ext cx="1" cy="2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>
              <a:off x="2290" y="1553"/>
              <a:ext cx="1" cy="2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>
              <a:off x="2521" y="1553"/>
              <a:ext cx="1" cy="2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4" name="Line 34"/>
            <p:cNvSpPr>
              <a:spLocks noChangeShapeType="1"/>
            </p:cNvSpPr>
            <p:nvPr/>
          </p:nvSpPr>
          <p:spPr bwMode="auto">
            <a:xfrm>
              <a:off x="2734" y="1553"/>
              <a:ext cx="1" cy="2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>
              <a:off x="2953" y="1553"/>
              <a:ext cx="1" cy="2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3170" y="1553"/>
              <a:ext cx="1" cy="2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3404" y="1553"/>
              <a:ext cx="1" cy="2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>
              <a:off x="3621" y="1553"/>
              <a:ext cx="1" cy="2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3839" y="1553"/>
              <a:ext cx="1" cy="2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4055" y="1553"/>
              <a:ext cx="1" cy="2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>
              <a:off x="1747" y="1553"/>
              <a:ext cx="1" cy="2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>
              <a:off x="1965" y="1553"/>
              <a:ext cx="1" cy="2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3" name="Line 43"/>
            <p:cNvSpPr>
              <a:spLocks noChangeShapeType="1"/>
            </p:cNvSpPr>
            <p:nvPr/>
          </p:nvSpPr>
          <p:spPr bwMode="auto">
            <a:xfrm>
              <a:off x="2183" y="1553"/>
              <a:ext cx="1" cy="2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4" name="Line 44"/>
            <p:cNvSpPr>
              <a:spLocks noChangeShapeType="1"/>
            </p:cNvSpPr>
            <p:nvPr/>
          </p:nvSpPr>
          <p:spPr bwMode="auto">
            <a:xfrm>
              <a:off x="2399" y="1553"/>
              <a:ext cx="1" cy="2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5" name="Line 45"/>
            <p:cNvSpPr>
              <a:spLocks noChangeShapeType="1"/>
            </p:cNvSpPr>
            <p:nvPr/>
          </p:nvSpPr>
          <p:spPr bwMode="auto">
            <a:xfrm>
              <a:off x="2630" y="1553"/>
              <a:ext cx="1" cy="2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6" name="Line 46"/>
            <p:cNvSpPr>
              <a:spLocks noChangeShapeType="1"/>
            </p:cNvSpPr>
            <p:nvPr/>
          </p:nvSpPr>
          <p:spPr bwMode="auto">
            <a:xfrm>
              <a:off x="2844" y="1553"/>
              <a:ext cx="1" cy="2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7" name="Line 47"/>
            <p:cNvSpPr>
              <a:spLocks noChangeShapeType="1"/>
            </p:cNvSpPr>
            <p:nvPr/>
          </p:nvSpPr>
          <p:spPr bwMode="auto">
            <a:xfrm>
              <a:off x="3062" y="1553"/>
              <a:ext cx="1" cy="2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8" name="Line 48"/>
            <p:cNvSpPr>
              <a:spLocks noChangeShapeType="1"/>
            </p:cNvSpPr>
            <p:nvPr/>
          </p:nvSpPr>
          <p:spPr bwMode="auto">
            <a:xfrm>
              <a:off x="3279" y="1553"/>
              <a:ext cx="1" cy="2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9" name="Line 49"/>
            <p:cNvSpPr>
              <a:spLocks noChangeShapeType="1"/>
            </p:cNvSpPr>
            <p:nvPr/>
          </p:nvSpPr>
          <p:spPr bwMode="auto">
            <a:xfrm>
              <a:off x="3513" y="1553"/>
              <a:ext cx="1" cy="2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10" name="Line 50"/>
            <p:cNvSpPr>
              <a:spLocks noChangeShapeType="1"/>
            </p:cNvSpPr>
            <p:nvPr/>
          </p:nvSpPr>
          <p:spPr bwMode="auto">
            <a:xfrm>
              <a:off x="3730" y="1553"/>
              <a:ext cx="1" cy="2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11" name="Line 51"/>
            <p:cNvSpPr>
              <a:spLocks noChangeShapeType="1"/>
            </p:cNvSpPr>
            <p:nvPr/>
          </p:nvSpPr>
          <p:spPr bwMode="auto">
            <a:xfrm>
              <a:off x="3949" y="1553"/>
              <a:ext cx="1" cy="2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12" name="Oval 52"/>
            <p:cNvSpPr>
              <a:spLocks noChangeArrowheads="1"/>
            </p:cNvSpPr>
            <p:nvPr/>
          </p:nvSpPr>
          <p:spPr bwMode="auto">
            <a:xfrm>
              <a:off x="1602" y="361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3" name="Oval 53"/>
            <p:cNvSpPr>
              <a:spLocks noChangeArrowheads="1"/>
            </p:cNvSpPr>
            <p:nvPr/>
          </p:nvSpPr>
          <p:spPr bwMode="auto">
            <a:xfrm>
              <a:off x="2259" y="361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4" name="Oval 54"/>
            <p:cNvSpPr>
              <a:spLocks noChangeArrowheads="1"/>
            </p:cNvSpPr>
            <p:nvPr/>
          </p:nvSpPr>
          <p:spPr bwMode="auto">
            <a:xfrm>
              <a:off x="1821" y="3615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5" name="Oval 55"/>
            <p:cNvSpPr>
              <a:spLocks noChangeArrowheads="1"/>
            </p:cNvSpPr>
            <p:nvPr/>
          </p:nvSpPr>
          <p:spPr bwMode="auto">
            <a:xfrm>
              <a:off x="2039" y="361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6" name="Oval 56"/>
            <p:cNvSpPr>
              <a:spLocks noChangeArrowheads="1"/>
            </p:cNvSpPr>
            <p:nvPr/>
          </p:nvSpPr>
          <p:spPr bwMode="auto">
            <a:xfrm>
              <a:off x="1603" y="383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7" name="Oval 57"/>
            <p:cNvSpPr>
              <a:spLocks noChangeArrowheads="1"/>
            </p:cNvSpPr>
            <p:nvPr/>
          </p:nvSpPr>
          <p:spPr bwMode="auto">
            <a:xfrm>
              <a:off x="2259" y="383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8" name="Oval 58"/>
            <p:cNvSpPr>
              <a:spLocks noChangeArrowheads="1"/>
            </p:cNvSpPr>
            <p:nvPr/>
          </p:nvSpPr>
          <p:spPr bwMode="auto">
            <a:xfrm>
              <a:off x="1822" y="383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9" name="Oval 59"/>
            <p:cNvSpPr>
              <a:spLocks noChangeArrowheads="1"/>
            </p:cNvSpPr>
            <p:nvPr/>
          </p:nvSpPr>
          <p:spPr bwMode="auto">
            <a:xfrm>
              <a:off x="2040" y="383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0" name="Oval 60"/>
            <p:cNvSpPr>
              <a:spLocks noChangeArrowheads="1"/>
            </p:cNvSpPr>
            <p:nvPr/>
          </p:nvSpPr>
          <p:spPr bwMode="auto">
            <a:xfrm>
              <a:off x="1602" y="4051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" name="Oval 61"/>
            <p:cNvSpPr>
              <a:spLocks noChangeArrowheads="1"/>
            </p:cNvSpPr>
            <p:nvPr/>
          </p:nvSpPr>
          <p:spPr bwMode="auto">
            <a:xfrm>
              <a:off x="2259" y="4051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2" name="Oval 62"/>
            <p:cNvSpPr>
              <a:spLocks noChangeArrowheads="1"/>
            </p:cNvSpPr>
            <p:nvPr/>
          </p:nvSpPr>
          <p:spPr bwMode="auto">
            <a:xfrm>
              <a:off x="1821" y="4051"/>
              <a:ext cx="72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3" name="Oval 63"/>
            <p:cNvSpPr>
              <a:spLocks noChangeArrowheads="1"/>
            </p:cNvSpPr>
            <p:nvPr/>
          </p:nvSpPr>
          <p:spPr bwMode="auto">
            <a:xfrm>
              <a:off x="2040" y="4051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4" name="Oval 64"/>
            <p:cNvSpPr>
              <a:spLocks noChangeArrowheads="1"/>
            </p:cNvSpPr>
            <p:nvPr/>
          </p:nvSpPr>
          <p:spPr bwMode="auto">
            <a:xfrm>
              <a:off x="1603" y="339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5" name="Oval 65"/>
            <p:cNvSpPr>
              <a:spLocks noChangeArrowheads="1"/>
            </p:cNvSpPr>
            <p:nvPr/>
          </p:nvSpPr>
          <p:spPr bwMode="auto">
            <a:xfrm>
              <a:off x="2260" y="339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6" name="Oval 66"/>
            <p:cNvSpPr>
              <a:spLocks noChangeArrowheads="1"/>
            </p:cNvSpPr>
            <p:nvPr/>
          </p:nvSpPr>
          <p:spPr bwMode="auto">
            <a:xfrm>
              <a:off x="1823" y="339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7" name="Oval 67"/>
            <p:cNvSpPr>
              <a:spLocks noChangeArrowheads="1"/>
            </p:cNvSpPr>
            <p:nvPr/>
          </p:nvSpPr>
          <p:spPr bwMode="auto">
            <a:xfrm>
              <a:off x="2042" y="3396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8" name="Oval 68"/>
            <p:cNvSpPr>
              <a:spLocks noChangeArrowheads="1"/>
            </p:cNvSpPr>
            <p:nvPr/>
          </p:nvSpPr>
          <p:spPr bwMode="auto">
            <a:xfrm>
              <a:off x="2485" y="361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9" name="Oval 69"/>
            <p:cNvSpPr>
              <a:spLocks noChangeArrowheads="1"/>
            </p:cNvSpPr>
            <p:nvPr/>
          </p:nvSpPr>
          <p:spPr bwMode="auto">
            <a:xfrm>
              <a:off x="3138" y="361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0" name="Oval 70"/>
            <p:cNvSpPr>
              <a:spLocks noChangeArrowheads="1"/>
            </p:cNvSpPr>
            <p:nvPr/>
          </p:nvSpPr>
          <p:spPr bwMode="auto">
            <a:xfrm>
              <a:off x="2700" y="3616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1" name="Oval 71"/>
            <p:cNvSpPr>
              <a:spLocks noChangeArrowheads="1"/>
            </p:cNvSpPr>
            <p:nvPr/>
          </p:nvSpPr>
          <p:spPr bwMode="auto">
            <a:xfrm>
              <a:off x="2918" y="361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2" name="Oval 72"/>
            <p:cNvSpPr>
              <a:spLocks noChangeArrowheads="1"/>
            </p:cNvSpPr>
            <p:nvPr/>
          </p:nvSpPr>
          <p:spPr bwMode="auto">
            <a:xfrm>
              <a:off x="2485" y="383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3" name="Oval 73"/>
            <p:cNvSpPr>
              <a:spLocks noChangeArrowheads="1"/>
            </p:cNvSpPr>
            <p:nvPr/>
          </p:nvSpPr>
          <p:spPr bwMode="auto">
            <a:xfrm>
              <a:off x="3138" y="383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4" name="Oval 74"/>
            <p:cNvSpPr>
              <a:spLocks noChangeArrowheads="1"/>
            </p:cNvSpPr>
            <p:nvPr/>
          </p:nvSpPr>
          <p:spPr bwMode="auto">
            <a:xfrm>
              <a:off x="2701" y="383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5" name="Oval 75"/>
            <p:cNvSpPr>
              <a:spLocks noChangeArrowheads="1"/>
            </p:cNvSpPr>
            <p:nvPr/>
          </p:nvSpPr>
          <p:spPr bwMode="auto">
            <a:xfrm>
              <a:off x="2919" y="383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Oval 76"/>
            <p:cNvSpPr>
              <a:spLocks noChangeArrowheads="1"/>
            </p:cNvSpPr>
            <p:nvPr/>
          </p:nvSpPr>
          <p:spPr bwMode="auto">
            <a:xfrm>
              <a:off x="2485" y="4051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7" name="Oval 77"/>
            <p:cNvSpPr>
              <a:spLocks noChangeArrowheads="1"/>
            </p:cNvSpPr>
            <p:nvPr/>
          </p:nvSpPr>
          <p:spPr bwMode="auto">
            <a:xfrm>
              <a:off x="3138" y="4051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8" name="Oval 78"/>
            <p:cNvSpPr>
              <a:spLocks noChangeArrowheads="1"/>
            </p:cNvSpPr>
            <p:nvPr/>
          </p:nvSpPr>
          <p:spPr bwMode="auto">
            <a:xfrm>
              <a:off x="2700" y="4051"/>
              <a:ext cx="72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9" name="Oval 79"/>
            <p:cNvSpPr>
              <a:spLocks noChangeArrowheads="1"/>
            </p:cNvSpPr>
            <p:nvPr/>
          </p:nvSpPr>
          <p:spPr bwMode="auto">
            <a:xfrm>
              <a:off x="2919" y="4051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0" name="Oval 80"/>
            <p:cNvSpPr>
              <a:spLocks noChangeArrowheads="1"/>
            </p:cNvSpPr>
            <p:nvPr/>
          </p:nvSpPr>
          <p:spPr bwMode="auto">
            <a:xfrm>
              <a:off x="2485" y="3398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Oval 81"/>
            <p:cNvSpPr>
              <a:spLocks noChangeArrowheads="1"/>
            </p:cNvSpPr>
            <p:nvPr/>
          </p:nvSpPr>
          <p:spPr bwMode="auto">
            <a:xfrm>
              <a:off x="3139" y="3398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" name="Oval 82"/>
            <p:cNvSpPr>
              <a:spLocks noChangeArrowheads="1"/>
            </p:cNvSpPr>
            <p:nvPr/>
          </p:nvSpPr>
          <p:spPr bwMode="auto">
            <a:xfrm>
              <a:off x="2702" y="3398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3" name="Oval 83"/>
            <p:cNvSpPr>
              <a:spLocks noChangeArrowheads="1"/>
            </p:cNvSpPr>
            <p:nvPr/>
          </p:nvSpPr>
          <p:spPr bwMode="auto">
            <a:xfrm>
              <a:off x="2921" y="3398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4" name="Oval 84"/>
            <p:cNvSpPr>
              <a:spLocks noChangeArrowheads="1"/>
            </p:cNvSpPr>
            <p:nvPr/>
          </p:nvSpPr>
          <p:spPr bwMode="auto">
            <a:xfrm>
              <a:off x="1602" y="3182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Oval 85"/>
            <p:cNvSpPr>
              <a:spLocks noChangeArrowheads="1"/>
            </p:cNvSpPr>
            <p:nvPr/>
          </p:nvSpPr>
          <p:spPr bwMode="auto">
            <a:xfrm>
              <a:off x="2258" y="3182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6" name="Oval 86"/>
            <p:cNvSpPr>
              <a:spLocks noChangeArrowheads="1"/>
            </p:cNvSpPr>
            <p:nvPr/>
          </p:nvSpPr>
          <p:spPr bwMode="auto">
            <a:xfrm>
              <a:off x="1821" y="3182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7" name="Oval 87"/>
            <p:cNvSpPr>
              <a:spLocks noChangeArrowheads="1"/>
            </p:cNvSpPr>
            <p:nvPr/>
          </p:nvSpPr>
          <p:spPr bwMode="auto">
            <a:xfrm>
              <a:off x="2039" y="3182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8" name="Oval 88"/>
            <p:cNvSpPr>
              <a:spLocks noChangeArrowheads="1"/>
            </p:cNvSpPr>
            <p:nvPr/>
          </p:nvSpPr>
          <p:spPr bwMode="auto">
            <a:xfrm>
              <a:off x="1603" y="296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9" name="Oval 89"/>
            <p:cNvSpPr>
              <a:spLocks noChangeArrowheads="1"/>
            </p:cNvSpPr>
            <p:nvPr/>
          </p:nvSpPr>
          <p:spPr bwMode="auto">
            <a:xfrm>
              <a:off x="2260" y="296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0" name="Oval 90"/>
            <p:cNvSpPr>
              <a:spLocks noChangeArrowheads="1"/>
            </p:cNvSpPr>
            <p:nvPr/>
          </p:nvSpPr>
          <p:spPr bwMode="auto">
            <a:xfrm>
              <a:off x="1823" y="296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Oval 91"/>
            <p:cNvSpPr>
              <a:spLocks noChangeArrowheads="1"/>
            </p:cNvSpPr>
            <p:nvPr/>
          </p:nvSpPr>
          <p:spPr bwMode="auto">
            <a:xfrm>
              <a:off x="2042" y="2963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" name="Oval 92"/>
            <p:cNvSpPr>
              <a:spLocks noChangeArrowheads="1"/>
            </p:cNvSpPr>
            <p:nvPr/>
          </p:nvSpPr>
          <p:spPr bwMode="auto">
            <a:xfrm>
              <a:off x="2485" y="3182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3" name="Oval 93"/>
            <p:cNvSpPr>
              <a:spLocks noChangeArrowheads="1"/>
            </p:cNvSpPr>
            <p:nvPr/>
          </p:nvSpPr>
          <p:spPr bwMode="auto">
            <a:xfrm>
              <a:off x="3137" y="3182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4" name="Oval 94"/>
            <p:cNvSpPr>
              <a:spLocks noChangeArrowheads="1"/>
            </p:cNvSpPr>
            <p:nvPr/>
          </p:nvSpPr>
          <p:spPr bwMode="auto">
            <a:xfrm>
              <a:off x="2700" y="3182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5" name="Oval 95"/>
            <p:cNvSpPr>
              <a:spLocks noChangeArrowheads="1"/>
            </p:cNvSpPr>
            <p:nvPr/>
          </p:nvSpPr>
          <p:spPr bwMode="auto">
            <a:xfrm>
              <a:off x="2918" y="3182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6" name="Oval 96"/>
            <p:cNvSpPr>
              <a:spLocks noChangeArrowheads="1"/>
            </p:cNvSpPr>
            <p:nvPr/>
          </p:nvSpPr>
          <p:spPr bwMode="auto">
            <a:xfrm>
              <a:off x="2485" y="296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Oval 97"/>
            <p:cNvSpPr>
              <a:spLocks noChangeArrowheads="1"/>
            </p:cNvSpPr>
            <p:nvPr/>
          </p:nvSpPr>
          <p:spPr bwMode="auto">
            <a:xfrm>
              <a:off x="3139" y="296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8" name="Oval 98"/>
            <p:cNvSpPr>
              <a:spLocks noChangeArrowheads="1"/>
            </p:cNvSpPr>
            <p:nvPr/>
          </p:nvSpPr>
          <p:spPr bwMode="auto">
            <a:xfrm>
              <a:off x="2702" y="296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9" name="Oval 99"/>
            <p:cNvSpPr>
              <a:spLocks noChangeArrowheads="1"/>
            </p:cNvSpPr>
            <p:nvPr/>
          </p:nvSpPr>
          <p:spPr bwMode="auto">
            <a:xfrm>
              <a:off x="2921" y="2963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0" name="Oval 100"/>
            <p:cNvSpPr>
              <a:spLocks noChangeArrowheads="1"/>
            </p:cNvSpPr>
            <p:nvPr/>
          </p:nvSpPr>
          <p:spPr bwMode="auto">
            <a:xfrm>
              <a:off x="3368" y="3614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1" name="Oval 101"/>
            <p:cNvSpPr>
              <a:spLocks noChangeArrowheads="1"/>
            </p:cNvSpPr>
            <p:nvPr/>
          </p:nvSpPr>
          <p:spPr bwMode="auto">
            <a:xfrm>
              <a:off x="4024" y="3614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" name="Oval 102"/>
            <p:cNvSpPr>
              <a:spLocks noChangeArrowheads="1"/>
            </p:cNvSpPr>
            <p:nvPr/>
          </p:nvSpPr>
          <p:spPr bwMode="auto">
            <a:xfrm>
              <a:off x="3586" y="3614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" name="Oval 103"/>
            <p:cNvSpPr>
              <a:spLocks noChangeArrowheads="1"/>
            </p:cNvSpPr>
            <p:nvPr/>
          </p:nvSpPr>
          <p:spPr bwMode="auto">
            <a:xfrm>
              <a:off x="3805" y="3614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" name="Oval 104"/>
            <p:cNvSpPr>
              <a:spLocks noChangeArrowheads="1"/>
            </p:cNvSpPr>
            <p:nvPr/>
          </p:nvSpPr>
          <p:spPr bwMode="auto">
            <a:xfrm>
              <a:off x="3369" y="382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" name="Oval 105"/>
            <p:cNvSpPr>
              <a:spLocks noChangeArrowheads="1"/>
            </p:cNvSpPr>
            <p:nvPr/>
          </p:nvSpPr>
          <p:spPr bwMode="auto">
            <a:xfrm>
              <a:off x="4024" y="382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" name="Oval 106"/>
            <p:cNvSpPr>
              <a:spLocks noChangeArrowheads="1"/>
            </p:cNvSpPr>
            <p:nvPr/>
          </p:nvSpPr>
          <p:spPr bwMode="auto">
            <a:xfrm>
              <a:off x="3587" y="382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" name="Oval 107"/>
            <p:cNvSpPr>
              <a:spLocks noChangeArrowheads="1"/>
            </p:cNvSpPr>
            <p:nvPr/>
          </p:nvSpPr>
          <p:spPr bwMode="auto">
            <a:xfrm>
              <a:off x="3806" y="382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8" name="Oval 108"/>
            <p:cNvSpPr>
              <a:spLocks noChangeArrowheads="1"/>
            </p:cNvSpPr>
            <p:nvPr/>
          </p:nvSpPr>
          <p:spPr bwMode="auto">
            <a:xfrm>
              <a:off x="3368" y="4049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9" name="Oval 109"/>
            <p:cNvSpPr>
              <a:spLocks noChangeArrowheads="1"/>
            </p:cNvSpPr>
            <p:nvPr/>
          </p:nvSpPr>
          <p:spPr bwMode="auto">
            <a:xfrm>
              <a:off x="4024" y="404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" name="Oval 110"/>
            <p:cNvSpPr>
              <a:spLocks noChangeArrowheads="1"/>
            </p:cNvSpPr>
            <p:nvPr/>
          </p:nvSpPr>
          <p:spPr bwMode="auto">
            <a:xfrm>
              <a:off x="3586" y="4049"/>
              <a:ext cx="72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" name="Oval 111"/>
            <p:cNvSpPr>
              <a:spLocks noChangeArrowheads="1"/>
            </p:cNvSpPr>
            <p:nvPr/>
          </p:nvSpPr>
          <p:spPr bwMode="auto">
            <a:xfrm>
              <a:off x="3806" y="4049"/>
              <a:ext cx="71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" name="Oval 112"/>
            <p:cNvSpPr>
              <a:spLocks noChangeArrowheads="1"/>
            </p:cNvSpPr>
            <p:nvPr/>
          </p:nvSpPr>
          <p:spPr bwMode="auto">
            <a:xfrm>
              <a:off x="3369" y="339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3" name="Oval 113"/>
            <p:cNvSpPr>
              <a:spLocks noChangeArrowheads="1"/>
            </p:cNvSpPr>
            <p:nvPr/>
          </p:nvSpPr>
          <p:spPr bwMode="auto">
            <a:xfrm>
              <a:off x="4026" y="3395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4" name="Oval 114"/>
            <p:cNvSpPr>
              <a:spLocks noChangeArrowheads="1"/>
            </p:cNvSpPr>
            <p:nvPr/>
          </p:nvSpPr>
          <p:spPr bwMode="auto">
            <a:xfrm>
              <a:off x="3589" y="3395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5" name="Oval 115"/>
            <p:cNvSpPr>
              <a:spLocks noChangeArrowheads="1"/>
            </p:cNvSpPr>
            <p:nvPr/>
          </p:nvSpPr>
          <p:spPr bwMode="auto">
            <a:xfrm>
              <a:off x="3807" y="339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6" name="Oval 116"/>
            <p:cNvSpPr>
              <a:spLocks noChangeArrowheads="1"/>
            </p:cNvSpPr>
            <p:nvPr/>
          </p:nvSpPr>
          <p:spPr bwMode="auto">
            <a:xfrm>
              <a:off x="3368" y="3180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7" name="Oval 117"/>
            <p:cNvSpPr>
              <a:spLocks noChangeArrowheads="1"/>
            </p:cNvSpPr>
            <p:nvPr/>
          </p:nvSpPr>
          <p:spPr bwMode="auto">
            <a:xfrm>
              <a:off x="4023" y="3180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8" name="Oval 118"/>
            <p:cNvSpPr>
              <a:spLocks noChangeArrowheads="1"/>
            </p:cNvSpPr>
            <p:nvPr/>
          </p:nvSpPr>
          <p:spPr bwMode="auto">
            <a:xfrm>
              <a:off x="3586" y="3180"/>
              <a:ext cx="71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9" name="Oval 119"/>
            <p:cNvSpPr>
              <a:spLocks noChangeArrowheads="1"/>
            </p:cNvSpPr>
            <p:nvPr/>
          </p:nvSpPr>
          <p:spPr bwMode="auto">
            <a:xfrm>
              <a:off x="3805" y="3180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0" name="Oval 120"/>
            <p:cNvSpPr>
              <a:spLocks noChangeArrowheads="1"/>
            </p:cNvSpPr>
            <p:nvPr/>
          </p:nvSpPr>
          <p:spPr bwMode="auto">
            <a:xfrm>
              <a:off x="3369" y="296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1" name="Oval 121"/>
            <p:cNvSpPr>
              <a:spLocks noChangeArrowheads="1"/>
            </p:cNvSpPr>
            <p:nvPr/>
          </p:nvSpPr>
          <p:spPr bwMode="auto">
            <a:xfrm>
              <a:off x="4026" y="2962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2" name="Oval 122"/>
            <p:cNvSpPr>
              <a:spLocks noChangeArrowheads="1"/>
            </p:cNvSpPr>
            <p:nvPr/>
          </p:nvSpPr>
          <p:spPr bwMode="auto">
            <a:xfrm>
              <a:off x="3589" y="2962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3" name="Oval 123"/>
            <p:cNvSpPr>
              <a:spLocks noChangeArrowheads="1"/>
            </p:cNvSpPr>
            <p:nvPr/>
          </p:nvSpPr>
          <p:spPr bwMode="auto">
            <a:xfrm>
              <a:off x="3807" y="296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4" name="Oval 124"/>
            <p:cNvSpPr>
              <a:spLocks noChangeArrowheads="1"/>
            </p:cNvSpPr>
            <p:nvPr/>
          </p:nvSpPr>
          <p:spPr bwMode="auto">
            <a:xfrm>
              <a:off x="1602" y="230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5" name="Oval 125"/>
            <p:cNvSpPr>
              <a:spLocks noChangeArrowheads="1"/>
            </p:cNvSpPr>
            <p:nvPr/>
          </p:nvSpPr>
          <p:spPr bwMode="auto">
            <a:xfrm>
              <a:off x="2258" y="230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6" name="Oval 126"/>
            <p:cNvSpPr>
              <a:spLocks noChangeArrowheads="1"/>
            </p:cNvSpPr>
            <p:nvPr/>
          </p:nvSpPr>
          <p:spPr bwMode="auto">
            <a:xfrm>
              <a:off x="1819" y="230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7" name="Oval 127"/>
            <p:cNvSpPr>
              <a:spLocks noChangeArrowheads="1"/>
            </p:cNvSpPr>
            <p:nvPr/>
          </p:nvSpPr>
          <p:spPr bwMode="auto">
            <a:xfrm>
              <a:off x="2038" y="230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8" name="Oval 128"/>
            <p:cNvSpPr>
              <a:spLocks noChangeArrowheads="1"/>
            </p:cNvSpPr>
            <p:nvPr/>
          </p:nvSpPr>
          <p:spPr bwMode="auto">
            <a:xfrm>
              <a:off x="1602" y="252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9" name="Oval 129"/>
            <p:cNvSpPr>
              <a:spLocks noChangeArrowheads="1"/>
            </p:cNvSpPr>
            <p:nvPr/>
          </p:nvSpPr>
          <p:spPr bwMode="auto">
            <a:xfrm>
              <a:off x="2258" y="252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0" name="Oval 130"/>
            <p:cNvSpPr>
              <a:spLocks noChangeArrowheads="1"/>
            </p:cNvSpPr>
            <p:nvPr/>
          </p:nvSpPr>
          <p:spPr bwMode="auto">
            <a:xfrm>
              <a:off x="1821" y="2524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1" name="Oval 131"/>
            <p:cNvSpPr>
              <a:spLocks noChangeArrowheads="1"/>
            </p:cNvSpPr>
            <p:nvPr/>
          </p:nvSpPr>
          <p:spPr bwMode="auto">
            <a:xfrm>
              <a:off x="2039" y="252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2" name="Oval 132"/>
            <p:cNvSpPr>
              <a:spLocks noChangeArrowheads="1"/>
            </p:cNvSpPr>
            <p:nvPr/>
          </p:nvSpPr>
          <p:spPr bwMode="auto">
            <a:xfrm>
              <a:off x="1602" y="274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3" name="Oval 133"/>
            <p:cNvSpPr>
              <a:spLocks noChangeArrowheads="1"/>
            </p:cNvSpPr>
            <p:nvPr/>
          </p:nvSpPr>
          <p:spPr bwMode="auto">
            <a:xfrm>
              <a:off x="2258" y="274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4" name="Oval 134"/>
            <p:cNvSpPr>
              <a:spLocks noChangeArrowheads="1"/>
            </p:cNvSpPr>
            <p:nvPr/>
          </p:nvSpPr>
          <p:spPr bwMode="auto">
            <a:xfrm>
              <a:off x="1819" y="2745"/>
              <a:ext cx="72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5" name="Oval 135"/>
            <p:cNvSpPr>
              <a:spLocks noChangeArrowheads="1"/>
            </p:cNvSpPr>
            <p:nvPr/>
          </p:nvSpPr>
          <p:spPr bwMode="auto">
            <a:xfrm>
              <a:off x="2039" y="274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6" name="Oval 136"/>
            <p:cNvSpPr>
              <a:spLocks noChangeArrowheads="1"/>
            </p:cNvSpPr>
            <p:nvPr/>
          </p:nvSpPr>
          <p:spPr bwMode="auto">
            <a:xfrm>
              <a:off x="1603" y="2091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7" name="Oval 137"/>
            <p:cNvSpPr>
              <a:spLocks noChangeArrowheads="1"/>
            </p:cNvSpPr>
            <p:nvPr/>
          </p:nvSpPr>
          <p:spPr bwMode="auto">
            <a:xfrm>
              <a:off x="2259" y="2091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8" name="Oval 138"/>
            <p:cNvSpPr>
              <a:spLocks noChangeArrowheads="1"/>
            </p:cNvSpPr>
            <p:nvPr/>
          </p:nvSpPr>
          <p:spPr bwMode="auto">
            <a:xfrm>
              <a:off x="1822" y="2091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9" name="Oval 139"/>
            <p:cNvSpPr>
              <a:spLocks noChangeArrowheads="1"/>
            </p:cNvSpPr>
            <p:nvPr/>
          </p:nvSpPr>
          <p:spPr bwMode="auto">
            <a:xfrm>
              <a:off x="2040" y="2091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0" name="Oval 140"/>
            <p:cNvSpPr>
              <a:spLocks noChangeArrowheads="1"/>
            </p:cNvSpPr>
            <p:nvPr/>
          </p:nvSpPr>
          <p:spPr bwMode="auto">
            <a:xfrm>
              <a:off x="2486" y="2310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1" name="Oval 141"/>
            <p:cNvSpPr>
              <a:spLocks noChangeArrowheads="1"/>
            </p:cNvSpPr>
            <p:nvPr/>
          </p:nvSpPr>
          <p:spPr bwMode="auto">
            <a:xfrm>
              <a:off x="3137" y="2310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2" name="Oval 142"/>
            <p:cNvSpPr>
              <a:spLocks noChangeArrowheads="1"/>
            </p:cNvSpPr>
            <p:nvPr/>
          </p:nvSpPr>
          <p:spPr bwMode="auto">
            <a:xfrm>
              <a:off x="2698" y="2310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3" name="Oval 143"/>
            <p:cNvSpPr>
              <a:spLocks noChangeArrowheads="1"/>
            </p:cNvSpPr>
            <p:nvPr/>
          </p:nvSpPr>
          <p:spPr bwMode="auto">
            <a:xfrm>
              <a:off x="2917" y="2310"/>
              <a:ext cx="71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4" name="Oval 144"/>
            <p:cNvSpPr>
              <a:spLocks noChangeArrowheads="1"/>
            </p:cNvSpPr>
            <p:nvPr/>
          </p:nvSpPr>
          <p:spPr bwMode="auto">
            <a:xfrm>
              <a:off x="2486" y="252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5" name="Oval 145"/>
            <p:cNvSpPr>
              <a:spLocks noChangeArrowheads="1"/>
            </p:cNvSpPr>
            <p:nvPr/>
          </p:nvSpPr>
          <p:spPr bwMode="auto">
            <a:xfrm>
              <a:off x="3137" y="2524"/>
              <a:ext cx="70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6" name="Oval 146"/>
            <p:cNvSpPr>
              <a:spLocks noChangeArrowheads="1"/>
            </p:cNvSpPr>
            <p:nvPr/>
          </p:nvSpPr>
          <p:spPr bwMode="auto">
            <a:xfrm>
              <a:off x="2700" y="2524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7" name="Oval 147"/>
            <p:cNvSpPr>
              <a:spLocks noChangeArrowheads="1"/>
            </p:cNvSpPr>
            <p:nvPr/>
          </p:nvSpPr>
          <p:spPr bwMode="auto">
            <a:xfrm>
              <a:off x="2918" y="252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8" name="Oval 148"/>
            <p:cNvSpPr>
              <a:spLocks noChangeArrowheads="1"/>
            </p:cNvSpPr>
            <p:nvPr/>
          </p:nvSpPr>
          <p:spPr bwMode="auto">
            <a:xfrm>
              <a:off x="2486" y="274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9" name="Oval 149"/>
            <p:cNvSpPr>
              <a:spLocks noChangeArrowheads="1"/>
            </p:cNvSpPr>
            <p:nvPr/>
          </p:nvSpPr>
          <p:spPr bwMode="auto">
            <a:xfrm>
              <a:off x="3137" y="2745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0" name="Oval 150"/>
            <p:cNvSpPr>
              <a:spLocks noChangeArrowheads="1"/>
            </p:cNvSpPr>
            <p:nvPr/>
          </p:nvSpPr>
          <p:spPr bwMode="auto">
            <a:xfrm>
              <a:off x="2698" y="2745"/>
              <a:ext cx="72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1" name="Oval 151"/>
            <p:cNvSpPr>
              <a:spLocks noChangeArrowheads="1"/>
            </p:cNvSpPr>
            <p:nvPr/>
          </p:nvSpPr>
          <p:spPr bwMode="auto">
            <a:xfrm>
              <a:off x="2918" y="274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2" name="Oval 152"/>
            <p:cNvSpPr>
              <a:spLocks noChangeArrowheads="1"/>
            </p:cNvSpPr>
            <p:nvPr/>
          </p:nvSpPr>
          <p:spPr bwMode="auto">
            <a:xfrm>
              <a:off x="2486" y="2092"/>
              <a:ext cx="71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3" name="Oval 153"/>
            <p:cNvSpPr>
              <a:spLocks noChangeArrowheads="1"/>
            </p:cNvSpPr>
            <p:nvPr/>
          </p:nvSpPr>
          <p:spPr bwMode="auto">
            <a:xfrm>
              <a:off x="3138" y="209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4" name="Oval 154"/>
            <p:cNvSpPr>
              <a:spLocks noChangeArrowheads="1"/>
            </p:cNvSpPr>
            <p:nvPr/>
          </p:nvSpPr>
          <p:spPr bwMode="auto">
            <a:xfrm>
              <a:off x="2701" y="209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5" name="Oval 155"/>
            <p:cNvSpPr>
              <a:spLocks noChangeArrowheads="1"/>
            </p:cNvSpPr>
            <p:nvPr/>
          </p:nvSpPr>
          <p:spPr bwMode="auto">
            <a:xfrm>
              <a:off x="2919" y="209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6" name="Oval 156"/>
            <p:cNvSpPr>
              <a:spLocks noChangeArrowheads="1"/>
            </p:cNvSpPr>
            <p:nvPr/>
          </p:nvSpPr>
          <p:spPr bwMode="auto">
            <a:xfrm>
              <a:off x="1602" y="1876"/>
              <a:ext cx="71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7" name="Oval 157"/>
            <p:cNvSpPr>
              <a:spLocks noChangeArrowheads="1"/>
            </p:cNvSpPr>
            <p:nvPr/>
          </p:nvSpPr>
          <p:spPr bwMode="auto">
            <a:xfrm>
              <a:off x="2256" y="187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8" name="Oval 158"/>
            <p:cNvSpPr>
              <a:spLocks noChangeArrowheads="1"/>
            </p:cNvSpPr>
            <p:nvPr/>
          </p:nvSpPr>
          <p:spPr bwMode="auto">
            <a:xfrm>
              <a:off x="1819" y="1876"/>
              <a:ext cx="71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9" name="Oval 159"/>
            <p:cNvSpPr>
              <a:spLocks noChangeArrowheads="1"/>
            </p:cNvSpPr>
            <p:nvPr/>
          </p:nvSpPr>
          <p:spPr bwMode="auto">
            <a:xfrm>
              <a:off x="2038" y="1876"/>
              <a:ext cx="71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0" name="Oval 160"/>
            <p:cNvSpPr>
              <a:spLocks noChangeArrowheads="1"/>
            </p:cNvSpPr>
            <p:nvPr/>
          </p:nvSpPr>
          <p:spPr bwMode="auto">
            <a:xfrm>
              <a:off x="1602" y="165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1" name="Oval 161"/>
            <p:cNvSpPr>
              <a:spLocks noChangeArrowheads="1"/>
            </p:cNvSpPr>
            <p:nvPr/>
          </p:nvSpPr>
          <p:spPr bwMode="auto">
            <a:xfrm>
              <a:off x="2259" y="165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2" name="Oval 162"/>
            <p:cNvSpPr>
              <a:spLocks noChangeArrowheads="1"/>
            </p:cNvSpPr>
            <p:nvPr/>
          </p:nvSpPr>
          <p:spPr bwMode="auto">
            <a:xfrm>
              <a:off x="1822" y="165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3" name="Oval 163"/>
            <p:cNvSpPr>
              <a:spLocks noChangeArrowheads="1"/>
            </p:cNvSpPr>
            <p:nvPr/>
          </p:nvSpPr>
          <p:spPr bwMode="auto">
            <a:xfrm>
              <a:off x="2040" y="165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4" name="Oval 164"/>
            <p:cNvSpPr>
              <a:spLocks noChangeArrowheads="1"/>
            </p:cNvSpPr>
            <p:nvPr/>
          </p:nvSpPr>
          <p:spPr bwMode="auto">
            <a:xfrm>
              <a:off x="2486" y="187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5" name="Oval 165"/>
            <p:cNvSpPr>
              <a:spLocks noChangeArrowheads="1"/>
            </p:cNvSpPr>
            <p:nvPr/>
          </p:nvSpPr>
          <p:spPr bwMode="auto">
            <a:xfrm>
              <a:off x="3135" y="187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6" name="Oval 166"/>
            <p:cNvSpPr>
              <a:spLocks noChangeArrowheads="1"/>
            </p:cNvSpPr>
            <p:nvPr/>
          </p:nvSpPr>
          <p:spPr bwMode="auto">
            <a:xfrm>
              <a:off x="2698" y="187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7" name="Oval 167"/>
            <p:cNvSpPr>
              <a:spLocks noChangeArrowheads="1"/>
            </p:cNvSpPr>
            <p:nvPr/>
          </p:nvSpPr>
          <p:spPr bwMode="auto">
            <a:xfrm>
              <a:off x="2917" y="187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8" name="Oval 168"/>
            <p:cNvSpPr>
              <a:spLocks noChangeArrowheads="1"/>
            </p:cNvSpPr>
            <p:nvPr/>
          </p:nvSpPr>
          <p:spPr bwMode="auto">
            <a:xfrm>
              <a:off x="2486" y="165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9" name="Oval 169"/>
            <p:cNvSpPr>
              <a:spLocks noChangeArrowheads="1"/>
            </p:cNvSpPr>
            <p:nvPr/>
          </p:nvSpPr>
          <p:spPr bwMode="auto">
            <a:xfrm>
              <a:off x="3138" y="165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0" name="Oval 170"/>
            <p:cNvSpPr>
              <a:spLocks noChangeArrowheads="1"/>
            </p:cNvSpPr>
            <p:nvPr/>
          </p:nvSpPr>
          <p:spPr bwMode="auto">
            <a:xfrm>
              <a:off x="2701" y="165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1" name="Oval 171"/>
            <p:cNvSpPr>
              <a:spLocks noChangeArrowheads="1"/>
            </p:cNvSpPr>
            <p:nvPr/>
          </p:nvSpPr>
          <p:spPr bwMode="auto">
            <a:xfrm>
              <a:off x="2919" y="165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2" name="Oval 172"/>
            <p:cNvSpPr>
              <a:spLocks noChangeArrowheads="1"/>
            </p:cNvSpPr>
            <p:nvPr/>
          </p:nvSpPr>
          <p:spPr bwMode="auto">
            <a:xfrm>
              <a:off x="3368" y="2308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3" name="Oval 173"/>
            <p:cNvSpPr>
              <a:spLocks noChangeArrowheads="1"/>
            </p:cNvSpPr>
            <p:nvPr/>
          </p:nvSpPr>
          <p:spPr bwMode="auto">
            <a:xfrm>
              <a:off x="4023" y="230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4" name="Oval 174"/>
            <p:cNvSpPr>
              <a:spLocks noChangeArrowheads="1"/>
            </p:cNvSpPr>
            <p:nvPr/>
          </p:nvSpPr>
          <p:spPr bwMode="auto">
            <a:xfrm>
              <a:off x="3585" y="230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5" name="Oval 175"/>
            <p:cNvSpPr>
              <a:spLocks noChangeArrowheads="1"/>
            </p:cNvSpPr>
            <p:nvPr/>
          </p:nvSpPr>
          <p:spPr bwMode="auto">
            <a:xfrm>
              <a:off x="3803" y="230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6" name="Oval 176"/>
            <p:cNvSpPr>
              <a:spLocks noChangeArrowheads="1"/>
            </p:cNvSpPr>
            <p:nvPr/>
          </p:nvSpPr>
          <p:spPr bwMode="auto">
            <a:xfrm>
              <a:off x="3368" y="2523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7" name="Oval 177"/>
            <p:cNvSpPr>
              <a:spLocks noChangeArrowheads="1"/>
            </p:cNvSpPr>
            <p:nvPr/>
          </p:nvSpPr>
          <p:spPr bwMode="auto">
            <a:xfrm>
              <a:off x="4023" y="2523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8" name="Oval 178"/>
            <p:cNvSpPr>
              <a:spLocks noChangeArrowheads="1"/>
            </p:cNvSpPr>
            <p:nvPr/>
          </p:nvSpPr>
          <p:spPr bwMode="auto">
            <a:xfrm>
              <a:off x="3586" y="2523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9" name="Oval 179"/>
            <p:cNvSpPr>
              <a:spLocks noChangeArrowheads="1"/>
            </p:cNvSpPr>
            <p:nvPr/>
          </p:nvSpPr>
          <p:spPr bwMode="auto">
            <a:xfrm>
              <a:off x="3805" y="2523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0" name="Oval 180"/>
            <p:cNvSpPr>
              <a:spLocks noChangeArrowheads="1"/>
            </p:cNvSpPr>
            <p:nvPr/>
          </p:nvSpPr>
          <p:spPr bwMode="auto">
            <a:xfrm>
              <a:off x="3368" y="2744"/>
              <a:ext cx="70" cy="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1" name="Oval 181"/>
            <p:cNvSpPr>
              <a:spLocks noChangeArrowheads="1"/>
            </p:cNvSpPr>
            <p:nvPr/>
          </p:nvSpPr>
          <p:spPr bwMode="auto">
            <a:xfrm>
              <a:off x="4023" y="2744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2" name="Oval 182"/>
            <p:cNvSpPr>
              <a:spLocks noChangeArrowheads="1"/>
            </p:cNvSpPr>
            <p:nvPr/>
          </p:nvSpPr>
          <p:spPr bwMode="auto">
            <a:xfrm>
              <a:off x="3585" y="2744"/>
              <a:ext cx="72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3" name="Oval 183"/>
            <p:cNvSpPr>
              <a:spLocks noChangeArrowheads="1"/>
            </p:cNvSpPr>
            <p:nvPr/>
          </p:nvSpPr>
          <p:spPr bwMode="auto">
            <a:xfrm>
              <a:off x="3805" y="2744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4" name="Oval 184"/>
            <p:cNvSpPr>
              <a:spLocks noChangeArrowheads="1"/>
            </p:cNvSpPr>
            <p:nvPr/>
          </p:nvSpPr>
          <p:spPr bwMode="auto">
            <a:xfrm>
              <a:off x="3369" y="208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5" name="Oval 185"/>
            <p:cNvSpPr>
              <a:spLocks noChangeArrowheads="1"/>
            </p:cNvSpPr>
            <p:nvPr/>
          </p:nvSpPr>
          <p:spPr bwMode="auto">
            <a:xfrm>
              <a:off x="4024" y="208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6" name="Oval 186"/>
            <p:cNvSpPr>
              <a:spLocks noChangeArrowheads="1"/>
            </p:cNvSpPr>
            <p:nvPr/>
          </p:nvSpPr>
          <p:spPr bwMode="auto">
            <a:xfrm>
              <a:off x="3587" y="208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7" name="Oval 187"/>
            <p:cNvSpPr>
              <a:spLocks noChangeArrowheads="1"/>
            </p:cNvSpPr>
            <p:nvPr/>
          </p:nvSpPr>
          <p:spPr bwMode="auto">
            <a:xfrm>
              <a:off x="3806" y="208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8" name="Oval 188"/>
            <p:cNvSpPr>
              <a:spLocks noChangeArrowheads="1"/>
            </p:cNvSpPr>
            <p:nvPr/>
          </p:nvSpPr>
          <p:spPr bwMode="auto">
            <a:xfrm>
              <a:off x="3368" y="1875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9" name="Oval 189"/>
            <p:cNvSpPr>
              <a:spLocks noChangeArrowheads="1"/>
            </p:cNvSpPr>
            <p:nvPr/>
          </p:nvSpPr>
          <p:spPr bwMode="auto">
            <a:xfrm>
              <a:off x="4022" y="1875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0" name="Oval 190"/>
            <p:cNvSpPr>
              <a:spLocks noChangeArrowheads="1"/>
            </p:cNvSpPr>
            <p:nvPr/>
          </p:nvSpPr>
          <p:spPr bwMode="auto">
            <a:xfrm>
              <a:off x="3585" y="1875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1" name="Oval 191"/>
            <p:cNvSpPr>
              <a:spLocks noChangeArrowheads="1"/>
            </p:cNvSpPr>
            <p:nvPr/>
          </p:nvSpPr>
          <p:spPr bwMode="auto">
            <a:xfrm>
              <a:off x="3803" y="1875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2" name="Oval 192"/>
            <p:cNvSpPr>
              <a:spLocks noChangeArrowheads="1"/>
            </p:cNvSpPr>
            <p:nvPr/>
          </p:nvSpPr>
          <p:spPr bwMode="auto">
            <a:xfrm>
              <a:off x="3368" y="1656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3" name="Oval 193"/>
            <p:cNvSpPr>
              <a:spLocks noChangeArrowheads="1"/>
            </p:cNvSpPr>
            <p:nvPr/>
          </p:nvSpPr>
          <p:spPr bwMode="auto">
            <a:xfrm>
              <a:off x="4024" y="165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4" name="Oval 194"/>
            <p:cNvSpPr>
              <a:spLocks noChangeArrowheads="1"/>
            </p:cNvSpPr>
            <p:nvPr/>
          </p:nvSpPr>
          <p:spPr bwMode="auto">
            <a:xfrm>
              <a:off x="3587" y="165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5" name="Oval 195"/>
            <p:cNvSpPr>
              <a:spLocks noChangeArrowheads="1"/>
            </p:cNvSpPr>
            <p:nvPr/>
          </p:nvSpPr>
          <p:spPr bwMode="auto">
            <a:xfrm>
              <a:off x="3806" y="165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6" name="Oval 196"/>
            <p:cNvSpPr>
              <a:spLocks noChangeArrowheads="1"/>
            </p:cNvSpPr>
            <p:nvPr/>
          </p:nvSpPr>
          <p:spPr bwMode="auto">
            <a:xfrm>
              <a:off x="1600" y="372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7" name="Oval 197"/>
            <p:cNvSpPr>
              <a:spLocks noChangeArrowheads="1"/>
            </p:cNvSpPr>
            <p:nvPr/>
          </p:nvSpPr>
          <p:spPr bwMode="auto">
            <a:xfrm>
              <a:off x="2256" y="372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8" name="Oval 198"/>
            <p:cNvSpPr>
              <a:spLocks noChangeArrowheads="1"/>
            </p:cNvSpPr>
            <p:nvPr/>
          </p:nvSpPr>
          <p:spPr bwMode="auto">
            <a:xfrm>
              <a:off x="1818" y="372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9" name="Oval 199"/>
            <p:cNvSpPr>
              <a:spLocks noChangeArrowheads="1"/>
            </p:cNvSpPr>
            <p:nvPr/>
          </p:nvSpPr>
          <p:spPr bwMode="auto">
            <a:xfrm>
              <a:off x="2037" y="372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0" name="Oval 200"/>
            <p:cNvSpPr>
              <a:spLocks noChangeArrowheads="1"/>
            </p:cNvSpPr>
            <p:nvPr/>
          </p:nvSpPr>
          <p:spPr bwMode="auto">
            <a:xfrm>
              <a:off x="1601" y="393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1" name="Oval 201"/>
            <p:cNvSpPr>
              <a:spLocks noChangeArrowheads="1"/>
            </p:cNvSpPr>
            <p:nvPr/>
          </p:nvSpPr>
          <p:spPr bwMode="auto">
            <a:xfrm>
              <a:off x="2256" y="393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2" name="Oval 202"/>
            <p:cNvSpPr>
              <a:spLocks noChangeArrowheads="1"/>
            </p:cNvSpPr>
            <p:nvPr/>
          </p:nvSpPr>
          <p:spPr bwMode="auto">
            <a:xfrm>
              <a:off x="1819" y="393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3" name="Oval 203"/>
            <p:cNvSpPr>
              <a:spLocks noChangeArrowheads="1"/>
            </p:cNvSpPr>
            <p:nvPr/>
          </p:nvSpPr>
          <p:spPr bwMode="auto">
            <a:xfrm>
              <a:off x="2038" y="393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4" name="Oval 204"/>
            <p:cNvSpPr>
              <a:spLocks noChangeArrowheads="1"/>
            </p:cNvSpPr>
            <p:nvPr/>
          </p:nvSpPr>
          <p:spPr bwMode="auto">
            <a:xfrm>
              <a:off x="1601" y="3506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" name="Oval 205"/>
            <p:cNvSpPr>
              <a:spLocks noChangeArrowheads="1"/>
            </p:cNvSpPr>
            <p:nvPr/>
          </p:nvSpPr>
          <p:spPr bwMode="auto">
            <a:xfrm>
              <a:off x="2258" y="3506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" name="Oval 206"/>
            <p:cNvSpPr>
              <a:spLocks noChangeArrowheads="1"/>
            </p:cNvSpPr>
            <p:nvPr/>
          </p:nvSpPr>
          <p:spPr bwMode="auto">
            <a:xfrm>
              <a:off x="1821" y="3506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" name="Oval 207"/>
            <p:cNvSpPr>
              <a:spLocks noChangeArrowheads="1"/>
            </p:cNvSpPr>
            <p:nvPr/>
          </p:nvSpPr>
          <p:spPr bwMode="auto">
            <a:xfrm>
              <a:off x="2039" y="3506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" name="Oval 208"/>
            <p:cNvSpPr>
              <a:spLocks noChangeArrowheads="1"/>
            </p:cNvSpPr>
            <p:nvPr/>
          </p:nvSpPr>
          <p:spPr bwMode="auto">
            <a:xfrm>
              <a:off x="2482" y="372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9" name="Oval 209"/>
            <p:cNvSpPr>
              <a:spLocks noChangeArrowheads="1"/>
            </p:cNvSpPr>
            <p:nvPr/>
          </p:nvSpPr>
          <p:spPr bwMode="auto">
            <a:xfrm>
              <a:off x="3135" y="372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" name="Oval 210"/>
            <p:cNvSpPr>
              <a:spLocks noChangeArrowheads="1"/>
            </p:cNvSpPr>
            <p:nvPr/>
          </p:nvSpPr>
          <p:spPr bwMode="auto">
            <a:xfrm>
              <a:off x="2697" y="372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1" name="Oval 211"/>
            <p:cNvSpPr>
              <a:spLocks noChangeArrowheads="1"/>
            </p:cNvSpPr>
            <p:nvPr/>
          </p:nvSpPr>
          <p:spPr bwMode="auto">
            <a:xfrm>
              <a:off x="2916" y="3725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2" name="Oval 212"/>
            <p:cNvSpPr>
              <a:spLocks noChangeArrowheads="1"/>
            </p:cNvSpPr>
            <p:nvPr/>
          </p:nvSpPr>
          <p:spPr bwMode="auto">
            <a:xfrm>
              <a:off x="2482" y="393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3" name="Oval 213"/>
            <p:cNvSpPr>
              <a:spLocks noChangeArrowheads="1"/>
            </p:cNvSpPr>
            <p:nvPr/>
          </p:nvSpPr>
          <p:spPr bwMode="auto">
            <a:xfrm>
              <a:off x="3135" y="393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4" name="Oval 214"/>
            <p:cNvSpPr>
              <a:spLocks noChangeArrowheads="1"/>
            </p:cNvSpPr>
            <p:nvPr/>
          </p:nvSpPr>
          <p:spPr bwMode="auto">
            <a:xfrm>
              <a:off x="2698" y="393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5" name="Oval 215"/>
            <p:cNvSpPr>
              <a:spLocks noChangeArrowheads="1"/>
            </p:cNvSpPr>
            <p:nvPr/>
          </p:nvSpPr>
          <p:spPr bwMode="auto">
            <a:xfrm>
              <a:off x="2917" y="393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6" name="Oval 216"/>
            <p:cNvSpPr>
              <a:spLocks noChangeArrowheads="1"/>
            </p:cNvSpPr>
            <p:nvPr/>
          </p:nvSpPr>
          <p:spPr bwMode="auto">
            <a:xfrm>
              <a:off x="2482" y="350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7" name="Oval 217"/>
            <p:cNvSpPr>
              <a:spLocks noChangeArrowheads="1"/>
            </p:cNvSpPr>
            <p:nvPr/>
          </p:nvSpPr>
          <p:spPr bwMode="auto">
            <a:xfrm>
              <a:off x="3137" y="3507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8" name="Oval 218"/>
            <p:cNvSpPr>
              <a:spLocks noChangeArrowheads="1"/>
            </p:cNvSpPr>
            <p:nvPr/>
          </p:nvSpPr>
          <p:spPr bwMode="auto">
            <a:xfrm>
              <a:off x="2700" y="3507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9" name="Oval 219"/>
            <p:cNvSpPr>
              <a:spLocks noChangeArrowheads="1"/>
            </p:cNvSpPr>
            <p:nvPr/>
          </p:nvSpPr>
          <p:spPr bwMode="auto">
            <a:xfrm>
              <a:off x="2918" y="350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0" name="Oval 220"/>
            <p:cNvSpPr>
              <a:spLocks noChangeArrowheads="1"/>
            </p:cNvSpPr>
            <p:nvPr/>
          </p:nvSpPr>
          <p:spPr bwMode="auto">
            <a:xfrm>
              <a:off x="1600" y="329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1" name="Oval 221"/>
            <p:cNvSpPr>
              <a:spLocks noChangeArrowheads="1"/>
            </p:cNvSpPr>
            <p:nvPr/>
          </p:nvSpPr>
          <p:spPr bwMode="auto">
            <a:xfrm>
              <a:off x="2255" y="329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2" name="Oval 222"/>
            <p:cNvSpPr>
              <a:spLocks noChangeArrowheads="1"/>
            </p:cNvSpPr>
            <p:nvPr/>
          </p:nvSpPr>
          <p:spPr bwMode="auto">
            <a:xfrm>
              <a:off x="1818" y="329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3" name="Oval 223"/>
            <p:cNvSpPr>
              <a:spLocks noChangeArrowheads="1"/>
            </p:cNvSpPr>
            <p:nvPr/>
          </p:nvSpPr>
          <p:spPr bwMode="auto">
            <a:xfrm>
              <a:off x="2037" y="329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4" name="Oval 224"/>
            <p:cNvSpPr>
              <a:spLocks noChangeArrowheads="1"/>
            </p:cNvSpPr>
            <p:nvPr/>
          </p:nvSpPr>
          <p:spPr bwMode="auto">
            <a:xfrm>
              <a:off x="1601" y="307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5" name="Oval 225"/>
            <p:cNvSpPr>
              <a:spLocks noChangeArrowheads="1"/>
            </p:cNvSpPr>
            <p:nvPr/>
          </p:nvSpPr>
          <p:spPr bwMode="auto">
            <a:xfrm>
              <a:off x="2258" y="307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6" name="Oval 226"/>
            <p:cNvSpPr>
              <a:spLocks noChangeArrowheads="1"/>
            </p:cNvSpPr>
            <p:nvPr/>
          </p:nvSpPr>
          <p:spPr bwMode="auto">
            <a:xfrm>
              <a:off x="1821" y="3072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7" name="Oval 227"/>
            <p:cNvSpPr>
              <a:spLocks noChangeArrowheads="1"/>
            </p:cNvSpPr>
            <p:nvPr/>
          </p:nvSpPr>
          <p:spPr bwMode="auto">
            <a:xfrm>
              <a:off x="2039" y="307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8" name="Oval 228"/>
            <p:cNvSpPr>
              <a:spLocks noChangeArrowheads="1"/>
            </p:cNvSpPr>
            <p:nvPr/>
          </p:nvSpPr>
          <p:spPr bwMode="auto">
            <a:xfrm>
              <a:off x="2482" y="329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9" name="Oval 229"/>
            <p:cNvSpPr>
              <a:spLocks noChangeArrowheads="1"/>
            </p:cNvSpPr>
            <p:nvPr/>
          </p:nvSpPr>
          <p:spPr bwMode="auto">
            <a:xfrm>
              <a:off x="3134" y="329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0" name="Oval 230"/>
            <p:cNvSpPr>
              <a:spLocks noChangeArrowheads="1"/>
            </p:cNvSpPr>
            <p:nvPr/>
          </p:nvSpPr>
          <p:spPr bwMode="auto">
            <a:xfrm>
              <a:off x="2697" y="329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1" name="Oval 231"/>
            <p:cNvSpPr>
              <a:spLocks noChangeArrowheads="1"/>
            </p:cNvSpPr>
            <p:nvPr/>
          </p:nvSpPr>
          <p:spPr bwMode="auto">
            <a:xfrm>
              <a:off x="2916" y="3291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2" name="Oval 232"/>
            <p:cNvSpPr>
              <a:spLocks noChangeArrowheads="1"/>
            </p:cNvSpPr>
            <p:nvPr/>
          </p:nvSpPr>
          <p:spPr bwMode="auto">
            <a:xfrm>
              <a:off x="2482" y="307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3" name="Oval 233"/>
            <p:cNvSpPr>
              <a:spLocks noChangeArrowheads="1"/>
            </p:cNvSpPr>
            <p:nvPr/>
          </p:nvSpPr>
          <p:spPr bwMode="auto">
            <a:xfrm>
              <a:off x="3137" y="3072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4" name="Oval 234"/>
            <p:cNvSpPr>
              <a:spLocks noChangeArrowheads="1"/>
            </p:cNvSpPr>
            <p:nvPr/>
          </p:nvSpPr>
          <p:spPr bwMode="auto">
            <a:xfrm>
              <a:off x="2700" y="3072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5" name="Oval 235"/>
            <p:cNvSpPr>
              <a:spLocks noChangeArrowheads="1"/>
            </p:cNvSpPr>
            <p:nvPr/>
          </p:nvSpPr>
          <p:spPr bwMode="auto">
            <a:xfrm>
              <a:off x="2918" y="307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6" name="Oval 236"/>
            <p:cNvSpPr>
              <a:spLocks noChangeArrowheads="1"/>
            </p:cNvSpPr>
            <p:nvPr/>
          </p:nvSpPr>
          <p:spPr bwMode="auto">
            <a:xfrm>
              <a:off x="3365" y="372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7" name="Oval 237"/>
            <p:cNvSpPr>
              <a:spLocks noChangeArrowheads="1"/>
            </p:cNvSpPr>
            <p:nvPr/>
          </p:nvSpPr>
          <p:spPr bwMode="auto">
            <a:xfrm>
              <a:off x="4022" y="372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8" name="Oval 238"/>
            <p:cNvSpPr>
              <a:spLocks noChangeArrowheads="1"/>
            </p:cNvSpPr>
            <p:nvPr/>
          </p:nvSpPr>
          <p:spPr bwMode="auto">
            <a:xfrm>
              <a:off x="3584" y="3723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9" name="Oval 239"/>
            <p:cNvSpPr>
              <a:spLocks noChangeArrowheads="1"/>
            </p:cNvSpPr>
            <p:nvPr/>
          </p:nvSpPr>
          <p:spPr bwMode="auto">
            <a:xfrm>
              <a:off x="3802" y="372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0" name="Oval 240"/>
            <p:cNvSpPr>
              <a:spLocks noChangeArrowheads="1"/>
            </p:cNvSpPr>
            <p:nvPr/>
          </p:nvSpPr>
          <p:spPr bwMode="auto">
            <a:xfrm>
              <a:off x="3366" y="393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1" name="Oval 241"/>
            <p:cNvSpPr>
              <a:spLocks noChangeArrowheads="1"/>
            </p:cNvSpPr>
            <p:nvPr/>
          </p:nvSpPr>
          <p:spPr bwMode="auto">
            <a:xfrm>
              <a:off x="4022" y="393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2" name="Oval 242"/>
            <p:cNvSpPr>
              <a:spLocks noChangeArrowheads="1"/>
            </p:cNvSpPr>
            <p:nvPr/>
          </p:nvSpPr>
          <p:spPr bwMode="auto">
            <a:xfrm>
              <a:off x="3585" y="393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3" name="Oval 243"/>
            <p:cNvSpPr>
              <a:spLocks noChangeArrowheads="1"/>
            </p:cNvSpPr>
            <p:nvPr/>
          </p:nvSpPr>
          <p:spPr bwMode="auto">
            <a:xfrm>
              <a:off x="3803" y="393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4" name="Oval 244"/>
            <p:cNvSpPr>
              <a:spLocks noChangeArrowheads="1"/>
            </p:cNvSpPr>
            <p:nvPr/>
          </p:nvSpPr>
          <p:spPr bwMode="auto">
            <a:xfrm>
              <a:off x="3366" y="350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5" name="Oval 245"/>
            <p:cNvSpPr>
              <a:spLocks noChangeArrowheads="1"/>
            </p:cNvSpPr>
            <p:nvPr/>
          </p:nvSpPr>
          <p:spPr bwMode="auto">
            <a:xfrm>
              <a:off x="4023" y="350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6" name="Oval 246"/>
            <p:cNvSpPr>
              <a:spLocks noChangeArrowheads="1"/>
            </p:cNvSpPr>
            <p:nvPr/>
          </p:nvSpPr>
          <p:spPr bwMode="auto">
            <a:xfrm>
              <a:off x="3586" y="350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7" name="Oval 247"/>
            <p:cNvSpPr>
              <a:spLocks noChangeArrowheads="1"/>
            </p:cNvSpPr>
            <p:nvPr/>
          </p:nvSpPr>
          <p:spPr bwMode="auto">
            <a:xfrm>
              <a:off x="3805" y="3504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8" name="Oval 248"/>
            <p:cNvSpPr>
              <a:spLocks noChangeArrowheads="1"/>
            </p:cNvSpPr>
            <p:nvPr/>
          </p:nvSpPr>
          <p:spPr bwMode="auto">
            <a:xfrm>
              <a:off x="3365" y="329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9" name="Oval 249"/>
            <p:cNvSpPr>
              <a:spLocks noChangeArrowheads="1"/>
            </p:cNvSpPr>
            <p:nvPr/>
          </p:nvSpPr>
          <p:spPr bwMode="auto">
            <a:xfrm>
              <a:off x="4021" y="3290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0" name="Oval 250"/>
            <p:cNvSpPr>
              <a:spLocks noChangeArrowheads="1"/>
            </p:cNvSpPr>
            <p:nvPr/>
          </p:nvSpPr>
          <p:spPr bwMode="auto">
            <a:xfrm>
              <a:off x="3584" y="3290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1" name="Oval 251"/>
            <p:cNvSpPr>
              <a:spLocks noChangeArrowheads="1"/>
            </p:cNvSpPr>
            <p:nvPr/>
          </p:nvSpPr>
          <p:spPr bwMode="auto">
            <a:xfrm>
              <a:off x="3802" y="329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2" name="Oval 252"/>
            <p:cNvSpPr>
              <a:spLocks noChangeArrowheads="1"/>
            </p:cNvSpPr>
            <p:nvPr/>
          </p:nvSpPr>
          <p:spPr bwMode="auto">
            <a:xfrm>
              <a:off x="3366" y="307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3" name="Oval 253"/>
            <p:cNvSpPr>
              <a:spLocks noChangeArrowheads="1"/>
            </p:cNvSpPr>
            <p:nvPr/>
          </p:nvSpPr>
          <p:spPr bwMode="auto">
            <a:xfrm>
              <a:off x="4023" y="307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4" name="Oval 254"/>
            <p:cNvSpPr>
              <a:spLocks noChangeArrowheads="1"/>
            </p:cNvSpPr>
            <p:nvPr/>
          </p:nvSpPr>
          <p:spPr bwMode="auto">
            <a:xfrm>
              <a:off x="3586" y="307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5" name="Oval 255"/>
            <p:cNvSpPr>
              <a:spLocks noChangeArrowheads="1"/>
            </p:cNvSpPr>
            <p:nvPr/>
          </p:nvSpPr>
          <p:spPr bwMode="auto">
            <a:xfrm>
              <a:off x="3805" y="3071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6" name="Oval 256"/>
            <p:cNvSpPr>
              <a:spLocks noChangeArrowheads="1"/>
            </p:cNvSpPr>
            <p:nvPr/>
          </p:nvSpPr>
          <p:spPr bwMode="auto">
            <a:xfrm>
              <a:off x="1600" y="241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7" name="Oval 257"/>
            <p:cNvSpPr>
              <a:spLocks noChangeArrowheads="1"/>
            </p:cNvSpPr>
            <p:nvPr/>
          </p:nvSpPr>
          <p:spPr bwMode="auto">
            <a:xfrm>
              <a:off x="2255" y="241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8" name="Oval 258"/>
            <p:cNvSpPr>
              <a:spLocks noChangeArrowheads="1"/>
            </p:cNvSpPr>
            <p:nvPr/>
          </p:nvSpPr>
          <p:spPr bwMode="auto">
            <a:xfrm>
              <a:off x="1817" y="241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9" name="Oval 259"/>
            <p:cNvSpPr>
              <a:spLocks noChangeArrowheads="1"/>
            </p:cNvSpPr>
            <p:nvPr/>
          </p:nvSpPr>
          <p:spPr bwMode="auto">
            <a:xfrm>
              <a:off x="2036" y="2418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0" name="Oval 260"/>
            <p:cNvSpPr>
              <a:spLocks noChangeArrowheads="1"/>
            </p:cNvSpPr>
            <p:nvPr/>
          </p:nvSpPr>
          <p:spPr bwMode="auto">
            <a:xfrm>
              <a:off x="1600" y="263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1" name="Oval 261"/>
            <p:cNvSpPr>
              <a:spLocks noChangeArrowheads="1"/>
            </p:cNvSpPr>
            <p:nvPr/>
          </p:nvSpPr>
          <p:spPr bwMode="auto">
            <a:xfrm>
              <a:off x="2255" y="263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2" name="Oval 262"/>
            <p:cNvSpPr>
              <a:spLocks noChangeArrowheads="1"/>
            </p:cNvSpPr>
            <p:nvPr/>
          </p:nvSpPr>
          <p:spPr bwMode="auto">
            <a:xfrm>
              <a:off x="1818" y="263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3" name="Oval 263"/>
            <p:cNvSpPr>
              <a:spLocks noChangeArrowheads="1"/>
            </p:cNvSpPr>
            <p:nvPr/>
          </p:nvSpPr>
          <p:spPr bwMode="auto">
            <a:xfrm>
              <a:off x="2037" y="263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4" name="Oval 264"/>
            <p:cNvSpPr>
              <a:spLocks noChangeArrowheads="1"/>
            </p:cNvSpPr>
            <p:nvPr/>
          </p:nvSpPr>
          <p:spPr bwMode="auto">
            <a:xfrm>
              <a:off x="1600" y="285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5" name="Oval 265"/>
            <p:cNvSpPr>
              <a:spLocks noChangeArrowheads="1"/>
            </p:cNvSpPr>
            <p:nvPr/>
          </p:nvSpPr>
          <p:spPr bwMode="auto">
            <a:xfrm>
              <a:off x="2255" y="285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6" name="Oval 266"/>
            <p:cNvSpPr>
              <a:spLocks noChangeArrowheads="1"/>
            </p:cNvSpPr>
            <p:nvPr/>
          </p:nvSpPr>
          <p:spPr bwMode="auto">
            <a:xfrm>
              <a:off x="1817" y="2854"/>
              <a:ext cx="72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7" name="Oval 267"/>
            <p:cNvSpPr>
              <a:spLocks noChangeArrowheads="1"/>
            </p:cNvSpPr>
            <p:nvPr/>
          </p:nvSpPr>
          <p:spPr bwMode="auto">
            <a:xfrm>
              <a:off x="2037" y="285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8" name="Oval 268"/>
            <p:cNvSpPr>
              <a:spLocks noChangeArrowheads="1"/>
            </p:cNvSpPr>
            <p:nvPr/>
          </p:nvSpPr>
          <p:spPr bwMode="auto">
            <a:xfrm>
              <a:off x="1601" y="2200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9" name="Oval 269"/>
            <p:cNvSpPr>
              <a:spLocks noChangeArrowheads="1"/>
            </p:cNvSpPr>
            <p:nvPr/>
          </p:nvSpPr>
          <p:spPr bwMode="auto">
            <a:xfrm>
              <a:off x="2256" y="2200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30" name="Oval 270"/>
            <p:cNvSpPr>
              <a:spLocks noChangeArrowheads="1"/>
            </p:cNvSpPr>
            <p:nvPr/>
          </p:nvSpPr>
          <p:spPr bwMode="auto">
            <a:xfrm>
              <a:off x="1819" y="2200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31" name="Oval 271"/>
            <p:cNvSpPr>
              <a:spLocks noChangeArrowheads="1"/>
            </p:cNvSpPr>
            <p:nvPr/>
          </p:nvSpPr>
          <p:spPr bwMode="auto">
            <a:xfrm>
              <a:off x="2038" y="2200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32" name="Oval 272"/>
            <p:cNvSpPr>
              <a:spLocks noChangeArrowheads="1"/>
            </p:cNvSpPr>
            <p:nvPr/>
          </p:nvSpPr>
          <p:spPr bwMode="auto">
            <a:xfrm>
              <a:off x="2484" y="2420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33" name="Oval 273"/>
            <p:cNvSpPr>
              <a:spLocks noChangeArrowheads="1"/>
            </p:cNvSpPr>
            <p:nvPr/>
          </p:nvSpPr>
          <p:spPr bwMode="auto">
            <a:xfrm>
              <a:off x="3134" y="242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34" name="Oval 274"/>
            <p:cNvSpPr>
              <a:spLocks noChangeArrowheads="1"/>
            </p:cNvSpPr>
            <p:nvPr/>
          </p:nvSpPr>
          <p:spPr bwMode="auto">
            <a:xfrm>
              <a:off x="2696" y="242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35" name="Oval 275"/>
            <p:cNvSpPr>
              <a:spLocks noChangeArrowheads="1"/>
            </p:cNvSpPr>
            <p:nvPr/>
          </p:nvSpPr>
          <p:spPr bwMode="auto">
            <a:xfrm>
              <a:off x="2914" y="242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36" name="Oval 276"/>
            <p:cNvSpPr>
              <a:spLocks noChangeArrowheads="1"/>
            </p:cNvSpPr>
            <p:nvPr/>
          </p:nvSpPr>
          <p:spPr bwMode="auto">
            <a:xfrm>
              <a:off x="2484" y="2633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37" name="Oval 277"/>
            <p:cNvSpPr>
              <a:spLocks noChangeArrowheads="1"/>
            </p:cNvSpPr>
            <p:nvPr/>
          </p:nvSpPr>
          <p:spPr bwMode="auto">
            <a:xfrm>
              <a:off x="3134" y="263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38" name="Oval 278"/>
            <p:cNvSpPr>
              <a:spLocks noChangeArrowheads="1"/>
            </p:cNvSpPr>
            <p:nvPr/>
          </p:nvSpPr>
          <p:spPr bwMode="auto">
            <a:xfrm>
              <a:off x="2697" y="263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39" name="Oval 279"/>
            <p:cNvSpPr>
              <a:spLocks noChangeArrowheads="1"/>
            </p:cNvSpPr>
            <p:nvPr/>
          </p:nvSpPr>
          <p:spPr bwMode="auto">
            <a:xfrm>
              <a:off x="2916" y="2633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40" name="Oval 280"/>
            <p:cNvSpPr>
              <a:spLocks noChangeArrowheads="1"/>
            </p:cNvSpPr>
            <p:nvPr/>
          </p:nvSpPr>
          <p:spPr bwMode="auto">
            <a:xfrm>
              <a:off x="2484" y="2854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41" name="Oval 281"/>
            <p:cNvSpPr>
              <a:spLocks noChangeArrowheads="1"/>
            </p:cNvSpPr>
            <p:nvPr/>
          </p:nvSpPr>
          <p:spPr bwMode="auto">
            <a:xfrm>
              <a:off x="3134" y="285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42" name="Oval 282"/>
            <p:cNvSpPr>
              <a:spLocks noChangeArrowheads="1"/>
            </p:cNvSpPr>
            <p:nvPr/>
          </p:nvSpPr>
          <p:spPr bwMode="auto">
            <a:xfrm>
              <a:off x="2696" y="2854"/>
              <a:ext cx="72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43" name="Oval 283"/>
            <p:cNvSpPr>
              <a:spLocks noChangeArrowheads="1"/>
            </p:cNvSpPr>
            <p:nvPr/>
          </p:nvSpPr>
          <p:spPr bwMode="auto">
            <a:xfrm>
              <a:off x="2916" y="2854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44" name="Oval 284"/>
            <p:cNvSpPr>
              <a:spLocks noChangeArrowheads="1"/>
            </p:cNvSpPr>
            <p:nvPr/>
          </p:nvSpPr>
          <p:spPr bwMode="auto">
            <a:xfrm>
              <a:off x="2484" y="2201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45" name="Oval 285"/>
            <p:cNvSpPr>
              <a:spLocks noChangeArrowheads="1"/>
            </p:cNvSpPr>
            <p:nvPr/>
          </p:nvSpPr>
          <p:spPr bwMode="auto">
            <a:xfrm>
              <a:off x="3135" y="220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46" name="Oval 286"/>
            <p:cNvSpPr>
              <a:spLocks noChangeArrowheads="1"/>
            </p:cNvSpPr>
            <p:nvPr/>
          </p:nvSpPr>
          <p:spPr bwMode="auto">
            <a:xfrm>
              <a:off x="2698" y="2201"/>
              <a:ext cx="71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47" name="Oval 287"/>
            <p:cNvSpPr>
              <a:spLocks noChangeArrowheads="1"/>
            </p:cNvSpPr>
            <p:nvPr/>
          </p:nvSpPr>
          <p:spPr bwMode="auto">
            <a:xfrm>
              <a:off x="2917" y="220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48" name="Oval 288"/>
            <p:cNvSpPr>
              <a:spLocks noChangeArrowheads="1"/>
            </p:cNvSpPr>
            <p:nvPr/>
          </p:nvSpPr>
          <p:spPr bwMode="auto">
            <a:xfrm>
              <a:off x="1600" y="198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49" name="Oval 289"/>
            <p:cNvSpPr>
              <a:spLocks noChangeArrowheads="1"/>
            </p:cNvSpPr>
            <p:nvPr/>
          </p:nvSpPr>
          <p:spPr bwMode="auto">
            <a:xfrm>
              <a:off x="2254" y="1985"/>
              <a:ext cx="71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50" name="Oval 290"/>
            <p:cNvSpPr>
              <a:spLocks noChangeArrowheads="1"/>
            </p:cNvSpPr>
            <p:nvPr/>
          </p:nvSpPr>
          <p:spPr bwMode="auto">
            <a:xfrm>
              <a:off x="1817" y="198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51" name="Oval 291"/>
            <p:cNvSpPr>
              <a:spLocks noChangeArrowheads="1"/>
            </p:cNvSpPr>
            <p:nvPr/>
          </p:nvSpPr>
          <p:spPr bwMode="auto">
            <a:xfrm>
              <a:off x="2036" y="1985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52" name="Oval 292"/>
            <p:cNvSpPr>
              <a:spLocks noChangeArrowheads="1"/>
            </p:cNvSpPr>
            <p:nvPr/>
          </p:nvSpPr>
          <p:spPr bwMode="auto">
            <a:xfrm>
              <a:off x="1600" y="1767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53" name="Oval 293"/>
            <p:cNvSpPr>
              <a:spLocks noChangeArrowheads="1"/>
            </p:cNvSpPr>
            <p:nvPr/>
          </p:nvSpPr>
          <p:spPr bwMode="auto">
            <a:xfrm>
              <a:off x="2256" y="1767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54" name="Oval 294"/>
            <p:cNvSpPr>
              <a:spLocks noChangeArrowheads="1"/>
            </p:cNvSpPr>
            <p:nvPr/>
          </p:nvSpPr>
          <p:spPr bwMode="auto">
            <a:xfrm>
              <a:off x="1819" y="1767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55" name="Oval 295"/>
            <p:cNvSpPr>
              <a:spLocks noChangeArrowheads="1"/>
            </p:cNvSpPr>
            <p:nvPr/>
          </p:nvSpPr>
          <p:spPr bwMode="auto">
            <a:xfrm>
              <a:off x="2038" y="1767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56" name="Oval 296"/>
            <p:cNvSpPr>
              <a:spLocks noChangeArrowheads="1"/>
            </p:cNvSpPr>
            <p:nvPr/>
          </p:nvSpPr>
          <p:spPr bwMode="auto">
            <a:xfrm>
              <a:off x="2484" y="1985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57" name="Oval 297"/>
            <p:cNvSpPr>
              <a:spLocks noChangeArrowheads="1"/>
            </p:cNvSpPr>
            <p:nvPr/>
          </p:nvSpPr>
          <p:spPr bwMode="auto">
            <a:xfrm>
              <a:off x="3133" y="198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58" name="Oval 298"/>
            <p:cNvSpPr>
              <a:spLocks noChangeArrowheads="1"/>
            </p:cNvSpPr>
            <p:nvPr/>
          </p:nvSpPr>
          <p:spPr bwMode="auto">
            <a:xfrm>
              <a:off x="2696" y="198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59" name="Oval 299"/>
            <p:cNvSpPr>
              <a:spLocks noChangeArrowheads="1"/>
            </p:cNvSpPr>
            <p:nvPr/>
          </p:nvSpPr>
          <p:spPr bwMode="auto">
            <a:xfrm>
              <a:off x="2914" y="198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0" name="Oval 300"/>
            <p:cNvSpPr>
              <a:spLocks noChangeArrowheads="1"/>
            </p:cNvSpPr>
            <p:nvPr/>
          </p:nvSpPr>
          <p:spPr bwMode="auto">
            <a:xfrm>
              <a:off x="2484" y="1767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1" name="Oval 301"/>
            <p:cNvSpPr>
              <a:spLocks noChangeArrowheads="1"/>
            </p:cNvSpPr>
            <p:nvPr/>
          </p:nvSpPr>
          <p:spPr bwMode="auto">
            <a:xfrm>
              <a:off x="3135" y="1767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2" name="Oval 302"/>
            <p:cNvSpPr>
              <a:spLocks noChangeArrowheads="1"/>
            </p:cNvSpPr>
            <p:nvPr/>
          </p:nvSpPr>
          <p:spPr bwMode="auto">
            <a:xfrm>
              <a:off x="2698" y="1767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3" name="Oval 303"/>
            <p:cNvSpPr>
              <a:spLocks noChangeArrowheads="1"/>
            </p:cNvSpPr>
            <p:nvPr/>
          </p:nvSpPr>
          <p:spPr bwMode="auto">
            <a:xfrm>
              <a:off x="2917" y="1767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4" name="Oval 304"/>
            <p:cNvSpPr>
              <a:spLocks noChangeArrowheads="1"/>
            </p:cNvSpPr>
            <p:nvPr/>
          </p:nvSpPr>
          <p:spPr bwMode="auto">
            <a:xfrm>
              <a:off x="3365" y="241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5" name="Oval 305"/>
            <p:cNvSpPr>
              <a:spLocks noChangeArrowheads="1"/>
            </p:cNvSpPr>
            <p:nvPr/>
          </p:nvSpPr>
          <p:spPr bwMode="auto">
            <a:xfrm>
              <a:off x="4021" y="2417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6" name="Oval 306"/>
            <p:cNvSpPr>
              <a:spLocks noChangeArrowheads="1"/>
            </p:cNvSpPr>
            <p:nvPr/>
          </p:nvSpPr>
          <p:spPr bwMode="auto">
            <a:xfrm>
              <a:off x="3582" y="241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" name="Oval 307"/>
            <p:cNvSpPr>
              <a:spLocks noChangeArrowheads="1"/>
            </p:cNvSpPr>
            <p:nvPr/>
          </p:nvSpPr>
          <p:spPr bwMode="auto">
            <a:xfrm>
              <a:off x="3801" y="241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" name="Oval 308"/>
            <p:cNvSpPr>
              <a:spLocks noChangeArrowheads="1"/>
            </p:cNvSpPr>
            <p:nvPr/>
          </p:nvSpPr>
          <p:spPr bwMode="auto">
            <a:xfrm>
              <a:off x="3365" y="263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" name="Oval 309"/>
            <p:cNvSpPr>
              <a:spLocks noChangeArrowheads="1"/>
            </p:cNvSpPr>
            <p:nvPr/>
          </p:nvSpPr>
          <p:spPr bwMode="auto">
            <a:xfrm>
              <a:off x="4021" y="2632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0" name="Oval 310"/>
            <p:cNvSpPr>
              <a:spLocks noChangeArrowheads="1"/>
            </p:cNvSpPr>
            <p:nvPr/>
          </p:nvSpPr>
          <p:spPr bwMode="auto">
            <a:xfrm>
              <a:off x="3584" y="2632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1" name="Oval 311"/>
            <p:cNvSpPr>
              <a:spLocks noChangeArrowheads="1"/>
            </p:cNvSpPr>
            <p:nvPr/>
          </p:nvSpPr>
          <p:spPr bwMode="auto">
            <a:xfrm>
              <a:off x="3802" y="263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2" name="Oval 312"/>
            <p:cNvSpPr>
              <a:spLocks noChangeArrowheads="1"/>
            </p:cNvSpPr>
            <p:nvPr/>
          </p:nvSpPr>
          <p:spPr bwMode="auto">
            <a:xfrm>
              <a:off x="3365" y="285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3" name="Oval 313"/>
            <p:cNvSpPr>
              <a:spLocks noChangeArrowheads="1"/>
            </p:cNvSpPr>
            <p:nvPr/>
          </p:nvSpPr>
          <p:spPr bwMode="auto">
            <a:xfrm>
              <a:off x="4021" y="2853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4" name="Oval 314"/>
            <p:cNvSpPr>
              <a:spLocks noChangeArrowheads="1"/>
            </p:cNvSpPr>
            <p:nvPr/>
          </p:nvSpPr>
          <p:spPr bwMode="auto">
            <a:xfrm>
              <a:off x="3582" y="2853"/>
              <a:ext cx="72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5" name="Oval 315"/>
            <p:cNvSpPr>
              <a:spLocks noChangeArrowheads="1"/>
            </p:cNvSpPr>
            <p:nvPr/>
          </p:nvSpPr>
          <p:spPr bwMode="auto">
            <a:xfrm>
              <a:off x="3802" y="285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6" name="Oval 316"/>
            <p:cNvSpPr>
              <a:spLocks noChangeArrowheads="1"/>
            </p:cNvSpPr>
            <p:nvPr/>
          </p:nvSpPr>
          <p:spPr bwMode="auto">
            <a:xfrm>
              <a:off x="3366" y="2199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7" name="Oval 317"/>
            <p:cNvSpPr>
              <a:spLocks noChangeArrowheads="1"/>
            </p:cNvSpPr>
            <p:nvPr/>
          </p:nvSpPr>
          <p:spPr bwMode="auto">
            <a:xfrm>
              <a:off x="4022" y="2199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8" name="Oval 318"/>
            <p:cNvSpPr>
              <a:spLocks noChangeArrowheads="1"/>
            </p:cNvSpPr>
            <p:nvPr/>
          </p:nvSpPr>
          <p:spPr bwMode="auto">
            <a:xfrm>
              <a:off x="3585" y="2199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9" name="Oval 319"/>
            <p:cNvSpPr>
              <a:spLocks noChangeArrowheads="1"/>
            </p:cNvSpPr>
            <p:nvPr/>
          </p:nvSpPr>
          <p:spPr bwMode="auto">
            <a:xfrm>
              <a:off x="3803" y="2199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80" name="Oval 320"/>
            <p:cNvSpPr>
              <a:spLocks noChangeArrowheads="1"/>
            </p:cNvSpPr>
            <p:nvPr/>
          </p:nvSpPr>
          <p:spPr bwMode="auto">
            <a:xfrm>
              <a:off x="3365" y="198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81" name="Oval 321"/>
            <p:cNvSpPr>
              <a:spLocks noChangeArrowheads="1"/>
            </p:cNvSpPr>
            <p:nvPr/>
          </p:nvSpPr>
          <p:spPr bwMode="auto">
            <a:xfrm>
              <a:off x="4019" y="198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82" name="Oval 322"/>
            <p:cNvSpPr>
              <a:spLocks noChangeArrowheads="1"/>
            </p:cNvSpPr>
            <p:nvPr/>
          </p:nvSpPr>
          <p:spPr bwMode="auto">
            <a:xfrm>
              <a:off x="3582" y="198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83" name="Oval 323"/>
            <p:cNvSpPr>
              <a:spLocks noChangeArrowheads="1"/>
            </p:cNvSpPr>
            <p:nvPr/>
          </p:nvSpPr>
          <p:spPr bwMode="auto">
            <a:xfrm>
              <a:off x="3801" y="198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84" name="Oval 324"/>
            <p:cNvSpPr>
              <a:spLocks noChangeArrowheads="1"/>
            </p:cNvSpPr>
            <p:nvPr/>
          </p:nvSpPr>
          <p:spPr bwMode="auto">
            <a:xfrm>
              <a:off x="3365" y="176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85" name="Oval 325"/>
            <p:cNvSpPr>
              <a:spLocks noChangeArrowheads="1"/>
            </p:cNvSpPr>
            <p:nvPr/>
          </p:nvSpPr>
          <p:spPr bwMode="auto">
            <a:xfrm>
              <a:off x="4022" y="176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86" name="Oval 326"/>
            <p:cNvSpPr>
              <a:spLocks noChangeArrowheads="1"/>
            </p:cNvSpPr>
            <p:nvPr/>
          </p:nvSpPr>
          <p:spPr bwMode="auto">
            <a:xfrm>
              <a:off x="3585" y="176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87" name="Oval 327"/>
            <p:cNvSpPr>
              <a:spLocks noChangeArrowheads="1"/>
            </p:cNvSpPr>
            <p:nvPr/>
          </p:nvSpPr>
          <p:spPr bwMode="auto">
            <a:xfrm>
              <a:off x="3803" y="176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88" name="Oval 328"/>
            <p:cNvSpPr>
              <a:spLocks noChangeArrowheads="1"/>
            </p:cNvSpPr>
            <p:nvPr/>
          </p:nvSpPr>
          <p:spPr bwMode="auto">
            <a:xfrm>
              <a:off x="1711" y="361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89" name="Oval 329"/>
            <p:cNvSpPr>
              <a:spLocks noChangeArrowheads="1"/>
            </p:cNvSpPr>
            <p:nvPr/>
          </p:nvSpPr>
          <p:spPr bwMode="auto">
            <a:xfrm>
              <a:off x="2368" y="361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90" name="Oval 330"/>
            <p:cNvSpPr>
              <a:spLocks noChangeArrowheads="1"/>
            </p:cNvSpPr>
            <p:nvPr/>
          </p:nvSpPr>
          <p:spPr bwMode="auto">
            <a:xfrm>
              <a:off x="1930" y="361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91" name="Oval 331"/>
            <p:cNvSpPr>
              <a:spLocks noChangeArrowheads="1"/>
            </p:cNvSpPr>
            <p:nvPr/>
          </p:nvSpPr>
          <p:spPr bwMode="auto">
            <a:xfrm>
              <a:off x="2148" y="361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92" name="Oval 332"/>
            <p:cNvSpPr>
              <a:spLocks noChangeArrowheads="1"/>
            </p:cNvSpPr>
            <p:nvPr/>
          </p:nvSpPr>
          <p:spPr bwMode="auto">
            <a:xfrm>
              <a:off x="1713" y="3827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93" name="Oval 333"/>
            <p:cNvSpPr>
              <a:spLocks noChangeArrowheads="1"/>
            </p:cNvSpPr>
            <p:nvPr/>
          </p:nvSpPr>
          <p:spPr bwMode="auto">
            <a:xfrm>
              <a:off x="2368" y="382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94" name="Oval 334"/>
            <p:cNvSpPr>
              <a:spLocks noChangeArrowheads="1"/>
            </p:cNvSpPr>
            <p:nvPr/>
          </p:nvSpPr>
          <p:spPr bwMode="auto">
            <a:xfrm>
              <a:off x="1931" y="382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95" name="Oval 335"/>
            <p:cNvSpPr>
              <a:spLocks noChangeArrowheads="1"/>
            </p:cNvSpPr>
            <p:nvPr/>
          </p:nvSpPr>
          <p:spPr bwMode="auto">
            <a:xfrm>
              <a:off x="2150" y="3827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96" name="Oval 336"/>
            <p:cNvSpPr>
              <a:spLocks noChangeArrowheads="1"/>
            </p:cNvSpPr>
            <p:nvPr/>
          </p:nvSpPr>
          <p:spPr bwMode="auto">
            <a:xfrm>
              <a:off x="1711" y="404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97" name="Oval 337"/>
            <p:cNvSpPr>
              <a:spLocks noChangeArrowheads="1"/>
            </p:cNvSpPr>
            <p:nvPr/>
          </p:nvSpPr>
          <p:spPr bwMode="auto">
            <a:xfrm>
              <a:off x="2368" y="404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98" name="Oval 338"/>
            <p:cNvSpPr>
              <a:spLocks noChangeArrowheads="1"/>
            </p:cNvSpPr>
            <p:nvPr/>
          </p:nvSpPr>
          <p:spPr bwMode="auto">
            <a:xfrm>
              <a:off x="1930" y="4048"/>
              <a:ext cx="72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99" name="Oval 339"/>
            <p:cNvSpPr>
              <a:spLocks noChangeArrowheads="1"/>
            </p:cNvSpPr>
            <p:nvPr/>
          </p:nvSpPr>
          <p:spPr bwMode="auto">
            <a:xfrm>
              <a:off x="2150" y="4048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00" name="Oval 340"/>
            <p:cNvSpPr>
              <a:spLocks noChangeArrowheads="1"/>
            </p:cNvSpPr>
            <p:nvPr/>
          </p:nvSpPr>
          <p:spPr bwMode="auto">
            <a:xfrm>
              <a:off x="1713" y="3394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01" name="Oval 341"/>
            <p:cNvSpPr>
              <a:spLocks noChangeArrowheads="1"/>
            </p:cNvSpPr>
            <p:nvPr/>
          </p:nvSpPr>
          <p:spPr bwMode="auto">
            <a:xfrm>
              <a:off x="2369" y="339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02" name="Oval 342"/>
            <p:cNvSpPr>
              <a:spLocks noChangeArrowheads="1"/>
            </p:cNvSpPr>
            <p:nvPr/>
          </p:nvSpPr>
          <p:spPr bwMode="auto">
            <a:xfrm>
              <a:off x="1932" y="339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03" name="Oval 343"/>
            <p:cNvSpPr>
              <a:spLocks noChangeArrowheads="1"/>
            </p:cNvSpPr>
            <p:nvPr/>
          </p:nvSpPr>
          <p:spPr bwMode="auto">
            <a:xfrm>
              <a:off x="2151" y="339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04" name="Oval 344"/>
            <p:cNvSpPr>
              <a:spLocks noChangeArrowheads="1"/>
            </p:cNvSpPr>
            <p:nvPr/>
          </p:nvSpPr>
          <p:spPr bwMode="auto">
            <a:xfrm>
              <a:off x="2594" y="3614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05" name="Oval 345"/>
            <p:cNvSpPr>
              <a:spLocks noChangeArrowheads="1"/>
            </p:cNvSpPr>
            <p:nvPr/>
          </p:nvSpPr>
          <p:spPr bwMode="auto">
            <a:xfrm>
              <a:off x="3247" y="3614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06" name="Oval 346"/>
            <p:cNvSpPr>
              <a:spLocks noChangeArrowheads="1"/>
            </p:cNvSpPr>
            <p:nvPr/>
          </p:nvSpPr>
          <p:spPr bwMode="auto">
            <a:xfrm>
              <a:off x="2809" y="3614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07" name="Oval 347"/>
            <p:cNvSpPr>
              <a:spLocks noChangeArrowheads="1"/>
            </p:cNvSpPr>
            <p:nvPr/>
          </p:nvSpPr>
          <p:spPr bwMode="auto">
            <a:xfrm>
              <a:off x="3027" y="3614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08" name="Oval 348"/>
            <p:cNvSpPr>
              <a:spLocks noChangeArrowheads="1"/>
            </p:cNvSpPr>
            <p:nvPr/>
          </p:nvSpPr>
          <p:spPr bwMode="auto">
            <a:xfrm>
              <a:off x="2594" y="382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09" name="Oval 349"/>
            <p:cNvSpPr>
              <a:spLocks noChangeArrowheads="1"/>
            </p:cNvSpPr>
            <p:nvPr/>
          </p:nvSpPr>
          <p:spPr bwMode="auto">
            <a:xfrm>
              <a:off x="3247" y="382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10" name="Oval 350"/>
            <p:cNvSpPr>
              <a:spLocks noChangeArrowheads="1"/>
            </p:cNvSpPr>
            <p:nvPr/>
          </p:nvSpPr>
          <p:spPr bwMode="auto">
            <a:xfrm>
              <a:off x="2810" y="382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11" name="Oval 351"/>
            <p:cNvSpPr>
              <a:spLocks noChangeArrowheads="1"/>
            </p:cNvSpPr>
            <p:nvPr/>
          </p:nvSpPr>
          <p:spPr bwMode="auto">
            <a:xfrm>
              <a:off x="3029" y="3827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12" name="Oval 352"/>
            <p:cNvSpPr>
              <a:spLocks noChangeArrowheads="1"/>
            </p:cNvSpPr>
            <p:nvPr/>
          </p:nvSpPr>
          <p:spPr bwMode="auto">
            <a:xfrm>
              <a:off x="2594" y="404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13" name="Oval 353"/>
            <p:cNvSpPr>
              <a:spLocks noChangeArrowheads="1"/>
            </p:cNvSpPr>
            <p:nvPr/>
          </p:nvSpPr>
          <p:spPr bwMode="auto">
            <a:xfrm>
              <a:off x="3247" y="404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14" name="Oval 354"/>
            <p:cNvSpPr>
              <a:spLocks noChangeArrowheads="1"/>
            </p:cNvSpPr>
            <p:nvPr/>
          </p:nvSpPr>
          <p:spPr bwMode="auto">
            <a:xfrm>
              <a:off x="2809" y="4048"/>
              <a:ext cx="72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15" name="Oval 355"/>
            <p:cNvSpPr>
              <a:spLocks noChangeArrowheads="1"/>
            </p:cNvSpPr>
            <p:nvPr/>
          </p:nvSpPr>
          <p:spPr bwMode="auto">
            <a:xfrm>
              <a:off x="3029" y="4048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16" name="Oval 356"/>
            <p:cNvSpPr>
              <a:spLocks noChangeArrowheads="1"/>
            </p:cNvSpPr>
            <p:nvPr/>
          </p:nvSpPr>
          <p:spPr bwMode="auto">
            <a:xfrm>
              <a:off x="2594" y="339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17" name="Oval 357"/>
            <p:cNvSpPr>
              <a:spLocks noChangeArrowheads="1"/>
            </p:cNvSpPr>
            <p:nvPr/>
          </p:nvSpPr>
          <p:spPr bwMode="auto">
            <a:xfrm>
              <a:off x="3248" y="339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18" name="Oval 358"/>
            <p:cNvSpPr>
              <a:spLocks noChangeArrowheads="1"/>
            </p:cNvSpPr>
            <p:nvPr/>
          </p:nvSpPr>
          <p:spPr bwMode="auto">
            <a:xfrm>
              <a:off x="2811" y="339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19" name="Oval 359"/>
            <p:cNvSpPr>
              <a:spLocks noChangeArrowheads="1"/>
            </p:cNvSpPr>
            <p:nvPr/>
          </p:nvSpPr>
          <p:spPr bwMode="auto">
            <a:xfrm>
              <a:off x="3030" y="339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20" name="Oval 360"/>
            <p:cNvSpPr>
              <a:spLocks noChangeArrowheads="1"/>
            </p:cNvSpPr>
            <p:nvPr/>
          </p:nvSpPr>
          <p:spPr bwMode="auto">
            <a:xfrm>
              <a:off x="1711" y="317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21" name="Oval 361"/>
            <p:cNvSpPr>
              <a:spLocks noChangeArrowheads="1"/>
            </p:cNvSpPr>
            <p:nvPr/>
          </p:nvSpPr>
          <p:spPr bwMode="auto">
            <a:xfrm>
              <a:off x="2367" y="317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22" name="Oval 362"/>
            <p:cNvSpPr>
              <a:spLocks noChangeArrowheads="1"/>
            </p:cNvSpPr>
            <p:nvPr/>
          </p:nvSpPr>
          <p:spPr bwMode="auto">
            <a:xfrm>
              <a:off x="1930" y="317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23" name="Oval 363"/>
            <p:cNvSpPr>
              <a:spLocks noChangeArrowheads="1"/>
            </p:cNvSpPr>
            <p:nvPr/>
          </p:nvSpPr>
          <p:spPr bwMode="auto">
            <a:xfrm>
              <a:off x="2148" y="317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24" name="Oval 364"/>
            <p:cNvSpPr>
              <a:spLocks noChangeArrowheads="1"/>
            </p:cNvSpPr>
            <p:nvPr/>
          </p:nvSpPr>
          <p:spPr bwMode="auto">
            <a:xfrm>
              <a:off x="1713" y="2961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25" name="Oval 365"/>
            <p:cNvSpPr>
              <a:spLocks noChangeArrowheads="1"/>
            </p:cNvSpPr>
            <p:nvPr/>
          </p:nvSpPr>
          <p:spPr bwMode="auto">
            <a:xfrm>
              <a:off x="2369" y="296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26" name="Oval 366"/>
            <p:cNvSpPr>
              <a:spLocks noChangeArrowheads="1"/>
            </p:cNvSpPr>
            <p:nvPr/>
          </p:nvSpPr>
          <p:spPr bwMode="auto">
            <a:xfrm>
              <a:off x="1932" y="296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27" name="Oval 367"/>
            <p:cNvSpPr>
              <a:spLocks noChangeArrowheads="1"/>
            </p:cNvSpPr>
            <p:nvPr/>
          </p:nvSpPr>
          <p:spPr bwMode="auto">
            <a:xfrm>
              <a:off x="2151" y="296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28" name="Oval 368"/>
            <p:cNvSpPr>
              <a:spLocks noChangeArrowheads="1"/>
            </p:cNvSpPr>
            <p:nvPr/>
          </p:nvSpPr>
          <p:spPr bwMode="auto">
            <a:xfrm>
              <a:off x="2594" y="317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29" name="Oval 369"/>
            <p:cNvSpPr>
              <a:spLocks noChangeArrowheads="1"/>
            </p:cNvSpPr>
            <p:nvPr/>
          </p:nvSpPr>
          <p:spPr bwMode="auto">
            <a:xfrm>
              <a:off x="3246" y="317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30" name="Oval 370"/>
            <p:cNvSpPr>
              <a:spLocks noChangeArrowheads="1"/>
            </p:cNvSpPr>
            <p:nvPr/>
          </p:nvSpPr>
          <p:spPr bwMode="auto">
            <a:xfrm>
              <a:off x="2809" y="317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31" name="Oval 371"/>
            <p:cNvSpPr>
              <a:spLocks noChangeArrowheads="1"/>
            </p:cNvSpPr>
            <p:nvPr/>
          </p:nvSpPr>
          <p:spPr bwMode="auto">
            <a:xfrm>
              <a:off x="3027" y="317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32" name="Oval 372"/>
            <p:cNvSpPr>
              <a:spLocks noChangeArrowheads="1"/>
            </p:cNvSpPr>
            <p:nvPr/>
          </p:nvSpPr>
          <p:spPr bwMode="auto">
            <a:xfrm>
              <a:off x="2594" y="296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33" name="Oval 373"/>
            <p:cNvSpPr>
              <a:spLocks noChangeArrowheads="1"/>
            </p:cNvSpPr>
            <p:nvPr/>
          </p:nvSpPr>
          <p:spPr bwMode="auto">
            <a:xfrm>
              <a:off x="3248" y="296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34" name="Oval 374"/>
            <p:cNvSpPr>
              <a:spLocks noChangeArrowheads="1"/>
            </p:cNvSpPr>
            <p:nvPr/>
          </p:nvSpPr>
          <p:spPr bwMode="auto">
            <a:xfrm>
              <a:off x="2811" y="296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35" name="Oval 375"/>
            <p:cNvSpPr>
              <a:spLocks noChangeArrowheads="1"/>
            </p:cNvSpPr>
            <p:nvPr/>
          </p:nvSpPr>
          <p:spPr bwMode="auto">
            <a:xfrm>
              <a:off x="3030" y="296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36" name="Oval 376"/>
            <p:cNvSpPr>
              <a:spLocks noChangeArrowheads="1"/>
            </p:cNvSpPr>
            <p:nvPr/>
          </p:nvSpPr>
          <p:spPr bwMode="auto">
            <a:xfrm>
              <a:off x="3477" y="361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37" name="Oval 377"/>
            <p:cNvSpPr>
              <a:spLocks noChangeArrowheads="1"/>
            </p:cNvSpPr>
            <p:nvPr/>
          </p:nvSpPr>
          <p:spPr bwMode="auto">
            <a:xfrm>
              <a:off x="3695" y="361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38" name="Oval 378"/>
            <p:cNvSpPr>
              <a:spLocks noChangeArrowheads="1"/>
            </p:cNvSpPr>
            <p:nvPr/>
          </p:nvSpPr>
          <p:spPr bwMode="auto">
            <a:xfrm>
              <a:off x="3914" y="361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39" name="Oval 379"/>
            <p:cNvSpPr>
              <a:spLocks noChangeArrowheads="1"/>
            </p:cNvSpPr>
            <p:nvPr/>
          </p:nvSpPr>
          <p:spPr bwMode="auto">
            <a:xfrm>
              <a:off x="3478" y="382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40" name="Oval 380"/>
            <p:cNvSpPr>
              <a:spLocks noChangeArrowheads="1"/>
            </p:cNvSpPr>
            <p:nvPr/>
          </p:nvSpPr>
          <p:spPr bwMode="auto">
            <a:xfrm>
              <a:off x="3697" y="3826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41" name="Oval 381"/>
            <p:cNvSpPr>
              <a:spLocks noChangeArrowheads="1"/>
            </p:cNvSpPr>
            <p:nvPr/>
          </p:nvSpPr>
          <p:spPr bwMode="auto">
            <a:xfrm>
              <a:off x="3915" y="3826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42" name="Oval 382"/>
            <p:cNvSpPr>
              <a:spLocks noChangeArrowheads="1"/>
            </p:cNvSpPr>
            <p:nvPr/>
          </p:nvSpPr>
          <p:spPr bwMode="auto">
            <a:xfrm>
              <a:off x="3477" y="404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43" name="Oval 383"/>
            <p:cNvSpPr>
              <a:spLocks noChangeArrowheads="1"/>
            </p:cNvSpPr>
            <p:nvPr/>
          </p:nvSpPr>
          <p:spPr bwMode="auto">
            <a:xfrm>
              <a:off x="3695" y="4047"/>
              <a:ext cx="72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44" name="Oval 384"/>
            <p:cNvSpPr>
              <a:spLocks noChangeArrowheads="1"/>
            </p:cNvSpPr>
            <p:nvPr/>
          </p:nvSpPr>
          <p:spPr bwMode="auto">
            <a:xfrm>
              <a:off x="3915" y="404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45" name="Oval 385"/>
            <p:cNvSpPr>
              <a:spLocks noChangeArrowheads="1"/>
            </p:cNvSpPr>
            <p:nvPr/>
          </p:nvSpPr>
          <p:spPr bwMode="auto">
            <a:xfrm>
              <a:off x="3478" y="339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46" name="Oval 386"/>
            <p:cNvSpPr>
              <a:spLocks noChangeArrowheads="1"/>
            </p:cNvSpPr>
            <p:nvPr/>
          </p:nvSpPr>
          <p:spPr bwMode="auto">
            <a:xfrm>
              <a:off x="3698" y="3393"/>
              <a:ext cx="71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47" name="Oval 387"/>
            <p:cNvSpPr>
              <a:spLocks noChangeArrowheads="1"/>
            </p:cNvSpPr>
            <p:nvPr/>
          </p:nvSpPr>
          <p:spPr bwMode="auto">
            <a:xfrm>
              <a:off x="3916" y="339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48" name="Oval 388"/>
            <p:cNvSpPr>
              <a:spLocks noChangeArrowheads="1"/>
            </p:cNvSpPr>
            <p:nvPr/>
          </p:nvSpPr>
          <p:spPr bwMode="auto">
            <a:xfrm>
              <a:off x="3477" y="317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49" name="Oval 389"/>
            <p:cNvSpPr>
              <a:spLocks noChangeArrowheads="1"/>
            </p:cNvSpPr>
            <p:nvPr/>
          </p:nvSpPr>
          <p:spPr bwMode="auto">
            <a:xfrm>
              <a:off x="3695" y="317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50" name="Oval 390"/>
            <p:cNvSpPr>
              <a:spLocks noChangeArrowheads="1"/>
            </p:cNvSpPr>
            <p:nvPr/>
          </p:nvSpPr>
          <p:spPr bwMode="auto">
            <a:xfrm>
              <a:off x="3914" y="317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51" name="Oval 391"/>
            <p:cNvSpPr>
              <a:spLocks noChangeArrowheads="1"/>
            </p:cNvSpPr>
            <p:nvPr/>
          </p:nvSpPr>
          <p:spPr bwMode="auto">
            <a:xfrm>
              <a:off x="3478" y="2960"/>
              <a:ext cx="71" cy="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52" name="Oval 392"/>
            <p:cNvSpPr>
              <a:spLocks noChangeArrowheads="1"/>
            </p:cNvSpPr>
            <p:nvPr/>
          </p:nvSpPr>
          <p:spPr bwMode="auto">
            <a:xfrm>
              <a:off x="3698" y="296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53" name="Oval 393"/>
            <p:cNvSpPr>
              <a:spLocks noChangeArrowheads="1"/>
            </p:cNvSpPr>
            <p:nvPr/>
          </p:nvSpPr>
          <p:spPr bwMode="auto">
            <a:xfrm>
              <a:off x="3916" y="296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54" name="Oval 394"/>
            <p:cNvSpPr>
              <a:spLocks noChangeArrowheads="1"/>
            </p:cNvSpPr>
            <p:nvPr/>
          </p:nvSpPr>
          <p:spPr bwMode="auto">
            <a:xfrm>
              <a:off x="1711" y="2307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55" name="Oval 395"/>
            <p:cNvSpPr>
              <a:spLocks noChangeArrowheads="1"/>
            </p:cNvSpPr>
            <p:nvPr/>
          </p:nvSpPr>
          <p:spPr bwMode="auto">
            <a:xfrm>
              <a:off x="2367" y="2307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56" name="Oval 396"/>
            <p:cNvSpPr>
              <a:spLocks noChangeArrowheads="1"/>
            </p:cNvSpPr>
            <p:nvPr/>
          </p:nvSpPr>
          <p:spPr bwMode="auto">
            <a:xfrm>
              <a:off x="1929" y="2307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57" name="Oval 397"/>
            <p:cNvSpPr>
              <a:spLocks noChangeArrowheads="1"/>
            </p:cNvSpPr>
            <p:nvPr/>
          </p:nvSpPr>
          <p:spPr bwMode="auto">
            <a:xfrm>
              <a:off x="2147" y="2307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58" name="Oval 398"/>
            <p:cNvSpPr>
              <a:spLocks noChangeArrowheads="1"/>
            </p:cNvSpPr>
            <p:nvPr/>
          </p:nvSpPr>
          <p:spPr bwMode="auto">
            <a:xfrm>
              <a:off x="1711" y="252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59" name="Oval 399"/>
            <p:cNvSpPr>
              <a:spLocks noChangeArrowheads="1"/>
            </p:cNvSpPr>
            <p:nvPr/>
          </p:nvSpPr>
          <p:spPr bwMode="auto">
            <a:xfrm>
              <a:off x="2367" y="252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60" name="Oval 400"/>
            <p:cNvSpPr>
              <a:spLocks noChangeArrowheads="1"/>
            </p:cNvSpPr>
            <p:nvPr/>
          </p:nvSpPr>
          <p:spPr bwMode="auto">
            <a:xfrm>
              <a:off x="1930" y="252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61" name="Oval 401"/>
            <p:cNvSpPr>
              <a:spLocks noChangeArrowheads="1"/>
            </p:cNvSpPr>
            <p:nvPr/>
          </p:nvSpPr>
          <p:spPr bwMode="auto">
            <a:xfrm>
              <a:off x="2148" y="252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62" name="Oval 402"/>
            <p:cNvSpPr>
              <a:spLocks noChangeArrowheads="1"/>
            </p:cNvSpPr>
            <p:nvPr/>
          </p:nvSpPr>
          <p:spPr bwMode="auto">
            <a:xfrm>
              <a:off x="1711" y="274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63" name="Oval 403"/>
            <p:cNvSpPr>
              <a:spLocks noChangeArrowheads="1"/>
            </p:cNvSpPr>
            <p:nvPr/>
          </p:nvSpPr>
          <p:spPr bwMode="auto">
            <a:xfrm>
              <a:off x="2367" y="274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64" name="Oval 404"/>
            <p:cNvSpPr>
              <a:spLocks noChangeArrowheads="1"/>
            </p:cNvSpPr>
            <p:nvPr/>
          </p:nvSpPr>
          <p:spPr bwMode="auto">
            <a:xfrm>
              <a:off x="1929" y="2742"/>
              <a:ext cx="72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65" name="Oval 405"/>
            <p:cNvSpPr>
              <a:spLocks noChangeArrowheads="1"/>
            </p:cNvSpPr>
            <p:nvPr/>
          </p:nvSpPr>
          <p:spPr bwMode="auto">
            <a:xfrm>
              <a:off x="2148" y="274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66" name="Oval 406"/>
            <p:cNvSpPr>
              <a:spLocks noChangeArrowheads="1"/>
            </p:cNvSpPr>
            <p:nvPr/>
          </p:nvSpPr>
          <p:spPr bwMode="auto">
            <a:xfrm>
              <a:off x="1713" y="2088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67" name="Oval 407"/>
            <p:cNvSpPr>
              <a:spLocks noChangeArrowheads="1"/>
            </p:cNvSpPr>
            <p:nvPr/>
          </p:nvSpPr>
          <p:spPr bwMode="auto">
            <a:xfrm>
              <a:off x="2368" y="208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68" name="Oval 408"/>
            <p:cNvSpPr>
              <a:spLocks noChangeArrowheads="1"/>
            </p:cNvSpPr>
            <p:nvPr/>
          </p:nvSpPr>
          <p:spPr bwMode="auto">
            <a:xfrm>
              <a:off x="1931" y="208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69" name="Oval 409"/>
            <p:cNvSpPr>
              <a:spLocks noChangeArrowheads="1"/>
            </p:cNvSpPr>
            <p:nvPr/>
          </p:nvSpPr>
          <p:spPr bwMode="auto">
            <a:xfrm>
              <a:off x="2150" y="2088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" name="Oval 410"/>
            <p:cNvSpPr>
              <a:spLocks noChangeArrowheads="1"/>
            </p:cNvSpPr>
            <p:nvPr/>
          </p:nvSpPr>
          <p:spPr bwMode="auto">
            <a:xfrm>
              <a:off x="2595" y="230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" name="Oval 411"/>
            <p:cNvSpPr>
              <a:spLocks noChangeArrowheads="1"/>
            </p:cNvSpPr>
            <p:nvPr/>
          </p:nvSpPr>
          <p:spPr bwMode="auto">
            <a:xfrm>
              <a:off x="3246" y="230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" name="Oval 412"/>
            <p:cNvSpPr>
              <a:spLocks noChangeArrowheads="1"/>
            </p:cNvSpPr>
            <p:nvPr/>
          </p:nvSpPr>
          <p:spPr bwMode="auto">
            <a:xfrm>
              <a:off x="2808" y="2308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3" name="Oval 413"/>
            <p:cNvSpPr>
              <a:spLocks noChangeArrowheads="1"/>
            </p:cNvSpPr>
            <p:nvPr/>
          </p:nvSpPr>
          <p:spPr bwMode="auto">
            <a:xfrm>
              <a:off x="3026" y="230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4" name="Oval 414"/>
            <p:cNvSpPr>
              <a:spLocks noChangeArrowheads="1"/>
            </p:cNvSpPr>
            <p:nvPr/>
          </p:nvSpPr>
          <p:spPr bwMode="auto">
            <a:xfrm>
              <a:off x="2595" y="252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5" name="Oval 415"/>
            <p:cNvSpPr>
              <a:spLocks noChangeArrowheads="1"/>
            </p:cNvSpPr>
            <p:nvPr/>
          </p:nvSpPr>
          <p:spPr bwMode="auto">
            <a:xfrm>
              <a:off x="3246" y="252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6" name="Oval 416"/>
            <p:cNvSpPr>
              <a:spLocks noChangeArrowheads="1"/>
            </p:cNvSpPr>
            <p:nvPr/>
          </p:nvSpPr>
          <p:spPr bwMode="auto">
            <a:xfrm>
              <a:off x="2809" y="252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7" name="Oval 417"/>
            <p:cNvSpPr>
              <a:spLocks noChangeArrowheads="1"/>
            </p:cNvSpPr>
            <p:nvPr/>
          </p:nvSpPr>
          <p:spPr bwMode="auto">
            <a:xfrm>
              <a:off x="3027" y="252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8" name="Oval 418"/>
            <p:cNvSpPr>
              <a:spLocks noChangeArrowheads="1"/>
            </p:cNvSpPr>
            <p:nvPr/>
          </p:nvSpPr>
          <p:spPr bwMode="auto">
            <a:xfrm>
              <a:off x="2595" y="274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" name="Oval 419"/>
            <p:cNvSpPr>
              <a:spLocks noChangeArrowheads="1"/>
            </p:cNvSpPr>
            <p:nvPr/>
          </p:nvSpPr>
          <p:spPr bwMode="auto">
            <a:xfrm>
              <a:off x="3246" y="274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" name="Oval 420"/>
            <p:cNvSpPr>
              <a:spLocks noChangeArrowheads="1"/>
            </p:cNvSpPr>
            <p:nvPr/>
          </p:nvSpPr>
          <p:spPr bwMode="auto">
            <a:xfrm>
              <a:off x="2808" y="2742"/>
              <a:ext cx="72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1" name="Oval 421"/>
            <p:cNvSpPr>
              <a:spLocks noChangeArrowheads="1"/>
            </p:cNvSpPr>
            <p:nvPr/>
          </p:nvSpPr>
          <p:spPr bwMode="auto">
            <a:xfrm>
              <a:off x="3027" y="274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2" name="Oval 422"/>
            <p:cNvSpPr>
              <a:spLocks noChangeArrowheads="1"/>
            </p:cNvSpPr>
            <p:nvPr/>
          </p:nvSpPr>
          <p:spPr bwMode="auto">
            <a:xfrm>
              <a:off x="2595" y="2089"/>
              <a:ext cx="71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3" name="Oval 423"/>
            <p:cNvSpPr>
              <a:spLocks noChangeArrowheads="1"/>
            </p:cNvSpPr>
            <p:nvPr/>
          </p:nvSpPr>
          <p:spPr bwMode="auto">
            <a:xfrm>
              <a:off x="3247" y="208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4" name="Oval 424"/>
            <p:cNvSpPr>
              <a:spLocks noChangeArrowheads="1"/>
            </p:cNvSpPr>
            <p:nvPr/>
          </p:nvSpPr>
          <p:spPr bwMode="auto">
            <a:xfrm>
              <a:off x="2810" y="208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5" name="Oval 425"/>
            <p:cNvSpPr>
              <a:spLocks noChangeArrowheads="1"/>
            </p:cNvSpPr>
            <p:nvPr/>
          </p:nvSpPr>
          <p:spPr bwMode="auto">
            <a:xfrm>
              <a:off x="3029" y="2089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6" name="Oval 426"/>
            <p:cNvSpPr>
              <a:spLocks noChangeArrowheads="1"/>
            </p:cNvSpPr>
            <p:nvPr/>
          </p:nvSpPr>
          <p:spPr bwMode="auto">
            <a:xfrm>
              <a:off x="1711" y="1873"/>
              <a:ext cx="71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7" name="Oval 427"/>
            <p:cNvSpPr>
              <a:spLocks noChangeArrowheads="1"/>
            </p:cNvSpPr>
            <p:nvPr/>
          </p:nvSpPr>
          <p:spPr bwMode="auto">
            <a:xfrm>
              <a:off x="2366" y="187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8" name="Oval 428"/>
            <p:cNvSpPr>
              <a:spLocks noChangeArrowheads="1"/>
            </p:cNvSpPr>
            <p:nvPr/>
          </p:nvSpPr>
          <p:spPr bwMode="auto">
            <a:xfrm>
              <a:off x="1929" y="1873"/>
              <a:ext cx="71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9" name="Oval 429"/>
            <p:cNvSpPr>
              <a:spLocks noChangeArrowheads="1"/>
            </p:cNvSpPr>
            <p:nvPr/>
          </p:nvSpPr>
          <p:spPr bwMode="auto">
            <a:xfrm>
              <a:off x="2147" y="187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0" name="Oval 430"/>
            <p:cNvSpPr>
              <a:spLocks noChangeArrowheads="1"/>
            </p:cNvSpPr>
            <p:nvPr/>
          </p:nvSpPr>
          <p:spPr bwMode="auto">
            <a:xfrm>
              <a:off x="1711" y="165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1" name="Oval 431"/>
            <p:cNvSpPr>
              <a:spLocks noChangeArrowheads="1"/>
            </p:cNvSpPr>
            <p:nvPr/>
          </p:nvSpPr>
          <p:spPr bwMode="auto">
            <a:xfrm>
              <a:off x="2368" y="165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2" name="Oval 432"/>
            <p:cNvSpPr>
              <a:spLocks noChangeArrowheads="1"/>
            </p:cNvSpPr>
            <p:nvPr/>
          </p:nvSpPr>
          <p:spPr bwMode="auto">
            <a:xfrm>
              <a:off x="1931" y="165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3" name="Oval 433"/>
            <p:cNvSpPr>
              <a:spLocks noChangeArrowheads="1"/>
            </p:cNvSpPr>
            <p:nvPr/>
          </p:nvSpPr>
          <p:spPr bwMode="auto">
            <a:xfrm>
              <a:off x="2150" y="1655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4" name="Oval 434"/>
            <p:cNvSpPr>
              <a:spLocks noChangeArrowheads="1"/>
            </p:cNvSpPr>
            <p:nvPr/>
          </p:nvSpPr>
          <p:spPr bwMode="auto">
            <a:xfrm>
              <a:off x="2595" y="187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5" name="Oval 435"/>
            <p:cNvSpPr>
              <a:spLocks noChangeArrowheads="1"/>
            </p:cNvSpPr>
            <p:nvPr/>
          </p:nvSpPr>
          <p:spPr bwMode="auto">
            <a:xfrm>
              <a:off x="3245" y="1873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6" name="Oval 436"/>
            <p:cNvSpPr>
              <a:spLocks noChangeArrowheads="1"/>
            </p:cNvSpPr>
            <p:nvPr/>
          </p:nvSpPr>
          <p:spPr bwMode="auto">
            <a:xfrm>
              <a:off x="2808" y="1873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7" name="Oval 437"/>
            <p:cNvSpPr>
              <a:spLocks noChangeArrowheads="1"/>
            </p:cNvSpPr>
            <p:nvPr/>
          </p:nvSpPr>
          <p:spPr bwMode="auto">
            <a:xfrm>
              <a:off x="3026" y="187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8" name="Oval 438"/>
            <p:cNvSpPr>
              <a:spLocks noChangeArrowheads="1"/>
            </p:cNvSpPr>
            <p:nvPr/>
          </p:nvSpPr>
          <p:spPr bwMode="auto">
            <a:xfrm>
              <a:off x="2595" y="165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9" name="Oval 439"/>
            <p:cNvSpPr>
              <a:spLocks noChangeArrowheads="1"/>
            </p:cNvSpPr>
            <p:nvPr/>
          </p:nvSpPr>
          <p:spPr bwMode="auto">
            <a:xfrm>
              <a:off x="3247" y="165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00" name="Oval 440"/>
            <p:cNvSpPr>
              <a:spLocks noChangeArrowheads="1"/>
            </p:cNvSpPr>
            <p:nvPr/>
          </p:nvSpPr>
          <p:spPr bwMode="auto">
            <a:xfrm>
              <a:off x="2810" y="165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01" name="Oval 441"/>
            <p:cNvSpPr>
              <a:spLocks noChangeArrowheads="1"/>
            </p:cNvSpPr>
            <p:nvPr/>
          </p:nvSpPr>
          <p:spPr bwMode="auto">
            <a:xfrm>
              <a:off x="3029" y="1655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02" name="Oval 442"/>
            <p:cNvSpPr>
              <a:spLocks noChangeArrowheads="1"/>
            </p:cNvSpPr>
            <p:nvPr/>
          </p:nvSpPr>
          <p:spPr bwMode="auto">
            <a:xfrm>
              <a:off x="3477" y="230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03" name="Oval 443"/>
            <p:cNvSpPr>
              <a:spLocks noChangeArrowheads="1"/>
            </p:cNvSpPr>
            <p:nvPr/>
          </p:nvSpPr>
          <p:spPr bwMode="auto">
            <a:xfrm>
              <a:off x="3694" y="230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04" name="Oval 444"/>
            <p:cNvSpPr>
              <a:spLocks noChangeArrowheads="1"/>
            </p:cNvSpPr>
            <p:nvPr/>
          </p:nvSpPr>
          <p:spPr bwMode="auto">
            <a:xfrm>
              <a:off x="3913" y="2305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05" name="Oval 445"/>
            <p:cNvSpPr>
              <a:spLocks noChangeArrowheads="1"/>
            </p:cNvSpPr>
            <p:nvPr/>
          </p:nvSpPr>
          <p:spPr bwMode="auto">
            <a:xfrm>
              <a:off x="3477" y="2520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06" name="Oval 446"/>
            <p:cNvSpPr>
              <a:spLocks noChangeArrowheads="1"/>
            </p:cNvSpPr>
            <p:nvPr/>
          </p:nvSpPr>
          <p:spPr bwMode="auto">
            <a:xfrm>
              <a:off x="3695" y="2520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07" name="Oval 447"/>
            <p:cNvSpPr>
              <a:spLocks noChangeArrowheads="1"/>
            </p:cNvSpPr>
            <p:nvPr/>
          </p:nvSpPr>
          <p:spPr bwMode="auto">
            <a:xfrm>
              <a:off x="3914" y="2520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08" name="Oval 448"/>
            <p:cNvSpPr>
              <a:spLocks noChangeArrowheads="1"/>
            </p:cNvSpPr>
            <p:nvPr/>
          </p:nvSpPr>
          <p:spPr bwMode="auto">
            <a:xfrm>
              <a:off x="3477" y="274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09" name="Oval 449"/>
            <p:cNvSpPr>
              <a:spLocks noChangeArrowheads="1"/>
            </p:cNvSpPr>
            <p:nvPr/>
          </p:nvSpPr>
          <p:spPr bwMode="auto">
            <a:xfrm>
              <a:off x="3694" y="2741"/>
              <a:ext cx="72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" name="Oval 450"/>
            <p:cNvSpPr>
              <a:spLocks noChangeArrowheads="1"/>
            </p:cNvSpPr>
            <p:nvPr/>
          </p:nvSpPr>
          <p:spPr bwMode="auto">
            <a:xfrm>
              <a:off x="3914" y="274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1" name="Oval 451"/>
            <p:cNvSpPr>
              <a:spLocks noChangeArrowheads="1"/>
            </p:cNvSpPr>
            <p:nvPr/>
          </p:nvSpPr>
          <p:spPr bwMode="auto">
            <a:xfrm>
              <a:off x="3478" y="208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2" name="Oval 452"/>
            <p:cNvSpPr>
              <a:spLocks noChangeArrowheads="1"/>
            </p:cNvSpPr>
            <p:nvPr/>
          </p:nvSpPr>
          <p:spPr bwMode="auto">
            <a:xfrm>
              <a:off x="3697" y="2087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3" name="Oval 453"/>
            <p:cNvSpPr>
              <a:spLocks noChangeArrowheads="1"/>
            </p:cNvSpPr>
            <p:nvPr/>
          </p:nvSpPr>
          <p:spPr bwMode="auto">
            <a:xfrm>
              <a:off x="3915" y="208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4" name="Oval 454"/>
            <p:cNvSpPr>
              <a:spLocks noChangeArrowheads="1"/>
            </p:cNvSpPr>
            <p:nvPr/>
          </p:nvSpPr>
          <p:spPr bwMode="auto">
            <a:xfrm>
              <a:off x="3477" y="187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5" name="Oval 455"/>
            <p:cNvSpPr>
              <a:spLocks noChangeArrowheads="1"/>
            </p:cNvSpPr>
            <p:nvPr/>
          </p:nvSpPr>
          <p:spPr bwMode="auto">
            <a:xfrm>
              <a:off x="3694" y="187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6" name="Oval 456"/>
            <p:cNvSpPr>
              <a:spLocks noChangeArrowheads="1"/>
            </p:cNvSpPr>
            <p:nvPr/>
          </p:nvSpPr>
          <p:spPr bwMode="auto">
            <a:xfrm>
              <a:off x="3913" y="1872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7" name="Oval 457"/>
            <p:cNvSpPr>
              <a:spLocks noChangeArrowheads="1"/>
            </p:cNvSpPr>
            <p:nvPr/>
          </p:nvSpPr>
          <p:spPr bwMode="auto">
            <a:xfrm>
              <a:off x="3477" y="165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8" name="Oval 458"/>
            <p:cNvSpPr>
              <a:spLocks noChangeArrowheads="1"/>
            </p:cNvSpPr>
            <p:nvPr/>
          </p:nvSpPr>
          <p:spPr bwMode="auto">
            <a:xfrm>
              <a:off x="3697" y="1655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9" name="Oval 459"/>
            <p:cNvSpPr>
              <a:spLocks noChangeArrowheads="1"/>
            </p:cNvSpPr>
            <p:nvPr/>
          </p:nvSpPr>
          <p:spPr bwMode="auto">
            <a:xfrm>
              <a:off x="3915" y="165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" name="Oval 460"/>
            <p:cNvSpPr>
              <a:spLocks noChangeArrowheads="1"/>
            </p:cNvSpPr>
            <p:nvPr/>
          </p:nvSpPr>
          <p:spPr bwMode="auto">
            <a:xfrm>
              <a:off x="1711" y="372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1" name="Oval 461"/>
            <p:cNvSpPr>
              <a:spLocks noChangeArrowheads="1"/>
            </p:cNvSpPr>
            <p:nvPr/>
          </p:nvSpPr>
          <p:spPr bwMode="auto">
            <a:xfrm>
              <a:off x="2368" y="372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2" name="Oval 462"/>
            <p:cNvSpPr>
              <a:spLocks noChangeArrowheads="1"/>
            </p:cNvSpPr>
            <p:nvPr/>
          </p:nvSpPr>
          <p:spPr bwMode="auto">
            <a:xfrm>
              <a:off x="1930" y="372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3" name="Oval 463"/>
            <p:cNvSpPr>
              <a:spLocks noChangeArrowheads="1"/>
            </p:cNvSpPr>
            <p:nvPr/>
          </p:nvSpPr>
          <p:spPr bwMode="auto">
            <a:xfrm>
              <a:off x="2148" y="372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4" name="Oval 464"/>
            <p:cNvSpPr>
              <a:spLocks noChangeArrowheads="1"/>
            </p:cNvSpPr>
            <p:nvPr/>
          </p:nvSpPr>
          <p:spPr bwMode="auto">
            <a:xfrm>
              <a:off x="1713" y="3939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5" name="Oval 465"/>
            <p:cNvSpPr>
              <a:spLocks noChangeArrowheads="1"/>
            </p:cNvSpPr>
            <p:nvPr/>
          </p:nvSpPr>
          <p:spPr bwMode="auto">
            <a:xfrm>
              <a:off x="2368" y="393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6" name="Oval 466"/>
            <p:cNvSpPr>
              <a:spLocks noChangeArrowheads="1"/>
            </p:cNvSpPr>
            <p:nvPr/>
          </p:nvSpPr>
          <p:spPr bwMode="auto">
            <a:xfrm>
              <a:off x="1931" y="393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7" name="Oval 467"/>
            <p:cNvSpPr>
              <a:spLocks noChangeArrowheads="1"/>
            </p:cNvSpPr>
            <p:nvPr/>
          </p:nvSpPr>
          <p:spPr bwMode="auto">
            <a:xfrm>
              <a:off x="2150" y="3939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8" name="Oval 468"/>
            <p:cNvSpPr>
              <a:spLocks noChangeArrowheads="1"/>
            </p:cNvSpPr>
            <p:nvPr/>
          </p:nvSpPr>
          <p:spPr bwMode="auto">
            <a:xfrm>
              <a:off x="1713" y="3506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9" name="Oval 469"/>
            <p:cNvSpPr>
              <a:spLocks noChangeArrowheads="1"/>
            </p:cNvSpPr>
            <p:nvPr/>
          </p:nvSpPr>
          <p:spPr bwMode="auto">
            <a:xfrm>
              <a:off x="2369" y="3506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30" name="Oval 470"/>
            <p:cNvSpPr>
              <a:spLocks noChangeArrowheads="1"/>
            </p:cNvSpPr>
            <p:nvPr/>
          </p:nvSpPr>
          <p:spPr bwMode="auto">
            <a:xfrm>
              <a:off x="1932" y="3506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31" name="Oval 471"/>
            <p:cNvSpPr>
              <a:spLocks noChangeArrowheads="1"/>
            </p:cNvSpPr>
            <p:nvPr/>
          </p:nvSpPr>
          <p:spPr bwMode="auto">
            <a:xfrm>
              <a:off x="2151" y="3506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32" name="Oval 472"/>
            <p:cNvSpPr>
              <a:spLocks noChangeArrowheads="1"/>
            </p:cNvSpPr>
            <p:nvPr/>
          </p:nvSpPr>
          <p:spPr bwMode="auto">
            <a:xfrm>
              <a:off x="2594" y="372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33" name="Oval 473"/>
            <p:cNvSpPr>
              <a:spLocks noChangeArrowheads="1"/>
            </p:cNvSpPr>
            <p:nvPr/>
          </p:nvSpPr>
          <p:spPr bwMode="auto">
            <a:xfrm>
              <a:off x="3247" y="372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34" name="Oval 474"/>
            <p:cNvSpPr>
              <a:spLocks noChangeArrowheads="1"/>
            </p:cNvSpPr>
            <p:nvPr/>
          </p:nvSpPr>
          <p:spPr bwMode="auto">
            <a:xfrm>
              <a:off x="2809" y="372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35" name="Oval 475"/>
            <p:cNvSpPr>
              <a:spLocks noChangeArrowheads="1"/>
            </p:cNvSpPr>
            <p:nvPr/>
          </p:nvSpPr>
          <p:spPr bwMode="auto">
            <a:xfrm>
              <a:off x="3027" y="372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36" name="Oval 476"/>
            <p:cNvSpPr>
              <a:spLocks noChangeArrowheads="1"/>
            </p:cNvSpPr>
            <p:nvPr/>
          </p:nvSpPr>
          <p:spPr bwMode="auto">
            <a:xfrm>
              <a:off x="2594" y="393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37" name="Oval 477"/>
            <p:cNvSpPr>
              <a:spLocks noChangeArrowheads="1"/>
            </p:cNvSpPr>
            <p:nvPr/>
          </p:nvSpPr>
          <p:spPr bwMode="auto">
            <a:xfrm>
              <a:off x="3247" y="393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38" name="Oval 478"/>
            <p:cNvSpPr>
              <a:spLocks noChangeArrowheads="1"/>
            </p:cNvSpPr>
            <p:nvPr/>
          </p:nvSpPr>
          <p:spPr bwMode="auto">
            <a:xfrm>
              <a:off x="2810" y="3939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39" name="Oval 479"/>
            <p:cNvSpPr>
              <a:spLocks noChangeArrowheads="1"/>
            </p:cNvSpPr>
            <p:nvPr/>
          </p:nvSpPr>
          <p:spPr bwMode="auto">
            <a:xfrm>
              <a:off x="3029" y="3939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40" name="Oval 480"/>
            <p:cNvSpPr>
              <a:spLocks noChangeArrowheads="1"/>
            </p:cNvSpPr>
            <p:nvPr/>
          </p:nvSpPr>
          <p:spPr bwMode="auto">
            <a:xfrm>
              <a:off x="2594" y="350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41" name="Oval 481"/>
            <p:cNvSpPr>
              <a:spLocks noChangeArrowheads="1"/>
            </p:cNvSpPr>
            <p:nvPr/>
          </p:nvSpPr>
          <p:spPr bwMode="auto">
            <a:xfrm>
              <a:off x="3248" y="350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42" name="Oval 482"/>
            <p:cNvSpPr>
              <a:spLocks noChangeArrowheads="1"/>
            </p:cNvSpPr>
            <p:nvPr/>
          </p:nvSpPr>
          <p:spPr bwMode="auto">
            <a:xfrm>
              <a:off x="2811" y="350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43" name="Oval 483"/>
            <p:cNvSpPr>
              <a:spLocks noChangeArrowheads="1"/>
            </p:cNvSpPr>
            <p:nvPr/>
          </p:nvSpPr>
          <p:spPr bwMode="auto">
            <a:xfrm>
              <a:off x="3030" y="350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44" name="Oval 484"/>
            <p:cNvSpPr>
              <a:spLocks noChangeArrowheads="1"/>
            </p:cNvSpPr>
            <p:nvPr/>
          </p:nvSpPr>
          <p:spPr bwMode="auto">
            <a:xfrm>
              <a:off x="1711" y="329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45" name="Oval 485"/>
            <p:cNvSpPr>
              <a:spLocks noChangeArrowheads="1"/>
            </p:cNvSpPr>
            <p:nvPr/>
          </p:nvSpPr>
          <p:spPr bwMode="auto">
            <a:xfrm>
              <a:off x="2367" y="329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46" name="Oval 486"/>
            <p:cNvSpPr>
              <a:spLocks noChangeArrowheads="1"/>
            </p:cNvSpPr>
            <p:nvPr/>
          </p:nvSpPr>
          <p:spPr bwMode="auto">
            <a:xfrm>
              <a:off x="1930" y="329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47" name="Oval 487"/>
            <p:cNvSpPr>
              <a:spLocks noChangeArrowheads="1"/>
            </p:cNvSpPr>
            <p:nvPr/>
          </p:nvSpPr>
          <p:spPr bwMode="auto">
            <a:xfrm>
              <a:off x="2148" y="329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48" name="Oval 488"/>
            <p:cNvSpPr>
              <a:spLocks noChangeArrowheads="1"/>
            </p:cNvSpPr>
            <p:nvPr/>
          </p:nvSpPr>
          <p:spPr bwMode="auto">
            <a:xfrm>
              <a:off x="1713" y="3072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49" name="Oval 489"/>
            <p:cNvSpPr>
              <a:spLocks noChangeArrowheads="1"/>
            </p:cNvSpPr>
            <p:nvPr/>
          </p:nvSpPr>
          <p:spPr bwMode="auto">
            <a:xfrm>
              <a:off x="2369" y="307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50" name="Oval 490"/>
            <p:cNvSpPr>
              <a:spLocks noChangeArrowheads="1"/>
            </p:cNvSpPr>
            <p:nvPr/>
          </p:nvSpPr>
          <p:spPr bwMode="auto">
            <a:xfrm>
              <a:off x="1932" y="307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51" name="Oval 491"/>
            <p:cNvSpPr>
              <a:spLocks noChangeArrowheads="1"/>
            </p:cNvSpPr>
            <p:nvPr/>
          </p:nvSpPr>
          <p:spPr bwMode="auto">
            <a:xfrm>
              <a:off x="2151" y="307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52" name="Oval 492"/>
            <p:cNvSpPr>
              <a:spLocks noChangeArrowheads="1"/>
            </p:cNvSpPr>
            <p:nvPr/>
          </p:nvSpPr>
          <p:spPr bwMode="auto">
            <a:xfrm>
              <a:off x="2594" y="329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53" name="Oval 493"/>
            <p:cNvSpPr>
              <a:spLocks noChangeArrowheads="1"/>
            </p:cNvSpPr>
            <p:nvPr/>
          </p:nvSpPr>
          <p:spPr bwMode="auto">
            <a:xfrm>
              <a:off x="3246" y="329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54" name="Oval 494"/>
            <p:cNvSpPr>
              <a:spLocks noChangeArrowheads="1"/>
            </p:cNvSpPr>
            <p:nvPr/>
          </p:nvSpPr>
          <p:spPr bwMode="auto">
            <a:xfrm>
              <a:off x="2809" y="329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55" name="Oval 495"/>
            <p:cNvSpPr>
              <a:spLocks noChangeArrowheads="1"/>
            </p:cNvSpPr>
            <p:nvPr/>
          </p:nvSpPr>
          <p:spPr bwMode="auto">
            <a:xfrm>
              <a:off x="3027" y="329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56" name="Oval 496"/>
            <p:cNvSpPr>
              <a:spLocks noChangeArrowheads="1"/>
            </p:cNvSpPr>
            <p:nvPr/>
          </p:nvSpPr>
          <p:spPr bwMode="auto">
            <a:xfrm>
              <a:off x="2594" y="307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57" name="Oval 497"/>
            <p:cNvSpPr>
              <a:spLocks noChangeArrowheads="1"/>
            </p:cNvSpPr>
            <p:nvPr/>
          </p:nvSpPr>
          <p:spPr bwMode="auto">
            <a:xfrm>
              <a:off x="3248" y="307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58" name="Oval 498"/>
            <p:cNvSpPr>
              <a:spLocks noChangeArrowheads="1"/>
            </p:cNvSpPr>
            <p:nvPr/>
          </p:nvSpPr>
          <p:spPr bwMode="auto">
            <a:xfrm>
              <a:off x="2811" y="307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59" name="Oval 499"/>
            <p:cNvSpPr>
              <a:spLocks noChangeArrowheads="1"/>
            </p:cNvSpPr>
            <p:nvPr/>
          </p:nvSpPr>
          <p:spPr bwMode="auto">
            <a:xfrm>
              <a:off x="3030" y="307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60" name="Oval 500"/>
            <p:cNvSpPr>
              <a:spLocks noChangeArrowheads="1"/>
            </p:cNvSpPr>
            <p:nvPr/>
          </p:nvSpPr>
          <p:spPr bwMode="auto">
            <a:xfrm>
              <a:off x="3477" y="372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61" name="Oval 501"/>
            <p:cNvSpPr>
              <a:spLocks noChangeArrowheads="1"/>
            </p:cNvSpPr>
            <p:nvPr/>
          </p:nvSpPr>
          <p:spPr bwMode="auto">
            <a:xfrm>
              <a:off x="3695" y="372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62" name="Oval 502"/>
            <p:cNvSpPr>
              <a:spLocks noChangeArrowheads="1"/>
            </p:cNvSpPr>
            <p:nvPr/>
          </p:nvSpPr>
          <p:spPr bwMode="auto">
            <a:xfrm>
              <a:off x="3914" y="372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63" name="Oval 503"/>
            <p:cNvSpPr>
              <a:spLocks noChangeArrowheads="1"/>
            </p:cNvSpPr>
            <p:nvPr/>
          </p:nvSpPr>
          <p:spPr bwMode="auto">
            <a:xfrm>
              <a:off x="3478" y="393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64" name="Oval 504"/>
            <p:cNvSpPr>
              <a:spLocks noChangeArrowheads="1"/>
            </p:cNvSpPr>
            <p:nvPr/>
          </p:nvSpPr>
          <p:spPr bwMode="auto">
            <a:xfrm>
              <a:off x="3697" y="3938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65" name="Oval 505"/>
            <p:cNvSpPr>
              <a:spLocks noChangeArrowheads="1"/>
            </p:cNvSpPr>
            <p:nvPr/>
          </p:nvSpPr>
          <p:spPr bwMode="auto">
            <a:xfrm>
              <a:off x="3915" y="393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66" name="Oval 506"/>
            <p:cNvSpPr>
              <a:spLocks noChangeArrowheads="1"/>
            </p:cNvSpPr>
            <p:nvPr/>
          </p:nvSpPr>
          <p:spPr bwMode="auto">
            <a:xfrm>
              <a:off x="3478" y="350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67" name="Oval 507"/>
            <p:cNvSpPr>
              <a:spLocks noChangeArrowheads="1"/>
            </p:cNvSpPr>
            <p:nvPr/>
          </p:nvSpPr>
          <p:spPr bwMode="auto">
            <a:xfrm>
              <a:off x="3698" y="350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68" name="Oval 508"/>
            <p:cNvSpPr>
              <a:spLocks noChangeArrowheads="1"/>
            </p:cNvSpPr>
            <p:nvPr/>
          </p:nvSpPr>
          <p:spPr bwMode="auto">
            <a:xfrm>
              <a:off x="3916" y="350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69" name="Oval 509"/>
            <p:cNvSpPr>
              <a:spLocks noChangeArrowheads="1"/>
            </p:cNvSpPr>
            <p:nvPr/>
          </p:nvSpPr>
          <p:spPr bwMode="auto">
            <a:xfrm>
              <a:off x="3477" y="329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0" name="Oval 510"/>
            <p:cNvSpPr>
              <a:spLocks noChangeArrowheads="1"/>
            </p:cNvSpPr>
            <p:nvPr/>
          </p:nvSpPr>
          <p:spPr bwMode="auto">
            <a:xfrm>
              <a:off x="3695" y="329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1" name="Oval 511"/>
            <p:cNvSpPr>
              <a:spLocks noChangeArrowheads="1"/>
            </p:cNvSpPr>
            <p:nvPr/>
          </p:nvSpPr>
          <p:spPr bwMode="auto">
            <a:xfrm>
              <a:off x="3914" y="329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" name="Oval 512"/>
            <p:cNvSpPr>
              <a:spLocks noChangeArrowheads="1"/>
            </p:cNvSpPr>
            <p:nvPr/>
          </p:nvSpPr>
          <p:spPr bwMode="auto">
            <a:xfrm>
              <a:off x="3478" y="307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" name="Oval 513"/>
            <p:cNvSpPr>
              <a:spLocks noChangeArrowheads="1"/>
            </p:cNvSpPr>
            <p:nvPr/>
          </p:nvSpPr>
          <p:spPr bwMode="auto">
            <a:xfrm>
              <a:off x="3698" y="307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" name="Oval 514"/>
            <p:cNvSpPr>
              <a:spLocks noChangeArrowheads="1"/>
            </p:cNvSpPr>
            <p:nvPr/>
          </p:nvSpPr>
          <p:spPr bwMode="auto">
            <a:xfrm>
              <a:off x="3916" y="307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5" name="Oval 515"/>
            <p:cNvSpPr>
              <a:spLocks noChangeArrowheads="1"/>
            </p:cNvSpPr>
            <p:nvPr/>
          </p:nvSpPr>
          <p:spPr bwMode="auto">
            <a:xfrm>
              <a:off x="1711" y="241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6" name="Oval 516"/>
            <p:cNvSpPr>
              <a:spLocks noChangeArrowheads="1"/>
            </p:cNvSpPr>
            <p:nvPr/>
          </p:nvSpPr>
          <p:spPr bwMode="auto">
            <a:xfrm>
              <a:off x="2367" y="241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7" name="Oval 517"/>
            <p:cNvSpPr>
              <a:spLocks noChangeArrowheads="1"/>
            </p:cNvSpPr>
            <p:nvPr/>
          </p:nvSpPr>
          <p:spPr bwMode="auto">
            <a:xfrm>
              <a:off x="1929" y="241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8" name="Oval 518"/>
            <p:cNvSpPr>
              <a:spLocks noChangeArrowheads="1"/>
            </p:cNvSpPr>
            <p:nvPr/>
          </p:nvSpPr>
          <p:spPr bwMode="auto">
            <a:xfrm>
              <a:off x="2147" y="2418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9" name="Oval 519"/>
            <p:cNvSpPr>
              <a:spLocks noChangeArrowheads="1"/>
            </p:cNvSpPr>
            <p:nvPr/>
          </p:nvSpPr>
          <p:spPr bwMode="auto">
            <a:xfrm>
              <a:off x="1711" y="263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0" name="Oval 520"/>
            <p:cNvSpPr>
              <a:spLocks noChangeArrowheads="1"/>
            </p:cNvSpPr>
            <p:nvPr/>
          </p:nvSpPr>
          <p:spPr bwMode="auto">
            <a:xfrm>
              <a:off x="2367" y="263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1" name="Oval 521"/>
            <p:cNvSpPr>
              <a:spLocks noChangeArrowheads="1"/>
            </p:cNvSpPr>
            <p:nvPr/>
          </p:nvSpPr>
          <p:spPr bwMode="auto">
            <a:xfrm>
              <a:off x="1930" y="263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2" name="Oval 522"/>
            <p:cNvSpPr>
              <a:spLocks noChangeArrowheads="1"/>
            </p:cNvSpPr>
            <p:nvPr/>
          </p:nvSpPr>
          <p:spPr bwMode="auto">
            <a:xfrm>
              <a:off x="2148" y="263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3" name="Oval 523"/>
            <p:cNvSpPr>
              <a:spLocks noChangeArrowheads="1"/>
            </p:cNvSpPr>
            <p:nvPr/>
          </p:nvSpPr>
          <p:spPr bwMode="auto">
            <a:xfrm>
              <a:off x="1711" y="285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4" name="Oval 524"/>
            <p:cNvSpPr>
              <a:spLocks noChangeArrowheads="1"/>
            </p:cNvSpPr>
            <p:nvPr/>
          </p:nvSpPr>
          <p:spPr bwMode="auto">
            <a:xfrm>
              <a:off x="2367" y="285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5" name="Oval 525"/>
            <p:cNvSpPr>
              <a:spLocks noChangeArrowheads="1"/>
            </p:cNvSpPr>
            <p:nvPr/>
          </p:nvSpPr>
          <p:spPr bwMode="auto">
            <a:xfrm>
              <a:off x="1929" y="2854"/>
              <a:ext cx="72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6" name="Oval 526"/>
            <p:cNvSpPr>
              <a:spLocks noChangeArrowheads="1"/>
            </p:cNvSpPr>
            <p:nvPr/>
          </p:nvSpPr>
          <p:spPr bwMode="auto">
            <a:xfrm>
              <a:off x="2148" y="285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7" name="Oval 527"/>
            <p:cNvSpPr>
              <a:spLocks noChangeArrowheads="1"/>
            </p:cNvSpPr>
            <p:nvPr/>
          </p:nvSpPr>
          <p:spPr bwMode="auto">
            <a:xfrm>
              <a:off x="1713" y="2200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8" name="Oval 528"/>
            <p:cNvSpPr>
              <a:spLocks noChangeArrowheads="1"/>
            </p:cNvSpPr>
            <p:nvPr/>
          </p:nvSpPr>
          <p:spPr bwMode="auto">
            <a:xfrm>
              <a:off x="2368" y="2200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9" name="Oval 529"/>
            <p:cNvSpPr>
              <a:spLocks noChangeArrowheads="1"/>
            </p:cNvSpPr>
            <p:nvPr/>
          </p:nvSpPr>
          <p:spPr bwMode="auto">
            <a:xfrm>
              <a:off x="1931" y="2200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0" name="Oval 530"/>
            <p:cNvSpPr>
              <a:spLocks noChangeArrowheads="1"/>
            </p:cNvSpPr>
            <p:nvPr/>
          </p:nvSpPr>
          <p:spPr bwMode="auto">
            <a:xfrm>
              <a:off x="2150" y="2200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1" name="Oval 531"/>
            <p:cNvSpPr>
              <a:spLocks noChangeArrowheads="1"/>
            </p:cNvSpPr>
            <p:nvPr/>
          </p:nvSpPr>
          <p:spPr bwMode="auto">
            <a:xfrm>
              <a:off x="2595" y="242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2" name="Oval 532"/>
            <p:cNvSpPr>
              <a:spLocks noChangeArrowheads="1"/>
            </p:cNvSpPr>
            <p:nvPr/>
          </p:nvSpPr>
          <p:spPr bwMode="auto">
            <a:xfrm>
              <a:off x="3246" y="2420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3" name="Oval 533"/>
            <p:cNvSpPr>
              <a:spLocks noChangeArrowheads="1"/>
            </p:cNvSpPr>
            <p:nvPr/>
          </p:nvSpPr>
          <p:spPr bwMode="auto">
            <a:xfrm>
              <a:off x="2808" y="2420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4" name="Oval 534"/>
            <p:cNvSpPr>
              <a:spLocks noChangeArrowheads="1"/>
            </p:cNvSpPr>
            <p:nvPr/>
          </p:nvSpPr>
          <p:spPr bwMode="auto">
            <a:xfrm>
              <a:off x="3026" y="2420"/>
              <a:ext cx="71" cy="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5" name="Oval 535"/>
            <p:cNvSpPr>
              <a:spLocks noChangeArrowheads="1"/>
            </p:cNvSpPr>
            <p:nvPr/>
          </p:nvSpPr>
          <p:spPr bwMode="auto">
            <a:xfrm>
              <a:off x="2595" y="263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6" name="Oval 536"/>
            <p:cNvSpPr>
              <a:spLocks noChangeArrowheads="1"/>
            </p:cNvSpPr>
            <p:nvPr/>
          </p:nvSpPr>
          <p:spPr bwMode="auto">
            <a:xfrm>
              <a:off x="3246" y="2633"/>
              <a:ext cx="71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7" name="Oval 537"/>
            <p:cNvSpPr>
              <a:spLocks noChangeArrowheads="1"/>
            </p:cNvSpPr>
            <p:nvPr/>
          </p:nvSpPr>
          <p:spPr bwMode="auto">
            <a:xfrm>
              <a:off x="2809" y="263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8" name="Oval 538"/>
            <p:cNvSpPr>
              <a:spLocks noChangeArrowheads="1"/>
            </p:cNvSpPr>
            <p:nvPr/>
          </p:nvSpPr>
          <p:spPr bwMode="auto">
            <a:xfrm>
              <a:off x="3027" y="263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9" name="Oval 539"/>
            <p:cNvSpPr>
              <a:spLocks noChangeArrowheads="1"/>
            </p:cNvSpPr>
            <p:nvPr/>
          </p:nvSpPr>
          <p:spPr bwMode="auto">
            <a:xfrm>
              <a:off x="2595" y="285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00" name="Oval 540"/>
            <p:cNvSpPr>
              <a:spLocks noChangeArrowheads="1"/>
            </p:cNvSpPr>
            <p:nvPr/>
          </p:nvSpPr>
          <p:spPr bwMode="auto">
            <a:xfrm>
              <a:off x="3246" y="285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01" name="Oval 541"/>
            <p:cNvSpPr>
              <a:spLocks noChangeArrowheads="1"/>
            </p:cNvSpPr>
            <p:nvPr/>
          </p:nvSpPr>
          <p:spPr bwMode="auto">
            <a:xfrm>
              <a:off x="2808" y="2854"/>
              <a:ext cx="72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02" name="Oval 542"/>
            <p:cNvSpPr>
              <a:spLocks noChangeArrowheads="1"/>
            </p:cNvSpPr>
            <p:nvPr/>
          </p:nvSpPr>
          <p:spPr bwMode="auto">
            <a:xfrm>
              <a:off x="3027" y="285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03" name="Oval 543"/>
            <p:cNvSpPr>
              <a:spLocks noChangeArrowheads="1"/>
            </p:cNvSpPr>
            <p:nvPr/>
          </p:nvSpPr>
          <p:spPr bwMode="auto">
            <a:xfrm>
              <a:off x="2595" y="220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04" name="Oval 544"/>
            <p:cNvSpPr>
              <a:spLocks noChangeArrowheads="1"/>
            </p:cNvSpPr>
            <p:nvPr/>
          </p:nvSpPr>
          <p:spPr bwMode="auto">
            <a:xfrm>
              <a:off x="3247" y="2201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05" name="Oval 545"/>
            <p:cNvSpPr>
              <a:spLocks noChangeArrowheads="1"/>
            </p:cNvSpPr>
            <p:nvPr/>
          </p:nvSpPr>
          <p:spPr bwMode="auto">
            <a:xfrm>
              <a:off x="2810" y="2201"/>
              <a:ext cx="71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06" name="Oval 546"/>
            <p:cNvSpPr>
              <a:spLocks noChangeArrowheads="1"/>
            </p:cNvSpPr>
            <p:nvPr/>
          </p:nvSpPr>
          <p:spPr bwMode="auto">
            <a:xfrm>
              <a:off x="3029" y="2201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07" name="Oval 547"/>
            <p:cNvSpPr>
              <a:spLocks noChangeArrowheads="1"/>
            </p:cNvSpPr>
            <p:nvPr/>
          </p:nvSpPr>
          <p:spPr bwMode="auto">
            <a:xfrm>
              <a:off x="1711" y="198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08" name="Oval 548"/>
            <p:cNvSpPr>
              <a:spLocks noChangeArrowheads="1"/>
            </p:cNvSpPr>
            <p:nvPr/>
          </p:nvSpPr>
          <p:spPr bwMode="auto">
            <a:xfrm>
              <a:off x="2366" y="1985"/>
              <a:ext cx="71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09" name="Oval 549"/>
            <p:cNvSpPr>
              <a:spLocks noChangeArrowheads="1"/>
            </p:cNvSpPr>
            <p:nvPr/>
          </p:nvSpPr>
          <p:spPr bwMode="auto">
            <a:xfrm>
              <a:off x="1929" y="198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10" name="Oval 550"/>
            <p:cNvSpPr>
              <a:spLocks noChangeArrowheads="1"/>
            </p:cNvSpPr>
            <p:nvPr/>
          </p:nvSpPr>
          <p:spPr bwMode="auto">
            <a:xfrm>
              <a:off x="2147" y="1985"/>
              <a:ext cx="71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11" name="Oval 551"/>
            <p:cNvSpPr>
              <a:spLocks noChangeArrowheads="1"/>
            </p:cNvSpPr>
            <p:nvPr/>
          </p:nvSpPr>
          <p:spPr bwMode="auto">
            <a:xfrm>
              <a:off x="1711" y="1767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12" name="Oval 552"/>
            <p:cNvSpPr>
              <a:spLocks noChangeArrowheads="1"/>
            </p:cNvSpPr>
            <p:nvPr/>
          </p:nvSpPr>
          <p:spPr bwMode="auto">
            <a:xfrm>
              <a:off x="2368" y="1767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13" name="Oval 553"/>
            <p:cNvSpPr>
              <a:spLocks noChangeArrowheads="1"/>
            </p:cNvSpPr>
            <p:nvPr/>
          </p:nvSpPr>
          <p:spPr bwMode="auto">
            <a:xfrm>
              <a:off x="1931" y="1767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14" name="Oval 554"/>
            <p:cNvSpPr>
              <a:spLocks noChangeArrowheads="1"/>
            </p:cNvSpPr>
            <p:nvPr/>
          </p:nvSpPr>
          <p:spPr bwMode="auto">
            <a:xfrm>
              <a:off x="2150" y="1767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15" name="Oval 555"/>
            <p:cNvSpPr>
              <a:spLocks noChangeArrowheads="1"/>
            </p:cNvSpPr>
            <p:nvPr/>
          </p:nvSpPr>
          <p:spPr bwMode="auto">
            <a:xfrm>
              <a:off x="2595" y="198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16" name="Oval 556"/>
            <p:cNvSpPr>
              <a:spLocks noChangeArrowheads="1"/>
            </p:cNvSpPr>
            <p:nvPr/>
          </p:nvSpPr>
          <p:spPr bwMode="auto">
            <a:xfrm>
              <a:off x="3245" y="1985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17" name="Oval 557"/>
            <p:cNvSpPr>
              <a:spLocks noChangeArrowheads="1"/>
            </p:cNvSpPr>
            <p:nvPr/>
          </p:nvSpPr>
          <p:spPr bwMode="auto">
            <a:xfrm>
              <a:off x="2808" y="1985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18" name="Oval 558"/>
            <p:cNvSpPr>
              <a:spLocks noChangeArrowheads="1"/>
            </p:cNvSpPr>
            <p:nvPr/>
          </p:nvSpPr>
          <p:spPr bwMode="auto">
            <a:xfrm>
              <a:off x="3026" y="198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19" name="Oval 559"/>
            <p:cNvSpPr>
              <a:spLocks noChangeArrowheads="1"/>
            </p:cNvSpPr>
            <p:nvPr/>
          </p:nvSpPr>
          <p:spPr bwMode="auto">
            <a:xfrm>
              <a:off x="2595" y="1767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20" name="Oval 560"/>
            <p:cNvSpPr>
              <a:spLocks noChangeArrowheads="1"/>
            </p:cNvSpPr>
            <p:nvPr/>
          </p:nvSpPr>
          <p:spPr bwMode="auto">
            <a:xfrm>
              <a:off x="3247" y="1767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21" name="Oval 561"/>
            <p:cNvSpPr>
              <a:spLocks noChangeArrowheads="1"/>
            </p:cNvSpPr>
            <p:nvPr/>
          </p:nvSpPr>
          <p:spPr bwMode="auto">
            <a:xfrm>
              <a:off x="2810" y="1767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22" name="Oval 562"/>
            <p:cNvSpPr>
              <a:spLocks noChangeArrowheads="1"/>
            </p:cNvSpPr>
            <p:nvPr/>
          </p:nvSpPr>
          <p:spPr bwMode="auto">
            <a:xfrm>
              <a:off x="3029" y="1767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23" name="Oval 563"/>
            <p:cNvSpPr>
              <a:spLocks noChangeArrowheads="1"/>
            </p:cNvSpPr>
            <p:nvPr/>
          </p:nvSpPr>
          <p:spPr bwMode="auto">
            <a:xfrm>
              <a:off x="3477" y="241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24" name="Oval 564"/>
            <p:cNvSpPr>
              <a:spLocks noChangeArrowheads="1"/>
            </p:cNvSpPr>
            <p:nvPr/>
          </p:nvSpPr>
          <p:spPr bwMode="auto">
            <a:xfrm>
              <a:off x="3694" y="2417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25" name="Oval 565"/>
            <p:cNvSpPr>
              <a:spLocks noChangeArrowheads="1"/>
            </p:cNvSpPr>
            <p:nvPr/>
          </p:nvSpPr>
          <p:spPr bwMode="auto">
            <a:xfrm>
              <a:off x="3913" y="2417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26" name="Oval 566"/>
            <p:cNvSpPr>
              <a:spLocks noChangeArrowheads="1"/>
            </p:cNvSpPr>
            <p:nvPr/>
          </p:nvSpPr>
          <p:spPr bwMode="auto">
            <a:xfrm>
              <a:off x="3477" y="263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27" name="Oval 567"/>
            <p:cNvSpPr>
              <a:spLocks noChangeArrowheads="1"/>
            </p:cNvSpPr>
            <p:nvPr/>
          </p:nvSpPr>
          <p:spPr bwMode="auto">
            <a:xfrm>
              <a:off x="3695" y="263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28" name="Oval 568"/>
            <p:cNvSpPr>
              <a:spLocks noChangeArrowheads="1"/>
            </p:cNvSpPr>
            <p:nvPr/>
          </p:nvSpPr>
          <p:spPr bwMode="auto">
            <a:xfrm>
              <a:off x="3914" y="2632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29" name="Oval 569"/>
            <p:cNvSpPr>
              <a:spLocks noChangeArrowheads="1"/>
            </p:cNvSpPr>
            <p:nvPr/>
          </p:nvSpPr>
          <p:spPr bwMode="auto">
            <a:xfrm>
              <a:off x="3477" y="285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30" name="Oval 570"/>
            <p:cNvSpPr>
              <a:spLocks noChangeArrowheads="1"/>
            </p:cNvSpPr>
            <p:nvPr/>
          </p:nvSpPr>
          <p:spPr bwMode="auto">
            <a:xfrm>
              <a:off x="3694" y="2853"/>
              <a:ext cx="72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31" name="Oval 571"/>
            <p:cNvSpPr>
              <a:spLocks noChangeArrowheads="1"/>
            </p:cNvSpPr>
            <p:nvPr/>
          </p:nvSpPr>
          <p:spPr bwMode="auto">
            <a:xfrm>
              <a:off x="3914" y="2853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32" name="Oval 572"/>
            <p:cNvSpPr>
              <a:spLocks noChangeArrowheads="1"/>
            </p:cNvSpPr>
            <p:nvPr/>
          </p:nvSpPr>
          <p:spPr bwMode="auto">
            <a:xfrm>
              <a:off x="3478" y="2199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33" name="Oval 573"/>
            <p:cNvSpPr>
              <a:spLocks noChangeArrowheads="1"/>
            </p:cNvSpPr>
            <p:nvPr/>
          </p:nvSpPr>
          <p:spPr bwMode="auto">
            <a:xfrm>
              <a:off x="3697" y="2199"/>
              <a:ext cx="70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34" name="Oval 574"/>
            <p:cNvSpPr>
              <a:spLocks noChangeArrowheads="1"/>
            </p:cNvSpPr>
            <p:nvPr/>
          </p:nvSpPr>
          <p:spPr bwMode="auto">
            <a:xfrm>
              <a:off x="3915" y="2199"/>
              <a:ext cx="71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35" name="Oval 575"/>
            <p:cNvSpPr>
              <a:spLocks noChangeArrowheads="1"/>
            </p:cNvSpPr>
            <p:nvPr/>
          </p:nvSpPr>
          <p:spPr bwMode="auto">
            <a:xfrm>
              <a:off x="3477" y="198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36" name="Oval 576"/>
            <p:cNvSpPr>
              <a:spLocks noChangeArrowheads="1"/>
            </p:cNvSpPr>
            <p:nvPr/>
          </p:nvSpPr>
          <p:spPr bwMode="auto">
            <a:xfrm>
              <a:off x="3694" y="1984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37" name="Oval 577"/>
            <p:cNvSpPr>
              <a:spLocks noChangeArrowheads="1"/>
            </p:cNvSpPr>
            <p:nvPr/>
          </p:nvSpPr>
          <p:spPr bwMode="auto">
            <a:xfrm>
              <a:off x="3913" y="1984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38" name="Oval 578"/>
            <p:cNvSpPr>
              <a:spLocks noChangeArrowheads="1"/>
            </p:cNvSpPr>
            <p:nvPr/>
          </p:nvSpPr>
          <p:spPr bwMode="auto">
            <a:xfrm>
              <a:off x="3477" y="176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39" name="Oval 579"/>
            <p:cNvSpPr>
              <a:spLocks noChangeArrowheads="1"/>
            </p:cNvSpPr>
            <p:nvPr/>
          </p:nvSpPr>
          <p:spPr bwMode="auto">
            <a:xfrm>
              <a:off x="3697" y="1765"/>
              <a:ext cx="70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40" name="Oval 580"/>
            <p:cNvSpPr>
              <a:spLocks noChangeArrowheads="1"/>
            </p:cNvSpPr>
            <p:nvPr/>
          </p:nvSpPr>
          <p:spPr bwMode="auto">
            <a:xfrm>
              <a:off x="3915" y="1765"/>
              <a:ext cx="71" cy="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41" name="Oval 581"/>
            <p:cNvSpPr>
              <a:spLocks noChangeArrowheads="1"/>
            </p:cNvSpPr>
            <p:nvPr/>
          </p:nvSpPr>
          <p:spPr bwMode="auto">
            <a:xfrm>
              <a:off x="-558" y="1904"/>
              <a:ext cx="4380" cy="4380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42" name="Rectangle 582"/>
            <p:cNvSpPr>
              <a:spLocks noChangeArrowheads="1"/>
            </p:cNvSpPr>
            <p:nvPr/>
          </p:nvSpPr>
          <p:spPr bwMode="auto">
            <a:xfrm>
              <a:off x="787" y="1852"/>
              <a:ext cx="797" cy="1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43" name="Line 583"/>
            <p:cNvSpPr>
              <a:spLocks noChangeShapeType="1"/>
            </p:cNvSpPr>
            <p:nvPr/>
          </p:nvSpPr>
          <p:spPr bwMode="auto">
            <a:xfrm rot="5400000">
              <a:off x="1539" y="1861"/>
              <a:ext cx="1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44" name="Rectangle 584"/>
            <p:cNvSpPr>
              <a:spLocks noChangeArrowheads="1"/>
            </p:cNvSpPr>
            <p:nvPr/>
          </p:nvSpPr>
          <p:spPr bwMode="auto">
            <a:xfrm>
              <a:off x="-827" y="1932"/>
              <a:ext cx="2036" cy="29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45" name="Rectangle 585"/>
            <p:cNvSpPr>
              <a:spLocks noChangeArrowheads="1"/>
            </p:cNvSpPr>
            <p:nvPr/>
          </p:nvSpPr>
          <p:spPr bwMode="auto">
            <a:xfrm>
              <a:off x="3786" y="4133"/>
              <a:ext cx="101" cy="4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46" name="Line 586"/>
            <p:cNvSpPr>
              <a:spLocks noChangeShapeType="1"/>
            </p:cNvSpPr>
            <p:nvPr/>
          </p:nvSpPr>
          <p:spPr bwMode="auto">
            <a:xfrm rot="10800000">
              <a:off x="3837" y="4123"/>
              <a:ext cx="1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47" name="Rectangle 587"/>
            <p:cNvSpPr>
              <a:spLocks noChangeArrowheads="1"/>
            </p:cNvSpPr>
            <p:nvPr/>
          </p:nvSpPr>
          <p:spPr bwMode="auto">
            <a:xfrm>
              <a:off x="-653" y="4317"/>
              <a:ext cx="4508" cy="20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950" name="Object 590"/>
          <p:cNvGraphicFramePr>
            <a:graphicFrameLocks noChangeAspect="1"/>
          </p:cNvGraphicFramePr>
          <p:nvPr/>
        </p:nvGraphicFramePr>
        <p:xfrm>
          <a:off x="5294313" y="1798638"/>
          <a:ext cx="284956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3" imgW="1257120" imgH="279360" progId="Equation.3">
                  <p:embed/>
                </p:oleObj>
              </mc:Choice>
              <mc:Fallback>
                <p:oleObj name="Equation" r:id="rId3" imgW="12571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313" y="1798638"/>
                        <a:ext cx="2849562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51" name="Object 591"/>
          <p:cNvGraphicFramePr>
            <a:graphicFrameLocks noChangeAspect="1"/>
          </p:cNvGraphicFramePr>
          <p:nvPr/>
        </p:nvGraphicFramePr>
        <p:xfrm>
          <a:off x="5343525" y="2522538"/>
          <a:ext cx="27638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5" imgW="1218960" imgH="266400" progId="Equation.3">
                  <p:embed/>
                </p:oleObj>
              </mc:Choice>
              <mc:Fallback>
                <p:oleObj name="Equation" r:id="rId5" imgW="12189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2522538"/>
                        <a:ext cx="2763838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52" name="Object 592"/>
          <p:cNvGraphicFramePr>
            <a:graphicFrameLocks noChangeAspect="1"/>
          </p:cNvGraphicFramePr>
          <p:nvPr/>
        </p:nvGraphicFramePr>
        <p:xfrm>
          <a:off x="5313363" y="3217863"/>
          <a:ext cx="28797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7" imgW="1269720" imgH="266400" progId="Equation.3">
                  <p:embed/>
                </p:oleObj>
              </mc:Choice>
              <mc:Fallback>
                <p:oleObj name="Equation" r:id="rId7" imgW="12697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3217863"/>
                        <a:ext cx="2879725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53" name="Object 593"/>
          <p:cNvGraphicFramePr>
            <a:graphicFrameLocks noChangeAspect="1"/>
          </p:cNvGraphicFramePr>
          <p:nvPr/>
        </p:nvGraphicFramePr>
        <p:xfrm>
          <a:off x="5281613" y="4637088"/>
          <a:ext cx="29083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9" imgW="1282680" imgH="279360" progId="Equation.3">
                  <p:embed/>
                </p:oleObj>
              </mc:Choice>
              <mc:Fallback>
                <p:oleObj name="Equation" r:id="rId9" imgW="12826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4637088"/>
                        <a:ext cx="290830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54" name="Object 594"/>
          <p:cNvGraphicFramePr>
            <a:graphicFrameLocks noChangeAspect="1"/>
          </p:cNvGraphicFramePr>
          <p:nvPr/>
        </p:nvGraphicFramePr>
        <p:xfrm>
          <a:off x="5254625" y="5335588"/>
          <a:ext cx="29670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11" imgW="1307880" imgH="279360" progId="Equation.3">
                  <p:embed/>
                </p:oleObj>
              </mc:Choice>
              <mc:Fallback>
                <p:oleObj name="Equation" r:id="rId11" imgW="13078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5335588"/>
                        <a:ext cx="296703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98"/>
          <p:cNvGrpSpPr>
            <a:grpSpLocks/>
          </p:cNvGrpSpPr>
          <p:nvPr/>
        </p:nvGrpSpPr>
        <p:grpSpPr bwMode="auto">
          <a:xfrm>
            <a:off x="6721475" y="3902075"/>
            <a:ext cx="130175" cy="561975"/>
            <a:chOff x="4342" y="2798"/>
            <a:chExt cx="82" cy="354"/>
          </a:xfrm>
        </p:grpSpPr>
        <p:sp>
          <p:nvSpPr>
            <p:cNvPr id="15955" name="Oval 595"/>
            <p:cNvSpPr>
              <a:spLocks noChangeArrowheads="1"/>
            </p:cNvSpPr>
            <p:nvPr/>
          </p:nvSpPr>
          <p:spPr bwMode="auto">
            <a:xfrm>
              <a:off x="4342" y="2798"/>
              <a:ext cx="82" cy="82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56" name="Oval 596"/>
            <p:cNvSpPr>
              <a:spLocks noChangeArrowheads="1"/>
            </p:cNvSpPr>
            <p:nvPr/>
          </p:nvSpPr>
          <p:spPr bwMode="auto">
            <a:xfrm>
              <a:off x="4342" y="2934"/>
              <a:ext cx="82" cy="82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57" name="Oval 597"/>
            <p:cNvSpPr>
              <a:spLocks noChangeArrowheads="1"/>
            </p:cNvSpPr>
            <p:nvPr/>
          </p:nvSpPr>
          <p:spPr bwMode="auto">
            <a:xfrm>
              <a:off x="4342" y="3070"/>
              <a:ext cx="82" cy="82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A Simple Circle Drawing Algorithm (cont…)</a:t>
            </a:r>
            <a:endParaRPr lang="en-US" sz="36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 dirty="0"/>
              <a:t>However, unsurprisingly this is not a brilliant solution!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IE" dirty="0"/>
              <a:t>Firstly, the resulting circle has </a:t>
            </a:r>
            <a:r>
              <a:rPr lang="en-IE" dirty="0">
                <a:solidFill>
                  <a:srgbClr val="FF0000"/>
                </a:solidFill>
              </a:rPr>
              <a:t>large gaps where the slope approaches the vertical</a:t>
            </a:r>
          </a:p>
          <a:p>
            <a:pPr>
              <a:lnSpc>
                <a:spcPct val="90000"/>
              </a:lnSpc>
            </a:pPr>
            <a:r>
              <a:rPr lang="en-IE" dirty="0"/>
              <a:t>Secondly, the calculations are not very efficient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The square (multiply) operations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The square root operation – try really hard to avoid these!</a:t>
            </a:r>
          </a:p>
          <a:p>
            <a:pPr>
              <a:lnSpc>
                <a:spcPct val="90000"/>
              </a:lnSpc>
            </a:pPr>
            <a:r>
              <a:rPr lang="en-IE" dirty="0"/>
              <a:t>We need a more efficient, more accurate solution</a:t>
            </a:r>
            <a:endParaRPr lang="en-US" dirty="0"/>
          </a:p>
        </p:txBody>
      </p:sp>
      <p:sp>
        <p:nvSpPr>
          <p:cNvPr id="13301" name="Rectangle 1013"/>
          <p:cNvSpPr>
            <a:spLocks noChangeArrowheads="1"/>
          </p:cNvSpPr>
          <p:nvPr/>
        </p:nvSpPr>
        <p:spPr bwMode="auto">
          <a:xfrm>
            <a:off x="4133850" y="2406650"/>
            <a:ext cx="4552950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en-GB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Eight-Way Symmetry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686800" cy="5524500"/>
          </a:xfrm>
        </p:spPr>
        <p:txBody>
          <a:bodyPr/>
          <a:lstStyle/>
          <a:p>
            <a:r>
              <a:rPr lang="en-IE"/>
              <a:t>The first thing we can notice to make our circle drawing algorithm more efficient is that circles centred at </a:t>
            </a:r>
            <a:r>
              <a:rPr lang="en-IE">
                <a:latin typeface="Times New Roman" pitchFamily="18" charset="0"/>
              </a:rPr>
              <a:t>(</a:t>
            </a:r>
            <a:r>
              <a:rPr lang="en-IE" i="1">
                <a:latin typeface="Times New Roman" pitchFamily="18" charset="0"/>
              </a:rPr>
              <a:t>0, 0</a:t>
            </a:r>
            <a:r>
              <a:rPr lang="en-IE">
                <a:latin typeface="Times New Roman" pitchFamily="18" charset="0"/>
              </a:rPr>
              <a:t>)</a:t>
            </a:r>
            <a:r>
              <a:rPr lang="en-IE"/>
              <a:t> have </a:t>
            </a:r>
            <a:r>
              <a:rPr lang="en-IE" i="1"/>
              <a:t>eight-way symmetry</a:t>
            </a:r>
            <a:endParaRPr lang="en-US" i="1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300288" y="2851225"/>
            <a:ext cx="4414837" cy="3571875"/>
            <a:chOff x="1449" y="1930"/>
            <a:chExt cx="2781" cy="2250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1449" y="1930"/>
              <a:ext cx="2781" cy="2250"/>
              <a:chOff x="1178" y="1494"/>
              <a:chExt cx="2781" cy="225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477" y="1494"/>
                <a:ext cx="2250" cy="2250"/>
                <a:chOff x="1477" y="1494"/>
                <a:chExt cx="2250" cy="2250"/>
              </a:xfrm>
            </p:grpSpPr>
            <p:sp>
              <p:nvSpPr>
                <p:cNvPr id="8196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2602" y="1494"/>
                  <a:ext cx="0" cy="2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197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2602" y="1494"/>
                  <a:ext cx="0" cy="2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8199" name="Oval 7"/>
              <p:cNvSpPr>
                <a:spLocks noChangeArrowheads="1"/>
              </p:cNvSpPr>
              <p:nvPr/>
            </p:nvSpPr>
            <p:spPr bwMode="auto">
              <a:xfrm>
                <a:off x="1728" y="1737"/>
                <a:ext cx="1746" cy="174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4" name="Oval 12"/>
              <p:cNvSpPr>
                <a:spLocks noChangeArrowheads="1"/>
              </p:cNvSpPr>
              <p:nvPr/>
            </p:nvSpPr>
            <p:spPr bwMode="auto">
              <a:xfrm>
                <a:off x="2816" y="1739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5" name="Oval 13"/>
              <p:cNvSpPr>
                <a:spLocks noChangeArrowheads="1"/>
              </p:cNvSpPr>
              <p:nvPr/>
            </p:nvSpPr>
            <p:spPr bwMode="auto">
              <a:xfrm>
                <a:off x="2321" y="1739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0" name="Oval 18"/>
              <p:cNvSpPr>
                <a:spLocks noChangeArrowheads="1"/>
              </p:cNvSpPr>
              <p:nvPr/>
            </p:nvSpPr>
            <p:spPr bwMode="auto">
              <a:xfrm>
                <a:off x="2816" y="3407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1" name="Oval 19"/>
              <p:cNvSpPr>
                <a:spLocks noChangeArrowheads="1"/>
              </p:cNvSpPr>
              <p:nvPr/>
            </p:nvSpPr>
            <p:spPr bwMode="auto">
              <a:xfrm>
                <a:off x="2321" y="3407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Oval 20"/>
              <p:cNvSpPr>
                <a:spLocks noChangeArrowheads="1"/>
              </p:cNvSpPr>
              <p:nvPr/>
            </p:nvSpPr>
            <p:spPr bwMode="auto">
              <a:xfrm rot="5400000">
                <a:off x="1724" y="2831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Oval 21"/>
              <p:cNvSpPr>
                <a:spLocks noChangeArrowheads="1"/>
              </p:cNvSpPr>
              <p:nvPr/>
            </p:nvSpPr>
            <p:spPr bwMode="auto">
              <a:xfrm rot="5400000">
                <a:off x="1724" y="2336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Oval 23"/>
              <p:cNvSpPr>
                <a:spLocks noChangeArrowheads="1"/>
              </p:cNvSpPr>
              <p:nvPr/>
            </p:nvSpPr>
            <p:spPr bwMode="auto">
              <a:xfrm rot="5400000">
                <a:off x="3396" y="2831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Oval 24"/>
              <p:cNvSpPr>
                <a:spLocks noChangeArrowheads="1"/>
              </p:cNvSpPr>
              <p:nvPr/>
            </p:nvSpPr>
            <p:spPr bwMode="auto">
              <a:xfrm rot="5400000">
                <a:off x="3396" y="2336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1" name="Text Box 29"/>
              <p:cNvSpPr txBox="1">
                <a:spLocks noChangeArrowheads="1"/>
              </p:cNvSpPr>
              <p:nvPr/>
            </p:nvSpPr>
            <p:spPr bwMode="auto">
              <a:xfrm>
                <a:off x="2847" y="1529"/>
                <a:ext cx="488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(x, y)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2" name="Text Box 30"/>
              <p:cNvSpPr txBox="1">
                <a:spLocks noChangeArrowheads="1"/>
              </p:cNvSpPr>
              <p:nvPr/>
            </p:nvSpPr>
            <p:spPr bwMode="auto">
              <a:xfrm>
                <a:off x="3440" y="2165"/>
                <a:ext cx="488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(y, x)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3" name="Text Box 31"/>
              <p:cNvSpPr txBox="1">
                <a:spLocks noChangeArrowheads="1"/>
              </p:cNvSpPr>
              <p:nvPr/>
            </p:nvSpPr>
            <p:spPr bwMode="auto">
              <a:xfrm>
                <a:off x="3412" y="2807"/>
                <a:ext cx="547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(y, -x)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4" name="Text Box 32"/>
              <p:cNvSpPr txBox="1">
                <a:spLocks noChangeArrowheads="1"/>
              </p:cNvSpPr>
              <p:nvPr/>
            </p:nvSpPr>
            <p:spPr bwMode="auto">
              <a:xfrm>
                <a:off x="2847" y="3393"/>
                <a:ext cx="547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(x, -y)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5" name="Text Box 33"/>
              <p:cNvSpPr txBox="1">
                <a:spLocks noChangeArrowheads="1"/>
              </p:cNvSpPr>
              <p:nvPr/>
            </p:nvSpPr>
            <p:spPr bwMode="auto">
              <a:xfrm>
                <a:off x="1794" y="3393"/>
                <a:ext cx="606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(-x, -y)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6" name="Text Box 34"/>
              <p:cNvSpPr txBox="1">
                <a:spLocks noChangeArrowheads="1"/>
              </p:cNvSpPr>
              <p:nvPr/>
            </p:nvSpPr>
            <p:spPr bwMode="auto">
              <a:xfrm>
                <a:off x="1178" y="2807"/>
                <a:ext cx="606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(-y, -x)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7" name="Text Box 35"/>
              <p:cNvSpPr txBox="1">
                <a:spLocks noChangeArrowheads="1"/>
              </p:cNvSpPr>
              <p:nvPr/>
            </p:nvSpPr>
            <p:spPr bwMode="auto">
              <a:xfrm>
                <a:off x="1232" y="2165"/>
                <a:ext cx="547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(-y, x)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8" name="Text Box 36"/>
              <p:cNvSpPr txBox="1">
                <a:spLocks noChangeArrowheads="1"/>
              </p:cNvSpPr>
              <p:nvPr/>
            </p:nvSpPr>
            <p:spPr bwMode="auto">
              <a:xfrm>
                <a:off x="1853" y="1529"/>
                <a:ext cx="547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(-x, y)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231" name="Line 39"/>
            <p:cNvSpPr>
              <a:spLocks noChangeShapeType="1"/>
            </p:cNvSpPr>
            <p:nvPr/>
          </p:nvSpPr>
          <p:spPr bwMode="auto">
            <a:xfrm flipV="1">
              <a:off x="2201" y="2392"/>
              <a:ext cx="1335" cy="1335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>
              <a:off x="3491" y="3028"/>
              <a:ext cx="0" cy="60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8236" name="Object 44"/>
            <p:cNvGraphicFramePr>
              <a:graphicFrameLocks noChangeAspect="1"/>
            </p:cNvGraphicFramePr>
            <p:nvPr/>
          </p:nvGraphicFramePr>
          <p:xfrm>
            <a:off x="3403" y="3088"/>
            <a:ext cx="16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9" name="Equation" r:id="rId3" imgW="266400" imgH="419040" progId="Equation.3">
                    <p:embed/>
                  </p:oleObj>
                </mc:Choice>
                <mc:Fallback>
                  <p:oleObj name="Equation" r:id="rId3" imgW="2664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3088"/>
                          <a:ext cx="165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8" name="Line 46"/>
            <p:cNvSpPr>
              <a:spLocks noChangeShapeType="1"/>
            </p:cNvSpPr>
            <p:nvPr/>
          </p:nvSpPr>
          <p:spPr bwMode="auto">
            <a:xfrm flipH="1" flipV="1">
              <a:off x="2201" y="2392"/>
              <a:ext cx="1335" cy="1335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40" name="Line 48"/>
            <p:cNvSpPr>
              <a:spLocks noChangeShapeType="1"/>
            </p:cNvSpPr>
            <p:nvPr/>
          </p:nvSpPr>
          <p:spPr bwMode="auto">
            <a:xfrm flipH="1" flipV="1">
              <a:off x="2871" y="2107"/>
              <a:ext cx="0" cy="1874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41" name="Line 49"/>
            <p:cNvSpPr>
              <a:spLocks noChangeShapeType="1"/>
            </p:cNvSpPr>
            <p:nvPr/>
          </p:nvSpPr>
          <p:spPr bwMode="auto">
            <a:xfrm rot="5400000" flipH="1" flipV="1">
              <a:off x="2871" y="2124"/>
              <a:ext cx="0" cy="1874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Mid-Point Circle Algorithm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382000" cy="5524500"/>
          </a:xfrm>
        </p:spPr>
        <p:txBody>
          <a:bodyPr/>
          <a:lstStyle/>
          <a:p>
            <a:r>
              <a:rPr lang="en-IE" dirty="0"/>
              <a:t>Similarly to the case with lines, there is an incremental algorithm for drawing circles – the </a:t>
            </a:r>
            <a:r>
              <a:rPr lang="en-IE" i="1" dirty="0"/>
              <a:t>mid-point circle algorithm</a:t>
            </a:r>
          </a:p>
          <a:p>
            <a:r>
              <a:rPr lang="en-IE" dirty="0"/>
              <a:t>In the mid-point circle algorithm we use eight-way symmetry so only ever calculate the points for the </a:t>
            </a:r>
            <a:r>
              <a:rPr lang="en-IE" dirty="0">
                <a:solidFill>
                  <a:srgbClr val="FF0000"/>
                </a:solidFill>
              </a:rPr>
              <a:t>top right eighth</a:t>
            </a:r>
            <a:r>
              <a:rPr lang="en-IE" dirty="0"/>
              <a:t> of a circle, and then use symmetry to get the rest of the 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Mid-Point Circle Algorithm (cont…)</a:t>
            </a:r>
            <a:endParaRPr lang="en-US"/>
          </a:p>
        </p:txBody>
      </p:sp>
      <p:grpSp>
        <p:nvGrpSpPr>
          <p:cNvPr id="2" name="Group 645"/>
          <p:cNvGrpSpPr>
            <a:grpSpLocks/>
          </p:cNvGrpSpPr>
          <p:nvPr/>
        </p:nvGrpSpPr>
        <p:grpSpPr bwMode="auto">
          <a:xfrm>
            <a:off x="614363" y="1785938"/>
            <a:ext cx="11161712" cy="9744075"/>
            <a:chOff x="270" y="891"/>
            <a:chExt cx="7031" cy="6138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3584" y="967"/>
              <a:ext cx="0" cy="2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4085" y="981"/>
              <a:ext cx="0" cy="20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4586" y="993"/>
              <a:ext cx="0" cy="2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5085" y="1004"/>
              <a:ext cx="0" cy="2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 rot="5400000">
              <a:off x="4402" y="605"/>
              <a:ext cx="0" cy="2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 rot="5400000">
              <a:off x="4388" y="1106"/>
              <a:ext cx="0" cy="2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rot="5400000">
              <a:off x="4376" y="1605"/>
              <a:ext cx="0" cy="2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3499" y="1674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5008" y="1674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Oval 13" descr="Wide upward diagonal"/>
            <p:cNvSpPr>
              <a:spLocks noChangeArrowheads="1"/>
            </p:cNvSpPr>
            <p:nvPr/>
          </p:nvSpPr>
          <p:spPr bwMode="auto">
            <a:xfrm>
              <a:off x="4002" y="1674"/>
              <a:ext cx="163" cy="163"/>
            </a:xfrm>
            <a:prstGeom prst="ellipse">
              <a:avLst/>
            </a:prstGeom>
            <a:pattFill prst="wdUpDiag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4505" y="1674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3501" y="2166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5010" y="2166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4004" y="2166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4507" y="2166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Oval 19"/>
            <p:cNvSpPr>
              <a:spLocks noChangeArrowheads="1"/>
            </p:cNvSpPr>
            <p:nvPr/>
          </p:nvSpPr>
          <p:spPr bwMode="auto">
            <a:xfrm>
              <a:off x="3500" y="2675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Oval 20"/>
            <p:cNvSpPr>
              <a:spLocks noChangeArrowheads="1"/>
            </p:cNvSpPr>
            <p:nvPr/>
          </p:nvSpPr>
          <p:spPr bwMode="auto">
            <a:xfrm>
              <a:off x="5009" y="2675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Oval 21"/>
            <p:cNvSpPr>
              <a:spLocks noChangeArrowheads="1"/>
            </p:cNvSpPr>
            <p:nvPr/>
          </p:nvSpPr>
          <p:spPr bwMode="auto">
            <a:xfrm>
              <a:off x="4003" y="2675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Oval 22"/>
            <p:cNvSpPr>
              <a:spLocks noChangeArrowheads="1"/>
            </p:cNvSpPr>
            <p:nvPr/>
          </p:nvSpPr>
          <p:spPr bwMode="auto">
            <a:xfrm>
              <a:off x="4506" y="2675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rot="5400000">
              <a:off x="4407" y="103"/>
              <a:ext cx="0" cy="2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1" name="Oval 25"/>
            <p:cNvSpPr>
              <a:spLocks noChangeArrowheads="1"/>
            </p:cNvSpPr>
            <p:nvPr/>
          </p:nvSpPr>
          <p:spPr bwMode="auto">
            <a:xfrm>
              <a:off x="3504" y="1172"/>
              <a:ext cx="163" cy="16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Oval 26"/>
            <p:cNvSpPr>
              <a:spLocks noChangeArrowheads="1"/>
            </p:cNvSpPr>
            <p:nvPr/>
          </p:nvSpPr>
          <p:spPr bwMode="auto">
            <a:xfrm>
              <a:off x="5013" y="1172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27" descr="Wide upward diagonal"/>
            <p:cNvSpPr>
              <a:spLocks noChangeArrowheads="1"/>
            </p:cNvSpPr>
            <p:nvPr/>
          </p:nvSpPr>
          <p:spPr bwMode="auto">
            <a:xfrm>
              <a:off x="4007" y="1172"/>
              <a:ext cx="163" cy="163"/>
            </a:xfrm>
            <a:prstGeom prst="ellipse">
              <a:avLst/>
            </a:prstGeom>
            <a:pattFill prst="wdUpDiag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Oval 28"/>
            <p:cNvSpPr>
              <a:spLocks noChangeArrowheads="1"/>
            </p:cNvSpPr>
            <p:nvPr/>
          </p:nvSpPr>
          <p:spPr bwMode="auto">
            <a:xfrm>
              <a:off x="4510" y="1172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" name="Oval 620"/>
            <p:cNvSpPr>
              <a:spLocks noChangeArrowheads="1"/>
            </p:cNvSpPr>
            <p:nvPr/>
          </p:nvSpPr>
          <p:spPr bwMode="auto">
            <a:xfrm>
              <a:off x="408" y="1267"/>
              <a:ext cx="5688" cy="5688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45" name="Text Box 629"/>
            <p:cNvSpPr txBox="1">
              <a:spLocks noChangeArrowheads="1"/>
            </p:cNvSpPr>
            <p:nvPr/>
          </p:nvSpPr>
          <p:spPr bwMode="auto">
            <a:xfrm>
              <a:off x="3777" y="946"/>
              <a:ext cx="61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IE" sz="2000" b="1" i="1">
                  <a:solidFill>
                    <a:schemeClr val="accent2"/>
                  </a:solidFill>
                  <a:latin typeface="Times New Roman" pitchFamily="18" charset="0"/>
                </a:rPr>
                <a:t>(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+1, y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9847" name="Rectangle 631"/>
            <p:cNvSpPr>
              <a:spLocks noChangeArrowheads="1"/>
            </p:cNvSpPr>
            <p:nvPr/>
          </p:nvSpPr>
          <p:spPr bwMode="auto">
            <a:xfrm>
              <a:off x="270" y="1055"/>
              <a:ext cx="2981" cy="597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48" name="Rectangle 632"/>
            <p:cNvSpPr>
              <a:spLocks noChangeArrowheads="1"/>
            </p:cNvSpPr>
            <p:nvPr/>
          </p:nvSpPr>
          <p:spPr bwMode="auto">
            <a:xfrm rot="5400000">
              <a:off x="2262" y="1991"/>
              <a:ext cx="3923" cy="6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51" name="Rectangle 635"/>
            <p:cNvSpPr>
              <a:spLocks noChangeArrowheads="1"/>
            </p:cNvSpPr>
            <p:nvPr/>
          </p:nvSpPr>
          <p:spPr bwMode="auto">
            <a:xfrm>
              <a:off x="5546" y="891"/>
              <a:ext cx="419" cy="24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58" name="Text Box 642"/>
            <p:cNvSpPr txBox="1">
              <a:spLocks noChangeArrowheads="1"/>
            </p:cNvSpPr>
            <p:nvPr/>
          </p:nvSpPr>
          <p:spPr bwMode="auto">
            <a:xfrm>
              <a:off x="3695" y="1861"/>
              <a:ext cx="745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IE" sz="2000" b="1" i="1">
                  <a:solidFill>
                    <a:schemeClr val="accent2"/>
                  </a:solidFill>
                  <a:latin typeface="Times New Roman" pitchFamily="18" charset="0"/>
                </a:rPr>
                <a:t>(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+1, y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-1)</a:t>
              </a:r>
            </a:p>
          </p:txBody>
        </p:sp>
        <p:sp>
          <p:nvSpPr>
            <p:cNvPr id="9859" name="Text Box 643"/>
            <p:cNvSpPr txBox="1">
              <a:spLocks noChangeArrowheads="1"/>
            </p:cNvSpPr>
            <p:nvPr/>
          </p:nvSpPr>
          <p:spPr bwMode="auto">
            <a:xfrm>
              <a:off x="3102" y="998"/>
              <a:ext cx="441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IE" sz="2000" b="1" i="1">
                  <a:solidFill>
                    <a:schemeClr val="accent2"/>
                  </a:solidFill>
                  <a:latin typeface="Times New Roman" pitchFamily="18" charset="0"/>
                </a:rPr>
                <a:t>(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, y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45475" cy="5524500"/>
          </a:xfrm>
        </p:spPr>
        <p:txBody>
          <a:bodyPr/>
          <a:lstStyle/>
          <a:p>
            <a:r>
              <a:rPr lang="en-IE" dirty="0"/>
              <a:t>Assume that we have </a:t>
            </a:r>
            <a:br>
              <a:rPr lang="en-IE" dirty="0"/>
            </a:br>
            <a:r>
              <a:rPr lang="en-IE" dirty="0"/>
              <a:t>just plotted point </a:t>
            </a:r>
            <a:r>
              <a:rPr lang="en-IE" sz="3600" i="1" dirty="0">
                <a:latin typeface="Times New Roman" pitchFamily="18" charset="0"/>
              </a:rPr>
              <a:t>(</a:t>
            </a:r>
            <a:r>
              <a:rPr lang="en-IE" sz="3600" i="1" dirty="0" err="1">
                <a:latin typeface="Times New Roman" pitchFamily="18" charset="0"/>
              </a:rPr>
              <a:t>x</a:t>
            </a:r>
            <a:r>
              <a:rPr lang="en-IE" sz="3600" i="1" baseline="-25000" dirty="0" err="1">
                <a:latin typeface="Times New Roman" pitchFamily="18" charset="0"/>
              </a:rPr>
              <a:t>k</a:t>
            </a:r>
            <a:r>
              <a:rPr lang="en-IE" sz="3600" i="1" dirty="0">
                <a:latin typeface="Times New Roman" pitchFamily="18" charset="0"/>
              </a:rPr>
              <a:t>, </a:t>
            </a:r>
            <a:r>
              <a:rPr lang="en-IE" sz="3600" i="1" dirty="0" err="1">
                <a:latin typeface="Times New Roman" pitchFamily="18" charset="0"/>
              </a:rPr>
              <a:t>y</a:t>
            </a:r>
            <a:r>
              <a:rPr lang="en-IE" sz="3600" i="1" baseline="-25000" dirty="0" err="1">
                <a:latin typeface="Times New Roman" pitchFamily="18" charset="0"/>
              </a:rPr>
              <a:t>k</a:t>
            </a:r>
            <a:r>
              <a:rPr lang="en-IE" sz="3600" i="1" dirty="0">
                <a:latin typeface="Times New Roman" pitchFamily="18" charset="0"/>
              </a:rPr>
              <a:t>)</a:t>
            </a:r>
          </a:p>
          <a:p>
            <a:r>
              <a:rPr lang="en-IE" dirty="0"/>
              <a:t>The next point is a </a:t>
            </a:r>
            <a:br>
              <a:rPr lang="en-IE" dirty="0"/>
            </a:br>
            <a:r>
              <a:rPr lang="en-IE" dirty="0"/>
              <a:t>choice between </a:t>
            </a:r>
            <a:r>
              <a:rPr lang="en-IE" sz="3600" i="1" dirty="0">
                <a:latin typeface="Times New Roman" pitchFamily="18" charset="0"/>
              </a:rPr>
              <a:t>(x</a:t>
            </a:r>
            <a:r>
              <a:rPr lang="en-IE" sz="3600" i="1" baseline="-25000" dirty="0">
                <a:latin typeface="Times New Roman" pitchFamily="18" charset="0"/>
              </a:rPr>
              <a:t>k</a:t>
            </a:r>
            <a:r>
              <a:rPr lang="en-IE" sz="3600" i="1" dirty="0">
                <a:latin typeface="Times New Roman" pitchFamily="18" charset="0"/>
              </a:rPr>
              <a:t>+1, </a:t>
            </a:r>
            <a:r>
              <a:rPr lang="en-IE" sz="3600" i="1" dirty="0" err="1">
                <a:latin typeface="Times New Roman" pitchFamily="18" charset="0"/>
              </a:rPr>
              <a:t>y</a:t>
            </a:r>
            <a:r>
              <a:rPr lang="en-IE" sz="3600" i="1" baseline="-25000" dirty="0" err="1">
                <a:latin typeface="Times New Roman" pitchFamily="18" charset="0"/>
              </a:rPr>
              <a:t>k</a:t>
            </a:r>
            <a:r>
              <a:rPr lang="en-IE" sz="3600" i="1" dirty="0">
                <a:latin typeface="Times New Roman" pitchFamily="18" charset="0"/>
              </a:rPr>
              <a:t>) </a:t>
            </a:r>
            <a:br>
              <a:rPr lang="en-IE" sz="3600" i="1" dirty="0">
                <a:latin typeface="Times New Roman" pitchFamily="18" charset="0"/>
              </a:rPr>
            </a:br>
            <a:r>
              <a:rPr lang="en-IE" dirty="0"/>
              <a:t>and </a:t>
            </a:r>
            <a:r>
              <a:rPr lang="en-IE" sz="3600" i="1" dirty="0">
                <a:latin typeface="Times New Roman" pitchFamily="18" charset="0"/>
              </a:rPr>
              <a:t>(x</a:t>
            </a:r>
            <a:r>
              <a:rPr lang="en-IE" sz="3600" i="1" baseline="-25000" dirty="0">
                <a:latin typeface="Times New Roman" pitchFamily="18" charset="0"/>
              </a:rPr>
              <a:t>k</a:t>
            </a:r>
            <a:r>
              <a:rPr lang="en-IE" sz="3600" i="1" dirty="0">
                <a:latin typeface="Times New Roman" pitchFamily="18" charset="0"/>
              </a:rPr>
              <a:t>+1, y</a:t>
            </a:r>
            <a:r>
              <a:rPr lang="en-IE" sz="3600" i="1" baseline="-25000" dirty="0">
                <a:latin typeface="Times New Roman" pitchFamily="18" charset="0"/>
              </a:rPr>
              <a:t>k</a:t>
            </a:r>
            <a:r>
              <a:rPr lang="en-IE" sz="3600" i="1" dirty="0">
                <a:latin typeface="Times New Roman" pitchFamily="18" charset="0"/>
              </a:rPr>
              <a:t>-1)</a:t>
            </a:r>
          </a:p>
          <a:p>
            <a:r>
              <a:rPr lang="en-IE" dirty="0"/>
              <a:t>We would like to choose </a:t>
            </a:r>
            <a:br>
              <a:rPr lang="en-IE" dirty="0"/>
            </a:br>
            <a:r>
              <a:rPr lang="en-IE" dirty="0"/>
              <a:t>the point that is nearest to </a:t>
            </a:r>
            <a:br>
              <a:rPr lang="en-IE" dirty="0"/>
            </a:br>
            <a:r>
              <a:rPr lang="en-IE" dirty="0"/>
              <a:t>the actual circle</a:t>
            </a:r>
          </a:p>
          <a:p>
            <a:r>
              <a:rPr lang="en-IE" dirty="0"/>
              <a:t>So how do we make this choice?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81600" y="1535668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(0, r)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Mid-Point Circle Algorithm (cont…)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dirty="0"/>
              <a:t>Let’s re-jig the equation of the circle slightly to give us:</a:t>
            </a:r>
          </a:p>
          <a:p>
            <a:pPr>
              <a:lnSpc>
                <a:spcPct val="90000"/>
              </a:lnSpc>
            </a:pPr>
            <a:endParaRPr lang="en-IE" sz="4000" dirty="0"/>
          </a:p>
          <a:p>
            <a:pPr>
              <a:lnSpc>
                <a:spcPct val="90000"/>
              </a:lnSpc>
            </a:pPr>
            <a:r>
              <a:rPr lang="en-IE" dirty="0"/>
              <a:t>The equation evaluates as follows:</a:t>
            </a:r>
          </a:p>
          <a:p>
            <a:pPr>
              <a:lnSpc>
                <a:spcPct val="90000"/>
              </a:lnSpc>
            </a:pPr>
            <a:endParaRPr lang="en-IE" dirty="0"/>
          </a:p>
          <a:p>
            <a:pPr>
              <a:lnSpc>
                <a:spcPct val="90000"/>
              </a:lnSpc>
            </a:pPr>
            <a:endParaRPr lang="en-IE" dirty="0"/>
          </a:p>
          <a:p>
            <a:pPr>
              <a:lnSpc>
                <a:spcPct val="90000"/>
              </a:lnSpc>
              <a:buNone/>
            </a:pPr>
            <a:endParaRPr lang="en-IE" sz="4000" dirty="0" smtClean="0"/>
          </a:p>
          <a:p>
            <a:pPr>
              <a:lnSpc>
                <a:spcPct val="90000"/>
              </a:lnSpc>
              <a:buNone/>
            </a:pPr>
            <a:endParaRPr lang="en-IE" dirty="0" smtClean="0"/>
          </a:p>
          <a:p>
            <a:pPr>
              <a:lnSpc>
                <a:spcPct val="90000"/>
              </a:lnSpc>
            </a:pPr>
            <a:r>
              <a:rPr lang="en-IE" dirty="0" smtClean="0"/>
              <a:t>By </a:t>
            </a:r>
            <a:r>
              <a:rPr lang="en-IE" dirty="0"/>
              <a:t>evaluating this function at the midpoint between the candidate pixels we can make our decision</a:t>
            </a:r>
            <a:endParaRPr lang="en-US" dirty="0"/>
          </a:p>
        </p:txBody>
      </p:sp>
      <p:graphicFrame>
        <p:nvGraphicFramePr>
          <p:cNvPr id="18469" name="Object 37"/>
          <p:cNvGraphicFramePr>
            <a:graphicFrameLocks noChangeAspect="1"/>
          </p:cNvGraphicFramePr>
          <p:nvPr/>
        </p:nvGraphicFramePr>
        <p:xfrm>
          <a:off x="2641600" y="1447800"/>
          <a:ext cx="38020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3" imgW="1460160" imgH="241200" progId="Equation.3">
                  <p:embed/>
                </p:oleObj>
              </mc:Choice>
              <mc:Fallback>
                <p:oleObj name="Equation" r:id="rId3" imgW="1460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1447800"/>
                        <a:ext cx="380206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55638" y="2705100"/>
            <a:ext cx="7793037" cy="1714500"/>
            <a:chOff x="440" y="1725"/>
            <a:chExt cx="5302" cy="1167"/>
          </a:xfrm>
        </p:grpSpPr>
        <p:graphicFrame>
          <p:nvGraphicFramePr>
            <p:cNvPr id="18470" name="Object 38"/>
            <p:cNvGraphicFramePr>
              <a:graphicFrameLocks noChangeAspect="1"/>
            </p:cNvGraphicFramePr>
            <p:nvPr/>
          </p:nvGraphicFramePr>
          <p:xfrm>
            <a:off x="440" y="1725"/>
            <a:ext cx="1604" cy="1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4" name="Equation" r:id="rId5" imgW="977760" imgH="711000" progId="Equation.3">
                    <p:embed/>
                  </p:oleObj>
                </mc:Choice>
                <mc:Fallback>
                  <p:oleObj name="Equation" r:id="rId5" imgW="97776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1725"/>
                          <a:ext cx="1604" cy="11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1" name="Object 39"/>
            <p:cNvGraphicFramePr>
              <a:graphicFrameLocks noChangeAspect="1"/>
            </p:cNvGraphicFramePr>
            <p:nvPr/>
          </p:nvGraphicFramePr>
          <p:xfrm>
            <a:off x="1971" y="1765"/>
            <a:ext cx="364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" name="Equation" r:id="rId7" imgW="2222280" imgH="203040" progId="Equation.3">
                    <p:embed/>
                  </p:oleObj>
                </mc:Choice>
                <mc:Fallback>
                  <p:oleObj name="Equation" r:id="rId7" imgW="222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" y="1765"/>
                          <a:ext cx="3645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2" name="Object 40"/>
            <p:cNvGraphicFramePr>
              <a:graphicFrameLocks noChangeAspect="1"/>
            </p:cNvGraphicFramePr>
            <p:nvPr/>
          </p:nvGraphicFramePr>
          <p:xfrm>
            <a:off x="1971" y="2138"/>
            <a:ext cx="331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Equation" r:id="rId9" imgW="2019240" imgH="203040" progId="Equation.3">
                    <p:embed/>
                  </p:oleObj>
                </mc:Choice>
                <mc:Fallback>
                  <p:oleObj name="Equation" r:id="rId9" imgW="2019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" y="2138"/>
                          <a:ext cx="3312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3" name="Object 41"/>
            <p:cNvGraphicFramePr>
              <a:graphicFrameLocks noChangeAspect="1"/>
            </p:cNvGraphicFramePr>
            <p:nvPr/>
          </p:nvGraphicFramePr>
          <p:xfrm>
            <a:off x="1971" y="2514"/>
            <a:ext cx="377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Equation" r:id="rId11" imgW="2298600" imgH="203040" progId="Equation.3">
                    <p:embed/>
                  </p:oleObj>
                </mc:Choice>
                <mc:Fallback>
                  <p:oleObj name="Equation" r:id="rId11" imgW="22986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" y="2514"/>
                          <a:ext cx="3771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Rasterisation</a:t>
            </a:r>
            <a:r>
              <a:rPr lang="en-US" dirty="0" smtClean="0"/>
              <a:t> (or </a:t>
            </a:r>
            <a:r>
              <a:rPr lang="en-US" b="1" dirty="0" smtClean="0"/>
              <a:t>rasterization</a:t>
            </a:r>
            <a:r>
              <a:rPr lang="en-US" dirty="0" smtClean="0"/>
              <a:t>) is the task of taking an image described in a vector graphics format (shapes) and converting it into a raster image (pixels or dots) for output on a video display or printer,  or for storage in a bitmap file format.</a:t>
            </a:r>
          </a:p>
          <a:p>
            <a:r>
              <a:rPr lang="en-US" dirty="0" smtClean="0"/>
              <a:t>This is also known as </a:t>
            </a:r>
            <a:r>
              <a:rPr lang="en-US" b="1" dirty="0" smtClean="0"/>
              <a:t>scan conversion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Mid-Point Circle Algorithm (cont…)</a:t>
            </a: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448675" cy="5524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/>
              <a:t>Assuming we have just plotted the pixel at (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/>
              <a:t>) so we need to choose between (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E" sz="36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/>
              <a:t>) and (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E" sz="36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E" sz="36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/>
              <a:t>)</a:t>
            </a:r>
          </a:p>
          <a:p>
            <a:pPr>
              <a:lnSpc>
                <a:spcPct val="90000"/>
              </a:lnSpc>
            </a:pPr>
            <a:r>
              <a:rPr lang="en-IE"/>
              <a:t>Our decision variable can be defined as:</a:t>
            </a:r>
          </a:p>
          <a:p>
            <a:pPr>
              <a:lnSpc>
                <a:spcPct val="90000"/>
              </a:lnSpc>
            </a:pPr>
            <a:endParaRPr lang="en-IE"/>
          </a:p>
          <a:p>
            <a:pPr>
              <a:lnSpc>
                <a:spcPct val="90000"/>
              </a:lnSpc>
            </a:pPr>
            <a:endParaRPr lang="en-IE" sz="4400"/>
          </a:p>
          <a:p>
            <a:pPr>
              <a:lnSpc>
                <a:spcPct val="90000"/>
              </a:lnSpc>
            </a:pPr>
            <a:r>
              <a:rPr lang="en-IE"/>
              <a:t>If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/>
              <a:t> &lt; 0 the midpoint is inside the circle and and the pixel at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/>
              <a:t> is closer to the circle</a:t>
            </a:r>
          </a:p>
          <a:p>
            <a:pPr>
              <a:lnSpc>
                <a:spcPct val="90000"/>
              </a:lnSpc>
            </a:pPr>
            <a:r>
              <a:rPr lang="en-IE"/>
              <a:t>Otherwise the midpoint is outside and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E" sz="36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/>
              <a:t> is closer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260600" y="2831805"/>
          <a:ext cx="45926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3" imgW="1892160" imgH="609480" progId="Equation.3">
                  <p:embed/>
                </p:oleObj>
              </mc:Choice>
              <mc:Fallback>
                <p:oleObj name="Equation" r:id="rId3" imgW="18921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831805"/>
                        <a:ext cx="4592638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Mid-Point Circle Algorithm (cont…)</a:t>
            </a: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/>
              <a:t>To ensure things are as efficient as possible we can do all of our calculations incrementally</a:t>
            </a:r>
          </a:p>
          <a:p>
            <a:pPr>
              <a:lnSpc>
                <a:spcPct val="90000"/>
              </a:lnSpc>
            </a:pPr>
            <a:r>
              <a:rPr lang="en-IE"/>
              <a:t>First consider:</a:t>
            </a:r>
          </a:p>
          <a:p>
            <a:pPr>
              <a:lnSpc>
                <a:spcPct val="90000"/>
              </a:lnSpc>
            </a:pPr>
            <a:endParaRPr lang="en-IE"/>
          </a:p>
          <a:p>
            <a:pPr>
              <a:lnSpc>
                <a:spcPct val="90000"/>
              </a:lnSpc>
            </a:pPr>
            <a:endParaRPr lang="en-IE" sz="4200"/>
          </a:p>
          <a:p>
            <a:pPr>
              <a:lnSpc>
                <a:spcPct val="90000"/>
              </a:lnSpc>
            </a:pPr>
            <a:r>
              <a:rPr lang="en-IE"/>
              <a:t>or:</a:t>
            </a:r>
          </a:p>
          <a:p>
            <a:pPr>
              <a:lnSpc>
                <a:spcPct val="90000"/>
              </a:lnSpc>
            </a:pPr>
            <a:endParaRPr lang="en-IE" sz="4000"/>
          </a:p>
          <a:p>
            <a:pPr>
              <a:lnSpc>
                <a:spcPct val="90000"/>
              </a:lnSpc>
            </a:pPr>
            <a:r>
              <a:rPr lang="en-IE"/>
              <a:t>where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IE"/>
              <a:t> is either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/>
              <a:t> or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E" sz="36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/>
              <a:t> depending on the sign of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endParaRPr lang="en-GB" sz="3600" i="1" baseline="-250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771650" y="2066260"/>
          <a:ext cx="5578475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3" imgW="2298600" imgH="634680" progId="Equation.3">
                  <p:embed/>
                </p:oleObj>
              </mc:Choice>
              <mc:Fallback>
                <p:oleObj name="Equation" r:id="rId3" imgW="22986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066260"/>
                        <a:ext cx="5578475" cy="154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982663" y="3864935"/>
          <a:ext cx="718026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5" imgW="2958840" imgH="241200" progId="Equation.3">
                  <p:embed/>
                </p:oleObj>
              </mc:Choice>
              <mc:Fallback>
                <p:oleObj name="Equation" r:id="rId5" imgW="2958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3864935"/>
                        <a:ext cx="7180262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Mid-Point Circle Algorithm (cont…)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The first decision variable is given as:</a:t>
            </a:r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 sz="2000"/>
          </a:p>
          <a:p>
            <a:r>
              <a:rPr lang="en-IE"/>
              <a:t>Then if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/>
              <a:t> &lt; 0 then the next decision variable is given as:</a:t>
            </a:r>
          </a:p>
          <a:p>
            <a:endParaRPr lang="en-IE" sz="2200"/>
          </a:p>
          <a:p>
            <a:r>
              <a:rPr lang="en-IE"/>
              <a:t>If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/>
              <a:t> &gt; 0 then the decision variable is:</a:t>
            </a:r>
            <a:endParaRPr 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892425" y="1371600"/>
          <a:ext cx="3328988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3" imgW="1371600" imgH="914400" progId="Equation.3">
                  <p:embed/>
                </p:oleObj>
              </mc:Choice>
              <mc:Fallback>
                <p:oleObj name="Equation" r:id="rId3" imgW="1371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1371600"/>
                        <a:ext cx="3328988" cy="221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3048000" y="4191000"/>
          <a:ext cx="298926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5" imgW="1231560" imgH="228600" progId="Equation.3">
                  <p:embed/>
                </p:oleObj>
              </mc:Choice>
              <mc:Fallback>
                <p:oleObj name="Equation" r:id="rId5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91000"/>
                        <a:ext cx="2989263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414588" y="5562600"/>
          <a:ext cx="43148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7" imgW="1777680" imgH="228600" progId="Equation.3">
                  <p:embed/>
                </p:oleObj>
              </mc:Choice>
              <mc:Fallback>
                <p:oleObj name="Equation" r:id="rId7" imgW="1777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5562600"/>
                        <a:ext cx="431482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CACE141F-F412-4A8D-8EE3-0C30421B4FC7}" type="slidenum">
              <a:rPr lang="ar-SA" sz="1400"/>
              <a:pPr algn="ctr"/>
              <a:t>43</a:t>
            </a:fld>
            <a:endParaRPr lang="en-US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latin typeface="TimesNewRoman" charset="0"/>
                <a:cs typeface="Times New Roman" pitchFamily="18" charset="0"/>
              </a:rPr>
              <a:t>Mid-point Circle Algorithm - Steps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92" y="1233470"/>
            <a:ext cx="8642350" cy="463393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cs typeface="Times New Roman" pitchFamily="18" charset="0"/>
              </a:rPr>
              <a:t>Input radius 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r</a:t>
            </a:r>
            <a:r>
              <a:rPr lang="en-US" sz="2000" i="1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Times New Roman" pitchFamily="18" charset="0"/>
              </a:rPr>
              <a:t>and circle center 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rgbClr val="002060"/>
                </a:solidFill>
                <a:cs typeface="Times New Roman" pitchFamily="18" charset="0"/>
              </a:rPr>
              <a:t>x</a:t>
            </a:r>
            <a:r>
              <a:rPr lang="en-US" sz="2000" b="1" baseline="-30000" dirty="0" err="1" smtClean="0">
                <a:solidFill>
                  <a:srgbClr val="002060"/>
                </a:solidFill>
                <a:cs typeface="Times New Roman" pitchFamily="18" charset="0"/>
              </a:rPr>
              <a:t>c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cs typeface="Times New Roman" pitchFamily="18" charset="0"/>
              </a:rPr>
              <a:t>y</a:t>
            </a:r>
            <a:r>
              <a:rPr lang="en-US" sz="2000" b="1" baseline="-30000" dirty="0" err="1" smtClean="0">
                <a:solidFill>
                  <a:srgbClr val="002060"/>
                </a:solidFill>
                <a:cs typeface="Times New Roman" pitchFamily="18" charset="0"/>
              </a:rPr>
              <a:t>c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). </a:t>
            </a:r>
            <a:r>
              <a:rPr lang="en-US" sz="2000" dirty="0" smtClean="0">
                <a:solidFill>
                  <a:srgbClr val="002060"/>
                </a:solidFill>
                <a:cs typeface="Times New Roman" pitchFamily="18" charset="0"/>
              </a:rPr>
              <a:t>set the first point 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(</a:t>
            </a:r>
            <a:r>
              <a:rPr lang="en-US" sz="2000" b="1" i="1" dirty="0" smtClean="0">
                <a:solidFill>
                  <a:srgbClr val="002060"/>
                </a:solidFill>
                <a:cs typeface="Times New Roman" pitchFamily="18" charset="0"/>
              </a:rPr>
              <a:t>x</a:t>
            </a:r>
            <a:r>
              <a:rPr lang="en-US" sz="2000" b="1" i="1" baseline="-30000" dirty="0" smtClean="0">
                <a:solidFill>
                  <a:srgbClr val="002060"/>
                </a:solidFill>
                <a:cs typeface="Times New Roman" pitchFamily="18" charset="0"/>
              </a:rPr>
              <a:t>0</a:t>
            </a:r>
            <a:r>
              <a:rPr lang="en-US" sz="2000" b="1" i="1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, </a:t>
            </a:r>
            <a:r>
              <a:rPr lang="en-US" sz="2000" b="1" i="1" dirty="0" smtClean="0">
                <a:solidFill>
                  <a:srgbClr val="002060"/>
                </a:solidFill>
                <a:cs typeface="Times New Roman" pitchFamily="18" charset="0"/>
              </a:rPr>
              <a:t>y</a:t>
            </a:r>
            <a:r>
              <a:rPr lang="en-US" sz="2000" b="1" i="1" baseline="-30000" dirty="0" smtClean="0">
                <a:solidFill>
                  <a:srgbClr val="002060"/>
                </a:solidFill>
                <a:cs typeface="Times New Roman" pitchFamily="18" charset="0"/>
              </a:rPr>
              <a:t>0</a:t>
            </a:r>
            <a:r>
              <a:rPr lang="en-US" sz="2000" b="1" i="1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) = (0, </a:t>
            </a:r>
            <a:r>
              <a:rPr lang="en-US" sz="2000" b="1" i="1" dirty="0" smtClean="0">
                <a:solidFill>
                  <a:srgbClr val="002060"/>
                </a:solidFill>
                <a:cs typeface="Times New Roman" pitchFamily="18" charset="0"/>
              </a:rPr>
              <a:t>r 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).</a:t>
            </a:r>
          </a:p>
          <a:p>
            <a:pPr marL="609600" indent="-609600">
              <a:buFontTx/>
              <a:buNone/>
            </a:pPr>
            <a:endParaRPr lang="en-US" sz="900" b="1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 marL="609600" indent="-609600">
              <a:buFontTx/>
              <a:buAutoNum type="arabicPeriod" startAt="2"/>
            </a:pPr>
            <a:r>
              <a:rPr lang="en-US" sz="2000" dirty="0" smtClean="0">
                <a:solidFill>
                  <a:srgbClr val="002060"/>
                </a:solidFill>
                <a:cs typeface="Times New Roman" pitchFamily="18" charset="0"/>
              </a:rPr>
              <a:t>Calculate the initial value of the decision parameter as 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p</a:t>
            </a:r>
            <a:r>
              <a:rPr lang="en-US" sz="2000" b="1" baseline="-30000" dirty="0" smtClean="0">
                <a:solidFill>
                  <a:srgbClr val="002060"/>
                </a:solidFill>
                <a:cs typeface="Times New Roman" pitchFamily="18" charset="0"/>
              </a:rPr>
              <a:t>0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= 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000" b="1" dirty="0" smtClean="0">
                <a:solidFill>
                  <a:srgbClr val="002060"/>
                </a:solidFill>
              </a:rPr>
              <a:t>– r.</a:t>
            </a:r>
          </a:p>
          <a:p>
            <a:pPr marL="609600" indent="-60960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     (</a:t>
            </a:r>
            <a:r>
              <a:rPr lang="en-US" sz="2000" b="1" dirty="0" smtClean="0">
                <a:solidFill>
                  <a:srgbClr val="0000FF"/>
                </a:solidFill>
              </a:rPr>
              <a:t>p</a:t>
            </a:r>
            <a:r>
              <a:rPr lang="en-US" sz="2000" b="1" baseline="-25000" dirty="0" smtClean="0">
                <a:solidFill>
                  <a:srgbClr val="0000FF"/>
                </a:solidFill>
              </a:rPr>
              <a:t>0</a:t>
            </a:r>
            <a:r>
              <a:rPr lang="en-US" sz="2000" b="1" dirty="0" smtClean="0">
                <a:solidFill>
                  <a:srgbClr val="0000FF"/>
                </a:solidFill>
              </a:rPr>
              <a:t> = 5 /4 – r ≅ 1 – r )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marL="609600" indent="-609600">
              <a:buFontTx/>
              <a:buAutoNum type="arabicPeriod" startAt="2"/>
            </a:pPr>
            <a:endParaRPr lang="en-US" sz="900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 marL="609600" indent="-609600">
              <a:buFontTx/>
              <a:buNone/>
            </a:pPr>
            <a:r>
              <a:rPr lang="en-US" sz="2000" dirty="0" smtClean="0">
                <a:solidFill>
                  <a:srgbClr val="002060"/>
                </a:solidFill>
                <a:cs typeface="Times New Roman" pitchFamily="18" charset="0"/>
              </a:rPr>
              <a:t>3.       If </a:t>
            </a:r>
            <a:r>
              <a:rPr lang="en-US" sz="2000" b="1" dirty="0" err="1" smtClean="0">
                <a:solidFill>
                  <a:srgbClr val="002060"/>
                </a:solidFill>
                <a:cs typeface="Times New Roman" pitchFamily="18" charset="0"/>
              </a:rPr>
              <a:t>p</a:t>
            </a:r>
            <a:r>
              <a:rPr lang="en-US" sz="2000" b="1" baseline="-30000" dirty="0" err="1" smtClean="0">
                <a:solidFill>
                  <a:srgbClr val="002060"/>
                </a:solidFill>
                <a:cs typeface="Times New Roman" pitchFamily="18" charset="0"/>
              </a:rPr>
              <a:t>k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&lt; 0</a:t>
            </a:r>
            <a:r>
              <a:rPr lang="en-US" sz="2000" dirty="0" smtClean="0">
                <a:solidFill>
                  <a:srgbClr val="002060"/>
                </a:solidFill>
                <a:cs typeface="Times New Roman" pitchFamily="18" charset="0"/>
              </a:rPr>
              <a:t>, </a:t>
            </a:r>
          </a:p>
          <a:p>
            <a:pPr marL="609600" indent="-609600">
              <a:buFontTx/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    </a:t>
            </a:r>
            <a:r>
              <a:rPr lang="en-US" sz="2000" dirty="0" smtClean="0">
                <a:solidFill>
                  <a:srgbClr val="002060"/>
                </a:solidFill>
                <a:cs typeface="Times New Roman" pitchFamily="18" charset="0"/>
              </a:rPr>
              <a:t>plot 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rgbClr val="002060"/>
                </a:solidFill>
                <a:cs typeface="Times New Roman" pitchFamily="18" charset="0"/>
              </a:rPr>
              <a:t>x</a:t>
            </a:r>
            <a:r>
              <a:rPr lang="en-US" sz="2000" b="1" baseline="-30000" dirty="0" err="1" smtClean="0">
                <a:solidFill>
                  <a:srgbClr val="002060"/>
                </a:solidFill>
                <a:cs typeface="Times New Roman" pitchFamily="18" charset="0"/>
              </a:rPr>
              <a:t>k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+ 1, </a:t>
            </a:r>
            <a:r>
              <a:rPr lang="en-US" sz="2000" b="1" dirty="0" err="1" smtClean="0">
                <a:solidFill>
                  <a:srgbClr val="002060"/>
                </a:solidFill>
                <a:cs typeface="Times New Roman" pitchFamily="18" charset="0"/>
              </a:rPr>
              <a:t>y</a:t>
            </a:r>
            <a:r>
              <a:rPr lang="en-US" sz="2000" b="1" baseline="-30000" dirty="0" err="1" smtClean="0">
                <a:solidFill>
                  <a:srgbClr val="002060"/>
                </a:solidFill>
                <a:cs typeface="Times New Roman" pitchFamily="18" charset="0"/>
              </a:rPr>
              <a:t>k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)</a:t>
            </a:r>
            <a:r>
              <a:rPr lang="en-US" sz="2000" dirty="0" smtClean="0">
                <a:solidFill>
                  <a:srgbClr val="002060"/>
                </a:solidFill>
                <a:cs typeface="Times New Roman" pitchFamily="18" charset="0"/>
              </a:rPr>
              <a:t> and 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p</a:t>
            </a:r>
            <a:r>
              <a:rPr lang="en-US" sz="2000" b="1" baseline="-30000" dirty="0" smtClean="0">
                <a:solidFill>
                  <a:srgbClr val="002060"/>
                </a:solidFill>
                <a:cs typeface="Times New Roman" pitchFamily="18" charset="0"/>
              </a:rPr>
              <a:t>k+1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= </a:t>
            </a:r>
            <a:r>
              <a:rPr lang="en-US" sz="2000" b="1" dirty="0" err="1" smtClean="0">
                <a:solidFill>
                  <a:srgbClr val="002060"/>
                </a:solidFill>
                <a:cs typeface="Times New Roman" pitchFamily="18" charset="0"/>
              </a:rPr>
              <a:t>p</a:t>
            </a:r>
            <a:r>
              <a:rPr lang="en-US" sz="2000" b="1" baseline="-30000" dirty="0" err="1" smtClean="0">
                <a:solidFill>
                  <a:srgbClr val="002060"/>
                </a:solidFill>
                <a:cs typeface="Times New Roman" pitchFamily="18" charset="0"/>
              </a:rPr>
              <a:t>k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+ 2x</a:t>
            </a:r>
            <a:r>
              <a:rPr lang="en-US" sz="2000" b="1" baseline="-30000" dirty="0" smtClean="0">
                <a:solidFill>
                  <a:srgbClr val="002060"/>
                </a:solidFill>
                <a:cs typeface="Times New Roman" pitchFamily="18" charset="0"/>
              </a:rPr>
              <a:t>k + 1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+ 1</a:t>
            </a:r>
            <a:r>
              <a:rPr lang="en-US" sz="2000" dirty="0" smtClean="0">
                <a:solidFill>
                  <a:srgbClr val="002060"/>
                </a:solidFill>
                <a:cs typeface="Times New Roman" pitchFamily="18" charset="0"/>
              </a:rPr>
              <a:t>, </a:t>
            </a:r>
            <a:r>
              <a:rPr lang="en-US" sz="900" dirty="0" smtClean="0">
                <a:solidFill>
                  <a:srgbClr val="002060"/>
                </a:solidFill>
                <a:cs typeface="Times New Roman" pitchFamily="18" charset="0"/>
              </a:rPr>
              <a:t>	</a:t>
            </a:r>
          </a:p>
          <a:p>
            <a:pPr marL="609600" indent="-609600">
              <a:buFontTx/>
              <a:buNone/>
            </a:pPr>
            <a:r>
              <a:rPr lang="en-US" sz="2000" dirty="0" smtClean="0">
                <a:solidFill>
                  <a:srgbClr val="002060"/>
                </a:solidFill>
                <a:cs typeface="Times New Roman" pitchFamily="18" charset="0"/>
              </a:rPr>
              <a:t>	</a:t>
            </a:r>
          </a:p>
          <a:p>
            <a:pPr marL="609600" indent="-609600">
              <a:buFontTx/>
              <a:buNone/>
            </a:pPr>
            <a:r>
              <a:rPr lang="en-US" sz="2000" dirty="0" smtClean="0">
                <a:solidFill>
                  <a:srgbClr val="002060"/>
                </a:solidFill>
                <a:cs typeface="Times New Roman" pitchFamily="18" charset="0"/>
              </a:rPr>
              <a:t>	Otherwise, </a:t>
            </a:r>
          </a:p>
          <a:p>
            <a:pPr marL="609600" indent="-609600">
              <a:buFontTx/>
              <a:buNone/>
            </a:pPr>
            <a:endParaRPr lang="en-US" sz="900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 marL="609600" indent="-609600">
              <a:buFontTx/>
              <a:buNone/>
            </a:pPr>
            <a:r>
              <a:rPr lang="en-US" sz="2000" dirty="0" smtClean="0">
                <a:solidFill>
                  <a:srgbClr val="002060"/>
                </a:solidFill>
                <a:cs typeface="Times New Roman" pitchFamily="18" charset="0"/>
              </a:rPr>
              <a:t>	plot  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rgbClr val="002060"/>
                </a:solidFill>
                <a:cs typeface="Times New Roman" pitchFamily="18" charset="0"/>
              </a:rPr>
              <a:t>x</a:t>
            </a:r>
            <a:r>
              <a:rPr lang="en-US" sz="2000" b="1" baseline="-30000" dirty="0" err="1" smtClean="0">
                <a:solidFill>
                  <a:srgbClr val="002060"/>
                </a:solidFill>
                <a:cs typeface="Times New Roman" pitchFamily="18" charset="0"/>
              </a:rPr>
              <a:t>k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+ 1, </a:t>
            </a:r>
            <a:r>
              <a:rPr lang="en-US" sz="2000" b="1" dirty="0" err="1" smtClean="0">
                <a:solidFill>
                  <a:srgbClr val="002060"/>
                </a:solidFill>
                <a:cs typeface="Times New Roman" pitchFamily="18" charset="0"/>
              </a:rPr>
              <a:t>y</a:t>
            </a:r>
            <a:r>
              <a:rPr lang="en-US" sz="2000" b="1" baseline="-30000" dirty="0" err="1" smtClean="0">
                <a:solidFill>
                  <a:srgbClr val="002060"/>
                </a:solidFill>
                <a:cs typeface="Times New Roman" pitchFamily="18" charset="0"/>
              </a:rPr>
              <a:t>k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–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1 )</a:t>
            </a:r>
            <a:r>
              <a:rPr lang="en-US" sz="2000" dirty="0" smtClean="0">
                <a:solidFill>
                  <a:srgbClr val="002060"/>
                </a:solidFill>
                <a:cs typeface="Times New Roman" pitchFamily="18" charset="0"/>
              </a:rPr>
              <a:t> and 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p</a:t>
            </a:r>
            <a:r>
              <a:rPr lang="en-US" sz="2000" b="1" baseline="-30000" dirty="0" smtClean="0">
                <a:solidFill>
                  <a:srgbClr val="002060"/>
                </a:solidFill>
                <a:cs typeface="Times New Roman" pitchFamily="18" charset="0"/>
              </a:rPr>
              <a:t>k+1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= </a:t>
            </a:r>
            <a:r>
              <a:rPr lang="en-US" sz="2000" b="1" dirty="0" err="1" smtClean="0">
                <a:solidFill>
                  <a:srgbClr val="002060"/>
                </a:solidFill>
                <a:cs typeface="Times New Roman" pitchFamily="18" charset="0"/>
              </a:rPr>
              <a:t>p</a:t>
            </a:r>
            <a:r>
              <a:rPr lang="en-US" sz="2000" b="1" baseline="-30000" dirty="0" err="1" smtClean="0">
                <a:solidFill>
                  <a:srgbClr val="002060"/>
                </a:solidFill>
                <a:cs typeface="Times New Roman" pitchFamily="18" charset="0"/>
              </a:rPr>
              <a:t>k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+ 2x</a:t>
            </a:r>
            <a:r>
              <a:rPr lang="en-US" sz="2000" b="1" baseline="-30000" dirty="0" smtClean="0">
                <a:solidFill>
                  <a:srgbClr val="002060"/>
                </a:solidFill>
                <a:cs typeface="Times New Roman" pitchFamily="18" charset="0"/>
              </a:rPr>
              <a:t>k+1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+ 1 – 2y</a:t>
            </a:r>
            <a:r>
              <a:rPr lang="en-US" sz="2000" b="1" baseline="-30000" dirty="0" smtClean="0">
                <a:solidFill>
                  <a:srgbClr val="002060"/>
                </a:solidFill>
                <a:cs typeface="Times New Roman" pitchFamily="18" charset="0"/>
              </a:rPr>
              <a:t>k+1</a:t>
            </a:r>
            <a:r>
              <a:rPr lang="en-US" sz="2000" dirty="0" smtClean="0">
                <a:solidFill>
                  <a:srgbClr val="002060"/>
                </a:solidFill>
                <a:cs typeface="Times New Roman" pitchFamily="18" charset="0"/>
              </a:rPr>
              <a:t>, </a:t>
            </a:r>
          </a:p>
          <a:p>
            <a:pPr marL="609600" indent="-609600">
              <a:buFontTx/>
              <a:buNone/>
            </a:pPr>
            <a:endParaRPr lang="en-US" sz="2000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 marL="609600" indent="-609600">
              <a:buFontTx/>
              <a:buNone/>
            </a:pPr>
            <a:r>
              <a:rPr lang="en-US" sz="2000" dirty="0" smtClean="0">
                <a:solidFill>
                  <a:srgbClr val="002060"/>
                </a:solidFill>
                <a:cs typeface="Times New Roman" pitchFamily="18" charset="0"/>
              </a:rPr>
              <a:t>	where 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2x</a:t>
            </a:r>
            <a:r>
              <a:rPr lang="en-US" sz="2000" b="1" baseline="-30000" dirty="0" smtClean="0">
                <a:solidFill>
                  <a:srgbClr val="002060"/>
                </a:solidFill>
                <a:cs typeface="Times New Roman" pitchFamily="18" charset="0"/>
              </a:rPr>
              <a:t>k + 1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= 2x</a:t>
            </a:r>
            <a:r>
              <a:rPr lang="en-US" sz="2000" b="1" baseline="-30000" dirty="0" smtClean="0">
                <a:solidFill>
                  <a:srgbClr val="002060"/>
                </a:solidFill>
                <a:cs typeface="Times New Roman" pitchFamily="18" charset="0"/>
              </a:rPr>
              <a:t>k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+ 2</a:t>
            </a:r>
            <a:r>
              <a:rPr lang="en-US" sz="2000" dirty="0" smtClean="0">
                <a:solidFill>
                  <a:srgbClr val="002060"/>
                </a:solidFill>
                <a:cs typeface="Times New Roman" pitchFamily="18" charset="0"/>
              </a:rPr>
              <a:t> and 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2y</a:t>
            </a:r>
            <a:r>
              <a:rPr lang="en-US" sz="2000" b="1" baseline="-30000" dirty="0" smtClean="0">
                <a:solidFill>
                  <a:srgbClr val="002060"/>
                </a:solidFill>
                <a:cs typeface="Times New Roman" pitchFamily="18" charset="0"/>
              </a:rPr>
              <a:t>k + 1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= 2y</a:t>
            </a:r>
            <a:r>
              <a:rPr lang="en-US" sz="2000" b="1" baseline="-30000" dirty="0" smtClean="0">
                <a:solidFill>
                  <a:srgbClr val="002060"/>
                </a:solidFill>
                <a:cs typeface="Times New Roman" pitchFamily="18" charset="0"/>
              </a:rPr>
              <a:t>k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–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 2</a:t>
            </a:r>
            <a:r>
              <a:rPr lang="en-US" sz="2000" dirty="0" smtClean="0">
                <a:solidFill>
                  <a:srgbClr val="002060"/>
                </a:solidFill>
                <a:cs typeface="Times New Roman" pitchFamily="18" charset="0"/>
              </a:rPr>
              <a:t>.</a:t>
            </a:r>
          </a:p>
          <a:p>
            <a:pPr marL="609600" indent="-609600">
              <a:buFontTx/>
              <a:buNone/>
            </a:pPr>
            <a:endParaRPr lang="en-US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A2ED84C6-87B9-4159-A418-8BB3D033B955}" type="slidenum">
              <a:rPr lang="ar-SA" sz="1400"/>
              <a:pPr algn="ctr"/>
              <a:t>44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latin typeface="TimesNewRoman" charset="0"/>
                <a:cs typeface="Times New Roman" pitchFamily="18" charset="0"/>
              </a:rPr>
              <a:t>Mid-point Circle Algorithm - Steps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29600" cy="4525962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200" dirty="0" smtClean="0">
                <a:solidFill>
                  <a:srgbClr val="002060"/>
                </a:solidFill>
                <a:cs typeface="Times New Roman" pitchFamily="18" charset="0"/>
              </a:rPr>
              <a:t>	</a:t>
            </a:r>
            <a:endParaRPr lang="en-US" sz="2200" dirty="0" smtClean="0">
              <a:solidFill>
                <a:srgbClr val="002060"/>
              </a:solidFill>
            </a:endParaRPr>
          </a:p>
          <a:p>
            <a:pPr marL="609600" indent="-609600">
              <a:buFontTx/>
              <a:buAutoNum type="arabicPeriod" startAt="4"/>
            </a:pPr>
            <a:r>
              <a:rPr lang="en-US" sz="2200" dirty="0" smtClean="0">
                <a:solidFill>
                  <a:srgbClr val="002060"/>
                </a:solidFill>
                <a:cs typeface="Times New Roman" pitchFamily="18" charset="0"/>
              </a:rPr>
              <a:t>Determine symmetry points on the other seven octants.</a:t>
            </a:r>
          </a:p>
          <a:p>
            <a:pPr marL="609600" indent="-609600">
              <a:buFontTx/>
              <a:buAutoNum type="arabicPeriod" startAt="4"/>
            </a:pPr>
            <a:endParaRPr lang="en-US" sz="2200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 marL="609600" indent="-609600">
              <a:buFontTx/>
              <a:buAutoNum type="arabicPeriod" startAt="4"/>
            </a:pPr>
            <a:r>
              <a:rPr lang="en-US" sz="2200" dirty="0" smtClean="0">
                <a:solidFill>
                  <a:srgbClr val="002060"/>
                </a:solidFill>
                <a:cs typeface="Times New Roman" pitchFamily="18" charset="0"/>
              </a:rPr>
              <a:t>Move each calculated pixel position (</a:t>
            </a:r>
            <a:r>
              <a:rPr lang="en-US" sz="2200" i="1" dirty="0" smtClean="0">
                <a:solidFill>
                  <a:srgbClr val="002060"/>
                </a:solidFill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002060"/>
                </a:solidFill>
                <a:cs typeface="Times New Roman" pitchFamily="18" charset="0"/>
              </a:rPr>
              <a:t>, </a:t>
            </a:r>
            <a:r>
              <a:rPr lang="en-US" sz="2200" i="1" dirty="0" smtClean="0">
                <a:solidFill>
                  <a:srgbClr val="002060"/>
                </a:solidFill>
                <a:cs typeface="Times New Roman" pitchFamily="18" charset="0"/>
              </a:rPr>
              <a:t>y</a:t>
            </a:r>
            <a:r>
              <a:rPr lang="en-US" sz="2200" dirty="0" smtClean="0">
                <a:solidFill>
                  <a:srgbClr val="002060"/>
                </a:solidFill>
                <a:cs typeface="Times New Roman" pitchFamily="18" charset="0"/>
              </a:rPr>
              <a:t>) onto the circular path centered on (</a:t>
            </a:r>
            <a:r>
              <a:rPr lang="en-US" sz="2200" i="1" dirty="0" err="1" smtClean="0">
                <a:solidFill>
                  <a:srgbClr val="002060"/>
                </a:solidFill>
                <a:cs typeface="Times New Roman" pitchFamily="18" charset="0"/>
              </a:rPr>
              <a:t>x</a:t>
            </a:r>
            <a:r>
              <a:rPr lang="en-US" sz="2200" i="1" baseline="-30000" dirty="0" err="1" smtClean="0">
                <a:solidFill>
                  <a:srgbClr val="002060"/>
                </a:solidFill>
                <a:cs typeface="Times New Roman" pitchFamily="18" charset="0"/>
              </a:rPr>
              <a:t>c</a:t>
            </a:r>
            <a:r>
              <a:rPr lang="en-US" sz="2200" dirty="0" smtClean="0">
                <a:solidFill>
                  <a:srgbClr val="002060"/>
                </a:solidFill>
                <a:cs typeface="Times New Roman" pitchFamily="18" charset="0"/>
              </a:rPr>
              <a:t>, </a:t>
            </a:r>
            <a:r>
              <a:rPr lang="en-US" sz="2200" i="1" dirty="0" err="1" smtClean="0">
                <a:solidFill>
                  <a:srgbClr val="002060"/>
                </a:solidFill>
                <a:cs typeface="Times New Roman" pitchFamily="18" charset="0"/>
              </a:rPr>
              <a:t>y</a:t>
            </a:r>
            <a:r>
              <a:rPr lang="en-US" sz="2200" baseline="-30000" dirty="0" err="1" smtClean="0">
                <a:solidFill>
                  <a:srgbClr val="002060"/>
                </a:solidFill>
                <a:cs typeface="Times New Roman" pitchFamily="18" charset="0"/>
              </a:rPr>
              <a:t>c</a:t>
            </a:r>
            <a:r>
              <a:rPr lang="en-US" sz="2200" dirty="0" smtClean="0">
                <a:solidFill>
                  <a:srgbClr val="002060"/>
                </a:solidFill>
                <a:cs typeface="Times New Roman" pitchFamily="18" charset="0"/>
              </a:rPr>
              <a:t>) and plot the coordinate values: </a:t>
            </a:r>
            <a:r>
              <a:rPr lang="en-US" sz="2200" b="1" i="1" dirty="0" smtClean="0">
                <a:solidFill>
                  <a:srgbClr val="002060"/>
                </a:solidFill>
                <a:cs typeface="Times New Roman" pitchFamily="18" charset="0"/>
              </a:rPr>
              <a:t>x </a:t>
            </a:r>
            <a:r>
              <a:rPr lang="en-US" sz="2200" b="1" dirty="0" smtClean="0">
                <a:solidFill>
                  <a:srgbClr val="002060"/>
                </a:solidFill>
                <a:cs typeface="Times New Roman" pitchFamily="18" charset="0"/>
              </a:rPr>
              <a:t>= </a:t>
            </a:r>
            <a:r>
              <a:rPr lang="en-US" sz="2200" b="1" i="1" dirty="0" smtClean="0">
                <a:solidFill>
                  <a:srgbClr val="002060"/>
                </a:solidFill>
                <a:cs typeface="Times New Roman" pitchFamily="18" charset="0"/>
              </a:rPr>
              <a:t>x </a:t>
            </a:r>
            <a:r>
              <a:rPr lang="en-US" sz="2200" b="1" dirty="0" smtClean="0">
                <a:solidFill>
                  <a:srgbClr val="002060"/>
                </a:solidFill>
                <a:cs typeface="Times New Roman" pitchFamily="18" charset="0"/>
              </a:rPr>
              <a:t>+ </a:t>
            </a:r>
            <a:r>
              <a:rPr lang="en-US" sz="2200" b="1" i="1" dirty="0" err="1" smtClean="0">
                <a:solidFill>
                  <a:srgbClr val="002060"/>
                </a:solidFill>
                <a:cs typeface="Times New Roman" pitchFamily="18" charset="0"/>
              </a:rPr>
              <a:t>x</a:t>
            </a:r>
            <a:r>
              <a:rPr lang="en-US" sz="2200" b="1" i="1" baseline="-30000" dirty="0" err="1" smtClean="0">
                <a:solidFill>
                  <a:srgbClr val="002060"/>
                </a:solidFill>
                <a:cs typeface="Times New Roman" pitchFamily="18" charset="0"/>
              </a:rPr>
              <a:t>c</a:t>
            </a:r>
            <a:r>
              <a:rPr lang="en-US" sz="2200" b="1" i="1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cs typeface="Times New Roman" pitchFamily="18" charset="0"/>
              </a:rPr>
              <a:t>,         </a:t>
            </a:r>
            <a:r>
              <a:rPr lang="en-US" sz="2200" b="1" i="1" dirty="0" smtClean="0">
                <a:solidFill>
                  <a:srgbClr val="002060"/>
                </a:solidFill>
                <a:cs typeface="Times New Roman" pitchFamily="18" charset="0"/>
              </a:rPr>
              <a:t>y </a:t>
            </a:r>
            <a:r>
              <a:rPr lang="en-US" sz="2200" b="1" dirty="0" smtClean="0">
                <a:solidFill>
                  <a:srgbClr val="002060"/>
                </a:solidFill>
                <a:cs typeface="Times New Roman" pitchFamily="18" charset="0"/>
              </a:rPr>
              <a:t>= </a:t>
            </a:r>
            <a:r>
              <a:rPr lang="en-US" sz="2200" b="1" i="1" dirty="0" smtClean="0">
                <a:solidFill>
                  <a:srgbClr val="002060"/>
                </a:solidFill>
                <a:cs typeface="Times New Roman" pitchFamily="18" charset="0"/>
              </a:rPr>
              <a:t>y </a:t>
            </a:r>
            <a:r>
              <a:rPr lang="en-US" sz="2200" b="1" dirty="0" smtClean="0">
                <a:solidFill>
                  <a:srgbClr val="002060"/>
                </a:solidFill>
                <a:cs typeface="Times New Roman" pitchFamily="18" charset="0"/>
              </a:rPr>
              <a:t>+ </a:t>
            </a:r>
            <a:r>
              <a:rPr lang="en-US" sz="2200" b="1" i="1" dirty="0" err="1" smtClean="0">
                <a:solidFill>
                  <a:srgbClr val="002060"/>
                </a:solidFill>
                <a:cs typeface="Times New Roman" pitchFamily="18" charset="0"/>
              </a:rPr>
              <a:t>y</a:t>
            </a:r>
            <a:r>
              <a:rPr lang="en-US" sz="2200" b="1" i="1" baseline="-30000" dirty="0" err="1" smtClean="0">
                <a:solidFill>
                  <a:srgbClr val="002060"/>
                </a:solidFill>
                <a:cs typeface="Times New Roman" pitchFamily="18" charset="0"/>
              </a:rPr>
              <a:t>c</a:t>
            </a:r>
            <a:endParaRPr lang="en-US" sz="2200" b="1" i="1" baseline="-30000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 marL="609600" indent="-609600">
              <a:buFontTx/>
              <a:buAutoNum type="arabicPeriod" startAt="4"/>
            </a:pPr>
            <a:endParaRPr lang="en-US" sz="2200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 marL="609600" indent="-609600">
              <a:buFontTx/>
              <a:buAutoNum type="arabicPeriod" startAt="4"/>
            </a:pPr>
            <a:r>
              <a:rPr lang="en-US" sz="2200" dirty="0" smtClean="0">
                <a:solidFill>
                  <a:srgbClr val="002060"/>
                </a:solidFill>
                <a:cs typeface="Times New Roman" pitchFamily="18" charset="0"/>
              </a:rPr>
              <a:t>Repeat steps 3</a:t>
            </a:r>
            <a:r>
              <a:rPr lang="en-US" sz="2200" i="1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cs typeface="Times New Roman" pitchFamily="18" charset="0"/>
              </a:rPr>
              <a:t>though 5</a:t>
            </a:r>
            <a:r>
              <a:rPr lang="en-US" sz="2200" i="1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cs typeface="Times New Roman" pitchFamily="18" charset="0"/>
              </a:rPr>
              <a:t>until </a:t>
            </a:r>
            <a:r>
              <a:rPr lang="en-US" sz="2200" b="1" i="1" dirty="0" smtClean="0">
                <a:solidFill>
                  <a:srgbClr val="002060"/>
                </a:solidFill>
                <a:cs typeface="Times New Roman" pitchFamily="18" charset="0"/>
              </a:rPr>
              <a:t>x </a:t>
            </a:r>
            <a:r>
              <a:rPr lang="en-US" sz="2200" b="1" dirty="0" smtClean="0">
                <a:solidFill>
                  <a:srgbClr val="002060"/>
                </a:solidFill>
                <a:cs typeface="Times New Roman" pitchFamily="18" charset="0"/>
                <a:sym typeface="Symbol" pitchFamily="18" charset="2"/>
              </a:rPr>
              <a:t> </a:t>
            </a:r>
            <a:r>
              <a:rPr lang="en-US" sz="2200" b="1" i="1" dirty="0" smtClean="0">
                <a:solidFill>
                  <a:srgbClr val="002060"/>
                </a:solidFill>
                <a:cs typeface="Times New Roman" pitchFamily="18" charset="0"/>
              </a:rPr>
              <a:t>y</a:t>
            </a:r>
            <a:r>
              <a:rPr lang="en-US" sz="2200" dirty="0" smtClean="0">
                <a:solidFill>
                  <a:srgbClr val="002060"/>
                </a:solidFill>
                <a:cs typeface="Times New Roman" pitchFamily="18" charset="0"/>
              </a:rPr>
              <a:t>.</a:t>
            </a:r>
          </a:p>
          <a:p>
            <a:pPr marL="609600" indent="-609600">
              <a:buFontTx/>
              <a:buAutoNum type="arabicPeriod" startAt="4"/>
            </a:pPr>
            <a:endParaRPr lang="en-US" sz="2200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 marL="609600" indent="-609600">
              <a:buFontTx/>
              <a:buAutoNum type="arabicPeriod" startAt="4"/>
            </a:pPr>
            <a:r>
              <a:rPr lang="en-US" sz="2200" dirty="0" smtClean="0">
                <a:solidFill>
                  <a:srgbClr val="002060"/>
                </a:solidFill>
                <a:cs typeface="Times New Roman" pitchFamily="18" charset="0"/>
              </a:rPr>
              <a:t>For all points, add the center point </a:t>
            </a:r>
            <a:r>
              <a:rPr lang="en-US" sz="2200" dirty="0" smtClean="0"/>
              <a:t>(</a:t>
            </a:r>
            <a:r>
              <a:rPr lang="en-US" sz="2200" dirty="0" err="1" smtClean="0"/>
              <a:t>x</a:t>
            </a:r>
            <a:r>
              <a:rPr lang="en-US" sz="2200" baseline="-25000" dirty="0" err="1" smtClean="0"/>
              <a:t>c</a:t>
            </a:r>
            <a:r>
              <a:rPr lang="en-US" sz="2200" dirty="0" smtClean="0"/>
              <a:t>, </a:t>
            </a:r>
            <a:r>
              <a:rPr lang="en-US" sz="2200" dirty="0" err="1" smtClean="0"/>
              <a:t>y</a:t>
            </a:r>
            <a:r>
              <a:rPr lang="en-US" sz="2200" baseline="-25000" dirty="0" err="1" smtClean="0"/>
              <a:t>c</a:t>
            </a:r>
            <a:r>
              <a:rPr lang="en-US" sz="2200" dirty="0" smtClean="0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29F63018-2C8A-432F-827F-5BF17B2B0C67}" type="slidenum">
              <a:rPr lang="ar-SA" sz="1400"/>
              <a:pPr algn="ctr"/>
              <a:t>45</a:t>
            </a:fld>
            <a:endParaRPr lang="en-US" sz="140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 b="1" smtClean="0">
                <a:latin typeface="TimesNewRoman" charset="0"/>
                <a:cs typeface="Times New Roman" pitchFamily="18" charset="0"/>
              </a:rPr>
              <a:t>Mid-point Circle Algorithm - Steps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84313"/>
            <a:ext cx="8229600" cy="4525962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200" smtClean="0">
                <a:solidFill>
                  <a:srgbClr val="002060"/>
                </a:solidFill>
                <a:cs typeface="Times New Roman" pitchFamily="18" charset="0"/>
              </a:rPr>
              <a:t>	</a:t>
            </a:r>
            <a:endParaRPr lang="en-US" sz="2200" smtClean="0">
              <a:solidFill>
                <a:srgbClr val="002060"/>
              </a:solidFill>
            </a:endParaRPr>
          </a:p>
          <a:p>
            <a:pPr marL="609600" indent="-609600"/>
            <a:r>
              <a:rPr lang="en-US" sz="2200" smtClean="0"/>
              <a:t>Now we drew a part from circle, to draw a complete circle, we must plot the other points.</a:t>
            </a:r>
          </a:p>
          <a:p>
            <a:pPr marL="609600" indent="-609600"/>
            <a:r>
              <a:rPr lang="en-US" sz="2200" smtClean="0"/>
              <a:t>We have (x</a:t>
            </a:r>
            <a:r>
              <a:rPr lang="en-US" sz="2200" baseline="-25000" smtClean="0"/>
              <a:t>c</a:t>
            </a:r>
            <a:r>
              <a:rPr lang="en-US" sz="2200" smtClean="0"/>
              <a:t> + x , y</a:t>
            </a:r>
            <a:r>
              <a:rPr lang="en-US" sz="2200" baseline="-25000" smtClean="0"/>
              <a:t>c</a:t>
            </a:r>
            <a:r>
              <a:rPr lang="en-US" sz="2200" smtClean="0"/>
              <a:t> + y), the other points are:</a:t>
            </a:r>
          </a:p>
          <a:p>
            <a:pPr lvl="1"/>
            <a:r>
              <a:rPr lang="en-US" sz="2000" smtClean="0"/>
              <a:t>(x</a:t>
            </a:r>
            <a:r>
              <a:rPr lang="en-US" sz="2000" baseline="-25000" smtClean="0"/>
              <a:t>c</a:t>
            </a:r>
            <a:r>
              <a:rPr lang="en-US" sz="2000" smtClean="0"/>
              <a:t> - x , y</a:t>
            </a:r>
            <a:r>
              <a:rPr lang="en-US" sz="2000" baseline="-25000" smtClean="0"/>
              <a:t>c</a:t>
            </a:r>
            <a:r>
              <a:rPr lang="en-US" sz="2000" smtClean="0"/>
              <a:t> + y) </a:t>
            </a:r>
          </a:p>
          <a:p>
            <a:pPr lvl="1"/>
            <a:r>
              <a:rPr lang="en-US" sz="2000" smtClean="0"/>
              <a:t>(x</a:t>
            </a:r>
            <a:r>
              <a:rPr lang="en-US" sz="2000" baseline="-25000" smtClean="0"/>
              <a:t>c</a:t>
            </a:r>
            <a:r>
              <a:rPr lang="en-US" sz="2000" smtClean="0"/>
              <a:t> + x , y</a:t>
            </a:r>
            <a:r>
              <a:rPr lang="en-US" sz="2000" baseline="-25000" smtClean="0"/>
              <a:t>c</a:t>
            </a:r>
            <a:r>
              <a:rPr lang="en-US" sz="2000" smtClean="0"/>
              <a:t> - y)</a:t>
            </a:r>
          </a:p>
          <a:p>
            <a:pPr lvl="1"/>
            <a:r>
              <a:rPr lang="en-US" sz="2000" smtClean="0"/>
              <a:t>(x</a:t>
            </a:r>
            <a:r>
              <a:rPr lang="en-US" sz="2000" baseline="-25000" smtClean="0"/>
              <a:t>c</a:t>
            </a:r>
            <a:r>
              <a:rPr lang="en-US" sz="2000" smtClean="0"/>
              <a:t> - x , y</a:t>
            </a:r>
            <a:r>
              <a:rPr lang="en-US" sz="2000" baseline="-25000" smtClean="0"/>
              <a:t>c</a:t>
            </a:r>
            <a:r>
              <a:rPr lang="en-US" sz="2000" smtClean="0"/>
              <a:t> - y)</a:t>
            </a:r>
          </a:p>
          <a:p>
            <a:pPr lvl="1"/>
            <a:r>
              <a:rPr lang="en-US" sz="2000" smtClean="0"/>
              <a:t>(x</a:t>
            </a:r>
            <a:r>
              <a:rPr lang="en-US" sz="2000" baseline="-25000" smtClean="0"/>
              <a:t>c</a:t>
            </a:r>
            <a:r>
              <a:rPr lang="en-US" sz="2000" smtClean="0"/>
              <a:t> + y , y</a:t>
            </a:r>
            <a:r>
              <a:rPr lang="en-US" sz="2000" baseline="-25000" smtClean="0"/>
              <a:t>c</a:t>
            </a:r>
            <a:r>
              <a:rPr lang="en-US" sz="2000" smtClean="0"/>
              <a:t> + x)</a:t>
            </a:r>
          </a:p>
          <a:p>
            <a:pPr lvl="1"/>
            <a:r>
              <a:rPr lang="en-US" sz="2000" smtClean="0"/>
              <a:t>(x</a:t>
            </a:r>
            <a:r>
              <a:rPr lang="en-US" sz="2000" baseline="-25000" smtClean="0"/>
              <a:t>c</a:t>
            </a:r>
            <a:r>
              <a:rPr lang="en-US" sz="2000" smtClean="0"/>
              <a:t> - y , y</a:t>
            </a:r>
            <a:r>
              <a:rPr lang="en-US" sz="2000" baseline="-25000" smtClean="0"/>
              <a:t>c</a:t>
            </a:r>
            <a:r>
              <a:rPr lang="en-US" sz="2000" smtClean="0"/>
              <a:t> + x)</a:t>
            </a:r>
          </a:p>
          <a:p>
            <a:pPr lvl="1"/>
            <a:r>
              <a:rPr lang="en-US" sz="2000" smtClean="0"/>
              <a:t>(x</a:t>
            </a:r>
            <a:r>
              <a:rPr lang="en-US" sz="2000" baseline="-25000" smtClean="0"/>
              <a:t>c</a:t>
            </a:r>
            <a:r>
              <a:rPr lang="en-US" sz="2000" smtClean="0"/>
              <a:t> + y , y</a:t>
            </a:r>
            <a:r>
              <a:rPr lang="en-US" sz="2000" baseline="-25000" smtClean="0"/>
              <a:t>c</a:t>
            </a:r>
            <a:r>
              <a:rPr lang="en-US" sz="2000" smtClean="0"/>
              <a:t> - x)</a:t>
            </a:r>
          </a:p>
          <a:p>
            <a:pPr lvl="1"/>
            <a:r>
              <a:rPr lang="en-US" sz="2000" smtClean="0"/>
              <a:t>(x</a:t>
            </a:r>
            <a:r>
              <a:rPr lang="en-US" sz="2000" baseline="-25000" smtClean="0"/>
              <a:t>c</a:t>
            </a:r>
            <a:r>
              <a:rPr lang="en-US" sz="2000" smtClean="0"/>
              <a:t> - y , y</a:t>
            </a:r>
            <a:r>
              <a:rPr lang="en-US" sz="2000" baseline="-25000" smtClean="0"/>
              <a:t>c</a:t>
            </a:r>
            <a:r>
              <a:rPr lang="en-US" sz="2000" smtClean="0"/>
              <a:t> - 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Mid-point circle algorithm (Example)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Given a circle radius r = 10, demonstrate the midpoint circle algorithm by determining positions along the circle octant in the first quadrant from x = 0 to x = y.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u="sng" smtClean="0">
                <a:cs typeface="Times New Roman" pitchFamily="18" charset="0"/>
              </a:rPr>
              <a:t>Solution: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p</a:t>
            </a:r>
            <a:r>
              <a:rPr lang="en-US" sz="2400" baseline="-30000" smtClean="0">
                <a:cs typeface="Times New Roman" pitchFamily="18" charset="0"/>
              </a:rPr>
              <a:t>0</a:t>
            </a:r>
            <a:r>
              <a:rPr lang="en-US" sz="2400" smtClean="0">
                <a:cs typeface="Times New Roman" pitchFamily="18" charset="0"/>
              </a:rPr>
              <a:t> =1 </a:t>
            </a:r>
            <a:r>
              <a:rPr lang="en-US" sz="2800" smtClean="0"/>
              <a:t>–</a:t>
            </a:r>
            <a:r>
              <a:rPr lang="en-US" sz="2400" smtClean="0">
                <a:cs typeface="Times New Roman" pitchFamily="18" charset="0"/>
              </a:rPr>
              <a:t> r = </a:t>
            </a:r>
            <a:r>
              <a:rPr lang="en-US" sz="2800" smtClean="0"/>
              <a:t>–</a:t>
            </a:r>
            <a:r>
              <a:rPr lang="en-US" sz="2400" smtClean="0">
                <a:cs typeface="Times New Roman" pitchFamily="18" charset="0"/>
              </a:rPr>
              <a:t> 9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Plot the initial point (x</a:t>
            </a:r>
            <a:r>
              <a:rPr lang="en-US" sz="2400" baseline="-30000" smtClean="0">
                <a:cs typeface="Times New Roman" pitchFamily="18" charset="0"/>
              </a:rPr>
              <a:t>0</a:t>
            </a:r>
            <a:r>
              <a:rPr lang="en-US" sz="2400" smtClean="0">
                <a:cs typeface="Times New Roman" pitchFamily="18" charset="0"/>
              </a:rPr>
              <a:t>, y</a:t>
            </a:r>
            <a:r>
              <a:rPr lang="en-US" sz="2400" baseline="-30000" smtClean="0">
                <a:cs typeface="Times New Roman" pitchFamily="18" charset="0"/>
              </a:rPr>
              <a:t>0</a:t>
            </a:r>
            <a:r>
              <a:rPr lang="en-US" sz="2400" smtClean="0">
                <a:cs typeface="Times New Roman" pitchFamily="18" charset="0"/>
              </a:rPr>
              <a:t> ) = (0, 10), </a:t>
            </a:r>
          </a:p>
          <a:p>
            <a:pPr>
              <a:lnSpc>
                <a:spcPct val="90000"/>
              </a:lnSpc>
            </a:pP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2x</a:t>
            </a:r>
            <a:r>
              <a:rPr lang="en-US" sz="2400" baseline="-30000" smtClean="0">
                <a:cs typeface="Times New Roman" pitchFamily="18" charset="0"/>
              </a:rPr>
              <a:t>0</a:t>
            </a:r>
            <a:r>
              <a:rPr lang="en-US" sz="2400" smtClean="0">
                <a:cs typeface="Times New Roman" pitchFamily="18" charset="0"/>
              </a:rPr>
              <a:t> = 0 and 2y</a:t>
            </a:r>
            <a:r>
              <a:rPr lang="en-US" sz="2400" baseline="-30000" smtClean="0">
                <a:cs typeface="Times New Roman" pitchFamily="18" charset="0"/>
              </a:rPr>
              <a:t>0</a:t>
            </a:r>
            <a:r>
              <a:rPr lang="en-US" sz="2400" smtClean="0">
                <a:cs typeface="Times New Roman" pitchFamily="18" charset="0"/>
              </a:rPr>
              <a:t> =20. 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Successive decision parameter values and positions along the circle path are calculated using the midpoint method as appear in the next table:</a:t>
            </a:r>
          </a:p>
          <a:p>
            <a:pPr eaLnBrk="1" hangingPunct="1"/>
            <a:endParaRPr lang="en-US" sz="2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Mid-point circle algorithm (Example)</a:t>
            </a:r>
          </a:p>
        </p:txBody>
      </p:sp>
      <p:graphicFrame>
        <p:nvGraphicFramePr>
          <p:cNvPr id="32830" name="Group 62"/>
          <p:cNvGraphicFramePr>
            <a:graphicFrameLocks noGrp="1"/>
          </p:cNvGraphicFramePr>
          <p:nvPr>
            <p:ph idx="1"/>
          </p:nvPr>
        </p:nvGraphicFramePr>
        <p:xfrm>
          <a:off x="685800" y="1412875"/>
          <a:ext cx="7772400" cy="4682810"/>
        </p:xfrm>
        <a:graphic>
          <a:graphicData uri="http://schemas.openxmlformats.org/drawingml/2006/table">
            <a:tbl>
              <a:tblPr/>
              <a:tblGrid>
                <a:gridCol w="1011238"/>
                <a:gridCol w="1147762"/>
                <a:gridCol w="2505075"/>
                <a:gridCol w="1552575"/>
                <a:gridCol w="1555750"/>
              </a:tblGrid>
              <a:tr h="6492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+1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+1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 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(1, 10)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(2, 10)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(3, 10)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(4, 9)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(5, 9)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(6,8)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(7,7)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Mid-point circle algorithm (Example)</a:t>
            </a:r>
          </a:p>
        </p:txBody>
      </p:sp>
      <p:pic>
        <p:nvPicPr>
          <p:cNvPr id="34821" name="Rectangl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57400" y="1600200"/>
            <a:ext cx="6096000" cy="452596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TimesNewRoman" charset="0"/>
                <a:cs typeface="Times New Roman" pitchFamily="18" charset="0"/>
              </a:rPr>
              <a:t>Mid-point Circle Algorithm </a:t>
            </a:r>
            <a:r>
              <a:rPr lang="en-US" sz="3200" smtClean="0">
                <a:cs typeface="Times New Roman" pitchFamily="18" charset="0"/>
              </a:rPr>
              <a:t>–</a:t>
            </a:r>
            <a:r>
              <a:rPr lang="en-US" sz="3200" smtClean="0">
                <a:latin typeface="TimesNewRoman" charset="0"/>
                <a:cs typeface="Times New Roman" pitchFamily="18" charset="0"/>
              </a:rPr>
              <a:t> Example (2)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Given a circle radius r = 15, demonstrate the midpoint circle algorithm by determining positions along the circle octant in the first quadrant from x = 0</a:t>
            </a:r>
            <a:r>
              <a:rPr lang="en-US" sz="2400" i="1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to x = y</a:t>
            </a:r>
            <a:r>
              <a:rPr lang="en-US" sz="2400" i="1" dirty="0" smtClean="0">
                <a:cs typeface="Times New Roman" pitchFamily="18" charset="0"/>
              </a:rPr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u="sng" dirty="0" smtClean="0">
                <a:cs typeface="Times New Roman" pitchFamily="18" charset="0"/>
              </a:rPr>
              <a:t>Solution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p</a:t>
            </a:r>
            <a:r>
              <a:rPr lang="en-US" sz="2400" baseline="-30000" dirty="0" smtClean="0">
                <a:cs typeface="Times New Roman" pitchFamily="18" charset="0"/>
              </a:rPr>
              <a:t>0</a:t>
            </a:r>
            <a:r>
              <a:rPr lang="en-US" sz="2400" dirty="0" smtClean="0">
                <a:cs typeface="Times New Roman" pitchFamily="18" charset="0"/>
              </a:rPr>
              <a:t> = 1 – r = </a:t>
            </a:r>
            <a:r>
              <a:rPr lang="en-US" sz="2800" dirty="0" smtClean="0"/>
              <a:t>–</a:t>
            </a:r>
            <a:r>
              <a:rPr lang="en-US" sz="2400" dirty="0" smtClean="0">
                <a:cs typeface="Times New Roman" pitchFamily="18" charset="0"/>
              </a:rPr>
              <a:t> 14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plot the initial point (x</a:t>
            </a:r>
            <a:r>
              <a:rPr lang="en-US" sz="2400" baseline="-30000" dirty="0" smtClean="0">
                <a:cs typeface="Times New Roman" pitchFamily="18" charset="0"/>
              </a:rPr>
              <a:t>0</a:t>
            </a:r>
            <a:r>
              <a:rPr lang="en-US" sz="2400" dirty="0" smtClean="0">
                <a:cs typeface="Times New Roman" pitchFamily="18" charset="0"/>
              </a:rPr>
              <a:t> , y</a:t>
            </a:r>
            <a:r>
              <a:rPr lang="en-US" sz="2400" baseline="-30000" dirty="0" smtClean="0">
                <a:cs typeface="Times New Roman" pitchFamily="18" charset="0"/>
              </a:rPr>
              <a:t>0</a:t>
            </a:r>
            <a:r>
              <a:rPr lang="en-US" sz="2400" dirty="0" smtClean="0">
                <a:cs typeface="Times New Roman" pitchFamily="18" charset="0"/>
              </a:rPr>
              <a:t>) = (0, 15),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2x</a:t>
            </a:r>
            <a:r>
              <a:rPr lang="en-US" sz="2400" baseline="-30000" dirty="0" smtClean="0">
                <a:cs typeface="Times New Roman" pitchFamily="18" charset="0"/>
              </a:rPr>
              <a:t>0</a:t>
            </a:r>
            <a:r>
              <a:rPr lang="en-US" sz="2400" dirty="0" smtClean="0">
                <a:cs typeface="Times New Roman" pitchFamily="18" charset="0"/>
              </a:rPr>
              <a:t> = 0 and 2y</a:t>
            </a:r>
            <a:r>
              <a:rPr lang="en-US" sz="2400" baseline="-30000" dirty="0" smtClean="0">
                <a:cs typeface="Times New Roman" pitchFamily="18" charset="0"/>
              </a:rPr>
              <a:t>0</a:t>
            </a:r>
            <a:r>
              <a:rPr lang="en-US" sz="2400" dirty="0" smtClean="0">
                <a:cs typeface="Times New Roman" pitchFamily="18" charset="0"/>
              </a:rPr>
              <a:t> = 30.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Successive decision parameter values and positions along the circle path are calculated using the midpoint method as: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Conversion of a Point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248" y="1743075"/>
            <a:ext cx="4005152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4419600" y="2090678"/>
            <a:ext cx="4419600" cy="2862322"/>
            <a:chOff x="4490485" y="1219200"/>
            <a:chExt cx="4419600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4490485" y="1219200"/>
              <a:ext cx="40386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/>
                <a:t> A point (</a:t>
              </a:r>
              <a:r>
                <a:rPr lang="en-US" i="1" dirty="0" smtClean="0"/>
                <a:t>x</a:t>
              </a:r>
              <a:r>
                <a:rPr lang="en-US" dirty="0" smtClean="0"/>
                <a:t>, </a:t>
              </a:r>
              <a:r>
                <a:rPr lang="en-US" i="1" dirty="0" smtClean="0"/>
                <a:t>y</a:t>
              </a:r>
              <a:r>
                <a:rPr lang="en-US" dirty="0" smtClean="0"/>
                <a:t>) within an image area, scan converted to a pixel at location (</a:t>
              </a:r>
              <a:r>
                <a:rPr lang="en-US" i="1" dirty="0" smtClean="0"/>
                <a:t>x</a:t>
              </a:r>
              <a:r>
                <a:rPr lang="en-US" dirty="0" smtClean="0"/>
                <a:t>’, </a:t>
              </a:r>
              <a:r>
                <a:rPr lang="en-US" i="1" dirty="0" smtClean="0"/>
                <a:t>y</a:t>
              </a:r>
              <a:r>
                <a:rPr lang="en-US" dirty="0" smtClean="0"/>
                <a:t>’).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i="1" dirty="0" smtClean="0"/>
                <a:t>x</a:t>
              </a:r>
              <a:r>
                <a:rPr lang="en-US" dirty="0" smtClean="0"/>
                <a:t>’ = Floor(</a:t>
              </a:r>
              <a:r>
                <a:rPr lang="en-US" i="1" dirty="0" smtClean="0"/>
                <a:t>x</a:t>
              </a:r>
              <a:r>
                <a:rPr lang="en-US" dirty="0" smtClean="0"/>
                <a:t>) and </a:t>
              </a:r>
              <a:r>
                <a:rPr lang="en-US" i="1" dirty="0" smtClean="0"/>
                <a:t>y</a:t>
              </a:r>
              <a:r>
                <a:rPr lang="en-US" dirty="0" smtClean="0"/>
                <a:t>’ = Floor(</a:t>
              </a:r>
              <a:r>
                <a:rPr lang="en-US" i="1" dirty="0" smtClean="0"/>
                <a:t>y</a:t>
              </a:r>
              <a:r>
                <a:rPr lang="en-US" dirty="0" smtClean="0"/>
                <a:t>).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/>
                <a:t>All points satisfying                                and                                are mapped to pixel (</a:t>
              </a:r>
              <a:r>
                <a:rPr lang="en-US" i="1" dirty="0" smtClean="0"/>
                <a:t>x</a:t>
              </a:r>
              <a:r>
                <a:rPr lang="en-US" dirty="0" smtClean="0"/>
                <a:t>’, </a:t>
              </a:r>
              <a:r>
                <a:rPr lang="en-US" i="1" dirty="0" smtClean="0"/>
                <a:t>y</a:t>
              </a:r>
              <a:r>
                <a:rPr lang="en-US" dirty="0" smtClean="0"/>
                <a:t>’).  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/>
                <a:t>Point P</a:t>
              </a:r>
              <a:r>
                <a:rPr lang="en-US" sz="1100" dirty="0" smtClean="0"/>
                <a:t>1</a:t>
              </a:r>
              <a:r>
                <a:rPr lang="en-US" dirty="0" smtClean="0"/>
                <a:t>(1.7, 0.8) is represented by pixel (1, 0) and points                                                  </a:t>
              </a:r>
            </a:p>
            <a:p>
              <a:pPr marL="342900" indent="-342900"/>
              <a:r>
                <a:rPr lang="en-US" dirty="0" smtClean="0"/>
                <a:t>       are both represented by pixel (2, 1).</a:t>
              </a:r>
            </a:p>
            <a:p>
              <a:pPr marL="342900" indent="-342900">
                <a:buFont typeface="Arial" pitchFamily="34" charset="0"/>
                <a:buChar char="•"/>
              </a:pPr>
              <a:endParaRPr lang="en-US" i="1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6581555" y="2082210"/>
            <a:ext cx="1566530" cy="332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Equation" r:id="rId4" imgW="838080" imgH="177480" progId="Equation.3">
                    <p:embed/>
                  </p:oleObj>
                </mc:Choice>
                <mc:Fallback>
                  <p:oleObj name="Equation" r:id="rId4" imgW="8380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1555" y="2082210"/>
                          <a:ext cx="1566530" cy="332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5252485" y="2353340"/>
            <a:ext cx="1605516" cy="377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6" imgW="863280" imgH="203040" progId="Equation.3">
                    <p:embed/>
                  </p:oleObj>
                </mc:Choice>
                <mc:Fallback>
                  <p:oleObj name="Equation" r:id="rId6" imgW="863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2485" y="2353340"/>
                          <a:ext cx="1605516" cy="3777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6312934" y="3200400"/>
            <a:ext cx="2597151" cy="365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8" imgW="1625400" imgH="228600" progId="Equation.3">
                    <p:embed/>
                  </p:oleObj>
                </mc:Choice>
                <mc:Fallback>
                  <p:oleObj name="Equation" r:id="rId8" imgW="1625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2934" y="3200400"/>
                          <a:ext cx="2597151" cy="365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Group 2"/>
          <p:cNvGraphicFramePr>
            <a:graphicFrameLocks noGrp="1"/>
          </p:cNvGraphicFramePr>
          <p:nvPr>
            <p:ph/>
          </p:nvPr>
        </p:nvGraphicFramePr>
        <p:xfrm>
          <a:off x="755650" y="1447800"/>
          <a:ext cx="7632700" cy="4695826"/>
        </p:xfrm>
        <a:graphic>
          <a:graphicData uri="http://schemas.openxmlformats.org/drawingml/2006/table">
            <a:tbl>
              <a:tblPr/>
              <a:tblGrid>
                <a:gridCol w="896938"/>
                <a:gridCol w="1058862"/>
                <a:gridCol w="2579688"/>
                <a:gridCol w="1512887"/>
                <a:gridCol w="1584325"/>
              </a:tblGrid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+1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+1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 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(1, 15)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(2, 15)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(3, 15)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(4, 14)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(5, 14)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82" name="Rectangle 46"/>
          <p:cNvSpPr>
            <a:spLocks noChangeArrowheads="1"/>
          </p:cNvSpPr>
          <p:nvPr/>
        </p:nvSpPr>
        <p:spPr bwMode="auto">
          <a:xfrm>
            <a:off x="762000" y="3810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Mid-point Circle Algorithm – Example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Mid-point Circle Algorithm – Example (2)</a:t>
            </a:r>
            <a:br>
              <a:rPr lang="en-US" sz="3200" smtClean="0"/>
            </a:br>
            <a:endParaRPr lang="en-US" sz="3200" smtClean="0"/>
          </a:p>
        </p:txBody>
      </p:sp>
      <p:graphicFrame>
        <p:nvGraphicFramePr>
          <p:cNvPr id="33849" name="Group 57"/>
          <p:cNvGraphicFramePr>
            <a:graphicFrameLocks noGrp="1"/>
          </p:cNvGraphicFramePr>
          <p:nvPr>
            <p:ph/>
          </p:nvPr>
        </p:nvGraphicFramePr>
        <p:xfrm>
          <a:off x="685800" y="1600200"/>
          <a:ext cx="7570788" cy="4419601"/>
        </p:xfrm>
        <a:graphic>
          <a:graphicData uri="http://schemas.openxmlformats.org/drawingml/2006/table">
            <a:tbl>
              <a:tblPr/>
              <a:tblGrid>
                <a:gridCol w="1058863"/>
                <a:gridCol w="896937"/>
                <a:gridCol w="2446338"/>
                <a:gridCol w="1512887"/>
                <a:gridCol w="1655763"/>
              </a:tblGrid>
              <a:tr h="6318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+1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+1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 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(6,14)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(7,13)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(8,13)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(9,12)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(10,11 )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(11,10)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Conversion of a Point…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401" y="1752600"/>
            <a:ext cx="4269599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4572000" y="2362200"/>
            <a:ext cx="4495800" cy="2031325"/>
            <a:chOff x="4572000" y="1295400"/>
            <a:chExt cx="4495800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4572000" y="1295400"/>
              <a:ext cx="4495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/>
                <a:t>Another approach is to align the integer values in the co-ordinate system for (</a:t>
              </a:r>
              <a:r>
                <a:rPr lang="en-US" i="1" dirty="0" smtClean="0"/>
                <a:t>x</a:t>
              </a:r>
              <a:r>
                <a:rPr lang="en-US" dirty="0" smtClean="0"/>
                <a:t>, </a:t>
              </a:r>
              <a:r>
                <a:rPr lang="en-US" i="1" dirty="0" smtClean="0"/>
                <a:t>y</a:t>
              </a:r>
              <a:r>
                <a:rPr lang="en-US" dirty="0" smtClean="0"/>
                <a:t>) with the pixel co-ordinates. 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/>
                <a:t>Here </a:t>
              </a:r>
              <a:r>
                <a:rPr lang="en-US" i="1" dirty="0" smtClean="0"/>
                <a:t>x</a:t>
              </a:r>
              <a:r>
                <a:rPr lang="en-US" dirty="0" smtClean="0"/>
                <a:t>’ = Floor(</a:t>
              </a:r>
              <a:r>
                <a:rPr lang="en-US" i="1" dirty="0" smtClean="0"/>
                <a:t>x</a:t>
              </a:r>
              <a:r>
                <a:rPr lang="en-US" dirty="0" smtClean="0"/>
                <a:t> + 0.5) and </a:t>
              </a:r>
              <a:r>
                <a:rPr lang="en-US" i="1" dirty="0" smtClean="0"/>
                <a:t>y</a:t>
              </a:r>
              <a:r>
                <a:rPr lang="en-US" dirty="0" smtClean="0"/>
                <a:t>’ = Floor(</a:t>
              </a:r>
              <a:r>
                <a:rPr lang="en-US" i="1" dirty="0" smtClean="0"/>
                <a:t>y </a:t>
              </a:r>
              <a:r>
                <a:rPr lang="en-US" dirty="0" smtClean="0"/>
                <a:t>+ 0.5)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/>
                <a:t>Points                     both are now represented by pixel (2, 1) and       by pixel (3, 2).        </a:t>
              </a:r>
            </a:p>
            <a:p>
              <a:pPr marL="342900" indent="-342900">
                <a:buFont typeface="Arial" pitchFamily="34" charset="0"/>
                <a:buChar char="•"/>
              </a:pPr>
              <a:endParaRPr lang="en-US" dirty="0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5528930" y="2372980"/>
            <a:ext cx="1092574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Equation" r:id="rId4" imgW="571320" imgH="215640" progId="Equation.3">
                    <p:embed/>
                  </p:oleObj>
                </mc:Choice>
                <mc:Fallback>
                  <p:oleObj name="Equation" r:id="rId4" imgW="5713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8930" y="2372980"/>
                          <a:ext cx="1092574" cy="412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6477000" y="2698644"/>
            <a:ext cx="457200" cy="391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6" imgW="164880" imgH="228600" progId="Equation.3">
                    <p:embed/>
                  </p:oleObj>
                </mc:Choice>
                <mc:Fallback>
                  <p:oleObj name="Equation" r:id="rId6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7000" y="2698644"/>
                          <a:ext cx="457200" cy="3918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drawing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algorithm to figure out which intermediate pixels are on line path</a:t>
            </a:r>
          </a:p>
          <a:p>
            <a:r>
              <a:rPr lang="en-US" dirty="0" smtClean="0"/>
              <a:t>Pixel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values constrained to integer values</a:t>
            </a:r>
          </a:p>
          <a:p>
            <a:r>
              <a:rPr lang="en-US" dirty="0" smtClean="0"/>
              <a:t>Actual computed intermediate line values may be floats</a:t>
            </a:r>
          </a:p>
          <a:p>
            <a:r>
              <a:rPr lang="en-US" dirty="0" smtClean="0"/>
              <a:t>Rounding may be required. Computed point </a:t>
            </a:r>
          </a:p>
          <a:p>
            <a:pPr>
              <a:buNone/>
            </a:pPr>
            <a:r>
              <a:rPr lang="en-US" dirty="0" smtClean="0"/>
              <a:t>    (10.48, 20.51) rounded to (10, 21)</a:t>
            </a:r>
          </a:p>
          <a:p>
            <a:r>
              <a:rPr lang="en-US" dirty="0" smtClean="0"/>
              <a:t>Rounded pixel value is off actual line path (jaggy!!) </a:t>
            </a:r>
          </a:p>
          <a:p>
            <a:r>
              <a:rPr lang="en-US" dirty="0" smtClean="0"/>
              <a:t>Sloped lines end up having </a:t>
            </a:r>
            <a:r>
              <a:rPr lang="en-US" dirty="0" err="1" smtClean="0"/>
              <a:t>jaggies</a:t>
            </a:r>
            <a:endParaRPr lang="en-US" dirty="0" smtClean="0"/>
          </a:p>
          <a:p>
            <a:r>
              <a:rPr lang="en-US" dirty="0" smtClean="0"/>
              <a:t>Vertical, horizontal lines, no </a:t>
            </a:r>
            <a:r>
              <a:rPr lang="en-US" dirty="0" err="1" smtClean="0"/>
              <a:t>jaggies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6613"/>
          </a:xfrm>
        </p:spPr>
        <p:txBody>
          <a:bodyPr/>
          <a:lstStyle/>
          <a:p>
            <a:r>
              <a:rPr lang="en-US" dirty="0" smtClean="0"/>
              <a:t>Line Drawing Algorithm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95400" y="1870075"/>
            <a:ext cx="4572000" cy="3200400"/>
            <a:chOff x="1200" y="1584"/>
            <a:chExt cx="2880" cy="2016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200" y="1584"/>
              <a:ext cx="2880" cy="2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44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68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92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16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40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64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88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2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36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60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840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200" y="331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200" y="30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200" y="283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200" y="259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200" y="235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200" y="211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200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2094615" y="2782185"/>
            <a:ext cx="2590800" cy="1752600"/>
            <a:chOff x="1440" y="2016"/>
            <a:chExt cx="1632" cy="1104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440" y="2976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880" y="2016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6156325" y="2063750"/>
            <a:ext cx="234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Line: (3,2) -&gt; (9,6)</a:t>
            </a: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2323215" y="2934585"/>
            <a:ext cx="2209800" cy="1447800"/>
            <a:chOff x="1536" y="2112"/>
            <a:chExt cx="1392" cy="912"/>
          </a:xfrm>
        </p:grpSpPr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1536" y="2112"/>
              <a:ext cx="139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2102" y="2180"/>
              <a:ext cx="2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>
                  <a:latin typeface="Tahoma" pitchFamily="34" charset="0"/>
                </a:rPr>
                <a:t>?</a:t>
              </a:r>
            </a:p>
          </p:txBody>
        </p:sp>
      </p:grp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6248400" y="3200400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Which intermediate </a:t>
            </a:r>
          </a:p>
          <a:p>
            <a:r>
              <a:rPr lang="en-US" sz="2000">
                <a:latin typeface="Tahoma" pitchFamily="34" charset="0"/>
              </a:rPr>
              <a:t>pixels to turn on?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Drawing Algorithm…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Slope-intercept line equation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 = mx + b 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Given two end points (x0,y0), (x1, y1), how to compute m and b?</a:t>
            </a:r>
            <a:endParaRPr kumimoji="1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990600" y="3810000"/>
            <a:ext cx="3429000" cy="1905000"/>
            <a:chOff x="624" y="2880"/>
            <a:chExt cx="2160" cy="1200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624" y="2880"/>
              <a:ext cx="2160" cy="1200"/>
              <a:chOff x="1344" y="2928"/>
              <a:chExt cx="2160" cy="1200"/>
            </a:xfrm>
          </p:grpSpPr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344" y="3936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flipV="1">
                <a:off x="1536" y="2928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862" y="3572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Tahoma" pitchFamily="34" charset="0"/>
                  </a:rPr>
                  <a:t>(x0,y0)</a:t>
                </a: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2933" y="3024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Tahoma" pitchFamily="34" charset="0"/>
                  </a:rPr>
                  <a:t>(x1,y1)</a:t>
                </a:r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 flipV="1">
                <a:off x="2448" y="3216"/>
                <a:ext cx="52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1728" y="36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V="1">
              <a:off x="2256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1862" y="3635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dx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294" y="3264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dy</a:t>
              </a:r>
            </a:p>
          </p:txBody>
        </p:sp>
      </p:grpSp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2133600" y="2819400"/>
          <a:ext cx="2286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1130040" imgH="393480" progId="Equation.3">
                  <p:embed/>
                </p:oleObj>
              </mc:Choice>
              <mc:Fallback>
                <p:oleObj name="Equation" r:id="rId4" imgW="1130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22860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5867400" y="2971800"/>
          <a:ext cx="19812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6" imgW="977760" imgH="203040" progId="Equation.3">
                  <p:embed/>
                </p:oleObj>
              </mc:Choice>
              <mc:Fallback>
                <p:oleObj name="Equation" r:id="rId6" imgW="977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971800"/>
                        <a:ext cx="19812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CSE-template3 (6)</Template>
  <TotalTime>1813</TotalTime>
  <Words>2581</Words>
  <Application>Microsoft Macintosh PowerPoint</Application>
  <PresentationFormat>On-screen Show (4:3)</PresentationFormat>
  <Paragraphs>555</Paragraphs>
  <Slides>51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Arial Narrow</vt:lpstr>
      <vt:lpstr>Calibri</vt:lpstr>
      <vt:lpstr>Constantia</vt:lpstr>
      <vt:lpstr>Courier New</vt:lpstr>
      <vt:lpstr>Gulim</vt:lpstr>
      <vt:lpstr>Symbol</vt:lpstr>
      <vt:lpstr>Tahoma</vt:lpstr>
      <vt:lpstr>Times New Roman</vt:lpstr>
      <vt:lpstr>TimesNewRoman</vt:lpstr>
      <vt:lpstr>Wingdings</vt:lpstr>
      <vt:lpstr>휴먼명조</vt:lpstr>
      <vt:lpstr>Arial</vt:lpstr>
      <vt:lpstr>1_islab2006-Eng</vt:lpstr>
      <vt:lpstr>Custom Design</vt:lpstr>
      <vt:lpstr>Equation</vt:lpstr>
      <vt:lpstr>   Computer  Graphics (CSE-457) Lecture-1</vt:lpstr>
      <vt:lpstr>Pixel</vt:lpstr>
      <vt:lpstr>Pixel…</vt:lpstr>
      <vt:lpstr>Scan Conversion</vt:lpstr>
      <vt:lpstr>Scan Conversion of a Point</vt:lpstr>
      <vt:lpstr>Scan Conversion of a Point…</vt:lpstr>
      <vt:lpstr>Line drawing algorithm</vt:lpstr>
      <vt:lpstr>Line Drawing Algorithm</vt:lpstr>
      <vt:lpstr>Line Drawing Algorithm…</vt:lpstr>
      <vt:lpstr>Line Drawing Algorithm…</vt:lpstr>
      <vt:lpstr>Digital Differential Analyzer (DDA): Line Drawing     Algorithm</vt:lpstr>
      <vt:lpstr>DDA Line Drawing Algorithm (Case a: m &lt; 1)</vt:lpstr>
      <vt:lpstr>DDA Line Drawing Algorithm (Case b: m &gt; 1)</vt:lpstr>
      <vt:lpstr>DDA Line Drawing Algorithm Pseudocode</vt:lpstr>
      <vt:lpstr>DDA Example (Case a: m &lt; 1)</vt:lpstr>
      <vt:lpstr>DDA Algorithm Drawbacks</vt:lpstr>
      <vt:lpstr>The Bresenham Line Algorithm</vt:lpstr>
      <vt:lpstr>The Big Idea</vt:lpstr>
      <vt:lpstr>Deriving The Bresenham Line Algorithm</vt:lpstr>
      <vt:lpstr>Deriving The Bresenham Line Algorithm…</vt:lpstr>
      <vt:lpstr>Deriving The Bresenham Line Algorithm…</vt:lpstr>
      <vt:lpstr>Deriving The Bresenham Line Algorithm…</vt:lpstr>
      <vt:lpstr>Deriving The Bresenham Line Algorithm…</vt:lpstr>
      <vt:lpstr>Deriving The Bresenham Line Algorithm…</vt:lpstr>
      <vt:lpstr>The Bresenham Line Algorithm…</vt:lpstr>
      <vt:lpstr>The Bresenham Line Algorithm…</vt:lpstr>
      <vt:lpstr>Bresenham’s Line Algorithm ( Example) </vt:lpstr>
      <vt:lpstr>Example (cont.)</vt:lpstr>
      <vt:lpstr>Example (cont.)</vt:lpstr>
      <vt:lpstr>Bresenham’s Line Algorithm (cont.) </vt:lpstr>
      <vt:lpstr>Code (0 &lt; slope &lt; 1)</vt:lpstr>
      <vt:lpstr>Bresenham Line Algorithm Summary</vt:lpstr>
      <vt:lpstr>A Simple Circle Drawing Algorithm</vt:lpstr>
      <vt:lpstr>A Simple Circle Drawing Algorithm (cont…)</vt:lpstr>
      <vt:lpstr>A Simple Circle Drawing Algorithm (cont…)</vt:lpstr>
      <vt:lpstr>Eight-Way Symmetry</vt:lpstr>
      <vt:lpstr>Mid-Point Circle Algorithm</vt:lpstr>
      <vt:lpstr>Mid-Point Circle Algorithm (cont…)</vt:lpstr>
      <vt:lpstr>Mid-Point Circle Algorithm (cont…)</vt:lpstr>
      <vt:lpstr>Mid-Point Circle Algorithm (cont…)</vt:lpstr>
      <vt:lpstr>Mid-Point Circle Algorithm (cont…)</vt:lpstr>
      <vt:lpstr>Mid-Point Circle Algorithm (cont…)</vt:lpstr>
      <vt:lpstr>Mid-point Circle Algorithm - Steps</vt:lpstr>
      <vt:lpstr>Mid-point Circle Algorithm - Steps</vt:lpstr>
      <vt:lpstr>Mid-point Circle Algorithm - Steps</vt:lpstr>
      <vt:lpstr>Mid-point circle algorithm (Example)</vt:lpstr>
      <vt:lpstr>Mid-point circle algorithm (Example)</vt:lpstr>
      <vt:lpstr>Mid-point circle algorithm (Example)</vt:lpstr>
      <vt:lpstr>Mid-point Circle Algorithm – Example (2)</vt:lpstr>
      <vt:lpstr>PowerPoint Presentation</vt:lpstr>
      <vt:lpstr>Mid-point Circle Algorithm – Example (2)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priyam</dc:creator>
  <cp:lastModifiedBy>Muhammad Ibrahim Khan</cp:lastModifiedBy>
  <cp:revision>550</cp:revision>
  <dcterms:created xsi:type="dcterms:W3CDTF">2012-03-24T22:43:44Z</dcterms:created>
  <dcterms:modified xsi:type="dcterms:W3CDTF">2015-01-27T05:45:20Z</dcterms:modified>
</cp:coreProperties>
</file>