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78" r:id="rId20"/>
    <p:sldId id="280" r:id="rId21"/>
    <p:sldId id="281"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p:scale>
          <a:sx n="66" d="100"/>
          <a:sy n="66" d="100"/>
        </p:scale>
        <p:origin x="4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smtClean="0"/>
              <a:t>CV Evaluation</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CV =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Accuracy Score</c:v>
                </c:pt>
                <c:pt idx="1">
                  <c:v> R2 Score</c:v>
                </c:pt>
                <c:pt idx="2">
                  <c:v>F1 Score</c:v>
                </c:pt>
                <c:pt idx="3">
                  <c:v>MSE</c:v>
                </c:pt>
              </c:strCache>
            </c:strRef>
          </c:cat>
          <c:val>
            <c:numRef>
              <c:f>Sheet1!$B$2:$B$5</c:f>
              <c:numCache>
                <c:formatCode>General</c:formatCode>
                <c:ptCount val="4"/>
                <c:pt idx="0">
                  <c:v>98.7</c:v>
                </c:pt>
                <c:pt idx="1">
                  <c:v>21.6</c:v>
                </c:pt>
                <c:pt idx="2">
                  <c:v>49.8</c:v>
                </c:pt>
                <c:pt idx="3">
                  <c:v>1.29</c:v>
                </c:pt>
              </c:numCache>
            </c:numRef>
          </c:val>
          <c:extLst>
            <c:ext xmlns:c16="http://schemas.microsoft.com/office/drawing/2014/chart" uri="{C3380CC4-5D6E-409C-BE32-E72D297353CC}">
              <c16:uniqueId val="{00000000-238B-4EBD-8613-0649DF58F56B}"/>
            </c:ext>
          </c:extLst>
        </c:ser>
        <c:ser>
          <c:idx val="1"/>
          <c:order val="1"/>
          <c:tx>
            <c:strRef>
              <c:f>Sheet1!$C$1</c:f>
              <c:strCache>
                <c:ptCount val="1"/>
                <c:pt idx="0">
                  <c:v>CV = 10</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Accuracy Score</c:v>
                </c:pt>
                <c:pt idx="1">
                  <c:v> R2 Score</c:v>
                </c:pt>
                <c:pt idx="2">
                  <c:v>F1 Score</c:v>
                </c:pt>
                <c:pt idx="3">
                  <c:v>MSE</c:v>
                </c:pt>
              </c:strCache>
            </c:strRef>
          </c:cat>
          <c:val>
            <c:numRef>
              <c:f>Sheet1!$C$2:$C$5</c:f>
              <c:numCache>
                <c:formatCode>General</c:formatCode>
                <c:ptCount val="4"/>
                <c:pt idx="0">
                  <c:v>98.8</c:v>
                </c:pt>
                <c:pt idx="1">
                  <c:v>29.3</c:v>
                </c:pt>
                <c:pt idx="2">
                  <c:v>55.9</c:v>
                </c:pt>
                <c:pt idx="3">
                  <c:v>1.1599999999999999</c:v>
                </c:pt>
              </c:numCache>
            </c:numRef>
          </c:val>
          <c:extLst>
            <c:ext xmlns:c16="http://schemas.microsoft.com/office/drawing/2014/chart" uri="{C3380CC4-5D6E-409C-BE32-E72D297353CC}">
              <c16:uniqueId val="{00000001-238B-4EBD-8613-0649DF58F56B}"/>
            </c:ext>
          </c:extLst>
        </c:ser>
        <c:dLbls>
          <c:showLegendKey val="0"/>
          <c:showVal val="0"/>
          <c:showCatName val="0"/>
          <c:showSerName val="0"/>
          <c:showPercent val="0"/>
          <c:showBubbleSize val="0"/>
        </c:dLbls>
        <c:gapWidth val="219"/>
        <c:overlap val="-27"/>
        <c:axId val="504718624"/>
        <c:axId val="504720704"/>
      </c:barChart>
      <c:catAx>
        <c:axId val="50471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solidFill>
                    <a:schemeClr val="tx1"/>
                  </a:solidFill>
                </a:ln>
                <a:solidFill>
                  <a:schemeClr val="tx1">
                    <a:lumMod val="65000"/>
                    <a:lumOff val="35000"/>
                  </a:schemeClr>
                </a:solidFill>
                <a:latin typeface="+mn-lt"/>
                <a:ea typeface="+mn-ea"/>
                <a:cs typeface="+mn-cs"/>
              </a:defRPr>
            </a:pPr>
            <a:endParaRPr lang="en-US"/>
          </a:p>
        </c:txPr>
        <c:crossAx val="504720704"/>
        <c:crosses val="autoZero"/>
        <c:auto val="1"/>
        <c:lblAlgn val="ctr"/>
        <c:lblOffset val="100"/>
        <c:noMultiLvlLbl val="0"/>
      </c:catAx>
      <c:valAx>
        <c:axId val="504720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71862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smtClean="0"/>
              <a:t>CV Total Cost</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CV = 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 Score</c:v>
                </c:pt>
              </c:strCache>
            </c:strRef>
          </c:cat>
          <c:val>
            <c:numRef>
              <c:f>Sheet1!$B$2</c:f>
              <c:numCache>
                <c:formatCode>General</c:formatCode>
                <c:ptCount val="1"/>
                <c:pt idx="0">
                  <c:v>310040</c:v>
                </c:pt>
              </c:numCache>
            </c:numRef>
          </c:val>
          <c:extLst>
            <c:ext xmlns:c16="http://schemas.microsoft.com/office/drawing/2014/chart" uri="{C3380CC4-5D6E-409C-BE32-E72D297353CC}">
              <c16:uniqueId val="{00000000-238B-4EBD-8613-0649DF58F56B}"/>
            </c:ext>
          </c:extLst>
        </c:ser>
        <c:ser>
          <c:idx val="1"/>
          <c:order val="1"/>
          <c:tx>
            <c:strRef>
              <c:f>Sheet1!$C$1</c:f>
              <c:strCache>
                <c:ptCount val="1"/>
                <c:pt idx="0">
                  <c:v>CV = 10</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Accuracy Score</c:v>
                </c:pt>
              </c:strCache>
            </c:strRef>
          </c:cat>
          <c:val>
            <c:numRef>
              <c:f>Sheet1!$C$2</c:f>
              <c:numCache>
                <c:formatCode>General</c:formatCode>
                <c:ptCount val="1"/>
                <c:pt idx="0">
                  <c:v>280860</c:v>
                </c:pt>
              </c:numCache>
            </c:numRef>
          </c:val>
          <c:extLst>
            <c:ext xmlns:c16="http://schemas.microsoft.com/office/drawing/2014/chart" uri="{C3380CC4-5D6E-409C-BE32-E72D297353CC}">
              <c16:uniqueId val="{00000001-238B-4EBD-8613-0649DF58F56B}"/>
            </c:ext>
          </c:extLst>
        </c:ser>
        <c:dLbls>
          <c:dLblPos val="outEnd"/>
          <c:showLegendKey val="0"/>
          <c:showVal val="1"/>
          <c:showCatName val="0"/>
          <c:showSerName val="0"/>
          <c:showPercent val="0"/>
          <c:showBubbleSize val="0"/>
        </c:dLbls>
        <c:gapWidth val="219"/>
        <c:overlap val="-27"/>
        <c:axId val="504718624"/>
        <c:axId val="504720704"/>
      </c:barChart>
      <c:catAx>
        <c:axId val="50471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solidFill>
                    <a:schemeClr val="tx1"/>
                  </a:solidFill>
                </a:ln>
                <a:solidFill>
                  <a:schemeClr val="tx1">
                    <a:lumMod val="65000"/>
                    <a:lumOff val="35000"/>
                  </a:schemeClr>
                </a:solidFill>
                <a:latin typeface="+mn-lt"/>
                <a:ea typeface="+mn-ea"/>
                <a:cs typeface="+mn-cs"/>
              </a:defRPr>
            </a:pPr>
            <a:endParaRPr lang="en-US"/>
          </a:p>
        </c:txPr>
        <c:crossAx val="504720704"/>
        <c:crosses val="autoZero"/>
        <c:auto val="1"/>
        <c:lblAlgn val="ctr"/>
        <c:lblOffset val="100"/>
        <c:noMultiLvlLbl val="0"/>
      </c:catAx>
      <c:valAx>
        <c:axId val="504720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718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smtClean="0"/>
              <a:t>Cost Evaluation</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Approach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Cost </c:v>
                </c:pt>
                <c:pt idx="1">
                  <c:v>Cost with modified Threshold</c:v>
                </c:pt>
              </c:strCache>
            </c:strRef>
          </c:cat>
          <c:val>
            <c:numRef>
              <c:f>Sheet1!$B$2:$B$3</c:f>
              <c:numCache>
                <c:formatCode>General</c:formatCode>
                <c:ptCount val="2"/>
                <c:pt idx="0">
                  <c:v>158010</c:v>
                </c:pt>
                <c:pt idx="1">
                  <c:v>148630</c:v>
                </c:pt>
              </c:numCache>
            </c:numRef>
          </c:val>
          <c:extLst>
            <c:ext xmlns:c16="http://schemas.microsoft.com/office/drawing/2014/chart" uri="{C3380CC4-5D6E-409C-BE32-E72D297353CC}">
              <c16:uniqueId val="{00000000-238B-4EBD-8613-0649DF58F56B}"/>
            </c:ext>
          </c:extLst>
        </c:ser>
        <c:ser>
          <c:idx val="1"/>
          <c:order val="1"/>
          <c:tx>
            <c:strRef>
              <c:f>Sheet1!$C$1</c:f>
              <c:strCache>
                <c:ptCount val="1"/>
                <c:pt idx="0">
                  <c:v>Approach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Cost </c:v>
                </c:pt>
                <c:pt idx="1">
                  <c:v>Cost with modified Threshold</c:v>
                </c:pt>
              </c:strCache>
            </c:strRef>
          </c:cat>
          <c:val>
            <c:numRef>
              <c:f>Sheet1!$C$2:$C$3</c:f>
              <c:numCache>
                <c:formatCode>General</c:formatCode>
                <c:ptCount val="2"/>
                <c:pt idx="0">
                  <c:v>65540</c:v>
                </c:pt>
                <c:pt idx="1">
                  <c:v>47860</c:v>
                </c:pt>
              </c:numCache>
            </c:numRef>
          </c:val>
          <c:extLst>
            <c:ext xmlns:c16="http://schemas.microsoft.com/office/drawing/2014/chart" uri="{C3380CC4-5D6E-409C-BE32-E72D297353CC}">
              <c16:uniqueId val="{00000001-238B-4EBD-8613-0649DF58F56B}"/>
            </c:ext>
          </c:extLst>
        </c:ser>
        <c:dLbls>
          <c:dLblPos val="outEnd"/>
          <c:showLegendKey val="0"/>
          <c:showVal val="1"/>
          <c:showCatName val="0"/>
          <c:showSerName val="0"/>
          <c:showPercent val="0"/>
          <c:showBubbleSize val="0"/>
        </c:dLbls>
        <c:gapWidth val="219"/>
        <c:overlap val="-27"/>
        <c:axId val="504718624"/>
        <c:axId val="504720704"/>
      </c:barChart>
      <c:catAx>
        <c:axId val="50471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solidFill>
                    <a:schemeClr val="tx1"/>
                  </a:solidFill>
                </a:ln>
                <a:solidFill>
                  <a:schemeClr val="tx1">
                    <a:lumMod val="65000"/>
                    <a:lumOff val="35000"/>
                  </a:schemeClr>
                </a:solidFill>
                <a:latin typeface="+mn-lt"/>
                <a:ea typeface="+mn-ea"/>
                <a:cs typeface="+mn-cs"/>
              </a:defRPr>
            </a:pPr>
            <a:endParaRPr lang="en-US"/>
          </a:p>
        </c:txPr>
        <c:crossAx val="504720704"/>
        <c:crosses val="autoZero"/>
        <c:auto val="1"/>
        <c:lblAlgn val="ctr"/>
        <c:lblOffset val="100"/>
        <c:noMultiLvlLbl val="0"/>
      </c:catAx>
      <c:valAx>
        <c:axId val="504720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7186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ROC Curve Area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Approach 1</c:v>
                </c:pt>
                <c:pt idx="1">
                  <c:v>Approach 2</c:v>
                </c:pt>
              </c:strCache>
            </c:strRef>
          </c:cat>
          <c:val>
            <c:numRef>
              <c:f>Sheet1!$B$2:$B$3</c:f>
              <c:numCache>
                <c:formatCode>General</c:formatCode>
                <c:ptCount val="2"/>
                <c:pt idx="0">
                  <c:v>42</c:v>
                </c:pt>
                <c:pt idx="1">
                  <c:v>92</c:v>
                </c:pt>
              </c:numCache>
            </c:numRef>
          </c:val>
          <c:extLst>
            <c:ext xmlns:c16="http://schemas.microsoft.com/office/drawing/2014/chart" uri="{C3380CC4-5D6E-409C-BE32-E72D297353CC}">
              <c16:uniqueId val="{00000000-87A2-4959-832D-0C03C86CC1C3}"/>
            </c:ext>
          </c:extLst>
        </c:ser>
        <c:dLbls>
          <c:dLblPos val="outEnd"/>
          <c:showLegendKey val="0"/>
          <c:showVal val="1"/>
          <c:showCatName val="0"/>
          <c:showSerName val="0"/>
          <c:showPercent val="0"/>
          <c:showBubbleSize val="0"/>
        </c:dLbls>
        <c:gapWidth val="219"/>
        <c:overlap val="-27"/>
        <c:axId val="692380720"/>
        <c:axId val="692389456"/>
      </c:barChart>
      <c:catAx>
        <c:axId val="692380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692389456"/>
        <c:crosses val="autoZero"/>
        <c:auto val="1"/>
        <c:lblAlgn val="ctr"/>
        <c:lblOffset val="100"/>
        <c:noMultiLvlLbl val="0"/>
      </c:catAx>
      <c:valAx>
        <c:axId val="692389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23807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smtClean="0"/>
              <a:t>Testing Data</a:t>
            </a:r>
            <a:r>
              <a:rPr lang="en-US" b="1" baseline="0" dirty="0" smtClean="0"/>
              <a:t> with modified threshold</a:t>
            </a:r>
            <a:endParaRPr lang="en-US" b="1" dirty="0" smtClean="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Evaluators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Accuracy Score</c:v>
                </c:pt>
                <c:pt idx="1">
                  <c:v> R2 Score</c:v>
                </c:pt>
                <c:pt idx="2">
                  <c:v>F1 Score</c:v>
                </c:pt>
                <c:pt idx="3">
                  <c:v>Recall Score</c:v>
                </c:pt>
                <c:pt idx="4">
                  <c:v>MSE</c:v>
                </c:pt>
              </c:strCache>
            </c:strRef>
          </c:cat>
          <c:val>
            <c:numRef>
              <c:f>Sheet1!$B$2:$B$6</c:f>
              <c:numCache>
                <c:formatCode>General</c:formatCode>
                <c:ptCount val="5"/>
                <c:pt idx="0">
                  <c:v>98.9</c:v>
                </c:pt>
                <c:pt idx="1">
                  <c:v>50.8</c:v>
                </c:pt>
                <c:pt idx="2">
                  <c:v>75.7</c:v>
                </c:pt>
                <c:pt idx="3">
                  <c:v>74.900000000000006</c:v>
                </c:pt>
                <c:pt idx="4">
                  <c:v>1.125</c:v>
                </c:pt>
              </c:numCache>
            </c:numRef>
          </c:val>
          <c:extLst>
            <c:ext xmlns:c16="http://schemas.microsoft.com/office/drawing/2014/chart" uri="{C3380CC4-5D6E-409C-BE32-E72D297353CC}">
              <c16:uniqueId val="{00000000-238B-4EBD-8613-0649DF58F56B}"/>
            </c:ext>
          </c:extLst>
        </c:ser>
        <c:dLbls>
          <c:showLegendKey val="0"/>
          <c:showVal val="0"/>
          <c:showCatName val="0"/>
          <c:showSerName val="0"/>
          <c:showPercent val="0"/>
          <c:showBubbleSize val="0"/>
        </c:dLbls>
        <c:gapWidth val="219"/>
        <c:overlap val="-27"/>
        <c:axId val="504718624"/>
        <c:axId val="504720704"/>
      </c:barChart>
      <c:catAx>
        <c:axId val="504718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solidFill>
                    <a:schemeClr val="tx1"/>
                  </a:solidFill>
                </a:ln>
                <a:solidFill>
                  <a:schemeClr val="tx1">
                    <a:lumMod val="65000"/>
                    <a:lumOff val="35000"/>
                  </a:schemeClr>
                </a:solidFill>
                <a:latin typeface="+mn-lt"/>
                <a:ea typeface="+mn-ea"/>
                <a:cs typeface="+mn-cs"/>
              </a:defRPr>
            </a:pPr>
            <a:endParaRPr lang="en-US"/>
          </a:p>
        </c:txPr>
        <c:crossAx val="504720704"/>
        <c:crosses val="autoZero"/>
        <c:auto val="1"/>
        <c:lblAlgn val="ctr"/>
        <c:lblOffset val="100"/>
        <c:noMultiLvlLbl val="0"/>
      </c:catAx>
      <c:valAx>
        <c:axId val="504720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471862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6EA55E-2554-4E7A-8BE5-2C28FEDCB5A8}" type="datetimeFigureOut">
              <a:rPr lang="en-US" smtClean="0"/>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41968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EA55E-2554-4E7A-8BE5-2C28FEDCB5A8}" type="datetimeFigureOut">
              <a:rPr lang="en-US" smtClean="0"/>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346966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EA55E-2554-4E7A-8BE5-2C28FEDCB5A8}" type="datetimeFigureOut">
              <a:rPr lang="en-US" smtClean="0"/>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58674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EA55E-2554-4E7A-8BE5-2C28FEDCB5A8}" type="datetimeFigureOut">
              <a:rPr lang="en-US" smtClean="0"/>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62528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6EA55E-2554-4E7A-8BE5-2C28FEDCB5A8}" type="datetimeFigureOut">
              <a:rPr lang="en-US" smtClean="0"/>
              <a:t>30-Jul-19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410920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6EA55E-2554-4E7A-8BE5-2C28FEDCB5A8}" type="datetimeFigureOut">
              <a:rPr lang="en-US" smtClean="0"/>
              <a:t>30-Jul-19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02939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6EA55E-2554-4E7A-8BE5-2C28FEDCB5A8}" type="datetimeFigureOut">
              <a:rPr lang="en-US" smtClean="0"/>
              <a:t>30-Jul-19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80281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EA55E-2554-4E7A-8BE5-2C28FEDCB5A8}" type="datetimeFigureOut">
              <a:rPr lang="en-US" smtClean="0"/>
              <a:t>30-Jul-19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1340989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EA55E-2554-4E7A-8BE5-2C28FEDCB5A8}" type="datetimeFigureOut">
              <a:rPr lang="en-US" smtClean="0"/>
              <a:t>30-Jul-19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232992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6EA55E-2554-4E7A-8BE5-2C28FEDCB5A8}" type="datetimeFigureOut">
              <a:rPr lang="en-US" smtClean="0"/>
              <a:t>30-Jul-19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351694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6EA55E-2554-4E7A-8BE5-2C28FEDCB5A8}" type="datetimeFigureOut">
              <a:rPr lang="en-US" smtClean="0"/>
              <a:t>30-Jul-19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E3114-477E-4E6E-B45F-E7A1D4452EEA}" type="slidenum">
              <a:rPr lang="en-US" smtClean="0"/>
              <a:t>‹#›</a:t>
            </a:fld>
            <a:endParaRPr lang="en-US"/>
          </a:p>
        </p:txBody>
      </p:sp>
    </p:spTree>
    <p:extLst>
      <p:ext uri="{BB962C8B-B14F-4D97-AF65-F5344CB8AC3E}">
        <p14:creationId xmlns:p14="http://schemas.microsoft.com/office/powerpoint/2010/main" val="238968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EA55E-2554-4E7A-8BE5-2C28FEDCB5A8}" type="datetimeFigureOut">
              <a:rPr lang="en-US" smtClean="0"/>
              <a:t>30-Jul-19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E3114-477E-4E6E-B45F-E7A1D4452EEA}" type="slidenum">
              <a:rPr lang="en-US" smtClean="0"/>
              <a:t>‹#›</a:t>
            </a:fld>
            <a:endParaRPr lang="en-US"/>
          </a:p>
        </p:txBody>
      </p:sp>
    </p:spTree>
    <p:extLst>
      <p:ext uri="{BB962C8B-B14F-4D97-AF65-F5344CB8AC3E}">
        <p14:creationId xmlns:p14="http://schemas.microsoft.com/office/powerpoint/2010/main" val="1645973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283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 Preprocessing</a:t>
            </a:r>
            <a:endParaRPr lang="en-US" sz="4000" dirty="0"/>
          </a:p>
        </p:txBody>
      </p:sp>
      <p:sp>
        <p:nvSpPr>
          <p:cNvPr id="3" name="TextBox 2"/>
          <p:cNvSpPr txBox="1"/>
          <p:nvPr/>
        </p:nvSpPr>
        <p:spPr>
          <a:xfrm>
            <a:off x="914400" y="1750423"/>
            <a:ext cx="10293531" cy="2308324"/>
          </a:xfrm>
          <a:prstGeom prst="rect">
            <a:avLst/>
          </a:prstGeom>
          <a:noFill/>
        </p:spPr>
        <p:txBody>
          <a:bodyPr wrap="square" rtlCol="0">
            <a:spAutoFit/>
          </a:bodyPr>
          <a:lstStyle/>
          <a:p>
            <a:pPr>
              <a:lnSpc>
                <a:spcPct val="200000"/>
              </a:lnSpc>
            </a:pPr>
            <a:r>
              <a:rPr lang="en-US" sz="2400" dirty="0" smtClean="0"/>
              <a:t>For handling the missing values –</a:t>
            </a:r>
          </a:p>
          <a:p>
            <a:pPr marL="971550" lvl="1" indent="-514350">
              <a:lnSpc>
                <a:spcPct val="200000"/>
              </a:lnSpc>
              <a:buFont typeface="+mj-lt"/>
              <a:buAutoNum type="romanUcPeriod"/>
            </a:pPr>
            <a:r>
              <a:rPr lang="en-US" sz="2400" dirty="0" smtClean="0"/>
              <a:t>Discard the columns having more than 80% missing values</a:t>
            </a:r>
          </a:p>
          <a:p>
            <a:pPr marL="971550" lvl="1" indent="-514350">
              <a:lnSpc>
                <a:spcPct val="200000"/>
              </a:lnSpc>
              <a:buFont typeface="+mj-lt"/>
              <a:buAutoNum type="romanUcPeriod"/>
            </a:pPr>
            <a:r>
              <a:rPr lang="en-US" sz="2400" dirty="0" smtClean="0"/>
              <a:t>Replace all the missing values with their corresponding mean </a:t>
            </a:r>
            <a:endParaRPr lang="en-US" sz="2400" dirty="0"/>
          </a:p>
        </p:txBody>
      </p:sp>
    </p:spTree>
    <p:extLst>
      <p:ext uri="{BB962C8B-B14F-4D97-AF65-F5344CB8AC3E}">
        <p14:creationId xmlns:p14="http://schemas.microsoft.com/office/powerpoint/2010/main" val="377286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 Preprocessing</a:t>
            </a:r>
            <a:endParaRPr lang="en-US" sz="4000" dirty="0"/>
          </a:p>
        </p:txBody>
      </p:sp>
      <p:sp>
        <p:nvSpPr>
          <p:cNvPr id="4" name="TextBox 3"/>
          <p:cNvSpPr txBox="1"/>
          <p:nvPr/>
        </p:nvSpPr>
        <p:spPr>
          <a:xfrm>
            <a:off x="346164" y="1084217"/>
            <a:ext cx="11051177" cy="400110"/>
          </a:xfrm>
          <a:prstGeom prst="rect">
            <a:avLst/>
          </a:prstGeom>
          <a:noFill/>
        </p:spPr>
        <p:txBody>
          <a:bodyPr wrap="square" rtlCol="0">
            <a:spAutoFit/>
          </a:bodyPr>
          <a:lstStyle/>
          <a:p>
            <a:pPr algn="ctr"/>
            <a:r>
              <a:rPr lang="en-US" sz="2000" dirty="0" smtClean="0"/>
              <a:t>After replacing all the missing values with their corresponding mean values ,</a:t>
            </a:r>
            <a:endParaRPr lang="en-US" sz="20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246811" y="1664715"/>
            <a:ext cx="7249885" cy="3726815"/>
          </a:xfrm>
          <a:prstGeom prst="rect">
            <a:avLst/>
          </a:prstGeom>
        </p:spPr>
      </p:pic>
      <p:sp>
        <p:nvSpPr>
          <p:cNvPr id="6" name="Rectangle 5"/>
          <p:cNvSpPr/>
          <p:nvPr/>
        </p:nvSpPr>
        <p:spPr>
          <a:xfrm>
            <a:off x="3702856" y="5571918"/>
            <a:ext cx="4337791" cy="369332"/>
          </a:xfrm>
          <a:prstGeom prst="rect">
            <a:avLst/>
          </a:prstGeom>
        </p:spPr>
        <p:txBody>
          <a:bodyPr wrap="none">
            <a:spAutoFit/>
          </a:bodyPr>
          <a:lstStyle/>
          <a:p>
            <a:r>
              <a:rPr lang="en-US" dirty="0"/>
              <a:t>Heatmap for Missing Values’ Representation</a:t>
            </a:r>
          </a:p>
        </p:txBody>
      </p:sp>
    </p:spTree>
    <p:extLst>
      <p:ext uri="{BB962C8B-B14F-4D97-AF65-F5344CB8AC3E}">
        <p14:creationId xmlns:p14="http://schemas.microsoft.com/office/powerpoint/2010/main" val="174403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 Preprocessing</a:t>
            </a:r>
            <a:endParaRPr lang="en-US" sz="4000" dirty="0"/>
          </a:p>
        </p:txBody>
      </p:sp>
      <p:sp>
        <p:nvSpPr>
          <p:cNvPr id="3" name="TextBox 2"/>
          <p:cNvSpPr txBox="1"/>
          <p:nvPr/>
        </p:nvSpPr>
        <p:spPr>
          <a:xfrm>
            <a:off x="163284" y="1254035"/>
            <a:ext cx="11416937" cy="646331"/>
          </a:xfrm>
          <a:prstGeom prst="rect">
            <a:avLst/>
          </a:prstGeom>
          <a:noFill/>
        </p:spPr>
        <p:txBody>
          <a:bodyPr wrap="square" rtlCol="0">
            <a:spAutoFit/>
          </a:bodyPr>
          <a:lstStyle/>
          <a:p>
            <a:pPr algn="ctr"/>
            <a:r>
              <a:rPr lang="en-US" sz="3600" dirty="0" smtClean="0"/>
              <a:t>What will happen to the response class ? </a:t>
            </a:r>
          </a:p>
        </p:txBody>
      </p:sp>
      <p:sp>
        <p:nvSpPr>
          <p:cNvPr id="7" name="TextBox 6"/>
          <p:cNvSpPr txBox="1"/>
          <p:nvPr/>
        </p:nvSpPr>
        <p:spPr>
          <a:xfrm>
            <a:off x="352697" y="2063931"/>
            <a:ext cx="11390812" cy="584775"/>
          </a:xfrm>
          <a:prstGeom prst="rect">
            <a:avLst/>
          </a:prstGeom>
          <a:noFill/>
        </p:spPr>
        <p:txBody>
          <a:bodyPr wrap="square" rtlCol="0">
            <a:spAutoFit/>
          </a:bodyPr>
          <a:lstStyle/>
          <a:p>
            <a:pPr algn="ctr"/>
            <a:r>
              <a:rPr lang="en-US" sz="3200" dirty="0" smtClean="0"/>
              <a:t>Dummy variables ? </a:t>
            </a:r>
            <a:endParaRPr lang="en-US" sz="3200" dirty="0"/>
          </a:p>
        </p:txBody>
      </p:sp>
      <p:graphicFrame>
        <p:nvGraphicFramePr>
          <p:cNvPr id="8" name="Table 7"/>
          <p:cNvGraphicFramePr>
            <a:graphicFrameLocks noGrp="1"/>
          </p:cNvGraphicFramePr>
          <p:nvPr>
            <p:extLst>
              <p:ext uri="{D42A27DB-BD31-4B8C-83A1-F6EECF244321}">
                <p14:modId xmlns:p14="http://schemas.microsoft.com/office/powerpoint/2010/main" val="2146066777"/>
              </p:ext>
            </p:extLst>
          </p:nvPr>
        </p:nvGraphicFramePr>
        <p:xfrm>
          <a:off x="1332403" y="2916774"/>
          <a:ext cx="9431390" cy="2661066"/>
        </p:xfrm>
        <a:graphic>
          <a:graphicData uri="http://schemas.openxmlformats.org/drawingml/2006/table">
            <a:tbl>
              <a:tblPr firstRow="1" bandRow="1">
                <a:tableStyleId>{5940675A-B579-460E-94D1-54222C63F5DA}</a:tableStyleId>
              </a:tblPr>
              <a:tblGrid>
                <a:gridCol w="943139">
                  <a:extLst>
                    <a:ext uri="{9D8B030D-6E8A-4147-A177-3AD203B41FA5}">
                      <a16:colId xmlns:a16="http://schemas.microsoft.com/office/drawing/2014/main" val="2367163338"/>
                    </a:ext>
                  </a:extLst>
                </a:gridCol>
                <a:gridCol w="943139">
                  <a:extLst>
                    <a:ext uri="{9D8B030D-6E8A-4147-A177-3AD203B41FA5}">
                      <a16:colId xmlns:a16="http://schemas.microsoft.com/office/drawing/2014/main" val="410584107"/>
                    </a:ext>
                  </a:extLst>
                </a:gridCol>
                <a:gridCol w="943139">
                  <a:extLst>
                    <a:ext uri="{9D8B030D-6E8A-4147-A177-3AD203B41FA5}">
                      <a16:colId xmlns:a16="http://schemas.microsoft.com/office/drawing/2014/main" val="1897296071"/>
                    </a:ext>
                  </a:extLst>
                </a:gridCol>
                <a:gridCol w="943139">
                  <a:extLst>
                    <a:ext uri="{9D8B030D-6E8A-4147-A177-3AD203B41FA5}">
                      <a16:colId xmlns:a16="http://schemas.microsoft.com/office/drawing/2014/main" val="154301320"/>
                    </a:ext>
                  </a:extLst>
                </a:gridCol>
                <a:gridCol w="943139">
                  <a:extLst>
                    <a:ext uri="{9D8B030D-6E8A-4147-A177-3AD203B41FA5}">
                      <a16:colId xmlns:a16="http://schemas.microsoft.com/office/drawing/2014/main" val="3901551316"/>
                    </a:ext>
                  </a:extLst>
                </a:gridCol>
                <a:gridCol w="943139">
                  <a:extLst>
                    <a:ext uri="{9D8B030D-6E8A-4147-A177-3AD203B41FA5}">
                      <a16:colId xmlns:a16="http://schemas.microsoft.com/office/drawing/2014/main" val="2618377034"/>
                    </a:ext>
                  </a:extLst>
                </a:gridCol>
                <a:gridCol w="943139">
                  <a:extLst>
                    <a:ext uri="{9D8B030D-6E8A-4147-A177-3AD203B41FA5}">
                      <a16:colId xmlns:a16="http://schemas.microsoft.com/office/drawing/2014/main" val="743613840"/>
                    </a:ext>
                  </a:extLst>
                </a:gridCol>
                <a:gridCol w="943139">
                  <a:extLst>
                    <a:ext uri="{9D8B030D-6E8A-4147-A177-3AD203B41FA5}">
                      <a16:colId xmlns:a16="http://schemas.microsoft.com/office/drawing/2014/main" val="420421815"/>
                    </a:ext>
                  </a:extLst>
                </a:gridCol>
                <a:gridCol w="943139">
                  <a:extLst>
                    <a:ext uri="{9D8B030D-6E8A-4147-A177-3AD203B41FA5}">
                      <a16:colId xmlns:a16="http://schemas.microsoft.com/office/drawing/2014/main" val="2588900837"/>
                    </a:ext>
                  </a:extLst>
                </a:gridCol>
                <a:gridCol w="943139">
                  <a:extLst>
                    <a:ext uri="{9D8B030D-6E8A-4147-A177-3AD203B41FA5}">
                      <a16:colId xmlns:a16="http://schemas.microsoft.com/office/drawing/2014/main" val="1312983703"/>
                    </a:ext>
                  </a:extLst>
                </a:gridCol>
              </a:tblGrid>
              <a:tr h="443511">
                <a:tc>
                  <a:txBody>
                    <a:bodyPr/>
                    <a:lstStyle/>
                    <a:p>
                      <a:pPr algn="ctr" fontAlgn="b"/>
                      <a:r>
                        <a:rPr lang="en-US" sz="1600" b="1" i="0" u="none" strike="noStrike" dirty="0">
                          <a:solidFill>
                            <a:srgbClr val="000000"/>
                          </a:solidFill>
                          <a:effectLst/>
                          <a:latin typeface="Calibri" panose="020F0502020204030204" pitchFamily="34" charset="0"/>
                        </a:rPr>
                        <a:t>class</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aa_000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ab_000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ac_000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ad_000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ae_000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af_000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ag_000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ag_001</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ag_002</a:t>
                      </a:r>
                    </a:p>
                  </a:txBody>
                  <a:tcPr marL="9525" marR="9525" marT="9525" marB="0" anchor="b"/>
                </a:tc>
                <a:extLst>
                  <a:ext uri="{0D108BD9-81ED-4DB2-BD59-A6C34878D82A}">
                    <a16:rowId xmlns:a16="http://schemas.microsoft.com/office/drawing/2014/main" val="4193197096"/>
                  </a:ext>
                </a:extLst>
              </a:tr>
              <a:tr h="443511">
                <a:tc>
                  <a:txBody>
                    <a:bodyPr/>
                    <a:lstStyle/>
                    <a:p>
                      <a:pPr algn="ctr" fontAlgn="b"/>
                      <a:r>
                        <a:rPr lang="en-US" sz="1600" b="1" i="0" u="none" strike="noStrike" dirty="0" smtClean="0">
                          <a:solidFill>
                            <a:srgbClr val="000000"/>
                          </a:solidFill>
                          <a:effectLst/>
                          <a:latin typeface="Calibri" panose="020F0502020204030204" pitchFamily="34" charset="0"/>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76698</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0.713189</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2.13E+09</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280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139225324"/>
                  </a:ext>
                </a:extLst>
              </a:tr>
              <a:tr h="443511">
                <a:tc>
                  <a:txBody>
                    <a:bodyPr/>
                    <a:lstStyle/>
                    <a:p>
                      <a:pPr algn="ctr" fontAlgn="b"/>
                      <a:r>
                        <a:rPr lang="en-US" sz="1600" b="1" i="0" u="none" strike="noStrike" dirty="0" smtClean="0">
                          <a:solidFill>
                            <a:srgbClr val="000000"/>
                          </a:solidFill>
                          <a:effectLst/>
                          <a:latin typeface="Calibri" panose="020F0502020204030204" pitchFamily="34" charset="0"/>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33058</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0.713189</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190620.64</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4037972140"/>
                  </a:ext>
                </a:extLst>
              </a:tr>
              <a:tr h="443511">
                <a:tc>
                  <a:txBody>
                    <a:bodyPr/>
                    <a:lstStyle/>
                    <a:p>
                      <a:pPr algn="ctr" fontAlgn="b"/>
                      <a:r>
                        <a:rPr lang="en-US" sz="1600" b="1" i="0" u="none" strike="noStrike" dirty="0" smtClean="0">
                          <a:solidFill>
                            <a:srgbClr val="000000"/>
                          </a:solidFill>
                          <a:effectLst/>
                          <a:latin typeface="Calibri" panose="020F0502020204030204" pitchFamily="34" charset="0"/>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41040</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0.713789</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228</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100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3712655785"/>
                  </a:ext>
                </a:extLst>
              </a:tr>
              <a:tr h="443511">
                <a:tc>
                  <a:txBody>
                    <a:bodyPr/>
                    <a:lstStyle/>
                    <a:p>
                      <a:pPr algn="ctr" fontAlgn="b"/>
                      <a:r>
                        <a:rPr lang="en-US" sz="1600" b="1" i="0" u="none" strike="noStrike" dirty="0" smtClean="0">
                          <a:solidFill>
                            <a:srgbClr val="000000"/>
                          </a:solidFill>
                          <a:effectLst/>
                          <a:latin typeface="Calibri" panose="020F0502020204030204" pitchFamily="34" charset="0"/>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12</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0.000000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70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66</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10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167327701"/>
                  </a:ext>
                </a:extLst>
              </a:tr>
              <a:tr h="443511">
                <a:tc>
                  <a:txBody>
                    <a:bodyPr/>
                    <a:lstStyle/>
                    <a:p>
                      <a:pPr algn="ctr" fontAlgn="b"/>
                      <a:r>
                        <a:rPr lang="en-US" sz="1600" b="1" i="0" u="none" strike="noStrike" dirty="0" smtClean="0">
                          <a:solidFill>
                            <a:srgbClr val="000000"/>
                          </a:solidFill>
                          <a:effectLst/>
                          <a:latin typeface="Calibri" panose="020F0502020204030204" pitchFamily="34" charset="0"/>
                        </a:rPr>
                        <a:t>0</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60874</a:t>
                      </a:r>
                    </a:p>
                  </a:txBody>
                  <a:tcPr marL="9525" marR="9525" marT="9525" marB="0" anchor="b"/>
                </a:tc>
                <a:tc>
                  <a:txBody>
                    <a:bodyPr/>
                    <a:lstStyle/>
                    <a:p>
                      <a:pPr algn="ctr" fontAlgn="b"/>
                      <a:r>
                        <a:rPr lang="en-US" sz="1600" b="1" i="0" u="none" strike="noStrike" dirty="0" smtClean="0">
                          <a:solidFill>
                            <a:srgbClr val="000000"/>
                          </a:solidFill>
                          <a:effectLst/>
                          <a:latin typeface="Calibri" panose="020F0502020204030204" pitchFamily="34" charset="0"/>
                        </a:rPr>
                        <a:t>0.713189</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1368</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458</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a:solidFill>
                            <a:srgbClr val="000000"/>
                          </a:solidFill>
                          <a:effectLst/>
                          <a:latin typeface="Calibri" panose="020F0502020204030204" pitchFamily="34" charset="0"/>
                        </a:rPr>
                        <a:t>0</a:t>
                      </a:r>
                    </a:p>
                  </a:txBody>
                  <a:tcPr marL="9525" marR="9525" marT="9525" marB="0" anchor="b"/>
                </a:tc>
                <a:tc>
                  <a:txBody>
                    <a:bodyPr/>
                    <a:lstStyle/>
                    <a:p>
                      <a:pPr algn="ctr" fontAlgn="b"/>
                      <a:r>
                        <a:rPr lang="en-US" sz="1600" b="1"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2546764038"/>
                  </a:ext>
                </a:extLst>
              </a:tr>
            </a:tbl>
          </a:graphicData>
        </a:graphic>
      </p:graphicFrame>
      <p:sp>
        <p:nvSpPr>
          <p:cNvPr id="11" name="Rectangle 10"/>
          <p:cNvSpPr/>
          <p:nvPr/>
        </p:nvSpPr>
        <p:spPr>
          <a:xfrm>
            <a:off x="4655922" y="5661242"/>
            <a:ext cx="2784352" cy="369332"/>
          </a:xfrm>
          <a:prstGeom prst="rect">
            <a:avLst/>
          </a:prstGeom>
        </p:spPr>
        <p:txBody>
          <a:bodyPr wrap="none">
            <a:spAutoFit/>
          </a:bodyPr>
          <a:lstStyle/>
          <a:p>
            <a:pPr algn="ctr"/>
            <a:r>
              <a:rPr lang="en-US" dirty="0" smtClean="0"/>
              <a:t>Sample data representation</a:t>
            </a:r>
            <a:endParaRPr lang="en-US" dirty="0"/>
          </a:p>
        </p:txBody>
      </p:sp>
      <p:sp>
        <p:nvSpPr>
          <p:cNvPr id="12" name="Down Arrow 11"/>
          <p:cNvSpPr/>
          <p:nvPr/>
        </p:nvSpPr>
        <p:spPr>
          <a:xfrm>
            <a:off x="1676400" y="2514829"/>
            <a:ext cx="228600" cy="29238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89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Model Implementation</a:t>
            </a:r>
            <a:endParaRPr lang="en-US" sz="4000" dirty="0"/>
          </a:p>
        </p:txBody>
      </p:sp>
      <p:sp>
        <p:nvSpPr>
          <p:cNvPr id="3" name="TextBox 2"/>
          <p:cNvSpPr txBox="1"/>
          <p:nvPr/>
        </p:nvSpPr>
        <p:spPr>
          <a:xfrm>
            <a:off x="914400" y="1750423"/>
            <a:ext cx="10293531" cy="3682226"/>
          </a:xfrm>
          <a:prstGeom prst="rect">
            <a:avLst/>
          </a:prstGeom>
          <a:noFill/>
        </p:spPr>
        <p:txBody>
          <a:bodyPr wrap="square" rtlCol="0">
            <a:spAutoFit/>
          </a:bodyPr>
          <a:lstStyle/>
          <a:p>
            <a:pPr>
              <a:lnSpc>
                <a:spcPct val="200000"/>
              </a:lnSpc>
            </a:pPr>
            <a:r>
              <a:rPr lang="en-US" sz="2400" dirty="0" smtClean="0"/>
              <a:t>Implemented model : </a:t>
            </a:r>
            <a:r>
              <a:rPr lang="en-US" sz="2400" b="1" dirty="0" smtClean="0"/>
              <a:t>Logistic regression</a:t>
            </a:r>
            <a:endParaRPr lang="en-US" sz="2400" b="1" dirty="0" smtClean="0"/>
          </a:p>
          <a:p>
            <a:pPr>
              <a:lnSpc>
                <a:spcPct val="200000"/>
              </a:lnSpc>
            </a:pPr>
            <a:r>
              <a:rPr lang="en-US" sz="2400" dirty="0" smtClean="0"/>
              <a:t>Dividing </a:t>
            </a:r>
            <a:r>
              <a:rPr lang="en-US" sz="2400" dirty="0" smtClean="0"/>
              <a:t>this section into 3 subsection –</a:t>
            </a:r>
          </a:p>
          <a:p>
            <a:pPr marL="1257300" lvl="2" indent="-342900">
              <a:lnSpc>
                <a:spcPct val="200000"/>
              </a:lnSpc>
              <a:buFont typeface="Arial" panose="020B0604020202020204" pitchFamily="34" charset="0"/>
              <a:buChar char="•"/>
            </a:pPr>
            <a:r>
              <a:rPr lang="en-US" sz="2400" dirty="0" smtClean="0"/>
              <a:t>Cross Validation </a:t>
            </a:r>
          </a:p>
          <a:p>
            <a:pPr marL="1257300" lvl="2" indent="-342900">
              <a:lnSpc>
                <a:spcPct val="200000"/>
              </a:lnSpc>
              <a:buFont typeface="Arial" panose="020B0604020202020204" pitchFamily="34" charset="0"/>
              <a:buChar char="•"/>
            </a:pPr>
            <a:r>
              <a:rPr lang="en-US" sz="2400" dirty="0" smtClean="0"/>
              <a:t>Threshold tuning</a:t>
            </a:r>
          </a:p>
          <a:p>
            <a:pPr marL="1257300" lvl="2" indent="-342900">
              <a:lnSpc>
                <a:spcPct val="200000"/>
              </a:lnSpc>
              <a:buFont typeface="Arial" panose="020B0604020202020204" pitchFamily="34" charset="0"/>
              <a:buChar char="•"/>
            </a:pPr>
            <a:r>
              <a:rPr lang="en-US" sz="2400" dirty="0" smtClean="0"/>
              <a:t>Predicting using the testing data</a:t>
            </a:r>
            <a:endParaRPr lang="en-US" sz="2400" dirty="0"/>
          </a:p>
        </p:txBody>
      </p:sp>
    </p:spTree>
    <p:extLst>
      <p:ext uri="{BB962C8B-B14F-4D97-AF65-F5344CB8AC3E}">
        <p14:creationId xmlns:p14="http://schemas.microsoft.com/office/powerpoint/2010/main" val="193521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Cross Validation</a:t>
            </a:r>
            <a:endParaRPr lang="en-US" sz="4000" dirty="0"/>
          </a:p>
        </p:txBody>
      </p:sp>
      <p:sp>
        <p:nvSpPr>
          <p:cNvPr id="4" name="TextBox 3"/>
          <p:cNvSpPr txBox="1"/>
          <p:nvPr/>
        </p:nvSpPr>
        <p:spPr>
          <a:xfrm>
            <a:off x="731520" y="2037806"/>
            <a:ext cx="9196251" cy="3046988"/>
          </a:xfrm>
          <a:prstGeom prst="rect">
            <a:avLst/>
          </a:prstGeom>
          <a:noFill/>
        </p:spPr>
        <p:txBody>
          <a:bodyPr wrap="square" rtlCol="0">
            <a:spAutoFit/>
          </a:bodyPr>
          <a:lstStyle/>
          <a:p>
            <a:r>
              <a:rPr lang="en-US" sz="2400" dirty="0" smtClean="0"/>
              <a:t>For the cross validation, we have evaluated –</a:t>
            </a:r>
          </a:p>
          <a:p>
            <a:endParaRPr lang="en-US" sz="2400" dirty="0" smtClean="0"/>
          </a:p>
          <a:p>
            <a:pPr marL="1257300" lvl="2" indent="-342900">
              <a:lnSpc>
                <a:spcPct val="150000"/>
              </a:lnSpc>
              <a:buFont typeface="Arial" panose="020B0604020202020204" pitchFamily="34" charset="0"/>
              <a:buChar char="•"/>
            </a:pPr>
            <a:r>
              <a:rPr lang="en-US" sz="2400" dirty="0" smtClean="0"/>
              <a:t>5 Fold </a:t>
            </a:r>
          </a:p>
          <a:p>
            <a:pPr marL="1257300" lvl="2" indent="-342900">
              <a:lnSpc>
                <a:spcPct val="150000"/>
              </a:lnSpc>
              <a:buFont typeface="Arial" panose="020B0604020202020204" pitchFamily="34" charset="0"/>
              <a:buChar char="•"/>
            </a:pPr>
            <a:r>
              <a:rPr lang="en-US" sz="2400" dirty="0" smtClean="0"/>
              <a:t>10 Fold</a:t>
            </a:r>
          </a:p>
          <a:p>
            <a:pPr lvl="2"/>
            <a:endParaRPr lang="en-US" sz="2400" dirty="0" smtClean="0"/>
          </a:p>
          <a:p>
            <a:r>
              <a:rPr lang="en-US" sz="2400" dirty="0" smtClean="0"/>
              <a:t>Of these, 10 fold CV gives us the better result, we are going to discuss the evaluation more briefly in the Result analysis section</a:t>
            </a:r>
          </a:p>
        </p:txBody>
      </p:sp>
    </p:spTree>
    <p:extLst>
      <p:ext uri="{BB962C8B-B14F-4D97-AF65-F5344CB8AC3E}">
        <p14:creationId xmlns:p14="http://schemas.microsoft.com/office/powerpoint/2010/main" val="332977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Threshold Tuning</a:t>
            </a:r>
            <a:endParaRPr lang="en-US" sz="4000" dirty="0"/>
          </a:p>
        </p:txBody>
      </p:sp>
      <p:sp>
        <p:nvSpPr>
          <p:cNvPr id="3" name="TextBox 2"/>
          <p:cNvSpPr txBox="1"/>
          <p:nvPr/>
        </p:nvSpPr>
        <p:spPr>
          <a:xfrm>
            <a:off x="522513" y="903829"/>
            <a:ext cx="10698480" cy="400110"/>
          </a:xfrm>
          <a:prstGeom prst="rect">
            <a:avLst/>
          </a:prstGeom>
          <a:noFill/>
        </p:spPr>
        <p:txBody>
          <a:bodyPr wrap="square" rtlCol="0">
            <a:spAutoFit/>
          </a:bodyPr>
          <a:lstStyle/>
          <a:p>
            <a:pPr algn="ctr"/>
            <a:r>
              <a:rPr lang="en-US" sz="2000" dirty="0" smtClean="0"/>
              <a:t>We are going to find the optimal threshold by using the ROC_AUC curve</a:t>
            </a:r>
            <a:endParaRPr lang="en-US" sz="20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272" y="1510453"/>
            <a:ext cx="7127424" cy="5197679"/>
          </a:xfrm>
          <a:prstGeom prst="rect">
            <a:avLst/>
          </a:prstGeom>
        </p:spPr>
      </p:pic>
      <p:cxnSp>
        <p:nvCxnSpPr>
          <p:cNvPr id="18" name="Straight Connector 17"/>
          <p:cNvCxnSpPr/>
          <p:nvPr/>
        </p:nvCxnSpPr>
        <p:spPr>
          <a:xfrm flipV="1">
            <a:off x="4486367" y="2766786"/>
            <a:ext cx="6712" cy="3619500"/>
          </a:xfrm>
          <a:prstGeom prst="line">
            <a:avLst/>
          </a:prstGeom>
          <a:ln w="28575"/>
        </p:spPr>
        <p:style>
          <a:lnRef idx="3">
            <a:schemeClr val="dk1"/>
          </a:lnRef>
          <a:fillRef idx="0">
            <a:schemeClr val="dk1"/>
          </a:fillRef>
          <a:effectRef idx="2">
            <a:schemeClr val="dk1"/>
          </a:effectRef>
          <a:fontRef idx="minor">
            <a:schemeClr val="tx1"/>
          </a:fontRef>
        </p:style>
      </p:cxnSp>
      <p:sp>
        <p:nvSpPr>
          <p:cNvPr id="23" name="Oval 22"/>
          <p:cNvSpPr/>
          <p:nvPr/>
        </p:nvSpPr>
        <p:spPr>
          <a:xfrm>
            <a:off x="4273007" y="3899709"/>
            <a:ext cx="426719" cy="419166"/>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p:cNvSpPr/>
          <p:nvPr/>
        </p:nvSpPr>
        <p:spPr>
          <a:xfrm>
            <a:off x="4273006" y="6128043"/>
            <a:ext cx="426719" cy="419166"/>
          </a:xfrm>
          <a:prstGeom prst="ellipse">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Elbow Connector 25"/>
          <p:cNvCxnSpPr>
            <a:stCxn id="23" idx="6"/>
          </p:cNvCxnSpPr>
          <p:nvPr/>
        </p:nvCxnSpPr>
        <p:spPr>
          <a:xfrm>
            <a:off x="4699726" y="4109292"/>
            <a:ext cx="5300617" cy="680422"/>
          </a:xfrm>
          <a:prstGeom prst="bentConnector3">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Elbow Connector 27"/>
          <p:cNvCxnSpPr>
            <a:stCxn id="24" idx="6"/>
          </p:cNvCxnSpPr>
          <p:nvPr/>
        </p:nvCxnSpPr>
        <p:spPr>
          <a:xfrm flipV="1">
            <a:off x="4699725" y="4789714"/>
            <a:ext cx="5300618" cy="1547912"/>
          </a:xfrm>
          <a:prstGeom prst="bentConnector3">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p:cNvSpPr txBox="1"/>
          <p:nvPr/>
        </p:nvSpPr>
        <p:spPr>
          <a:xfrm>
            <a:off x="10145486" y="4605048"/>
            <a:ext cx="2046514" cy="369332"/>
          </a:xfrm>
          <a:prstGeom prst="rect">
            <a:avLst/>
          </a:prstGeom>
          <a:noFill/>
        </p:spPr>
        <p:txBody>
          <a:bodyPr wrap="square" rtlCol="0">
            <a:spAutoFit/>
          </a:bodyPr>
          <a:lstStyle/>
          <a:p>
            <a:r>
              <a:rPr lang="en-US" dirty="0" smtClean="0"/>
              <a:t>0.253~0.250</a:t>
            </a:r>
            <a:endParaRPr lang="en-US" dirty="0"/>
          </a:p>
        </p:txBody>
      </p:sp>
    </p:spTree>
    <p:extLst>
      <p:ext uri="{BB962C8B-B14F-4D97-AF65-F5344CB8AC3E}">
        <p14:creationId xmlns:p14="http://schemas.microsoft.com/office/powerpoint/2010/main" val="166985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Model Implementation</a:t>
            </a:r>
            <a:endParaRPr lang="en-US" sz="4000" dirty="0"/>
          </a:p>
        </p:txBody>
      </p:sp>
      <p:sp>
        <p:nvSpPr>
          <p:cNvPr id="3" name="TextBox 2"/>
          <p:cNvSpPr txBox="1"/>
          <p:nvPr/>
        </p:nvSpPr>
        <p:spPr>
          <a:xfrm>
            <a:off x="755467" y="2686193"/>
            <a:ext cx="10232571" cy="1569660"/>
          </a:xfrm>
          <a:prstGeom prst="rect">
            <a:avLst/>
          </a:prstGeom>
          <a:noFill/>
        </p:spPr>
        <p:txBody>
          <a:bodyPr wrap="square" rtlCol="0">
            <a:spAutoFit/>
          </a:bodyPr>
          <a:lstStyle/>
          <a:p>
            <a:r>
              <a:rPr lang="en-US" sz="3200" dirty="0" smtClean="0"/>
              <a:t>After the cross validation and threshold tuning,</a:t>
            </a:r>
          </a:p>
          <a:p>
            <a:r>
              <a:rPr lang="en-US" sz="3200" dirty="0" smtClean="0"/>
              <a:t>We are now going to implement our fitted logistic regression model for the prediction using the </a:t>
            </a:r>
            <a:r>
              <a:rPr lang="en-US" sz="3200" b="1" dirty="0" smtClean="0"/>
              <a:t>Test Data</a:t>
            </a:r>
          </a:p>
        </p:txBody>
      </p:sp>
      <p:sp>
        <p:nvSpPr>
          <p:cNvPr id="4" name="TextBox 3"/>
          <p:cNvSpPr txBox="1"/>
          <p:nvPr/>
        </p:nvSpPr>
        <p:spPr>
          <a:xfrm>
            <a:off x="754743" y="1727215"/>
            <a:ext cx="10233295" cy="584775"/>
          </a:xfrm>
          <a:prstGeom prst="rect">
            <a:avLst/>
          </a:prstGeom>
          <a:noFill/>
        </p:spPr>
        <p:txBody>
          <a:bodyPr wrap="square" rtlCol="0">
            <a:spAutoFit/>
          </a:bodyPr>
          <a:lstStyle/>
          <a:p>
            <a:r>
              <a:rPr lang="en-US" sz="3200" dirty="0" smtClean="0"/>
              <a:t>Our testing data is untouched till now</a:t>
            </a:r>
            <a:endParaRPr lang="en-US" sz="3200" dirty="0"/>
          </a:p>
        </p:txBody>
      </p:sp>
      <p:sp>
        <p:nvSpPr>
          <p:cNvPr id="5" name="TextBox 4"/>
          <p:cNvSpPr txBox="1"/>
          <p:nvPr/>
        </p:nvSpPr>
        <p:spPr>
          <a:xfrm>
            <a:off x="754743" y="4630056"/>
            <a:ext cx="9666515" cy="584775"/>
          </a:xfrm>
          <a:prstGeom prst="rect">
            <a:avLst/>
          </a:prstGeom>
          <a:noFill/>
        </p:spPr>
        <p:txBody>
          <a:bodyPr wrap="square" rtlCol="0">
            <a:spAutoFit/>
          </a:bodyPr>
          <a:lstStyle/>
          <a:p>
            <a:r>
              <a:rPr lang="en-US" sz="3200" dirty="0" smtClean="0"/>
              <a:t>We will discuss the result the next segment</a:t>
            </a:r>
            <a:endParaRPr lang="en-US" sz="3200" dirty="0"/>
          </a:p>
        </p:txBody>
      </p:sp>
    </p:spTree>
    <p:extLst>
      <p:ext uri="{BB962C8B-B14F-4D97-AF65-F5344CB8AC3E}">
        <p14:creationId xmlns:p14="http://schemas.microsoft.com/office/powerpoint/2010/main" val="20890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Result Analysis</a:t>
            </a:r>
            <a:endParaRPr lang="en-US" sz="4000" dirty="0"/>
          </a:p>
        </p:txBody>
      </p:sp>
      <p:sp>
        <p:nvSpPr>
          <p:cNvPr id="4" name="TextBox 3"/>
          <p:cNvSpPr txBox="1"/>
          <p:nvPr/>
        </p:nvSpPr>
        <p:spPr>
          <a:xfrm>
            <a:off x="806267" y="903829"/>
            <a:ext cx="101309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Cross validation </a:t>
            </a:r>
            <a:endParaRPr lang="en-US" sz="2800" dirty="0"/>
          </a:p>
        </p:txBody>
      </p:sp>
      <p:graphicFrame>
        <p:nvGraphicFramePr>
          <p:cNvPr id="7" name="Chart 6"/>
          <p:cNvGraphicFramePr/>
          <p:nvPr>
            <p:extLst>
              <p:ext uri="{D42A27DB-BD31-4B8C-83A1-F6EECF244321}">
                <p14:modId xmlns:p14="http://schemas.microsoft.com/office/powerpoint/2010/main" val="4184502284"/>
              </p:ext>
            </p:extLst>
          </p:nvPr>
        </p:nvGraphicFramePr>
        <p:xfrm>
          <a:off x="1938382" y="1427049"/>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603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down)">
                                      <p:cBhvr>
                                        <p:cTn id="12" dur="1000"/>
                                        <p:tgtEl>
                                          <p:spTgt spid="7">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down)">
                                      <p:cBhvr>
                                        <p:cTn id="17" dur="10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Result Analysis</a:t>
            </a:r>
            <a:endParaRPr lang="en-US" sz="4000" dirty="0"/>
          </a:p>
        </p:txBody>
      </p:sp>
      <p:graphicFrame>
        <p:nvGraphicFramePr>
          <p:cNvPr id="7" name="Chart 6"/>
          <p:cNvGraphicFramePr/>
          <p:nvPr>
            <p:extLst>
              <p:ext uri="{D42A27DB-BD31-4B8C-83A1-F6EECF244321}">
                <p14:modId xmlns:p14="http://schemas.microsoft.com/office/powerpoint/2010/main" val="1266778935"/>
              </p:ext>
            </p:extLst>
          </p:nvPr>
        </p:nvGraphicFramePr>
        <p:xfrm>
          <a:off x="1938382" y="1427049"/>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191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7" dur="500"/>
                                        <p:tgtEl>
                                          <p:spTgt spid="7">
                                            <p:graphicEl>
                                              <a:chart seriesIdx="-3" categoryIdx="-3" bldStep="gridLegend"/>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down)">
                                      <p:cBhvr>
                                        <p:cTn id="10" dur="1000"/>
                                        <p:tgtEl>
                                          <p:spTgt spid="7">
                                            <p:graphicEl>
                                              <a:chart seriesIdx="0" categoryIdx="-4" bldStep="series"/>
                                            </p:graphic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down)">
                                      <p:cBhvr>
                                        <p:cTn id="13" dur="10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Result Analysis</a:t>
            </a:r>
            <a:endParaRPr lang="en-US" sz="4000" dirty="0"/>
          </a:p>
        </p:txBody>
      </p:sp>
      <p:sp>
        <p:nvSpPr>
          <p:cNvPr id="4" name="TextBox 3"/>
          <p:cNvSpPr txBox="1"/>
          <p:nvPr/>
        </p:nvSpPr>
        <p:spPr>
          <a:xfrm>
            <a:off x="806267" y="903829"/>
            <a:ext cx="1013097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Test data implementation and outcome analysis</a:t>
            </a:r>
            <a:endParaRPr lang="en-US" sz="2800" dirty="0"/>
          </a:p>
        </p:txBody>
      </p:sp>
      <p:graphicFrame>
        <p:nvGraphicFramePr>
          <p:cNvPr id="7" name="Chart 6"/>
          <p:cNvGraphicFramePr/>
          <p:nvPr>
            <p:extLst>
              <p:ext uri="{D42A27DB-BD31-4B8C-83A1-F6EECF244321}">
                <p14:modId xmlns:p14="http://schemas.microsoft.com/office/powerpoint/2010/main" val="1450898125"/>
              </p:ext>
            </p:extLst>
          </p:nvPr>
        </p:nvGraphicFramePr>
        <p:xfrm>
          <a:off x="1938382" y="1944914"/>
          <a:ext cx="8128000" cy="46445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060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fade">
                                      <p:cBhvr>
                                        <p:cTn id="7" dur="500"/>
                                        <p:tgtEl>
                                          <p:spTgt spid="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down)">
                                      <p:cBhvr>
                                        <p:cTn id="12" dur="1000"/>
                                        <p:tgtEl>
                                          <p:spTgt spid="7">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down)">
                                      <p:cBhvr>
                                        <p:cTn id="17" dur="1000"/>
                                        <p:tgtEl>
                                          <p:spTgt spid="7">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53712" y="246337"/>
            <a:ext cx="1849441" cy="2246156"/>
          </a:xfrm>
          <a:prstGeom prst="rect">
            <a:avLst/>
          </a:prstGeom>
        </p:spPr>
      </p:pic>
      <p:sp>
        <p:nvSpPr>
          <p:cNvPr id="3" name="TextBox 2"/>
          <p:cNvSpPr txBox="1"/>
          <p:nvPr/>
        </p:nvSpPr>
        <p:spPr>
          <a:xfrm>
            <a:off x="766352" y="2629403"/>
            <a:ext cx="10424159" cy="830997"/>
          </a:xfrm>
          <a:prstGeom prst="rect">
            <a:avLst/>
          </a:prstGeom>
          <a:noFill/>
        </p:spPr>
        <p:txBody>
          <a:bodyPr wrap="square" rtlCol="0">
            <a:spAutoFit/>
          </a:bodyPr>
          <a:lstStyle/>
          <a:p>
            <a:pPr algn="ctr"/>
            <a:r>
              <a:rPr lang="en-US" sz="4800" dirty="0" smtClean="0"/>
              <a:t>Predicting APS failure at Scania truck </a:t>
            </a:r>
            <a:endParaRPr lang="en-US" sz="4800" dirty="0"/>
          </a:p>
        </p:txBody>
      </p:sp>
      <p:sp>
        <p:nvSpPr>
          <p:cNvPr id="4" name="TextBox 3"/>
          <p:cNvSpPr txBox="1"/>
          <p:nvPr/>
        </p:nvSpPr>
        <p:spPr>
          <a:xfrm>
            <a:off x="1084217" y="4428309"/>
            <a:ext cx="10528663" cy="1938992"/>
          </a:xfrm>
          <a:prstGeom prst="rect">
            <a:avLst/>
          </a:prstGeom>
          <a:noFill/>
        </p:spPr>
        <p:txBody>
          <a:bodyPr wrap="square" rtlCol="0">
            <a:spAutoFit/>
          </a:bodyPr>
          <a:lstStyle/>
          <a:p>
            <a:r>
              <a:rPr lang="en-US" sz="2000" dirty="0" smtClean="0"/>
              <a:t>Group </a:t>
            </a:r>
            <a:r>
              <a:rPr lang="en-US" sz="2000" dirty="0"/>
              <a:t>members: </a:t>
            </a:r>
          </a:p>
          <a:p>
            <a:pPr marL="285750" indent="-285750">
              <a:buFont typeface="Arial" panose="020B0604020202020204" pitchFamily="34" charset="0"/>
              <a:buChar char="•"/>
            </a:pPr>
            <a:r>
              <a:rPr lang="en-US" sz="2000" dirty="0"/>
              <a:t>Md. Masudur Rahman (1631189042) </a:t>
            </a:r>
            <a:endParaRPr lang="en-US" sz="2000" dirty="0" smtClean="0"/>
          </a:p>
          <a:p>
            <a:pPr marL="285750" indent="-285750">
              <a:buFont typeface="Arial" panose="020B0604020202020204" pitchFamily="34" charset="0"/>
              <a:buChar char="•"/>
            </a:pPr>
            <a:r>
              <a:rPr lang="en-US" sz="2000" dirty="0" smtClean="0"/>
              <a:t>Saraf </a:t>
            </a:r>
            <a:r>
              <a:rPr lang="en-US" sz="2000" dirty="0"/>
              <a:t>Sumaita Hasan (1631258042</a:t>
            </a:r>
            <a:r>
              <a:rPr lang="en-US" sz="2000" dirty="0" smtClean="0"/>
              <a:t>)</a:t>
            </a:r>
          </a:p>
          <a:p>
            <a:pPr marL="285750" indent="-285750">
              <a:buFont typeface="Arial" panose="020B0604020202020204" pitchFamily="34" charset="0"/>
              <a:buChar char="•"/>
            </a:pPr>
            <a:r>
              <a:rPr lang="en-US" sz="2000" dirty="0" err="1" smtClean="0"/>
              <a:t>Md</a:t>
            </a:r>
            <a:r>
              <a:rPr lang="en-US" sz="2000" dirty="0" smtClean="0"/>
              <a:t> </a:t>
            </a:r>
            <a:r>
              <a:rPr lang="en-US" sz="2000" dirty="0" err="1" smtClean="0"/>
              <a:t>Rifat</a:t>
            </a:r>
            <a:r>
              <a:rPr lang="en-US" sz="2000" dirty="0" smtClean="0"/>
              <a:t> Hasan (1620259042)</a:t>
            </a:r>
          </a:p>
          <a:p>
            <a:pPr marL="285750" indent="-285750">
              <a:buFont typeface="Arial" panose="020B0604020202020204" pitchFamily="34" charset="0"/>
              <a:buChar char="•"/>
            </a:pPr>
            <a:r>
              <a:rPr lang="en-US" sz="2000" dirty="0" err="1" smtClean="0"/>
              <a:t>Rehnuma</a:t>
            </a:r>
            <a:r>
              <a:rPr lang="en-US" sz="2000" dirty="0" smtClean="0"/>
              <a:t> </a:t>
            </a:r>
            <a:r>
              <a:rPr lang="en-US" sz="2000" dirty="0" err="1" smtClean="0"/>
              <a:t>Sharmin</a:t>
            </a:r>
            <a:r>
              <a:rPr lang="en-US" sz="2000" dirty="0" smtClean="0"/>
              <a:t> (1620739042)</a:t>
            </a:r>
          </a:p>
          <a:p>
            <a:pPr marL="285750" indent="-285750">
              <a:buFont typeface="Arial" panose="020B0604020202020204" pitchFamily="34" charset="0"/>
              <a:buChar char="•"/>
            </a:pPr>
            <a:endParaRPr lang="en-US" sz="2000" dirty="0"/>
          </a:p>
        </p:txBody>
      </p:sp>
      <p:sp>
        <p:nvSpPr>
          <p:cNvPr id="5" name="TextBox 4"/>
          <p:cNvSpPr txBox="1"/>
          <p:nvPr/>
        </p:nvSpPr>
        <p:spPr>
          <a:xfrm>
            <a:off x="1084217" y="3875370"/>
            <a:ext cx="5172891" cy="461665"/>
          </a:xfrm>
          <a:prstGeom prst="rect">
            <a:avLst/>
          </a:prstGeom>
          <a:noFill/>
        </p:spPr>
        <p:txBody>
          <a:bodyPr wrap="square" rtlCol="0">
            <a:spAutoFit/>
          </a:bodyPr>
          <a:lstStyle/>
          <a:p>
            <a:r>
              <a:rPr lang="en-US" sz="2400" dirty="0" smtClean="0"/>
              <a:t>Team name : </a:t>
            </a:r>
            <a:r>
              <a:rPr lang="en-US" sz="2400" b="1" dirty="0" smtClean="0"/>
              <a:t>The Technocrats</a:t>
            </a:r>
            <a:endParaRPr lang="en-US" sz="2400" b="1" dirty="0"/>
          </a:p>
        </p:txBody>
      </p:sp>
    </p:spTree>
    <p:extLst>
      <p:ext uri="{BB962C8B-B14F-4D97-AF65-F5344CB8AC3E}">
        <p14:creationId xmlns:p14="http://schemas.microsoft.com/office/powerpoint/2010/main" val="35006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Result Analysis</a:t>
            </a:r>
            <a:endParaRPr lang="en-US" sz="4000" dirty="0"/>
          </a:p>
        </p:txBody>
      </p:sp>
      <p:sp>
        <p:nvSpPr>
          <p:cNvPr id="4" name="TextBox 3"/>
          <p:cNvSpPr txBox="1"/>
          <p:nvPr/>
        </p:nvSpPr>
        <p:spPr>
          <a:xfrm>
            <a:off x="806267" y="903829"/>
            <a:ext cx="10130972" cy="954107"/>
          </a:xfrm>
          <a:prstGeom prst="rect">
            <a:avLst/>
          </a:prstGeom>
          <a:noFill/>
        </p:spPr>
        <p:txBody>
          <a:bodyPr wrap="square" rtlCol="0">
            <a:spAutoFit/>
          </a:bodyPr>
          <a:lstStyle/>
          <a:p>
            <a:pPr algn="ctr"/>
            <a:r>
              <a:rPr lang="en-US" sz="2800" dirty="0" smtClean="0"/>
              <a:t>Moreover, if we compare the ROC_AUC curve of these  two approaches, then it’s even more easier to discard the first approach</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267" y="2090057"/>
            <a:ext cx="3984984" cy="418713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125" y="2090057"/>
            <a:ext cx="4317276" cy="4187136"/>
          </a:xfrm>
          <a:prstGeom prst="rect">
            <a:avLst/>
          </a:prstGeom>
        </p:spPr>
      </p:pic>
      <p:graphicFrame>
        <p:nvGraphicFramePr>
          <p:cNvPr id="11" name="Chart 10"/>
          <p:cNvGraphicFramePr/>
          <p:nvPr>
            <p:extLst>
              <p:ext uri="{D42A27DB-BD31-4B8C-83A1-F6EECF244321}">
                <p14:modId xmlns:p14="http://schemas.microsoft.com/office/powerpoint/2010/main" val="2709743360"/>
              </p:ext>
            </p:extLst>
          </p:nvPr>
        </p:nvGraphicFramePr>
        <p:xfrm>
          <a:off x="3047475" y="1977452"/>
          <a:ext cx="5648556" cy="44123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1305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24" dur="500"/>
                                        <p:tgtEl>
                                          <p:spTgt spid="11">
                                            <p:graphicEl>
                                              <a:chart seriesIdx="-3" categoryIdx="-3" bldStep="gridLegend"/>
                                            </p:graphicEl>
                                          </p:spTgt>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28" dur="500"/>
                                        <p:tgtEl>
                                          <p:spTgt spid="11">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uiExpand="1">
        <p:bldSub>
          <a:bldChart bld="series"/>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Result Analysis</a:t>
            </a:r>
            <a:endParaRPr lang="en-US" sz="4000" dirty="0"/>
          </a:p>
        </p:txBody>
      </p:sp>
      <p:graphicFrame>
        <p:nvGraphicFramePr>
          <p:cNvPr id="7" name="Chart 6"/>
          <p:cNvGraphicFramePr/>
          <p:nvPr>
            <p:extLst>
              <p:ext uri="{D42A27DB-BD31-4B8C-83A1-F6EECF244321}">
                <p14:modId xmlns:p14="http://schemas.microsoft.com/office/powerpoint/2010/main" val="104847738"/>
              </p:ext>
            </p:extLst>
          </p:nvPr>
        </p:nvGraphicFramePr>
        <p:xfrm>
          <a:off x="1807753" y="1049678"/>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2418624" y="1669143"/>
            <a:ext cx="1277257" cy="4499429"/>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4002315" y="1669143"/>
            <a:ext cx="1277257" cy="4499429"/>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5586007" y="1669142"/>
            <a:ext cx="901880" cy="4499429"/>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6934562" y="1669141"/>
            <a:ext cx="1277257" cy="4499429"/>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8378013" y="1669141"/>
            <a:ext cx="1277257" cy="4499429"/>
          </a:xfrm>
          <a:prstGeom prst="rect">
            <a:avLst/>
          </a:prstGeom>
          <a:no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7249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down)">
                                      <p:cBhvr>
                                        <p:cTn id="7" dur="1000"/>
                                        <p:tgtEl>
                                          <p:spTgt spid="7">
                                            <p:graphicEl>
                                              <a:chart seriesIdx="-3" categoryIdx="-3" bldStep="gridLegend"/>
                                            </p:graphic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down)">
                                      <p:cBhvr>
                                        <p:cTn id="11" dur="1000"/>
                                        <p:tgtEl>
                                          <p:spTgt spid="7">
                                            <p:graphicEl>
                                              <a:chart seriesIdx="0" categoryIdx="-4" bldStep="series"/>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3" grpId="0" animBg="1"/>
      <p:bldP spid="3" grpId="1" animBg="1"/>
      <p:bldP spid="6" grpId="0" animBg="1"/>
      <p:bldP spid="6" grpId="1" animBg="1"/>
      <p:bldP spid="8" grpId="0" animBg="1"/>
      <p:bldP spid="8" grpId="1" animBg="1"/>
      <p:bldP spid="9" grpId="0" animBg="1"/>
      <p:bldP spid="9" grpId="1"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Summary and Conclusion</a:t>
            </a:r>
            <a:endParaRPr lang="en-US" sz="4000" dirty="0"/>
          </a:p>
        </p:txBody>
      </p:sp>
      <p:sp>
        <p:nvSpPr>
          <p:cNvPr id="4" name="TextBox 3"/>
          <p:cNvSpPr txBox="1"/>
          <p:nvPr/>
        </p:nvSpPr>
        <p:spPr>
          <a:xfrm>
            <a:off x="870857" y="1756229"/>
            <a:ext cx="9768115" cy="4154984"/>
          </a:xfrm>
          <a:prstGeom prst="rect">
            <a:avLst/>
          </a:prstGeom>
          <a:noFill/>
        </p:spPr>
        <p:txBody>
          <a:bodyPr wrap="square" rtlCol="0">
            <a:spAutoFit/>
          </a:bodyPr>
          <a:lstStyle/>
          <a:p>
            <a:r>
              <a:rPr lang="en-US" sz="2400" dirty="0" smtClean="0"/>
              <a:t>So, throughout the observation of Result analysis, it is observed that the best outcome actually was possible to get from the Approach 2, with modified threshold which is 0.253. With these settings we got the cost of 47860 which is our final score.</a:t>
            </a:r>
          </a:p>
          <a:p>
            <a:r>
              <a:rPr lang="en-US" sz="2400" dirty="0" smtClean="0"/>
              <a:t>Our main target was to minimize this cost as much as we can. But with this logistic regression model, this is the best minimization we can arrive.</a:t>
            </a:r>
          </a:p>
          <a:p>
            <a:r>
              <a:rPr lang="en-US" sz="2400" dirty="0" smtClean="0"/>
              <a:t>Our expected result can be something around 15000~20000. So in that sense, there is a gap of ~27000, which is possible to gain using some more advanced algorithms such as Random forest or Support Vector Machine.</a:t>
            </a:r>
          </a:p>
          <a:p>
            <a:r>
              <a:rPr lang="en-US" sz="2400" dirty="0" smtClean="0"/>
              <a:t>So in the conclusion, it can be said that, the result with logistic regression is decent, but there is a room for more optimization</a:t>
            </a:r>
            <a:endParaRPr lang="en-US" sz="2400" dirty="0"/>
          </a:p>
        </p:txBody>
      </p:sp>
    </p:spTree>
    <p:extLst>
      <p:ext uri="{BB962C8B-B14F-4D97-AF65-F5344CB8AC3E}">
        <p14:creationId xmlns:p14="http://schemas.microsoft.com/office/powerpoint/2010/main" val="291443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149" y="1319347"/>
            <a:ext cx="5068388" cy="44012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sz="4000" dirty="0" smtClean="0"/>
          </a:p>
          <a:p>
            <a:pPr algn="ctr"/>
            <a:endParaRPr lang="en-US" sz="4000" dirty="0"/>
          </a:p>
          <a:p>
            <a:pPr algn="ctr"/>
            <a:endParaRPr lang="en-US" sz="4000" dirty="0" smtClean="0"/>
          </a:p>
          <a:p>
            <a:pPr algn="ctr"/>
            <a:r>
              <a:rPr lang="en-US" sz="4000" dirty="0" smtClean="0"/>
              <a:t>Table of Contents</a:t>
            </a:r>
          </a:p>
          <a:p>
            <a:pPr algn="ctr"/>
            <a:endParaRPr lang="en-US" sz="4000" dirty="0"/>
          </a:p>
          <a:p>
            <a:pPr algn="ctr"/>
            <a:endParaRPr lang="en-US" sz="4000" dirty="0" smtClean="0"/>
          </a:p>
          <a:p>
            <a:pPr algn="ctr"/>
            <a:endParaRPr lang="en-US" sz="4000" dirty="0"/>
          </a:p>
        </p:txBody>
      </p:sp>
      <p:sp>
        <p:nvSpPr>
          <p:cNvPr id="3" name="TextBox 2"/>
          <p:cNvSpPr txBox="1"/>
          <p:nvPr/>
        </p:nvSpPr>
        <p:spPr>
          <a:xfrm>
            <a:off x="6614160" y="519127"/>
            <a:ext cx="5577840" cy="6001643"/>
          </a:xfrm>
          <a:prstGeom prst="rect">
            <a:avLst/>
          </a:prstGeom>
          <a:noFill/>
        </p:spPr>
        <p:txBody>
          <a:bodyPr wrap="square" rtlCol="0">
            <a:spAutoFit/>
          </a:bodyPr>
          <a:lstStyle/>
          <a:p>
            <a:pPr marL="457200" indent="-457200">
              <a:lnSpc>
                <a:spcPct val="200000"/>
              </a:lnSpc>
              <a:buFont typeface="Wingdings" panose="05000000000000000000" pitchFamily="2" charset="2"/>
              <a:buChar char="q"/>
            </a:pPr>
            <a:r>
              <a:rPr lang="en-US" sz="3200" dirty="0" smtClean="0"/>
              <a:t>Dataset explanation</a:t>
            </a:r>
          </a:p>
          <a:p>
            <a:pPr marL="457200" indent="-457200">
              <a:lnSpc>
                <a:spcPct val="200000"/>
              </a:lnSpc>
              <a:buFont typeface="Wingdings" panose="05000000000000000000" pitchFamily="2" charset="2"/>
              <a:buChar char="q"/>
            </a:pPr>
            <a:r>
              <a:rPr lang="en-US" sz="3200" dirty="0" smtClean="0"/>
              <a:t>Problem Discussion</a:t>
            </a:r>
          </a:p>
          <a:p>
            <a:pPr marL="457200" indent="-457200">
              <a:lnSpc>
                <a:spcPct val="200000"/>
              </a:lnSpc>
              <a:buFont typeface="Wingdings" panose="05000000000000000000" pitchFamily="2" charset="2"/>
              <a:buChar char="q"/>
            </a:pPr>
            <a:r>
              <a:rPr lang="en-US" sz="3200" dirty="0" smtClean="0"/>
              <a:t>Data preprocessing</a:t>
            </a:r>
          </a:p>
          <a:p>
            <a:pPr marL="457200" indent="-457200">
              <a:lnSpc>
                <a:spcPct val="200000"/>
              </a:lnSpc>
              <a:buFont typeface="Wingdings" panose="05000000000000000000" pitchFamily="2" charset="2"/>
              <a:buChar char="q"/>
            </a:pPr>
            <a:r>
              <a:rPr lang="en-US" sz="3200" dirty="0" smtClean="0"/>
              <a:t>Model Implementation</a:t>
            </a:r>
          </a:p>
          <a:p>
            <a:pPr marL="457200" indent="-457200">
              <a:lnSpc>
                <a:spcPct val="200000"/>
              </a:lnSpc>
              <a:buFont typeface="Wingdings" panose="05000000000000000000" pitchFamily="2" charset="2"/>
              <a:buChar char="q"/>
            </a:pPr>
            <a:r>
              <a:rPr lang="en-US" sz="3200" dirty="0" smtClean="0"/>
              <a:t>Result Analysis</a:t>
            </a:r>
          </a:p>
          <a:p>
            <a:pPr marL="457200" indent="-457200">
              <a:lnSpc>
                <a:spcPct val="200000"/>
              </a:lnSpc>
              <a:buFont typeface="Wingdings" panose="05000000000000000000" pitchFamily="2" charset="2"/>
              <a:buChar char="q"/>
            </a:pPr>
            <a:r>
              <a:rPr lang="en-US" sz="3200" dirty="0" smtClean="0"/>
              <a:t>Summary</a:t>
            </a:r>
            <a:endParaRPr lang="en-US" sz="3200" dirty="0"/>
          </a:p>
        </p:txBody>
      </p:sp>
    </p:spTree>
    <p:extLst>
      <p:ext uri="{BB962C8B-B14F-4D97-AF65-F5344CB8AC3E}">
        <p14:creationId xmlns:p14="http://schemas.microsoft.com/office/powerpoint/2010/main" val="20468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par>
                          <p:cTn id="28" fill="hold">
                            <p:stCondLst>
                              <p:cond delay="5500"/>
                            </p:stCondLst>
                            <p:childTnLst>
                              <p:par>
                                <p:cTn id="29" presetID="10" presetClass="entr" presetSubtype="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Dataset Explanation</a:t>
            </a:r>
            <a:endParaRPr lang="en-US" sz="4000" dirty="0"/>
          </a:p>
        </p:txBody>
      </p:sp>
      <p:sp>
        <p:nvSpPr>
          <p:cNvPr id="7" name="TextBox 6"/>
          <p:cNvSpPr txBox="1"/>
          <p:nvPr/>
        </p:nvSpPr>
        <p:spPr>
          <a:xfrm>
            <a:off x="1084217" y="1476103"/>
            <a:ext cx="978408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Collected from the </a:t>
            </a:r>
            <a:r>
              <a:rPr lang="en-US" sz="2000" dirty="0"/>
              <a:t>Industrial Challenge for IDA </a:t>
            </a:r>
            <a:r>
              <a:rPr lang="en-US" sz="2000" dirty="0" smtClean="0"/>
              <a:t>2016</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Collected from heavy Scania trucks in everyday usage.</a:t>
            </a:r>
          </a:p>
          <a:p>
            <a:endParaRPr lang="en-US" sz="2000" dirty="0" smtClean="0"/>
          </a:p>
          <a:p>
            <a:pPr marL="285750" indent="-285750">
              <a:buFont typeface="Arial" panose="020B0604020202020204" pitchFamily="34" charset="0"/>
              <a:buChar char="•"/>
            </a:pPr>
            <a:r>
              <a:rPr lang="en-US" sz="2000" dirty="0" smtClean="0"/>
              <a:t>Contains a training and test set</a:t>
            </a:r>
          </a:p>
          <a:p>
            <a:endParaRPr lang="en-US" sz="2000" dirty="0" smtClean="0"/>
          </a:p>
          <a:p>
            <a:pPr marL="285750" indent="-285750">
              <a:buFont typeface="Arial" panose="020B0604020202020204" pitchFamily="34" charset="0"/>
              <a:buChar char="•"/>
            </a:pPr>
            <a:r>
              <a:rPr lang="en-US" sz="2000" dirty="0" smtClean="0"/>
              <a:t>Consists </a:t>
            </a:r>
            <a:r>
              <a:rPr lang="en-US" sz="2000" dirty="0"/>
              <a:t>of a subset of all available data, selected by </a:t>
            </a:r>
            <a:r>
              <a:rPr lang="en-US" sz="2000" dirty="0" smtClean="0"/>
              <a:t>experts</a:t>
            </a:r>
          </a:p>
          <a:p>
            <a:endParaRPr lang="en-US" sz="2000" dirty="0" smtClean="0"/>
          </a:p>
          <a:p>
            <a:pPr marL="285750" indent="-285750">
              <a:buFont typeface="Arial" panose="020B0604020202020204" pitchFamily="34" charset="0"/>
              <a:buChar char="•"/>
            </a:pPr>
            <a:r>
              <a:rPr lang="en-US" sz="2000" dirty="0" smtClean="0"/>
              <a:t>Attribute </a:t>
            </a:r>
            <a:r>
              <a:rPr lang="en-US" sz="2000" dirty="0"/>
              <a:t>names </a:t>
            </a:r>
            <a:r>
              <a:rPr lang="en-US" sz="2000" dirty="0" smtClean="0"/>
              <a:t>have </a:t>
            </a:r>
            <a:r>
              <a:rPr lang="en-US" sz="2000" dirty="0"/>
              <a:t>been anonymized for proprietary </a:t>
            </a:r>
            <a:r>
              <a:rPr lang="en-US" sz="2000" dirty="0" smtClean="0"/>
              <a:t>reasons</a:t>
            </a:r>
          </a:p>
          <a:p>
            <a:endParaRPr lang="en-US" sz="2000" dirty="0" smtClean="0"/>
          </a:p>
          <a:p>
            <a:pPr marL="285750" indent="-285750">
              <a:buFont typeface="Arial" panose="020B0604020202020204" pitchFamily="34" charset="0"/>
              <a:buChar char="•"/>
            </a:pPr>
            <a:r>
              <a:rPr lang="en-US" sz="2000" dirty="0" smtClean="0"/>
              <a:t>Consists </a:t>
            </a:r>
            <a:r>
              <a:rPr lang="en-US" sz="2000" dirty="0"/>
              <a:t>of both single numerical counters and histograms consisting of bins with different </a:t>
            </a:r>
            <a:r>
              <a:rPr lang="en-US" sz="2000" dirty="0" smtClean="0"/>
              <a:t>conditions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a:t>
            </a:r>
            <a:r>
              <a:rPr lang="en-US" sz="2000" dirty="0" smtClean="0"/>
              <a:t>ubset of all available data, selected by experts</a:t>
            </a:r>
          </a:p>
        </p:txBody>
      </p:sp>
    </p:spTree>
    <p:extLst>
      <p:ext uri="{BB962C8B-B14F-4D97-AF65-F5344CB8AC3E}">
        <p14:creationId xmlns:p14="http://schemas.microsoft.com/office/powerpoint/2010/main" val="366160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fade">
                                      <p:cBhvr>
                                        <p:cTn id="27" dur="500"/>
                                        <p:tgtEl>
                                          <p:spTgt spid="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animEffect transition="in" filter="fade">
                                      <p:cBhvr>
                                        <p:cTn id="32" dur="500"/>
                                        <p:tgtEl>
                                          <p:spTgt spid="7">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animEffect transition="in" filter="fade">
                                      <p:cBhvr>
                                        <p:cTn id="37"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Dataset Explanation</a:t>
            </a:r>
            <a:endParaRPr lang="en-US" sz="4000" dirty="0"/>
          </a:p>
        </p:txBody>
      </p:sp>
      <p:sp>
        <p:nvSpPr>
          <p:cNvPr id="10" name="Rectangle 9"/>
          <p:cNvSpPr/>
          <p:nvPr/>
        </p:nvSpPr>
        <p:spPr>
          <a:xfrm>
            <a:off x="1084217" y="3148148"/>
            <a:ext cx="4193177" cy="20681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400" dirty="0" smtClean="0">
                <a:effectLst/>
                <a:latin typeface="Calibri" panose="020F0502020204030204" pitchFamily="34" charset="0"/>
                <a:ea typeface="Calibri" panose="020F0502020204030204" pitchFamily="34" charset="0"/>
                <a:cs typeface="Calibri" panose="020F0502020204030204" pitchFamily="34" charset="0"/>
              </a:rPr>
              <a:t>Training dataset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Number of Features : 171</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Records : 60,000</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Features : Anonymized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Type : Labeled</a:t>
            </a:r>
          </a:p>
        </p:txBody>
      </p:sp>
      <p:sp>
        <p:nvSpPr>
          <p:cNvPr id="6" name="Rectangle 5"/>
          <p:cNvSpPr/>
          <p:nvPr/>
        </p:nvSpPr>
        <p:spPr>
          <a:xfrm>
            <a:off x="6792684" y="3148148"/>
            <a:ext cx="4310745" cy="20681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400" dirty="0" smtClean="0">
                <a:effectLst/>
                <a:latin typeface="Calibri" panose="020F0502020204030204" pitchFamily="34" charset="0"/>
                <a:ea typeface="Calibri" panose="020F0502020204030204" pitchFamily="34" charset="0"/>
                <a:cs typeface="Calibri" panose="020F0502020204030204" pitchFamily="34" charset="0"/>
              </a:rPr>
              <a:t>Testing dataset :</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Number of Features : 171</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Records : 16000</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Features : Anonymized</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Courier New" panose="02070309020205020404" pitchFamily="49" charset="0"/>
              <a:buChar char="o"/>
            </a:pPr>
            <a:r>
              <a:rPr lang="en-US" sz="2400" dirty="0" smtClean="0">
                <a:effectLst/>
                <a:latin typeface="Calibri" panose="020F0502020204030204" pitchFamily="34" charset="0"/>
                <a:ea typeface="Calibri" panose="020F0502020204030204" pitchFamily="34" charset="0"/>
                <a:cs typeface="Calibri" panose="020F0502020204030204" pitchFamily="34" charset="0"/>
              </a:rPr>
              <a:t>Type : Labeled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840480" y="1379657"/>
            <a:ext cx="4193176" cy="1015663"/>
          </a:xfrm>
          <a:prstGeom prst="rect">
            <a:avLst/>
          </a:prstGeom>
        </p:spPr>
        <p:txBody>
          <a:bodyPr wrap="square">
            <a:spAutoFit/>
          </a:bodyPr>
          <a:lstStyle/>
          <a:p>
            <a:r>
              <a:rPr lang="en-US" sz="2000" dirty="0" smtClean="0"/>
              <a:t>Characteristics :                 Multivariate</a:t>
            </a:r>
          </a:p>
          <a:p>
            <a:r>
              <a:rPr lang="en-US" sz="2000" dirty="0" smtClean="0"/>
              <a:t>Attribute Characteristics: Integer, Real</a:t>
            </a:r>
          </a:p>
          <a:p>
            <a:r>
              <a:rPr lang="en-US" sz="2000" dirty="0" smtClean="0"/>
              <a:t>Associated Task:                 Classification</a:t>
            </a:r>
            <a:endParaRPr lang="en-US" sz="2000" dirty="0"/>
          </a:p>
        </p:txBody>
      </p:sp>
    </p:spTree>
    <p:extLst>
      <p:ext uri="{BB962C8B-B14F-4D97-AF65-F5344CB8AC3E}">
        <p14:creationId xmlns:p14="http://schemas.microsoft.com/office/powerpoint/2010/main" val="2406578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Problem Discussion</a:t>
            </a:r>
            <a:endParaRPr lang="en-US" sz="4000" dirty="0"/>
          </a:p>
        </p:txBody>
      </p:sp>
      <p:sp>
        <p:nvSpPr>
          <p:cNvPr id="5" name="Rectangle 4"/>
          <p:cNvSpPr/>
          <p:nvPr/>
        </p:nvSpPr>
        <p:spPr>
          <a:xfrm>
            <a:off x="791113" y="1433132"/>
            <a:ext cx="10707189" cy="3908762"/>
          </a:xfrm>
          <a:prstGeom prst="rect">
            <a:avLst/>
          </a:prstGeom>
        </p:spPr>
        <p:txBody>
          <a:bodyPr wrap="square">
            <a:spAutoFit/>
          </a:bodyPr>
          <a:lstStyle/>
          <a:p>
            <a:pPr algn="ctr"/>
            <a:r>
              <a:rPr lang="en-US" sz="2400" dirty="0" smtClean="0"/>
              <a:t>The system in focus is the Air Pressure system (APS) which generates pressurized air that are utilized in various functions in a truck, such as braking and gear changes.</a:t>
            </a:r>
          </a:p>
          <a:p>
            <a:pPr algn="ctr"/>
            <a:endParaRPr lang="en-US" sz="2400" dirty="0"/>
          </a:p>
          <a:p>
            <a:pPr algn="ctr"/>
            <a:r>
              <a:rPr lang="en-US" sz="2400" b="1" dirty="0"/>
              <a:t>C</a:t>
            </a:r>
            <a:r>
              <a:rPr lang="en-US" sz="2400" b="1" dirty="0" smtClean="0"/>
              <a:t>lassification problem (2 classes – Positive and Negative)</a:t>
            </a:r>
          </a:p>
          <a:p>
            <a:pPr algn="ctr"/>
            <a:endParaRPr lang="en-US" sz="2400" b="1" dirty="0"/>
          </a:p>
          <a:p>
            <a:pPr marL="285750" indent="-285750">
              <a:lnSpc>
                <a:spcPct val="200000"/>
              </a:lnSpc>
              <a:buFont typeface="Arial" panose="020B0604020202020204" pitchFamily="34" charset="0"/>
              <a:buChar char="•"/>
            </a:pPr>
            <a:r>
              <a:rPr lang="en-US" sz="2000" dirty="0"/>
              <a:t>The </a:t>
            </a:r>
            <a:r>
              <a:rPr lang="en-US" sz="2000" b="1" dirty="0"/>
              <a:t>positive</a:t>
            </a:r>
            <a:r>
              <a:rPr lang="en-US" sz="2000" dirty="0"/>
              <a:t> class consists of component failures for a specific component of the APS system.</a:t>
            </a:r>
          </a:p>
          <a:p>
            <a:pPr marL="285750" indent="-285750">
              <a:lnSpc>
                <a:spcPct val="200000"/>
              </a:lnSpc>
              <a:buFont typeface="Arial" panose="020B0604020202020204" pitchFamily="34" charset="0"/>
              <a:buChar char="•"/>
            </a:pPr>
            <a:r>
              <a:rPr lang="en-US" sz="2000" dirty="0"/>
              <a:t>The </a:t>
            </a:r>
            <a:r>
              <a:rPr lang="en-US" sz="2000" b="1" dirty="0"/>
              <a:t>negative</a:t>
            </a:r>
            <a:r>
              <a:rPr lang="en-US" sz="2000" dirty="0"/>
              <a:t> class consists of trucks with failures for components not related to the APS.</a:t>
            </a:r>
          </a:p>
          <a:p>
            <a:pPr algn="ctr"/>
            <a:endParaRPr lang="en-US" sz="2400" b="1" dirty="0" smtClean="0"/>
          </a:p>
          <a:p>
            <a:pPr marL="342900" indent="-342900" algn="ctr">
              <a:buFont typeface="Arial" panose="020B0604020202020204" pitchFamily="34" charset="0"/>
              <a:buChar char="•"/>
            </a:pPr>
            <a:endParaRPr lang="en-US" sz="2400" dirty="0"/>
          </a:p>
        </p:txBody>
      </p:sp>
    </p:spTree>
    <p:extLst>
      <p:ext uri="{BB962C8B-B14F-4D97-AF65-F5344CB8AC3E}">
        <p14:creationId xmlns:p14="http://schemas.microsoft.com/office/powerpoint/2010/main" val="73710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Problem Discussion</a:t>
            </a:r>
            <a:endParaRPr lang="en-US" sz="4000" dirty="0"/>
          </a:p>
        </p:txBody>
      </p:sp>
      <p:sp>
        <p:nvSpPr>
          <p:cNvPr id="5" name="Rectangle 4"/>
          <p:cNvSpPr/>
          <p:nvPr/>
        </p:nvSpPr>
        <p:spPr>
          <a:xfrm>
            <a:off x="791112" y="1179344"/>
            <a:ext cx="10707189" cy="1569660"/>
          </a:xfrm>
          <a:prstGeom prst="rect">
            <a:avLst/>
          </a:prstGeom>
        </p:spPr>
        <p:txBody>
          <a:bodyPr wrap="square">
            <a:spAutoFit/>
          </a:bodyPr>
          <a:lstStyle/>
          <a:p>
            <a:pPr algn="ctr"/>
            <a:r>
              <a:rPr lang="en-US" sz="2400" dirty="0" smtClean="0"/>
              <a:t>Our main task is to find that the failure is APS related or not</a:t>
            </a:r>
          </a:p>
          <a:p>
            <a:pPr algn="ctr"/>
            <a:r>
              <a:rPr lang="en-US" sz="2400" dirty="0" smtClean="0"/>
              <a:t>And </a:t>
            </a:r>
          </a:p>
          <a:p>
            <a:pPr algn="ctr"/>
            <a:r>
              <a:rPr lang="en-US" sz="2400" dirty="0" smtClean="0"/>
              <a:t>Thus to find the misclassification and the penalty for having these misclassification and to minimize them </a:t>
            </a:r>
            <a:endParaRPr lang="en-US" sz="2400" dirty="0"/>
          </a:p>
        </p:txBody>
      </p:sp>
      <p:sp>
        <p:nvSpPr>
          <p:cNvPr id="3" name="TextBox 2"/>
          <p:cNvSpPr txBox="1"/>
          <p:nvPr/>
        </p:nvSpPr>
        <p:spPr>
          <a:xfrm>
            <a:off x="1071154" y="2978331"/>
            <a:ext cx="10267406"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Failure –</a:t>
            </a:r>
          </a:p>
          <a:p>
            <a:pPr marL="1200150" lvl="2" indent="-285750">
              <a:buFont typeface="Wingdings" panose="05000000000000000000" pitchFamily="2" charset="2"/>
              <a:buChar char="§"/>
            </a:pPr>
            <a:r>
              <a:rPr lang="en-US" sz="2400" dirty="0" smtClean="0"/>
              <a:t>Type 1 failure – False Positive (Penalty of 10)</a:t>
            </a:r>
          </a:p>
          <a:p>
            <a:pPr marL="1200150" lvl="2" indent="-285750">
              <a:buFont typeface="Wingdings" panose="05000000000000000000" pitchFamily="2" charset="2"/>
              <a:buChar char="§"/>
            </a:pPr>
            <a:r>
              <a:rPr lang="en-US" sz="2400" dirty="0" smtClean="0"/>
              <a:t>Type 2 failure – False Negative (Penalty of 500)</a:t>
            </a:r>
            <a:endParaRPr lang="en-US" sz="2400" dirty="0"/>
          </a:p>
        </p:txBody>
      </p:sp>
      <p:sp>
        <p:nvSpPr>
          <p:cNvPr id="4" name="TextBox 3"/>
          <p:cNvSpPr txBox="1"/>
          <p:nvPr/>
        </p:nvSpPr>
        <p:spPr>
          <a:xfrm>
            <a:off x="565373" y="4637314"/>
            <a:ext cx="11158668"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smtClean="0"/>
              <a:t>Total cost = 10 * No of instances of Type 1 Failure + 500 * No of instances of Type 2 Failure</a:t>
            </a:r>
            <a:endParaRPr lang="en-US" sz="2800" dirty="0"/>
          </a:p>
        </p:txBody>
      </p:sp>
    </p:spTree>
    <p:extLst>
      <p:ext uri="{BB962C8B-B14F-4D97-AF65-F5344CB8AC3E}">
        <p14:creationId xmlns:p14="http://schemas.microsoft.com/office/powerpoint/2010/main" val="382034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646331"/>
          </a:xfrm>
          <a:prstGeom prst="rect">
            <a:avLst/>
          </a:prstGeom>
          <a:noFill/>
        </p:spPr>
        <p:txBody>
          <a:bodyPr wrap="square" rtlCol="0">
            <a:spAutoFit/>
          </a:bodyPr>
          <a:lstStyle/>
          <a:p>
            <a:pPr algn="ctr"/>
            <a:r>
              <a:rPr lang="en-US" sz="3600" dirty="0" smtClean="0"/>
              <a:t>Challenges</a:t>
            </a:r>
            <a:endParaRPr lang="en-US" sz="3600" dirty="0"/>
          </a:p>
        </p:txBody>
      </p:sp>
      <p:sp>
        <p:nvSpPr>
          <p:cNvPr id="3" name="TextBox 2"/>
          <p:cNvSpPr txBox="1"/>
          <p:nvPr/>
        </p:nvSpPr>
        <p:spPr>
          <a:xfrm>
            <a:off x="718456" y="2220686"/>
            <a:ext cx="10306594" cy="14662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400" dirty="0"/>
              <a:t>H</a:t>
            </a:r>
            <a:r>
              <a:rPr lang="en-US" sz="2400" dirty="0" smtClean="0"/>
              <a:t>igh </a:t>
            </a:r>
            <a:r>
              <a:rPr lang="en-US" sz="2400" dirty="0"/>
              <a:t>quantity of missing values</a:t>
            </a:r>
          </a:p>
          <a:p>
            <a:pPr marL="285750" indent="-285750">
              <a:lnSpc>
                <a:spcPct val="200000"/>
              </a:lnSpc>
              <a:buFont typeface="Arial" panose="020B0604020202020204" pitchFamily="34" charset="0"/>
              <a:buChar char="•"/>
            </a:pPr>
            <a:r>
              <a:rPr lang="en-US" sz="2400" dirty="0"/>
              <a:t>H</a:t>
            </a:r>
            <a:r>
              <a:rPr lang="en-US" sz="2400" dirty="0" smtClean="0"/>
              <a:t>igh </a:t>
            </a:r>
            <a:r>
              <a:rPr lang="en-US" sz="2400" dirty="0"/>
              <a:t>imbalance in the class </a:t>
            </a:r>
            <a:r>
              <a:rPr lang="en-US" sz="2400" dirty="0" smtClean="0"/>
              <a:t>distribution</a:t>
            </a:r>
            <a:endParaRPr lang="en-US" sz="2400" dirty="0"/>
          </a:p>
        </p:txBody>
      </p:sp>
    </p:spTree>
    <p:extLst>
      <p:ext uri="{BB962C8B-B14F-4D97-AF65-F5344CB8AC3E}">
        <p14:creationId xmlns:p14="http://schemas.microsoft.com/office/powerpoint/2010/main" val="242163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6811" y="195943"/>
            <a:ext cx="7249885" cy="707886"/>
          </a:xfrm>
          <a:prstGeom prst="rect">
            <a:avLst/>
          </a:prstGeom>
          <a:noFill/>
        </p:spPr>
        <p:txBody>
          <a:bodyPr wrap="square" rtlCol="0">
            <a:spAutoFit/>
          </a:bodyPr>
          <a:lstStyle/>
          <a:p>
            <a:pPr algn="ctr"/>
            <a:r>
              <a:rPr lang="en-US" sz="4000" dirty="0" smtClean="0"/>
              <a:t>Data Preprocessing</a:t>
            </a:r>
            <a:endParaRPr lang="en-US" sz="4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7182" y="1028196"/>
            <a:ext cx="7769137" cy="4360502"/>
          </a:xfrm>
          <a:prstGeom prst="rect">
            <a:avLst/>
          </a:prstGeom>
        </p:spPr>
      </p:pic>
      <p:sp>
        <p:nvSpPr>
          <p:cNvPr id="5" name="TextBox 4"/>
          <p:cNvSpPr txBox="1"/>
          <p:nvPr/>
        </p:nvSpPr>
        <p:spPr>
          <a:xfrm>
            <a:off x="3874764" y="5513065"/>
            <a:ext cx="3993972" cy="338554"/>
          </a:xfrm>
          <a:prstGeom prst="rect">
            <a:avLst/>
          </a:prstGeom>
          <a:noFill/>
        </p:spPr>
        <p:txBody>
          <a:bodyPr wrap="square" rtlCol="0">
            <a:spAutoFit/>
          </a:bodyPr>
          <a:lstStyle/>
          <a:p>
            <a:r>
              <a:rPr lang="en-US" sz="1600" dirty="0" smtClean="0"/>
              <a:t>Heatmap for Missing Values’ Representation</a:t>
            </a:r>
            <a:endParaRPr lang="en-US" sz="1600" dirty="0"/>
          </a:p>
        </p:txBody>
      </p:sp>
      <p:sp>
        <p:nvSpPr>
          <p:cNvPr id="6" name="TextBox 5"/>
          <p:cNvSpPr txBox="1"/>
          <p:nvPr/>
        </p:nvSpPr>
        <p:spPr>
          <a:xfrm>
            <a:off x="339630" y="5975988"/>
            <a:ext cx="11064240" cy="369332"/>
          </a:xfrm>
          <a:prstGeom prst="rect">
            <a:avLst/>
          </a:prstGeom>
          <a:noFill/>
        </p:spPr>
        <p:txBody>
          <a:bodyPr wrap="square" rtlCol="0">
            <a:spAutoFit/>
          </a:bodyPr>
          <a:lstStyle/>
          <a:p>
            <a:pPr algn="ctr"/>
            <a:r>
              <a:rPr lang="en-US" b="1" dirty="0" smtClean="0"/>
              <a:t>This graph representing missing values over the full dataset in yellow line</a:t>
            </a:r>
            <a:endParaRPr lang="en-US" b="1" dirty="0"/>
          </a:p>
        </p:txBody>
      </p:sp>
    </p:spTree>
    <p:extLst>
      <p:ext uri="{BB962C8B-B14F-4D97-AF65-F5344CB8AC3E}">
        <p14:creationId xmlns:p14="http://schemas.microsoft.com/office/powerpoint/2010/main" val="842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808</Words>
  <Application>Microsoft Office PowerPoint</Application>
  <PresentationFormat>Widescreen</PresentationFormat>
  <Paragraphs>177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Himu's Lappy</dc:creator>
  <cp:lastModifiedBy>Himu's Lappy</cp:lastModifiedBy>
  <cp:revision>50</cp:revision>
  <dcterms:created xsi:type="dcterms:W3CDTF">2019-07-30T08:54:23Z</dcterms:created>
  <dcterms:modified xsi:type="dcterms:W3CDTF">2019-07-30T21:04:24Z</dcterms:modified>
</cp:coreProperties>
</file>