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85" r:id="rId13"/>
    <p:sldId id="286" r:id="rId14"/>
    <p:sldId id="287" r:id="rId15"/>
    <p:sldId id="288" r:id="rId16"/>
    <p:sldId id="289" r:id="rId17"/>
    <p:sldId id="302" r:id="rId18"/>
    <p:sldId id="297" r:id="rId19"/>
    <p:sldId id="300" r:id="rId20"/>
    <p:sldId id="299" r:id="rId21"/>
    <p:sldId id="301" r:id="rId22"/>
    <p:sldId id="303" r:id="rId23"/>
    <p:sldId id="290" r:id="rId24"/>
    <p:sldId id="291" r:id="rId25"/>
    <p:sldId id="292" r:id="rId26"/>
    <p:sldId id="293" r:id="rId27"/>
    <p:sldId id="294" r:id="rId28"/>
    <p:sldId id="296" r:id="rId29"/>
    <p:sldId id="304" r:id="rId30"/>
    <p:sldId id="274" r:id="rId31"/>
    <p:sldId id="305" r:id="rId32"/>
    <p:sldId id="306" r:id="rId33"/>
    <p:sldId id="275" r:id="rId34"/>
    <p:sldId id="283" r:id="rId35"/>
    <p:sldId id="307" r:id="rId36"/>
    <p:sldId id="2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Evaluation</a:t>
            </a:r>
            <a:r>
              <a:rPr lang="en-US" b="1" baseline="0" dirty="0" smtClean="0"/>
              <a:t> Scores</a:t>
            </a:r>
            <a:endParaRPr lang="en-US" b="1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 Score</c:v>
                </c:pt>
                <c:pt idx="2">
                  <c:v>MSE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96.4</c:v>
                </c:pt>
                <c:pt idx="1">
                  <c:v>55.4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B-4EBD-8613-0649DF58F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718624"/>
        <c:axId val="504720704"/>
      </c:barChart>
      <c:catAx>
        <c:axId val="5047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20704"/>
        <c:crosses val="autoZero"/>
        <c:auto val="1"/>
        <c:lblAlgn val="ctr"/>
        <c:lblOffset val="100"/>
        <c:noMultiLvlLbl val="0"/>
      </c:catAx>
      <c:valAx>
        <c:axId val="50472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1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Evaluation</a:t>
            </a:r>
            <a:r>
              <a:rPr lang="en-US" b="1" baseline="0" dirty="0" smtClean="0"/>
              <a:t> Scores</a:t>
            </a:r>
            <a:endParaRPr lang="en-US" b="1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SVM - SVC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 Score</c:v>
                </c:pt>
                <c:pt idx="2">
                  <c:v>MSE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96.6</c:v>
                </c:pt>
                <c:pt idx="1">
                  <c:v>56.7</c:v>
                </c:pt>
                <c:pt idx="2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B-4EBD-8613-0649DF58F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718624"/>
        <c:axId val="504720704"/>
      </c:barChart>
      <c:catAx>
        <c:axId val="5047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20704"/>
        <c:crosses val="autoZero"/>
        <c:auto val="1"/>
        <c:lblAlgn val="ctr"/>
        <c:lblOffset val="100"/>
        <c:noMultiLvlLbl val="0"/>
      </c:catAx>
      <c:valAx>
        <c:axId val="50472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1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Evaluation</a:t>
            </a:r>
            <a:r>
              <a:rPr lang="en-US" b="1" baseline="0" dirty="0" smtClean="0"/>
              <a:t> Scores</a:t>
            </a:r>
            <a:endParaRPr lang="en-US" b="1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Accuracy Score</c:v>
                </c:pt>
                <c:pt idx="1">
                  <c:v>F1 Score</c:v>
                </c:pt>
                <c:pt idx="2">
                  <c:v>MSE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95.7</c:v>
                </c:pt>
                <c:pt idx="1">
                  <c:v>51.5</c:v>
                </c:pt>
                <c:pt idx="2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B-4EBD-8613-0649DF58F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718624"/>
        <c:axId val="504720704"/>
      </c:barChart>
      <c:catAx>
        <c:axId val="5047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20704"/>
        <c:crosses val="autoZero"/>
        <c:auto val="1"/>
        <c:lblAlgn val="ctr"/>
        <c:lblOffset val="100"/>
        <c:noMultiLvlLbl val="0"/>
      </c:catAx>
      <c:valAx>
        <c:axId val="50472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1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Type 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Support Vector Classifier</c:v>
                </c:pt>
                <c:pt idx="2">
                  <c:v>Random Forest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554</c:v>
                </c:pt>
                <c:pt idx="1">
                  <c:v>522</c:v>
                </c:pt>
                <c:pt idx="2">
                  <c:v>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B-4EBD-8613-0649DF58F5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Type II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Support Vector Classifier</c:v>
                </c:pt>
                <c:pt idx="2">
                  <c:v>Random Forest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</c:v>
                </c:pt>
                <c:pt idx="1">
                  <c:v>20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8B-4EBD-8613-0649DF58F5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4718624"/>
        <c:axId val="504720704"/>
      </c:barChart>
      <c:catAx>
        <c:axId val="5047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20704"/>
        <c:crosses val="autoZero"/>
        <c:auto val="1"/>
        <c:lblAlgn val="ctr"/>
        <c:lblOffset val="100"/>
        <c:noMultiLvlLbl val="0"/>
      </c:catAx>
      <c:valAx>
        <c:axId val="50472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1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Support Vector Classifier</c:v>
                </c:pt>
                <c:pt idx="2">
                  <c:v>Random Forest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96.4</c:v>
                </c:pt>
                <c:pt idx="1">
                  <c:v>96.6</c:v>
                </c:pt>
                <c:pt idx="2">
                  <c:v>95.7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B-4EBD-8613-0649DF58F5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Support Vector Classifier</c:v>
                </c:pt>
                <c:pt idx="2">
                  <c:v>Random Forest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55.4</c:v>
                </c:pt>
                <c:pt idx="1">
                  <c:v>56.7</c:v>
                </c:pt>
                <c:pt idx="2">
                  <c:v>51.5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8B-4EBD-8613-0649DF58F56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MSE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Support Vector Classifier</c:v>
                </c:pt>
                <c:pt idx="2">
                  <c:v>Random Forest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3.5</c:v>
                </c:pt>
                <c:pt idx="1">
                  <c:v>3.4</c:v>
                </c:pt>
                <c:pt idx="2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73-4DF8-A499-52B26FE6FF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4718624"/>
        <c:axId val="504720704"/>
      </c:barChart>
      <c:catAx>
        <c:axId val="5047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20704"/>
        <c:crosses val="autoZero"/>
        <c:auto val="1"/>
        <c:lblAlgn val="ctr"/>
        <c:lblOffset val="100"/>
        <c:noMultiLvlLbl val="0"/>
      </c:catAx>
      <c:valAx>
        <c:axId val="50472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1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E8-48C8-B70D-77014A427EA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BE8-48C8-B70D-77014A427E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Logistic Regression</c:v>
                </c:pt>
                <c:pt idx="1">
                  <c:v>Support Vector Classifier</c:v>
                </c:pt>
                <c:pt idx="2">
                  <c:v>Random Forest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15040</c:v>
                </c:pt>
                <c:pt idx="1">
                  <c:v>15520</c:v>
                </c:pt>
                <c:pt idx="2">
                  <c:v>10810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B-4EBD-8613-0649DF58F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4718624"/>
        <c:axId val="504720704"/>
      </c:barChart>
      <c:catAx>
        <c:axId val="50471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20704"/>
        <c:crosses val="autoZero"/>
        <c:auto val="1"/>
        <c:lblAlgn val="ctr"/>
        <c:lblOffset val="100"/>
        <c:noMultiLvlLbl val="0"/>
      </c:catAx>
      <c:valAx>
        <c:axId val="50472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71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3912B-F607-4A4F-974D-C8F974DBD42A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91869-1113-4916-9DCE-C0CB484B7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set is very unbalanced with one label (0) being more frequent than the other (1). The algorithm needs to adjust for that. It is done using '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class_weight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is the ratio of number of 0s to 1s in the label.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'C',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(parameter) of the Logistic Regression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8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9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6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3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5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9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96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30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91869-1113-4916-9DCE-C0CB484B71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8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0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1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A55E-2554-4E7A-8BE5-2C28FEDCB5A8}" type="datetimeFigureOut">
              <a:rPr lang="en-US" smtClean="0"/>
              <a:t>02-Sep-19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3114-477E-4E6E-B45F-E7A1D4452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7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712" y="246337"/>
            <a:ext cx="1849441" cy="22461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6352" y="2629403"/>
            <a:ext cx="10424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Predicting APS failure </a:t>
            </a:r>
            <a:r>
              <a:rPr lang="en-US" sz="4800" dirty="0"/>
              <a:t>o</a:t>
            </a:r>
            <a:r>
              <a:rPr lang="en-US" sz="4800" dirty="0" smtClean="0"/>
              <a:t>f Scania truck 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084217" y="4428309"/>
            <a:ext cx="105286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Group </a:t>
            </a:r>
            <a:r>
              <a:rPr lang="en-US" sz="2000" dirty="0"/>
              <a:t>members: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Md. Masudur Rahman (1631189042)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Saraf </a:t>
            </a:r>
            <a:r>
              <a:rPr lang="en-US" sz="2000" dirty="0"/>
              <a:t>Sumaita Hasan (1631258042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Md</a:t>
            </a:r>
            <a:r>
              <a:rPr lang="en-US" sz="2000" dirty="0" smtClean="0"/>
              <a:t> </a:t>
            </a:r>
            <a:r>
              <a:rPr lang="en-US" sz="2000" dirty="0" err="1" smtClean="0"/>
              <a:t>Rifat</a:t>
            </a:r>
            <a:r>
              <a:rPr lang="en-US" sz="2000" dirty="0" smtClean="0"/>
              <a:t> Hasan (1620259042)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Rehnuma</a:t>
            </a:r>
            <a:r>
              <a:rPr lang="en-US" sz="2000" dirty="0" smtClean="0"/>
              <a:t> </a:t>
            </a:r>
            <a:r>
              <a:rPr lang="en-US" sz="2000" dirty="0" err="1" smtClean="0"/>
              <a:t>Sharmin</a:t>
            </a:r>
            <a:r>
              <a:rPr lang="en-US" sz="2000" dirty="0" smtClean="0"/>
              <a:t> (1620739042)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84217" y="3875370"/>
            <a:ext cx="5172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Team name : </a:t>
            </a:r>
            <a:r>
              <a:rPr lang="en-US" sz="2400" b="1" dirty="0" smtClean="0"/>
              <a:t>The Technocrats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06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 Preprocessing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46164" y="1084217"/>
            <a:ext cx="1105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After replacing all the missing values with their corresponding mean values ,</a:t>
            </a:r>
            <a:endParaRPr lang="en-US" sz="2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1" y="1664715"/>
            <a:ext cx="7249885" cy="37268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02856" y="5571918"/>
            <a:ext cx="4337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Heatmap for Missing Values’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440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 Preprocessing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3284" y="1254035"/>
            <a:ext cx="1141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What will happen to the response class 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697" y="2063931"/>
            <a:ext cx="11390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Dummy variables ? </a:t>
            </a:r>
            <a:endParaRPr lang="en-US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14516"/>
              </p:ext>
            </p:extLst>
          </p:nvPr>
        </p:nvGraphicFramePr>
        <p:xfrm>
          <a:off x="1332403" y="2916774"/>
          <a:ext cx="9431390" cy="2661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139">
                  <a:extLst>
                    <a:ext uri="{9D8B030D-6E8A-4147-A177-3AD203B41FA5}">
                      <a16:colId xmlns:a16="http://schemas.microsoft.com/office/drawing/2014/main" val="2367163338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410584107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1897296071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154301320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3901551316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2618377034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743613840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420421815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2588900837"/>
                    </a:ext>
                  </a:extLst>
                </a:gridCol>
                <a:gridCol w="943139">
                  <a:extLst>
                    <a:ext uri="{9D8B030D-6E8A-4147-A177-3AD203B41FA5}">
                      <a16:colId xmlns:a16="http://schemas.microsoft.com/office/drawing/2014/main" val="1312983703"/>
                    </a:ext>
                  </a:extLst>
                </a:gridCol>
              </a:tblGrid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ag_000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ag_001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ag_002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3197096"/>
                  </a:ext>
                </a:extLst>
              </a:tr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0.713189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2.13E+09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9225324"/>
                  </a:ext>
                </a:extLst>
              </a:tr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0.713189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190620.64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972140"/>
                  </a:ext>
                </a:extLst>
              </a:tr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0.713789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655785"/>
                  </a:ext>
                </a:extLst>
              </a:tr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327701"/>
                  </a:ext>
                </a:extLst>
              </a:tr>
              <a:tr h="443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0.713189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76403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630050" y="5661242"/>
            <a:ext cx="2836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Sample data representation</a:t>
            </a:r>
            <a:endParaRPr lang="en-US" b="1" dirty="0"/>
          </a:p>
        </p:txBody>
      </p:sp>
      <p:sp>
        <p:nvSpPr>
          <p:cNvPr id="12" name="Down Arrow 11"/>
          <p:cNvSpPr/>
          <p:nvPr/>
        </p:nvSpPr>
        <p:spPr>
          <a:xfrm>
            <a:off x="1676400" y="2514829"/>
            <a:ext cx="228600" cy="292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Model Implementation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750423"/>
            <a:ext cx="102935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Implemented models :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Logistic Regression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Support </a:t>
            </a:r>
            <a:r>
              <a:rPr lang="en-US" sz="2400" b="1" dirty="0" smtClean="0"/>
              <a:t>Vector </a:t>
            </a:r>
            <a:r>
              <a:rPr lang="en-US" sz="2400" b="1" dirty="0" smtClean="0"/>
              <a:t>Machine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Random Forest 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78041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Logistic Regression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75656" y="1631255"/>
            <a:ext cx="93921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Dividing this into 4 </a:t>
            </a:r>
            <a:r>
              <a:rPr lang="en-US" sz="2400" b="1" dirty="0" smtClean="0"/>
              <a:t>subsections –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Accept the challenge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Set the parameter “C”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Setting the threshold from ROC-AUC curve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Generate the result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253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Logistic Regression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34735" y="1177631"/>
            <a:ext cx="1047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Apply CV to determine the optimal value for the parameter “C”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00" y="1676400"/>
            <a:ext cx="11065105" cy="5181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171508" y="5747657"/>
            <a:ext cx="496388" cy="4963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5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Logistic Regression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83524" y="916372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Setting the threshold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1" y="1621569"/>
            <a:ext cx="9936482" cy="509096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235527" y="3762104"/>
            <a:ext cx="515981" cy="4833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>
            <a:stCxn id="5" idx="6"/>
            <a:endCxn id="10" idx="1"/>
          </p:cNvCxnSpPr>
          <p:nvPr/>
        </p:nvCxnSpPr>
        <p:spPr>
          <a:xfrm>
            <a:off x="1751508" y="4003767"/>
            <a:ext cx="8924110" cy="133894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75618" y="5158043"/>
            <a:ext cx="123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0.42~0.45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Logistic Regression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83524" y="916372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Result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30258"/>
              </p:ext>
            </p:extLst>
          </p:nvPr>
        </p:nvGraphicFramePr>
        <p:xfrm>
          <a:off x="2002641" y="1998616"/>
          <a:ext cx="8015517" cy="1593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1839">
                  <a:extLst>
                    <a:ext uri="{9D8B030D-6E8A-4147-A177-3AD203B41FA5}">
                      <a16:colId xmlns:a16="http://schemas.microsoft.com/office/drawing/2014/main" val="4133738738"/>
                    </a:ext>
                  </a:extLst>
                </a:gridCol>
                <a:gridCol w="2671839">
                  <a:extLst>
                    <a:ext uri="{9D8B030D-6E8A-4147-A177-3AD203B41FA5}">
                      <a16:colId xmlns:a16="http://schemas.microsoft.com/office/drawing/2014/main" val="3242125072"/>
                    </a:ext>
                  </a:extLst>
                </a:gridCol>
                <a:gridCol w="2671839">
                  <a:extLst>
                    <a:ext uri="{9D8B030D-6E8A-4147-A177-3AD203B41FA5}">
                      <a16:colId xmlns:a16="http://schemas.microsoft.com/office/drawing/2014/main" val="647723984"/>
                    </a:ext>
                  </a:extLst>
                </a:gridCol>
              </a:tblGrid>
              <a:tr h="79133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Number of Type 1 fault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Number of Type 2 fault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60883"/>
                  </a:ext>
                </a:extLst>
              </a:tr>
              <a:tr h="80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661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05" y="1531064"/>
            <a:ext cx="6972591" cy="51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5663555"/>
              </p:ext>
            </p:extLst>
          </p:nvPr>
        </p:nvGraphicFramePr>
        <p:xfrm>
          <a:off x="1938382" y="14270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Logistic Regression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083524" y="916372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Result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9265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1353" y="182880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Support Vector Machine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58091" y="1267096"/>
            <a:ext cx="104764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Dividing this into 4 subsections –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Standardization of Data</a:t>
            </a:r>
            <a:endParaRPr lang="en-US" sz="2400" b="1" dirty="0"/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Principal Component Analysis (Optimal n component)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Tuning of the parameters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Test </a:t>
            </a:r>
            <a:r>
              <a:rPr lang="en-US" sz="2400" b="1" dirty="0"/>
              <a:t>Data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276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1353" y="182880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Support Vector Machine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80603" y="890766"/>
            <a:ext cx="943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Principal Component Analysis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0602" y="2319083"/>
            <a:ext cx="943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Optimal n component ? 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"/>
          <a:stretch/>
        </p:blipFill>
        <p:spPr>
          <a:xfrm>
            <a:off x="1894114" y="1352431"/>
            <a:ext cx="9013329" cy="4573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400197" y="3188468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 explained variance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1590" y="5814908"/>
            <a:ext cx="340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PCA n component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9040" y="1352431"/>
            <a:ext cx="0" cy="464714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6566" y="5968573"/>
            <a:ext cx="50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149" y="1319347"/>
            <a:ext cx="5068388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r>
              <a:rPr lang="en-US" sz="4000" dirty="0" smtClean="0"/>
              <a:t>Table of Contents</a:t>
            </a:r>
          </a:p>
          <a:p>
            <a:pPr algn="ctr"/>
            <a:endParaRPr lang="en-US" sz="4000" dirty="0"/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614160" y="519127"/>
            <a:ext cx="5577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Dataset explanation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Problem Discussion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Data preprocessing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Model Implementation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Result Analysis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68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71353" y="182880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Support Vector Machine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580603" y="890766"/>
            <a:ext cx="9431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Parameters  Optimization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058088" y="2060317"/>
            <a:ext cx="104764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At this point, we put PCA and out Classifier model into a pipeline for performing a </a:t>
            </a:r>
            <a:r>
              <a:rPr lang="en-US" sz="2400" b="1" dirty="0" err="1" smtClean="0"/>
              <a:t>GridsearchCV</a:t>
            </a:r>
            <a:r>
              <a:rPr lang="en-US" sz="2400" b="1" dirty="0" smtClean="0"/>
              <a:t> and to optimize our classifier’s parameters such as “gamma” , “C”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19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5456" y="158946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Support Vector Machine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22169" y="885890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Result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2314"/>
              </p:ext>
            </p:extLst>
          </p:nvPr>
        </p:nvGraphicFramePr>
        <p:xfrm>
          <a:off x="2002641" y="1998616"/>
          <a:ext cx="8015517" cy="1593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1839">
                  <a:extLst>
                    <a:ext uri="{9D8B030D-6E8A-4147-A177-3AD203B41FA5}">
                      <a16:colId xmlns:a16="http://schemas.microsoft.com/office/drawing/2014/main" val="4133738738"/>
                    </a:ext>
                  </a:extLst>
                </a:gridCol>
                <a:gridCol w="2671839">
                  <a:extLst>
                    <a:ext uri="{9D8B030D-6E8A-4147-A177-3AD203B41FA5}">
                      <a16:colId xmlns:a16="http://schemas.microsoft.com/office/drawing/2014/main" val="3242125072"/>
                    </a:ext>
                  </a:extLst>
                </a:gridCol>
                <a:gridCol w="2671839">
                  <a:extLst>
                    <a:ext uri="{9D8B030D-6E8A-4147-A177-3AD203B41FA5}">
                      <a16:colId xmlns:a16="http://schemas.microsoft.com/office/drawing/2014/main" val="647723984"/>
                    </a:ext>
                  </a:extLst>
                </a:gridCol>
              </a:tblGrid>
              <a:tr h="79133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Number of Type 1 fault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Number of Type 2 fault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60883"/>
                  </a:ext>
                </a:extLst>
              </a:tr>
              <a:tr h="80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15220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6618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517" y="1366613"/>
            <a:ext cx="7221109" cy="53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259638663"/>
              </p:ext>
            </p:extLst>
          </p:nvPr>
        </p:nvGraphicFramePr>
        <p:xfrm>
          <a:off x="1938382" y="14270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85456" y="158946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Support Vector Machine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2169" y="885890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Result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8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Random Forest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058092" y="1267096"/>
            <a:ext cx="701475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Dividing this into 4 subsections –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Feature Selection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Determining the number of trees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Test </a:t>
            </a:r>
            <a:r>
              <a:rPr lang="en-US" sz="2400" b="1" dirty="0"/>
              <a:t>Data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799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498" y="840740"/>
            <a:ext cx="8532509" cy="36896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 Variable Importance (Impurity Criterion: Gini)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1" y="1453679"/>
            <a:ext cx="10000562" cy="51549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6811" y="155474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Random Forest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75" y="1593861"/>
            <a:ext cx="5824166" cy="46749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1471" y="1822645"/>
            <a:ext cx="6029005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/>
              <a:t>all 170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Not </a:t>
            </a:r>
            <a:r>
              <a:rPr lang="en-US" sz="2400" dirty="0"/>
              <a:t>all features are </a:t>
            </a:r>
            <a:r>
              <a:rPr lang="en-US" sz="2400" dirty="0" smtClean="0"/>
              <a:t>relevant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 we carry out </a:t>
            </a:r>
            <a:r>
              <a:rPr lang="en-US" sz="2400" dirty="0" smtClean="0"/>
              <a:t>Feature </a:t>
            </a:r>
            <a:r>
              <a:rPr lang="en-US" sz="2400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29873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Random Forest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698861" y="2069766"/>
            <a:ext cx="103457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It is a Meta-transformer that selects features based on importance weights. </a:t>
            </a:r>
            <a:endParaRPr lang="en-US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Features whose importance is greater or equal to the threshold are kept while others are discarded</a:t>
            </a:r>
            <a:r>
              <a:rPr lang="en-US" sz="2400" b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default threshold value is the mean of the feature </a:t>
            </a:r>
            <a:r>
              <a:rPr lang="en-US" sz="2400" b="1" dirty="0" err="1" smtClean="0"/>
              <a:t>importances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pPr>
              <a:lnSpc>
                <a:spcPct val="200000"/>
              </a:lnSpc>
            </a:pP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134561" y="903829"/>
            <a:ext cx="5474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Feature Selection using SelectFromModel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937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85" y="702374"/>
            <a:ext cx="9919283" cy="4711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Post-Feature Selection </a:t>
            </a:r>
            <a:endParaRPr lang="en-US" sz="28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96285" y="1319799"/>
            <a:ext cx="10657515" cy="52709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Only 40 features now</a:t>
            </a:r>
          </a:p>
          <a:p>
            <a:r>
              <a:rPr lang="en-US" sz="2400" dirty="0" smtClean="0"/>
              <a:t>Cross Validation was done both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the times to compare the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performances</a:t>
            </a:r>
          </a:p>
          <a:p>
            <a:r>
              <a:rPr lang="en-US" sz="2400" dirty="0" smtClean="0"/>
              <a:t>A reduce in total cost was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achieved with these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selected features.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778" y="1319799"/>
            <a:ext cx="6207853" cy="52709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30983" y="100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Random Forest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856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19" y="777783"/>
            <a:ext cx="10515600" cy="56628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Number of trees (n_estimators) ? </a:t>
            </a:r>
            <a:endParaRPr lang="en-US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From the observation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of the curves,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the suitable parameters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were determined</a:t>
            </a:r>
          </a:p>
          <a:p>
            <a:r>
              <a:rPr lang="en-US" sz="2400" dirty="0" smtClean="0"/>
              <a:t>max_features= log2</a:t>
            </a:r>
          </a:p>
          <a:p>
            <a:r>
              <a:rPr lang="en-US" sz="2400" dirty="0" smtClean="0"/>
              <a:t>N_estimators= 380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65" y="1430213"/>
            <a:ext cx="7407479" cy="5142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4777" y="69897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Random Forest</a:t>
            </a:r>
            <a:endParaRPr lang="en-US" sz="4000" dirty="0"/>
          </a:p>
        </p:txBody>
      </p:sp>
      <p:sp>
        <p:nvSpPr>
          <p:cNvPr id="3" name="Oval 2"/>
          <p:cNvSpPr/>
          <p:nvPr/>
        </p:nvSpPr>
        <p:spPr>
          <a:xfrm>
            <a:off x="9753851" y="5351488"/>
            <a:ext cx="599607" cy="46469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3" idx="4"/>
          </p:cNvCxnSpPr>
          <p:nvPr/>
        </p:nvCxnSpPr>
        <p:spPr>
          <a:xfrm rot="5400000">
            <a:off x="9830195" y="6039643"/>
            <a:ext cx="446921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789330" y="6235034"/>
            <a:ext cx="71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4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Random Forest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3524" y="916372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Result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43910"/>
              </p:ext>
            </p:extLst>
          </p:nvPr>
        </p:nvGraphicFramePr>
        <p:xfrm>
          <a:off x="2002641" y="1998616"/>
          <a:ext cx="8015517" cy="1593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1839">
                  <a:extLst>
                    <a:ext uri="{9D8B030D-6E8A-4147-A177-3AD203B41FA5}">
                      <a16:colId xmlns:a16="http://schemas.microsoft.com/office/drawing/2014/main" val="4133738738"/>
                    </a:ext>
                  </a:extLst>
                </a:gridCol>
                <a:gridCol w="2671839">
                  <a:extLst>
                    <a:ext uri="{9D8B030D-6E8A-4147-A177-3AD203B41FA5}">
                      <a16:colId xmlns:a16="http://schemas.microsoft.com/office/drawing/2014/main" val="3242125072"/>
                    </a:ext>
                  </a:extLst>
                </a:gridCol>
                <a:gridCol w="2671839">
                  <a:extLst>
                    <a:ext uri="{9D8B030D-6E8A-4147-A177-3AD203B41FA5}">
                      <a16:colId xmlns:a16="http://schemas.microsoft.com/office/drawing/2014/main" val="647723984"/>
                    </a:ext>
                  </a:extLst>
                </a:gridCol>
              </a:tblGrid>
              <a:tr h="79133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Score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Number of Type 1 fault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Number of Type 2 fault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860883"/>
                  </a:ext>
                </a:extLst>
              </a:tr>
              <a:tr h="8023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6618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501" y="1531064"/>
            <a:ext cx="6733795" cy="49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731322408"/>
              </p:ext>
            </p:extLst>
          </p:nvPr>
        </p:nvGraphicFramePr>
        <p:xfrm>
          <a:off x="1938382" y="14270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Random Forest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3524" y="916372"/>
            <a:ext cx="7576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Result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661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Dataset Explanation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084217" y="1476103"/>
            <a:ext cx="97840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Collected from the </a:t>
            </a:r>
            <a:r>
              <a:rPr lang="en-US" sz="2000" dirty="0"/>
              <a:t>Industrial Challenge for IDA </a:t>
            </a:r>
            <a:r>
              <a:rPr lang="en-US" sz="2000" dirty="0" smtClean="0"/>
              <a:t>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Collected from heavy Scania trucks in everyday usage.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Contains a training and test set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Attribute </a:t>
            </a:r>
            <a:r>
              <a:rPr lang="en-US" sz="2000" dirty="0"/>
              <a:t>names </a:t>
            </a:r>
            <a:r>
              <a:rPr lang="en-US" sz="2000" dirty="0" smtClean="0"/>
              <a:t>have </a:t>
            </a:r>
            <a:r>
              <a:rPr lang="en-US" sz="2000" dirty="0"/>
              <a:t>been anonymized for proprietary </a:t>
            </a:r>
            <a:r>
              <a:rPr lang="en-US" sz="2000" dirty="0" smtClean="0"/>
              <a:t>reasons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Consists </a:t>
            </a:r>
            <a:r>
              <a:rPr lang="en-US" sz="2000" dirty="0"/>
              <a:t>of both single numerical counters and histograms consisting of bins with different </a:t>
            </a:r>
            <a:r>
              <a:rPr lang="en-US" sz="2000" dirty="0" smtClean="0"/>
              <a:t>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ubset of all available data, selected by experts</a:t>
            </a:r>
          </a:p>
        </p:txBody>
      </p:sp>
    </p:spTree>
    <p:extLst>
      <p:ext uri="{BB962C8B-B14F-4D97-AF65-F5344CB8AC3E}">
        <p14:creationId xmlns:p14="http://schemas.microsoft.com/office/powerpoint/2010/main" val="366160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Model Comparison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54743" y="1727215"/>
            <a:ext cx="102332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We have used three models to solve our problem.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Among them, Logistic Regression and Support Vector Classifier gives us almost the same result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Random Forest Classifier gives us the best result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90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439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Fault Types Comparison</a:t>
            </a:r>
            <a:endParaRPr lang="en-US" sz="4000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940527" y="1240971"/>
          <a:ext cx="10202090" cy="5348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952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7439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Evaluation Score Comparison</a:t>
            </a:r>
            <a:endParaRPr lang="en-US" sz="40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95617742"/>
              </p:ext>
            </p:extLst>
          </p:nvPr>
        </p:nvGraphicFramePr>
        <p:xfrm>
          <a:off x="940526" y="1240971"/>
          <a:ext cx="10489473" cy="5348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067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Cost Comparison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06267" y="903829"/>
            <a:ext cx="1013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284786482"/>
              </p:ext>
            </p:extLst>
          </p:nvPr>
        </p:nvGraphicFramePr>
        <p:xfrm>
          <a:off x="1938382" y="142704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603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Summary and Conclusion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70857" y="1756229"/>
            <a:ext cx="97681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after observing all these three models, it is observable that all of these three models eventually giving a very close </a:t>
            </a:r>
            <a:r>
              <a:rPr lang="en-US" sz="2400" dirty="0" smtClean="0"/>
              <a:t>result</a:t>
            </a:r>
            <a:r>
              <a:rPr lang="en-US" sz="2400" dirty="0" smtClean="0"/>
              <a:t> </a:t>
            </a:r>
            <a:r>
              <a:rPr lang="en-US" sz="2400" dirty="0" smtClean="0"/>
              <a:t>to one another.</a:t>
            </a:r>
          </a:p>
          <a:p>
            <a:endParaRPr lang="en-US" sz="2400" dirty="0" smtClean="0"/>
          </a:p>
          <a:p>
            <a:r>
              <a:rPr lang="en-US" sz="2400" dirty="0" smtClean="0"/>
              <a:t>If we see individual scores then it’s hard to distinguish between them, but if we see as a combination then Random Forest is giving the best </a:t>
            </a:r>
            <a:r>
              <a:rPr lang="en-US" sz="2400" dirty="0" smtClean="0"/>
              <a:t>result.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With the optimal settings of Random forest we got the cost of 10810 which is almost our desired result which was the cost of 9020.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44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987695" y="1021938"/>
            <a:ext cx="97681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Breiman</a:t>
            </a:r>
            <a:r>
              <a:rPr lang="en-US" sz="2000" b="1" dirty="0"/>
              <a:t>, L.: Random Forests. In: Machine Learning. Vol. 45,No. 1, pp. 5-32. (2001)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Cox, D.R.: The regression analysis of binary sequences. J. R. Stat. </a:t>
            </a:r>
            <a:r>
              <a:rPr lang="en-US" sz="2000" b="1" dirty="0" err="1"/>
              <a:t>Soc.Ser</a:t>
            </a:r>
            <a:r>
              <a:rPr lang="en-US" sz="2000" b="1" dirty="0"/>
              <a:t>. B 20(2), 215–242 (1958).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Aizerman</a:t>
            </a:r>
            <a:r>
              <a:rPr lang="en-US" sz="2000" b="1" dirty="0"/>
              <a:t>, </a:t>
            </a:r>
            <a:r>
              <a:rPr lang="en-US" sz="2000" b="1" dirty="0" err="1"/>
              <a:t>pM.A</a:t>
            </a:r>
            <a:r>
              <a:rPr lang="en-US" sz="2000" b="1" dirty="0"/>
              <a:t>., </a:t>
            </a:r>
            <a:r>
              <a:rPr lang="en-US" sz="2000" b="1" dirty="0" err="1"/>
              <a:t>Braverman</a:t>
            </a:r>
            <a:r>
              <a:rPr lang="en-US" sz="2000" b="1" dirty="0"/>
              <a:t>, E.A., </a:t>
            </a:r>
            <a:r>
              <a:rPr lang="en-US" sz="2000" b="1" dirty="0" err="1"/>
              <a:t>Rozonoer</a:t>
            </a:r>
            <a:r>
              <a:rPr lang="en-US" sz="2000" b="1" dirty="0"/>
              <a:t>, L.: Theoretical foundations of the potential function method in pattern recognition learning. In: Automation and Remote Control, pp. 821–837 (1964)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Boser</a:t>
            </a:r>
            <a:r>
              <a:rPr lang="en-US" sz="2000" b="1" dirty="0"/>
              <a:t>, B.E., </a:t>
            </a:r>
            <a:r>
              <a:rPr lang="en-US" sz="2000" b="1" dirty="0" err="1"/>
              <a:t>Guyon</a:t>
            </a:r>
            <a:r>
              <a:rPr lang="en-US" sz="2000" b="1" dirty="0"/>
              <a:t>, I.M., </a:t>
            </a:r>
            <a:r>
              <a:rPr lang="en-US" sz="2000" b="1" dirty="0" err="1"/>
              <a:t>Vapnik</a:t>
            </a:r>
            <a:r>
              <a:rPr lang="en-US" sz="2000" b="1" dirty="0"/>
              <a:t>, V.N.: A training algorithm for optimal margin classifiers. In: Proceedings of the 5th COLT, pp. 144–152 (1992)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Ho, T.K.: Random decision forests. In: Proceedings of the 3rd </a:t>
            </a:r>
            <a:r>
              <a:rPr lang="en-US" sz="2000" b="1" dirty="0" err="1"/>
              <a:t>IJDAR,pp</a:t>
            </a:r>
            <a:r>
              <a:rPr lang="en-US" sz="2000" b="1" dirty="0"/>
              <a:t>. 278–282 (1995)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Zhang Z.: Missing data imputation: focusing on single imputation. Ann </a:t>
            </a:r>
            <a:r>
              <a:rPr lang="en-US" sz="2000" b="1" dirty="0" err="1"/>
              <a:t>Transl</a:t>
            </a:r>
            <a:r>
              <a:rPr lang="en-US" sz="2000" b="1" dirty="0"/>
              <a:t> Med. 2016;4(1):9. DOI:10.3978/j.issn.2305-5839.2015.12.38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Breiman</a:t>
            </a:r>
            <a:r>
              <a:rPr lang="en-US" sz="2000" b="1" dirty="0"/>
              <a:t>, L.: Random Forests. In: Machine Learning. Vol. 45, No. 1, pp. 5-32. (2001)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Mayumi Oshiro, Thais &amp; Santoro Perez, Pedro &amp; </a:t>
            </a:r>
            <a:r>
              <a:rPr lang="en-US" sz="2000" b="1" dirty="0" err="1"/>
              <a:t>Baranauskas</a:t>
            </a:r>
            <a:r>
              <a:rPr lang="en-US" sz="2000" b="1" dirty="0"/>
              <a:t>, José. (2012). How Many Trees in a Random Forest?. Lecture notes in computer science. 7376. 10.1007/978-3-642-31537-4_13.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22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1497" y="2704012"/>
            <a:ext cx="7994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600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Dataset Explanation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084217" y="3148148"/>
            <a:ext cx="4193177" cy="2068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dataset :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Features : 171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 : 60,000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: Anonymized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: Labeled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792684" y="3148148"/>
            <a:ext cx="4310745" cy="2068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dataset :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Features : 171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 : 16000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: Anonymized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: Labeled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40480" y="1379657"/>
            <a:ext cx="4193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Characteristics :                 Multivariate</a:t>
            </a:r>
          </a:p>
          <a:p>
            <a:r>
              <a:rPr lang="en-US" sz="2000" dirty="0" smtClean="0"/>
              <a:t>Attribute Characteristics: Integer, Real</a:t>
            </a:r>
          </a:p>
          <a:p>
            <a:r>
              <a:rPr lang="en-US" sz="2000" dirty="0" smtClean="0"/>
              <a:t>Associated Task:                 Classification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57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Problem Discussion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791113" y="1433132"/>
            <a:ext cx="1070718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The system in focus is the Air Pressure system (APS) which generates pressurized air that are utilized in various functions in a truck, such as braking and gear changes.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C</a:t>
            </a:r>
            <a:r>
              <a:rPr lang="en-US" sz="2400" b="1" dirty="0" smtClean="0"/>
              <a:t>lassification problem (2 classes – Positive and Negative)</a:t>
            </a:r>
          </a:p>
          <a:p>
            <a:pPr algn="ctr"/>
            <a:endParaRPr lang="en-US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positive</a:t>
            </a:r>
            <a:r>
              <a:rPr lang="en-US" sz="2000" dirty="0"/>
              <a:t> class consists of component failures for a specific component of the APS system.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negative</a:t>
            </a:r>
            <a:r>
              <a:rPr lang="en-US" sz="2000" dirty="0"/>
              <a:t> class consists of trucks with failures for components not related to the APS.</a:t>
            </a:r>
          </a:p>
          <a:p>
            <a:pPr algn="ctr"/>
            <a:endParaRPr lang="en-US" sz="2400" b="1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71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Problem Discussion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791112" y="1179344"/>
            <a:ext cx="10707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Our main task is to find that the failure is APS related or not</a:t>
            </a:r>
          </a:p>
          <a:p>
            <a:pPr algn="ctr"/>
            <a:r>
              <a:rPr lang="en-US" sz="2400" dirty="0" smtClean="0"/>
              <a:t>And </a:t>
            </a:r>
          </a:p>
          <a:p>
            <a:pPr algn="ctr"/>
            <a:r>
              <a:rPr lang="en-US" sz="2400" dirty="0" smtClean="0"/>
              <a:t>Thus to find the misclassification and the penalty for having these misclassification and to minimize them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71154" y="2978331"/>
            <a:ext cx="10267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Failure –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Type 1 failure – False Positive (Penalty of 10)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Type 2 failure – False Negative (Penalty of 500)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65373" y="4637314"/>
            <a:ext cx="11158668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Total cost = 10 * No of instances of Type 1 Failure + 500 * No of instances of Type 2 Failure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034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Challenges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18456" y="2220686"/>
            <a:ext cx="10306594" cy="146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igh </a:t>
            </a:r>
            <a:r>
              <a:rPr lang="en-US" sz="2400" dirty="0"/>
              <a:t>quantity of missing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dirty="0" smtClean="0"/>
              <a:t>igh </a:t>
            </a:r>
            <a:r>
              <a:rPr lang="en-US" sz="2400" dirty="0"/>
              <a:t>imbalance in the class </a:t>
            </a:r>
            <a:r>
              <a:rPr lang="en-US" sz="2400" dirty="0" smtClean="0"/>
              <a:t>distribution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16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 Preprocessing</a:t>
            </a:r>
            <a:endParaRPr lang="en-US" sz="4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82" y="1028196"/>
            <a:ext cx="7769137" cy="4360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74764" y="5513065"/>
            <a:ext cx="399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Heatmap for Missing Values’ Representation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39630" y="5975988"/>
            <a:ext cx="1106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This graph representing missing values over the full dataset in yellow 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22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6811" y="195943"/>
            <a:ext cx="7249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 Preprocessing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750423"/>
            <a:ext cx="10293531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For handling the missing values –</a:t>
            </a:r>
          </a:p>
          <a:p>
            <a:pPr marL="1714500" lvl="3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Replace all the missing values with their corresponding mean </a:t>
            </a:r>
          </a:p>
          <a:p>
            <a:pPr lvl="3">
              <a:lnSpc>
                <a:spcPct val="20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728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1241</Words>
  <Application>Microsoft Office PowerPoint</Application>
  <PresentationFormat>Widescreen</PresentationFormat>
  <Paragraphs>273</Paragraphs>
  <Slides>36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Variable Importance (Impurity Criterion: Gini)</vt:lpstr>
      <vt:lpstr>PowerPoint Presentation</vt:lpstr>
      <vt:lpstr>Post-Feature Selection </vt:lpstr>
      <vt:lpstr>Number of trees (n_estimators)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Himu's Lappy</dc:creator>
  <cp:lastModifiedBy>Himu's Lappy</cp:lastModifiedBy>
  <cp:revision>86</cp:revision>
  <dcterms:created xsi:type="dcterms:W3CDTF">2019-07-30T08:54:23Z</dcterms:created>
  <dcterms:modified xsi:type="dcterms:W3CDTF">2019-09-02T04:53:07Z</dcterms:modified>
</cp:coreProperties>
</file>