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2010-2013</cx:pt>
          <cx:pt idx="1">2014-2017</cx:pt>
          <cx:pt idx="2">2018-2021</cx:pt>
          <cx:pt idx="3">2022-2025</cx:pt>
        </cx:lvl>
      </cx:strDim>
      <cx:numDim type="val">
        <cx:f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>Sheet1!$A$2:$A$5</cx:f>
        <cx:lvl ptCount="4">
          <cx:pt idx="0">2010-2013</cx:pt>
          <cx:pt idx="1">2014-2017</cx:pt>
          <cx:pt idx="2">2018-2021</cx:pt>
          <cx:pt idx="3">2022-2025</cx:pt>
        </cx:lvl>
      </cx:strDim>
      <cx:numDim type="val">
        <cx:f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>Sheet1!$A$2:$A$5</cx:f>
        <cx:lvl ptCount="4">
          <cx:pt idx="0">2010-2013</cx:pt>
          <cx:pt idx="1">2014-2017</cx:pt>
          <cx:pt idx="2">2018-2021</cx:pt>
          <cx:pt idx="3">2022-2025</cx:pt>
        </cx:lvl>
      </cx:strDim>
      <cx:numDim type="val">
        <cx:f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title pos="t" align="ctr" overlay="0">
      <cx:tx>
        <cx:txData>
          <cx:v>Chart Title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r>
            <a:rPr kumimoji="0" lang="en-US" sz="1862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/>
            </a:rPr>
            <a:t>Chart Title</a:t>
          </a:r>
        </a:p>
      </cx:txPr>
    </cx:title>
    <cx:plotArea>
      <cx:plotAreaRegion>
        <cx:series layoutId="clusteredColumn" uniqueId="{C57282FC-7418-49DF-AB1B-23145D188832}" formatIdx="0">
          <cx:tx>
            <cx:txData>
              <cx:f>Sheet1!$B$1</cx:f>
              <cx:v>Series 1</cx:v>
            </cx:txData>
          </cx:tx>
          <cx:dataId val="0"/>
          <cx:layoutPr>
            <cx:aggregation/>
          </cx:layoutPr>
          <cx:axisId val="1"/>
        </cx:series>
        <cx:series layoutId="paretoLine" ownerIdx="0" uniqueId="{98D5193C-08DC-4489-A24C-4530A0F8CA4A}" formatIdx="1">
          <cx:axisId val="2"/>
        </cx:series>
        <cx:series layoutId="clusteredColumn" hidden="1" uniqueId="{D82979EF-0087-4202-A52A-93906FCB7536}" formatIdx="2">
          <cx:tx>
            <cx:txData>
              <cx:f>Sheet1!$C$1</cx:f>
              <cx:v>Series 2</cx:v>
            </cx:txData>
          </cx:tx>
          <cx:dataId val="1"/>
          <cx:layoutPr>
            <cx:aggregation/>
          </cx:layoutPr>
          <cx:axisId val="1"/>
        </cx:series>
        <cx:series layoutId="paretoLine" ownerIdx="2" uniqueId="{06004B48-1B83-48D5-B143-09FC69888985}" formatIdx="3">
          <cx:axisId val="2"/>
        </cx:series>
        <cx:series layoutId="clusteredColumn" hidden="1" uniqueId="{735C3EF7-8CFE-4020-870E-2D55EEE41074}" formatIdx="4">
          <cx:tx>
            <cx:txData>
              <cx:v>Series 3</cx:v>
            </cx:txData>
          </cx:tx>
          <cx:dataId val="2"/>
          <cx:layoutPr>
            <cx:aggregation/>
          </cx:layoutPr>
          <cx:axisId val="1"/>
        </cx:series>
        <cx:series layoutId="paretoLine" ownerIdx="4" uniqueId="{53468417-EA1A-4F52-AB6E-A577C4469068}" formatIdx="5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  <cx:spPr>
    <a:noFill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DEDA3-82AD-4D3F-BC40-0EECF11C6E6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4FEB8-0888-4274-88B5-3B09F92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3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59ED-E8FF-43F7-BB22-E40C5CE9D427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53F8-20FB-480C-B475-49406A2785A8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8612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53F8-20FB-480C-B475-49406A2785A8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35665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53F8-20FB-480C-B475-49406A2785A8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552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53F8-20FB-480C-B475-49406A2785A8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583402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53F8-20FB-480C-B475-49406A2785A8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84226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F941-BA9B-499D-BA01-40B34BF81E56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7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1771-1CB5-4ED4-9246-48416BEE0E89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AA74-7F3E-4AD6-9921-F1F71B993B9D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3A88-B059-4979-9ECC-99E57FB2463C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9C94-47D7-4A8A-BD31-0BDE22863FE8}" type="datetime6">
              <a:rPr lang="en-US" smtClean="0"/>
              <a:t>February 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EC0D-DFDC-471C-8434-15ACB244A458}" type="datetime6">
              <a:rPr lang="en-US" smtClean="0"/>
              <a:t>February 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8C44-9EB2-439D-9AEB-0F62F549F1D1}" type="datetime6">
              <a:rPr lang="en-US" smtClean="0"/>
              <a:t>February 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A72B-6181-4A23-B063-F47EFD900186}" type="datetime6">
              <a:rPr lang="en-US" smtClean="0"/>
              <a:t>February 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3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A8B8-BDAA-4EFF-A242-7D356BE76469}" type="datetime6">
              <a:rPr lang="en-US" smtClean="0"/>
              <a:t>February 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7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8265-A1F6-4D1D-BD64-DCF020008874}" type="datetime6">
              <a:rPr lang="en-US" smtClean="0"/>
              <a:t>February 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53F8-20FB-480C-B475-49406A2785A8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criminallaw/chapter/12-2-crimes-targeting-group-conduc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C851-86D8-2F19-6ED2-C5A5BF895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804" y="285688"/>
            <a:ext cx="9144000" cy="2075379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>
                <a:solidFill>
                  <a:srgbClr val="FF0000"/>
                </a:solidFill>
                <a:latin typeface="Bahnschrift SemiBold" panose="020B0502040204020203" pitchFamily="34" charset="0"/>
                <a:cs typeface="Adobe Devanagari" panose="02040503050201020203" pitchFamily="18" charset="0"/>
              </a:rPr>
              <a:t>An analysis on criminal activities in Bangladesh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8FB9F-970D-7066-811B-A0E6E7CF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2866490"/>
            <a:ext cx="9144000" cy="134591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This analysis contain the criminal offence like murder ,rape, house breaking house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trespus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like offences  which continuously increasing day by day in Bangladesh .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A669A57F-E438-B2A6-B6B6-F593B126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FAF0-9FE7-4F83-A4DB-622063A29EA0}" type="datetime6">
              <a:rPr lang="en-US" smtClean="0">
                <a:solidFill>
                  <a:schemeClr val="tx1"/>
                </a:solidFill>
              </a:rPr>
              <a:t>February 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ACA6FE7-F24D-0454-131A-FE2F5704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731E8B-4A82-0630-F918-9661EBE74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62" y="4132861"/>
            <a:ext cx="4211074" cy="2366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49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243-9780-452B-D6D4-7C0C5FEE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137" y="-58991"/>
            <a:ext cx="10515600" cy="1956619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 project contains the information about crimes in Bangladesh and collect data regarding last few years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995CA-8D5C-0349-F9A1-1FD21FEE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90445"/>
            <a:ext cx="5157787" cy="719190"/>
          </a:xfrm>
        </p:spPr>
        <p:txBody>
          <a:bodyPr/>
          <a:lstStyle/>
          <a:p>
            <a:r>
              <a:rPr lang="en-US" i="1" u="sng" dirty="0">
                <a:solidFill>
                  <a:srgbClr val="FF0000"/>
                </a:solidFill>
              </a:rPr>
              <a:t>Murder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A4177-A8BF-4B3B-4274-0545DD338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1419"/>
            <a:ext cx="5157787" cy="36845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murder refers to kill someone without any </a:t>
            </a:r>
            <a:r>
              <a:rPr lang="en-US" dirty="0" err="1"/>
              <a:t>lawfull</a:t>
            </a:r>
            <a:r>
              <a:rPr lang="en-US" dirty="0"/>
              <a:t> authority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murder can also be considered as killing.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extra judicial killing also considered as murder which occur in the police custody 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FD83F-77C2-F409-984B-04B21C33F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90445"/>
            <a:ext cx="5183188" cy="719190"/>
          </a:xfrm>
        </p:spPr>
        <p:txBody>
          <a:bodyPr/>
          <a:lstStyle/>
          <a:p>
            <a:r>
              <a:rPr lang="en-US" i="1" u="sng" dirty="0">
                <a:solidFill>
                  <a:srgbClr val="FF0000"/>
                </a:solidFill>
              </a:rPr>
              <a:t>Rape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BAD6B-3614-7101-4DDB-B2BB0C3F3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1419"/>
            <a:ext cx="5183188" cy="3684588"/>
          </a:xfrm>
        </p:spPr>
        <p:txBody>
          <a:bodyPr/>
          <a:lstStyle/>
          <a:p>
            <a:r>
              <a:rPr lang="en-US" dirty="0"/>
              <a:t>Rafe refer to the unwilling sexual intercourse with someone .</a:t>
            </a:r>
          </a:p>
          <a:p>
            <a:r>
              <a:rPr lang="en-US" dirty="0"/>
              <a:t> element of rape contains </a:t>
            </a:r>
            <a:r>
              <a:rPr lang="en-US" dirty="0" err="1"/>
              <a:t>panitration</a:t>
            </a:r>
            <a:r>
              <a:rPr lang="en-US" dirty="0"/>
              <a:t> ,forced ,unwilling intercourse </a:t>
            </a:r>
          </a:p>
          <a:p>
            <a:r>
              <a:rPr lang="en-US" dirty="0"/>
              <a:t> it can also be marital rape though it is not applicable in our country 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84F67-155D-93FE-F552-5C9CBEBE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89133"/>
            <a:ext cx="1600200" cy="348192"/>
          </a:xfrm>
        </p:spPr>
        <p:txBody>
          <a:bodyPr/>
          <a:lstStyle/>
          <a:p>
            <a:fld id="{2316E322-CF82-4556-8B12-46B30E0AC01B}" type="datetime6">
              <a:rPr lang="en-US" smtClean="0">
                <a:solidFill>
                  <a:schemeClr val="tx1"/>
                </a:solidFill>
              </a:rPr>
              <a:t>February 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E420D7-EB23-B49F-1380-64A5C01F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5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2BF4-EC0F-E41F-5A67-1CF4FD21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517" y="274928"/>
            <a:ext cx="8534400" cy="1507067"/>
          </a:xfrm>
        </p:spPr>
        <p:txBody>
          <a:bodyPr/>
          <a:lstStyle/>
          <a:p>
            <a:r>
              <a:rPr lang="en-US" dirty="0"/>
              <a:t>Here is a chart of criminal activities in Bangladesh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B8F0E34-15A6-EAA4-02BA-56F35061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F05-30DE-47EC-BB45-9F4CC1DB0BB8}" type="datetime6">
              <a:rPr lang="en-US" smtClean="0">
                <a:solidFill>
                  <a:schemeClr val="tx1"/>
                </a:solidFill>
              </a:rPr>
              <a:t>February 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E3AB10D-F2AF-721D-5811-416ED329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E40CA1-40B4-9140-6C03-34D015DD8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17954" y="1781995"/>
            <a:ext cx="6348984" cy="43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6E3F-2297-FD46-F754-B64573FA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956733"/>
          </a:xfrm>
        </p:spPr>
        <p:txBody>
          <a:bodyPr>
            <a:normAutofit fontScale="90000"/>
          </a:bodyPr>
          <a:lstStyle/>
          <a:p>
            <a:r>
              <a:rPr lang="en-US" dirty="0"/>
              <a:t>A chart shows crime rate in </a:t>
            </a:r>
            <a:r>
              <a:rPr lang="en-US" dirty="0" err="1"/>
              <a:t>bangladesh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93A3-12EE-4D79-5A54-703EED59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3A88-B059-4979-9ECC-99E57FB2463C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229F3-9D40-73E4-4F90-FC17D716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6FE9AE30-37A7-7165-2567-D91DBD20BB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4828764"/>
                  </p:ext>
                </p:extLst>
              </p:nvPr>
            </p:nvGraphicFramePr>
            <p:xfrm>
              <a:off x="887411" y="3362325"/>
              <a:ext cx="8128000" cy="3175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6FE9AE30-37A7-7165-2567-D91DBD20BB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411" y="3362325"/>
                <a:ext cx="8128000" cy="31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063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E78B1-6FA3-D408-85CF-0453EC96C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92" y="462337"/>
            <a:ext cx="9795427" cy="36358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This chart shows that in a very </a:t>
            </a:r>
            <a:r>
              <a:rPr lang="en-US" sz="2800" dirty="0" err="1">
                <a:latin typeface="Arial Rounded MT Bold" panose="020F0704030504030204" pitchFamily="34" charset="0"/>
              </a:rPr>
              <a:t>shoert</a:t>
            </a:r>
            <a:r>
              <a:rPr lang="en-US" sz="2800" dirty="0">
                <a:latin typeface="Arial Rounded MT Bold" panose="020F0704030504030204" pitchFamily="34" charset="0"/>
              </a:rPr>
              <a:t> time how </a:t>
            </a:r>
            <a:r>
              <a:rPr lang="en-US" sz="2800" dirty="0" err="1">
                <a:latin typeface="Arial Rounded MT Bold" panose="020F0704030504030204" pitchFamily="34" charset="0"/>
              </a:rPr>
              <a:t>gthe</a:t>
            </a:r>
            <a:r>
              <a:rPr lang="en-US" sz="2800" dirty="0">
                <a:latin typeface="Arial Rounded MT Bold" panose="020F0704030504030204" pitchFamily="34" charset="0"/>
              </a:rPr>
              <a:t> criminal rate of our country increasing . When in 2014 to 2017 the criminal rate in this country was only 40 percent but in just 3 years difference the criminal rate increase approximately 30 percent which is 70 percent </a:t>
            </a:r>
            <a:r>
              <a:rPr lang="en-US" sz="2400" dirty="0">
                <a:latin typeface="Arial Rounded MT Bold" panose="020F0704030504030204" pitchFamily="34" charset="0"/>
              </a:rPr>
              <a:t>The rate of murder and criminal </a:t>
            </a:r>
            <a:r>
              <a:rPr lang="en-US" sz="2400" dirty="0" err="1">
                <a:latin typeface="Arial Rounded MT Bold" panose="020F0704030504030204" pitchFamily="34" charset="0"/>
              </a:rPr>
              <a:t>misreprasentation</a:t>
            </a:r>
            <a:r>
              <a:rPr lang="en-US" sz="2400" dirty="0">
                <a:latin typeface="Arial Rounded MT Bold" panose="020F0704030504030204" pitchFamily="34" charset="0"/>
              </a:rPr>
              <a:t> are increasing in a </a:t>
            </a:r>
            <a:r>
              <a:rPr lang="en-US" sz="2400" dirty="0" err="1">
                <a:latin typeface="Arial Rounded MT Bold" panose="020F0704030504030204" pitchFamily="34" charset="0"/>
              </a:rPr>
              <a:t>notisible</a:t>
            </a:r>
            <a:r>
              <a:rPr lang="en-US" sz="2400" dirty="0">
                <a:latin typeface="Arial Rounded MT Bold" panose="020F0704030504030204" pitchFamily="34" charset="0"/>
              </a:rPr>
              <a:t> amount 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D950-30AF-6205-356F-88BAF0A6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3A88-B059-4979-9ECC-99E57FB2463C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11352-3BE4-6814-0FEC-F5F5EE8E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95CA9-0146-E4C3-07B1-C57F74294A64}"/>
              </a:ext>
            </a:extLst>
          </p:cNvPr>
          <p:cNvSpPr txBox="1"/>
          <p:nvPr/>
        </p:nvSpPr>
        <p:spPr>
          <a:xfrm>
            <a:off x="444661" y="4439213"/>
            <a:ext cx="9348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dobe Devanagari"/>
              </a:rPr>
              <a:t>Finding the reason why the such amount of increasing criminal activities some social </a:t>
            </a:r>
            <a:r>
              <a:rPr lang="en-US" sz="2400" b="1" dirty="0" err="1">
                <a:latin typeface="Adobe Devanagari"/>
              </a:rPr>
              <a:t>scholers</a:t>
            </a:r>
            <a:r>
              <a:rPr lang="en-US" sz="2400" b="1" dirty="0">
                <a:latin typeface="Adobe Devanagari"/>
              </a:rPr>
              <a:t> found that poverty ,anger ,</a:t>
            </a:r>
            <a:r>
              <a:rPr lang="en-US" sz="2400" b="1" dirty="0" err="1">
                <a:latin typeface="Adobe Devanagari"/>
              </a:rPr>
              <a:t>illetarate</a:t>
            </a:r>
            <a:r>
              <a:rPr lang="en-US" sz="2400" b="1" dirty="0">
                <a:latin typeface="Adobe Devanagari"/>
              </a:rPr>
              <a:t> are the most important reason for such type of criminal activities .</a:t>
            </a:r>
          </a:p>
          <a:p>
            <a:r>
              <a:rPr lang="en-US" sz="2400" b="1" dirty="0">
                <a:latin typeface="Adobe Devanagari"/>
              </a:rPr>
              <a:t>They also found in last few decade the rate of criminal activities increased rapidly . It behave like a time bomb ,with in a few years it make a terrorist area whole of the Bangladesh </a:t>
            </a:r>
          </a:p>
        </p:txBody>
      </p:sp>
    </p:spTree>
    <p:extLst>
      <p:ext uri="{BB962C8B-B14F-4D97-AF65-F5344CB8AC3E}">
        <p14:creationId xmlns:p14="http://schemas.microsoft.com/office/powerpoint/2010/main" val="34885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5C6E-CB3B-9143-A10C-DA8F0D94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219200"/>
            <a:ext cx="8534401" cy="1143000"/>
          </a:xfrm>
        </p:spPr>
        <p:txBody>
          <a:bodyPr>
            <a:normAutofit/>
          </a:bodyPr>
          <a:lstStyle/>
          <a:p>
            <a:r>
              <a:rPr lang="en-US" sz="6600" b="1" dirty="0"/>
              <a:t>Criminal </a:t>
            </a:r>
            <a:r>
              <a:rPr lang="en-US" sz="6600" b="1" dirty="0" err="1"/>
              <a:t>behaviour</a:t>
            </a:r>
            <a:r>
              <a:rPr lang="en-US" sz="6600" b="1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658AC-2491-ED05-FDC1-3F8B6594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989780"/>
            <a:ext cx="8534400" cy="300462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Criminal </a:t>
            </a:r>
            <a:r>
              <a:rPr lang="en-US" sz="2400" dirty="0" err="1"/>
              <a:t>behaviour</a:t>
            </a:r>
            <a:r>
              <a:rPr lang="en-US" sz="2400" dirty="0"/>
              <a:t> refers to such of the </a:t>
            </a:r>
            <a:r>
              <a:rPr lang="en-US" sz="2400" dirty="0" err="1"/>
              <a:t>behaviours</a:t>
            </a:r>
            <a:r>
              <a:rPr lang="en-US" sz="2400" dirty="0"/>
              <a:t> that prohibited by any law or any provision of any law .</a:t>
            </a:r>
          </a:p>
          <a:p>
            <a:r>
              <a:rPr lang="en-US" sz="2400" dirty="0"/>
              <a:t>Law may sometimes omits any act or support to do any act which is considered as lawful act but which is extra judicial and without the lawful authority is a illegal act 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2400" dirty="0"/>
              <a:t>The legality and illegality are found by the law and the provisions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3BC9-4166-F12D-B7DA-0E5006F7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3A88-B059-4979-9ECC-99E57FB2463C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4CD9B-D7CC-8BB0-CA20-06BF683C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142C-2E8A-2F6F-8868-4C449AEF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450" y="1297858"/>
            <a:ext cx="3657600" cy="123860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Activities supported by the law and the provisions are call lawful 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891FB-AD6A-01C7-BAE3-7E952101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0" y="1990761"/>
            <a:ext cx="5943601" cy="31613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Act and omission are two legal issue of law .act means ant act which law prefer to do by the citizens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Omission refer to such act which any law by its provision direct not to do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Act means do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Omission means not to do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6AC73-DB6B-0BD3-E443-92B77337B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23126" y="3739796"/>
            <a:ext cx="3657600" cy="133365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ACTIVITIES NOT SUPORTED BY THE LAW OR THE PROVISIONS OF THE LAW ARE CALLED ILLEGAL ACT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1327C-F506-1FF8-2215-FEED0261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A8B8-BDAA-4EFF-A242-7D356BE76469}" type="datetime6">
              <a:rPr lang="en-US" smtClean="0"/>
              <a:t>February 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1C196-1827-FA86-A669-93C3BBEB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6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F0DF-8F5D-5F17-7E00-ED5A306B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801031"/>
            <a:ext cx="7906452" cy="605455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B3807-9C8F-C156-B696-07462289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3A88-B059-4979-9ECC-99E57FB2463C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3006A-7110-EAC8-700E-0454CF14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72B3D-F63F-70B8-3F39-D464706C3956}"/>
              </a:ext>
            </a:extLst>
          </p:cNvPr>
          <p:cNvSpPr txBox="1"/>
          <p:nvPr/>
        </p:nvSpPr>
        <p:spPr>
          <a:xfrm>
            <a:off x="1917289" y="658761"/>
            <a:ext cx="750201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/>
              <a:t>THANK</a:t>
            </a:r>
          </a:p>
          <a:p>
            <a:pPr algn="ctr"/>
            <a:r>
              <a:rPr lang="en-US" sz="166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1605561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433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Adobe Devanagari</vt:lpstr>
      <vt:lpstr>Aldhabi</vt:lpstr>
      <vt:lpstr>Arial</vt:lpstr>
      <vt:lpstr>Arial Rounded MT Bold</vt:lpstr>
      <vt:lpstr>Bahnschrift SemiBold</vt:lpstr>
      <vt:lpstr>Calibri</vt:lpstr>
      <vt:lpstr>Century Gothic</vt:lpstr>
      <vt:lpstr>Trebuchet MS</vt:lpstr>
      <vt:lpstr>Wingdings</vt:lpstr>
      <vt:lpstr>Wingdings 3</vt:lpstr>
      <vt:lpstr>Facet</vt:lpstr>
      <vt:lpstr>An analysis on criminal activities in Bangladesh</vt:lpstr>
      <vt:lpstr>This project contains the information about crimes in Bangladesh and collect data regarding last few years </vt:lpstr>
      <vt:lpstr>Here is a chart of criminal activities in Bangladesh </vt:lpstr>
      <vt:lpstr>A chart shows crime rate in bangladesh</vt:lpstr>
      <vt:lpstr>PowerPoint Presentation</vt:lpstr>
      <vt:lpstr>Criminal behaviour </vt:lpstr>
      <vt:lpstr>Activities supported by the law and the provisions are call lawful act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Antor chaklader</dc:creator>
  <cp:lastModifiedBy>masum billah</cp:lastModifiedBy>
  <cp:revision>4</cp:revision>
  <dcterms:created xsi:type="dcterms:W3CDTF">2025-02-16T18:03:49Z</dcterms:created>
  <dcterms:modified xsi:type="dcterms:W3CDTF">2025-02-17T17:36:16Z</dcterms:modified>
</cp:coreProperties>
</file>