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Caveat"/>
      <p:regular r:id="rId22"/>
      <p:bold r:id="rId23"/>
    </p:embeddedFont>
    <p:embeddedFont>
      <p:font typeface="Secular One"/>
      <p:regular r:id="rId24"/>
    </p:embeddedFont>
    <p:embeddedFont>
      <p:font typeface="Montserrat Black"/>
      <p:bold r:id="rId25"/>
      <p:boldItalic r:id="rId26"/>
    </p:embeddedFont>
    <p:embeddedFont>
      <p:font typeface="Bebas Neue"/>
      <p:regular r:id="rId27"/>
    </p:embeddedFont>
    <p:embeddedFont>
      <p:font typeface="Nunito Black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Caveat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SecularOne-regular.fntdata"/><Relationship Id="rId23" Type="http://schemas.openxmlformats.org/officeDocument/2006/relationships/font" Target="fonts/Cave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Black-boldItalic.fntdata"/><Relationship Id="rId25" Type="http://schemas.openxmlformats.org/officeDocument/2006/relationships/font" Target="fonts/MontserratBlack-bold.fntdata"/><Relationship Id="rId28" Type="http://schemas.openxmlformats.org/officeDocument/2006/relationships/font" Target="fonts/NunitoBlack-bold.fntdata"/><Relationship Id="rId27" Type="http://schemas.openxmlformats.org/officeDocument/2006/relationships/font" Target="fonts/Bebas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Blac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f128e0ef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f128e0ef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0b019fe6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0b019fe6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92acf009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92acf009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92acf009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792acf009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f128e0ef5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f128e0ef5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92acf009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92acf009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92acf009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92acf009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92acf009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92acf009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92acf009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92acf009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92acf009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92acf009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92acf009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92acf009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0b019fe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0b019fe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981963" y="-1981962"/>
            <a:ext cx="5159500" cy="91234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169665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SOFTWARE PROJECT LAB-1</a:t>
            </a:r>
            <a:endParaRPr b="1" sz="3000">
              <a:solidFill>
                <a:srgbClr val="66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223020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Project Submission Presentation</a:t>
            </a:r>
            <a:endParaRPr sz="2000">
              <a:solidFill>
                <a:srgbClr val="6666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7" name="Google Shape;57;p13"/>
          <p:cNvGrpSpPr/>
          <p:nvPr/>
        </p:nvGrpSpPr>
        <p:grpSpPr>
          <a:xfrm>
            <a:off x="3529525" y="2763775"/>
            <a:ext cx="3279125" cy="723300"/>
            <a:chOff x="3377125" y="2839975"/>
            <a:chExt cx="3279125" cy="723300"/>
          </a:xfrm>
        </p:grpSpPr>
        <p:sp>
          <p:nvSpPr>
            <p:cNvPr id="58" name="Google Shape;58;p13"/>
            <p:cNvSpPr/>
            <p:nvPr/>
          </p:nvSpPr>
          <p:spPr>
            <a:xfrm>
              <a:off x="3377125" y="2955325"/>
              <a:ext cx="453600" cy="4926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3811050" y="2839975"/>
              <a:ext cx="28452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00">
                  <a:latin typeface="Bebas Neue"/>
                  <a:ea typeface="Bebas Neue"/>
                  <a:cs typeface="Bebas Neue"/>
                  <a:sym typeface="Bebas Neue"/>
                </a:rPr>
                <a:t>K E Y T Y P E</a:t>
              </a:r>
              <a:endParaRPr b="1" sz="3500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60" name="Google Shape;60;p13"/>
          <p:cNvSpPr txBox="1"/>
          <p:nvPr/>
        </p:nvSpPr>
        <p:spPr>
          <a:xfrm>
            <a:off x="3605725" y="3220075"/>
            <a:ext cx="215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veat"/>
                <a:ea typeface="Caveat"/>
                <a:cs typeface="Caveat"/>
                <a:sym typeface="Caveat"/>
              </a:rPr>
              <a:t>Type Like a Pro</a:t>
            </a:r>
            <a:endParaRPr b="1" sz="16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529525" y="2802175"/>
            <a:ext cx="37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K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3350"/>
            <a:ext cx="9144003" cy="519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3575" y="517550"/>
            <a:ext cx="9144000" cy="646500"/>
          </a:xfrm>
          <a:prstGeom prst="rect">
            <a:avLst/>
          </a:prstGeom>
          <a:solidFill>
            <a:srgbClr val="3BBAD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DELIVERIES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571250" y="2321150"/>
            <a:ext cx="1980000" cy="16482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00FFFF"/>
          </a:solidFill>
          <a:ln cap="flat" cmpd="sng" w="9525">
            <a:solidFill>
              <a:srgbClr val="EE3D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62FF"/>
              </a:solidFill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3238250" y="2321150"/>
            <a:ext cx="1980000" cy="16482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E3D81"/>
          </a:solidFill>
          <a:ln cap="flat" cmpd="sng" w="9525">
            <a:solidFill>
              <a:srgbClr val="EE3D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62FF"/>
              </a:solidFill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6286250" y="2321150"/>
            <a:ext cx="1980000" cy="16482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00FFFF"/>
          </a:solidFill>
          <a:ln cap="flat" cmpd="sng" w="9525">
            <a:solidFill>
              <a:srgbClr val="EE3D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62FF"/>
              </a:solidFill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659750" y="2880350"/>
            <a:ext cx="1828800" cy="431100"/>
          </a:xfrm>
          <a:prstGeom prst="rect">
            <a:avLst/>
          </a:prstGeom>
          <a:noFill/>
          <a:ln>
            <a:noFill/>
          </a:ln>
          <a:effectLst>
            <a:reflection blurRad="0" dir="0" dist="0" endA="0" fadeDir="5400012" kx="0" rotWithShape="0" algn="bl" stA="37000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Secular One"/>
                <a:ea typeface="Secular One"/>
                <a:cs typeface="Secular One"/>
                <a:sym typeface="Secular One"/>
              </a:rPr>
              <a:t>SOURCE CODE</a:t>
            </a:r>
            <a:endParaRPr b="1" sz="1600">
              <a:solidFill>
                <a:srgbClr val="434343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3326750" y="2880350"/>
            <a:ext cx="1828800" cy="431100"/>
          </a:xfrm>
          <a:prstGeom prst="rect">
            <a:avLst/>
          </a:prstGeom>
          <a:noFill/>
          <a:ln>
            <a:noFill/>
          </a:ln>
          <a:effectLst>
            <a:reflection blurRad="0" dir="0" dist="0" endA="0" fadeDir="5400012" kx="0" rotWithShape="0" algn="bl" stA="37000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Secular One"/>
                <a:ea typeface="Secular One"/>
                <a:cs typeface="Secular One"/>
                <a:sym typeface="Secular One"/>
              </a:rPr>
              <a:t>DOCUMENTS</a:t>
            </a:r>
            <a:endParaRPr b="1" sz="1600">
              <a:solidFill>
                <a:srgbClr val="434343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6298550" y="2880350"/>
            <a:ext cx="1828800" cy="431100"/>
          </a:xfrm>
          <a:prstGeom prst="rect">
            <a:avLst/>
          </a:prstGeom>
          <a:noFill/>
          <a:ln>
            <a:noFill/>
          </a:ln>
          <a:effectLst>
            <a:reflection blurRad="0" dir="0" dist="0" endA="0" fadeDir="5400012" kx="0" rotWithShape="0" algn="bl" stA="37000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Secular One"/>
                <a:ea typeface="Secular One"/>
                <a:cs typeface="Secular One"/>
                <a:sym typeface="Secular One"/>
              </a:rPr>
              <a:t>JAR FILE</a:t>
            </a:r>
            <a:endParaRPr b="1" sz="1600">
              <a:solidFill>
                <a:srgbClr val="434343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025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136600" y="1493225"/>
            <a:ext cx="43569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434343"/>
                </a:solidFill>
                <a:latin typeface="Nunito Black"/>
                <a:ea typeface="Nunito Black"/>
                <a:cs typeface="Nunito Black"/>
                <a:sym typeface="Nunito Black"/>
              </a:rPr>
              <a:t>ANY</a:t>
            </a:r>
            <a:endParaRPr sz="5000">
              <a:solidFill>
                <a:srgbClr val="434343"/>
              </a:solidFill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434343"/>
                </a:solidFill>
                <a:latin typeface="Nunito Black"/>
                <a:ea typeface="Nunito Black"/>
                <a:cs typeface="Nunito Black"/>
                <a:sym typeface="Nunito Black"/>
              </a:rPr>
              <a:t>QUESTION ?</a:t>
            </a:r>
            <a:endParaRPr sz="5000">
              <a:solidFill>
                <a:srgbClr val="434343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3350"/>
            <a:ext cx="9144003" cy="51968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575" y="517550"/>
            <a:ext cx="9144000" cy="646500"/>
          </a:xfrm>
          <a:prstGeom prst="rect">
            <a:avLst/>
          </a:prstGeom>
          <a:solidFill>
            <a:srgbClr val="3BBAD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INTRODUCTION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96200" y="1878700"/>
            <a:ext cx="8310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KeyType is a console based ultimate typing game that will put your typing skills to the test. Featuring a dynamic word bank, KeyType is not just a game - it's a journey towards keyboard mastery. </a:t>
            </a:r>
            <a:endParaRPr sz="20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3350"/>
            <a:ext cx="9144003" cy="51968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3575" y="517550"/>
            <a:ext cx="9144000" cy="646500"/>
          </a:xfrm>
          <a:prstGeom prst="rect">
            <a:avLst/>
          </a:prstGeom>
          <a:solidFill>
            <a:srgbClr val="3BBAD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OBJECTIVES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790975" y="1707650"/>
            <a:ext cx="2697600" cy="1200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B0DAB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515375" y="1707650"/>
            <a:ext cx="2697600" cy="1200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790975" y="3460250"/>
            <a:ext cx="2697600" cy="1200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8B2B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515375" y="3460250"/>
            <a:ext cx="2697600" cy="12003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802375" y="2077200"/>
            <a:ext cx="26976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Improve Typing Speed</a:t>
            </a:r>
            <a:endParaRPr b="1" sz="1800"/>
          </a:p>
        </p:txBody>
      </p:sp>
      <p:sp>
        <p:nvSpPr>
          <p:cNvPr id="80" name="Google Shape;80;p15"/>
          <p:cNvSpPr txBox="1"/>
          <p:nvPr/>
        </p:nvSpPr>
        <p:spPr>
          <a:xfrm>
            <a:off x="802375" y="3677400"/>
            <a:ext cx="26976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Boost Focus and Concentration</a:t>
            </a:r>
            <a:endParaRPr b="1" sz="1800"/>
          </a:p>
        </p:txBody>
      </p:sp>
      <p:sp>
        <p:nvSpPr>
          <p:cNvPr id="81" name="Google Shape;81;p15"/>
          <p:cNvSpPr txBox="1"/>
          <p:nvPr/>
        </p:nvSpPr>
        <p:spPr>
          <a:xfrm>
            <a:off x="5526775" y="3829800"/>
            <a:ext cx="26976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Language Proficiency</a:t>
            </a:r>
            <a:endParaRPr b="1" sz="1800"/>
          </a:p>
        </p:txBody>
      </p:sp>
      <p:sp>
        <p:nvSpPr>
          <p:cNvPr id="82" name="Google Shape;82;p15"/>
          <p:cNvSpPr txBox="1"/>
          <p:nvPr/>
        </p:nvSpPr>
        <p:spPr>
          <a:xfrm>
            <a:off x="5420100" y="1924800"/>
            <a:ext cx="28044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Enhance Typing Accuracy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3350"/>
            <a:ext cx="9144003" cy="519685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3575" y="517550"/>
            <a:ext cx="9144000" cy="646500"/>
          </a:xfrm>
          <a:prstGeom prst="rect">
            <a:avLst/>
          </a:prstGeom>
          <a:solidFill>
            <a:srgbClr val="3BBAD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INTERFACE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455675" y="1985775"/>
            <a:ext cx="2503200" cy="2103000"/>
          </a:xfrm>
          <a:prstGeom prst="horizontalScroll">
            <a:avLst>
              <a:gd fmla="val 12500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6170675" y="1985775"/>
            <a:ext cx="2503200" cy="2103000"/>
          </a:xfrm>
          <a:prstGeom prst="horizontalScroll">
            <a:avLst>
              <a:gd fmla="val 12500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275075" y="1985775"/>
            <a:ext cx="2503200" cy="2103000"/>
          </a:xfrm>
          <a:prstGeom prst="horizontalScroll">
            <a:avLst>
              <a:gd fmla="val 12500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745225" y="2545850"/>
            <a:ext cx="22059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WELCOME</a:t>
            </a:r>
            <a:endParaRPr b="1"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MESSAGE</a:t>
            </a:r>
            <a:endParaRPr b="1"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564625" y="2545850"/>
            <a:ext cx="22059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GAME</a:t>
            </a:r>
            <a:endParaRPr b="1"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BOARD</a:t>
            </a:r>
            <a:endParaRPr b="1"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460225" y="2545850"/>
            <a:ext cx="22059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GAME</a:t>
            </a:r>
            <a:endParaRPr b="1"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OVER</a:t>
            </a:r>
            <a:endParaRPr b="1"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3350"/>
            <a:ext cx="9144003" cy="519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3575" y="517550"/>
            <a:ext cx="9144000" cy="646500"/>
          </a:xfrm>
          <a:prstGeom prst="rect">
            <a:avLst/>
          </a:prstGeom>
          <a:solidFill>
            <a:srgbClr val="3BBAD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KEY FUNCTION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848125" y="1970550"/>
            <a:ext cx="3040362" cy="2137374"/>
          </a:xfrm>
          <a:prstGeom prst="flowChartMultidocument">
            <a:avLst/>
          </a:prstGeom>
          <a:solidFill>
            <a:srgbClr val="8FCA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5191525" y="1970550"/>
            <a:ext cx="3040362" cy="2137374"/>
          </a:xfrm>
          <a:prstGeom prst="flowChartMultidocument">
            <a:avLst/>
          </a:prstGeom>
          <a:solidFill>
            <a:srgbClr val="F8B2B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851925" y="2770625"/>
            <a:ext cx="25833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File Handling</a:t>
            </a:r>
            <a:endParaRPr b="1" sz="2400"/>
          </a:p>
        </p:txBody>
      </p:sp>
      <p:sp>
        <p:nvSpPr>
          <p:cNvPr id="104" name="Google Shape;104;p17"/>
          <p:cNvSpPr txBox="1"/>
          <p:nvPr/>
        </p:nvSpPr>
        <p:spPr>
          <a:xfrm>
            <a:off x="5195325" y="2618225"/>
            <a:ext cx="2583300" cy="1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Pseudo Random</a:t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9550"/>
            <a:ext cx="9144003" cy="519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3575" y="517550"/>
            <a:ext cx="9144000" cy="646500"/>
          </a:xfrm>
          <a:prstGeom prst="rect">
            <a:avLst/>
          </a:prstGeom>
          <a:solidFill>
            <a:srgbClr val="3BBAD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FEATURE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642375" y="1646675"/>
            <a:ext cx="2377500" cy="1086000"/>
          </a:xfrm>
          <a:prstGeom prst="roundRect">
            <a:avLst>
              <a:gd fmla="val 16667" name="adj"/>
            </a:avLst>
          </a:prstGeom>
          <a:solidFill>
            <a:srgbClr val="CB30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6128775" y="1646675"/>
            <a:ext cx="2377500" cy="1086000"/>
          </a:xfrm>
          <a:prstGeom prst="roundRect">
            <a:avLst>
              <a:gd fmla="val 16667" name="adj"/>
            </a:avLst>
          </a:prstGeom>
          <a:solidFill>
            <a:srgbClr val="1FDD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3385575" y="1646675"/>
            <a:ext cx="2377500" cy="1086000"/>
          </a:xfrm>
          <a:prstGeom prst="roundRect">
            <a:avLst>
              <a:gd fmla="val 16667" name="adj"/>
            </a:avLst>
          </a:prstGeom>
          <a:solidFill>
            <a:srgbClr val="1D43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642375" y="3627875"/>
            <a:ext cx="2377500" cy="1086000"/>
          </a:xfrm>
          <a:prstGeom prst="roundRect">
            <a:avLst>
              <a:gd fmla="val 16667" name="adj"/>
            </a:avLst>
          </a:prstGeom>
          <a:solidFill>
            <a:srgbClr val="CB30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6128775" y="3627875"/>
            <a:ext cx="2377500" cy="1086000"/>
          </a:xfrm>
          <a:prstGeom prst="roundRect">
            <a:avLst>
              <a:gd fmla="val 16667" name="adj"/>
            </a:avLst>
          </a:prstGeom>
          <a:solidFill>
            <a:srgbClr val="1FDD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3385575" y="3627875"/>
            <a:ext cx="2377500" cy="1086000"/>
          </a:xfrm>
          <a:prstGeom prst="roundRect">
            <a:avLst>
              <a:gd fmla="val 16667" name="adj"/>
            </a:avLst>
          </a:prstGeom>
          <a:solidFill>
            <a:srgbClr val="1D43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648200" y="2862075"/>
            <a:ext cx="514500" cy="66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4315200" y="2862075"/>
            <a:ext cx="514500" cy="66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7058400" y="2862075"/>
            <a:ext cx="514500" cy="66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642375" y="1997975"/>
            <a:ext cx="2377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RIGHT WORD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642375" y="3979175"/>
            <a:ext cx="2377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SCORE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385575" y="1997975"/>
            <a:ext cx="2377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WRONG</a:t>
            </a:r>
            <a:r>
              <a:rPr b="1" lang="en" sz="1800">
                <a:solidFill>
                  <a:schemeClr val="lt1"/>
                </a:solidFill>
              </a:rPr>
              <a:t> WORD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385575" y="3979175"/>
            <a:ext cx="2377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NEW</a:t>
            </a:r>
            <a:r>
              <a:rPr b="1" lang="en" sz="1800">
                <a:solidFill>
                  <a:schemeClr val="lt1"/>
                </a:solidFill>
              </a:rPr>
              <a:t> WORD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6128775" y="1997975"/>
            <a:ext cx="2377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PAUSE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6128775" y="3979175"/>
            <a:ext cx="2377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RESUME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3350"/>
            <a:ext cx="9144003" cy="519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3575" y="517550"/>
            <a:ext cx="9144000" cy="646500"/>
          </a:xfrm>
          <a:prstGeom prst="rect">
            <a:avLst/>
          </a:prstGeom>
          <a:solidFill>
            <a:srgbClr val="3BBAD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CHALLENGES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409300" y="1653875"/>
            <a:ext cx="929100" cy="497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1447875" y="1595425"/>
            <a:ext cx="753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IMPLEMENTATION</a:t>
            </a:r>
            <a:r>
              <a:rPr b="1" lang="en" sz="2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OF PAUSE RESUME</a:t>
            </a:r>
            <a:endParaRPr b="1" sz="24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409300" y="2492075"/>
            <a:ext cx="929100" cy="497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1447875" y="2433625"/>
            <a:ext cx="753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DISPLAYING  WORD  RANDOMLY</a:t>
            </a:r>
            <a:endParaRPr b="1" sz="24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09300" y="3330275"/>
            <a:ext cx="929100" cy="497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1447875" y="3271825"/>
            <a:ext cx="753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FALLING  DOWN  </a:t>
            </a:r>
            <a:r>
              <a:rPr b="1" lang="en" sz="2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WORD</a:t>
            </a:r>
            <a:endParaRPr b="1" sz="24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409300" y="4168475"/>
            <a:ext cx="929100" cy="4974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1447875" y="4110025"/>
            <a:ext cx="753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GAME  OVER  AFTER  TOUCHING BOTTOM WALL</a:t>
            </a:r>
            <a:endParaRPr b="1" sz="24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3350"/>
            <a:ext cx="9144003" cy="519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3575" y="517550"/>
            <a:ext cx="9144000" cy="646500"/>
          </a:xfrm>
          <a:prstGeom prst="rect">
            <a:avLst/>
          </a:prstGeom>
          <a:solidFill>
            <a:srgbClr val="3BBAD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PROGRAMING CONCEPTS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6130950" y="1410500"/>
            <a:ext cx="2727600" cy="25026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2C774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0" dist="0" endA="0" endPos="34000" fadeDir="5400012" kx="0" rotWithShape="0" algn="bl" stA="5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187350" y="1410500"/>
            <a:ext cx="2727600" cy="25026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BA537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0" dist="0" endA="0" endPos="34000" fadeDir="5400012" kx="0" rotWithShape="0" algn="bl" stA="5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159150" y="1410500"/>
            <a:ext cx="2727600" cy="25026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C0242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0" dist="0" endA="0" endPos="34000" fadeDir="5400012" kx="0" rotWithShape="0" algn="bl" stA="5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177550" y="2241050"/>
            <a:ext cx="2661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CONSTRUCTOR</a:t>
            </a:r>
            <a:endParaRPr b="1"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3412225" y="2241050"/>
            <a:ext cx="2205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CALL BY</a:t>
            </a:r>
            <a:endParaRPr b="1" sz="25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VALUE</a:t>
            </a:r>
            <a:endParaRPr b="1" sz="25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6384025" y="2241050"/>
            <a:ext cx="2205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CALL BY</a:t>
            </a:r>
            <a:endParaRPr b="1" sz="25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REFERENCE</a:t>
            </a:r>
            <a:endParaRPr b="1" sz="25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3350"/>
            <a:ext cx="9144003" cy="519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3575" y="517550"/>
            <a:ext cx="9144000" cy="646500"/>
          </a:xfrm>
          <a:prstGeom prst="rect">
            <a:avLst/>
          </a:prstGeom>
          <a:solidFill>
            <a:srgbClr val="3BBAD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Black"/>
                <a:ea typeface="Montserrat Black"/>
                <a:cs typeface="Montserrat Black"/>
                <a:sym typeface="Montserrat Black"/>
              </a:rPr>
              <a:t>STAKEHOLDERS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787200" y="3745600"/>
            <a:ext cx="197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Computer Operator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300" y="2038350"/>
            <a:ext cx="1819800" cy="1707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21"/>
          <p:cNvSpPr txBox="1"/>
          <p:nvPr/>
        </p:nvSpPr>
        <p:spPr>
          <a:xfrm>
            <a:off x="3682800" y="3745600"/>
            <a:ext cx="197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Programmer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5">
            <a:alphaModFix/>
          </a:blip>
          <a:srcRect b="4859" l="2430" r="-2429" t="-4860"/>
          <a:stretch/>
        </p:blipFill>
        <p:spPr>
          <a:xfrm>
            <a:off x="3714700" y="1962150"/>
            <a:ext cx="1819800" cy="1819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Google Shape;162;p21"/>
          <p:cNvSpPr txBox="1"/>
          <p:nvPr/>
        </p:nvSpPr>
        <p:spPr>
          <a:xfrm>
            <a:off x="6578400" y="3745600"/>
            <a:ext cx="197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Student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6">
            <a:alphaModFix/>
          </a:blip>
          <a:srcRect b="4979" l="-2389" r="6411" t="4970"/>
          <a:stretch/>
        </p:blipFill>
        <p:spPr>
          <a:xfrm>
            <a:off x="6578400" y="2052800"/>
            <a:ext cx="1819800" cy="1707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