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veat"/>
      <p:regular r:id="rId18"/>
      <p:bold r:id="rId19"/>
    </p:embeddedFont>
    <p:embeddedFont>
      <p:font typeface="Secular One"/>
      <p:regular r:id="rId20"/>
    </p:embeddedFont>
    <p:embeddedFont>
      <p:font typeface="Bebas Neue"/>
      <p:regular r:id="rId21"/>
    </p:embeddedFont>
    <p:embeddedFont>
      <p:font typeface="Pacifico"/>
      <p:regular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ecularOne-regular.fntdata"/><Relationship Id="rId22" Type="http://schemas.openxmlformats.org/officeDocument/2006/relationships/font" Target="fonts/Pacifico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d643ac18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d643ac1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9d643ac1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9d643ac1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9d643ac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9d643ac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d643ac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d643ac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d643ac1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d643ac1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d643ac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9d643ac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d643ac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9d643ac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d643ac18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d643ac18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d643ac1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d643ac1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d643ac1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d643ac1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9d643ac18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9d643ac18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3.jp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861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3529525" y="2763775"/>
            <a:ext cx="3279125" cy="723300"/>
            <a:chOff x="3377125" y="2839975"/>
            <a:chExt cx="3279125" cy="723300"/>
          </a:xfrm>
        </p:grpSpPr>
        <p:sp>
          <p:nvSpPr>
            <p:cNvPr id="56" name="Google Shape;56;p13"/>
            <p:cNvSpPr/>
            <p:nvPr/>
          </p:nvSpPr>
          <p:spPr>
            <a:xfrm>
              <a:off x="3377125" y="2955325"/>
              <a:ext cx="453600" cy="4926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811050" y="2839975"/>
              <a:ext cx="28452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latin typeface="Bebas Neue"/>
                  <a:ea typeface="Bebas Neue"/>
                  <a:cs typeface="Bebas Neue"/>
                  <a:sym typeface="Bebas Neue"/>
                </a:rPr>
                <a:t>K E Y T Y P E</a:t>
              </a:r>
              <a:endParaRPr b="1" sz="35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3605725" y="3220075"/>
            <a:ext cx="21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veat"/>
                <a:ea typeface="Caveat"/>
                <a:cs typeface="Caveat"/>
                <a:sym typeface="Caveat"/>
              </a:rPr>
              <a:t>Type Like a Pro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29525" y="2802175"/>
            <a:ext cx="3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1696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</a:t>
            </a:r>
            <a:r>
              <a:rPr b="1" lang="en" sz="30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LAB-1</a:t>
            </a:r>
            <a:endParaRPr b="1" sz="30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22302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Proposal Presentation</a:t>
            </a:r>
            <a:endParaRPr sz="20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34950" y="2050775"/>
            <a:ext cx="2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236950" y="2513825"/>
            <a:ext cx="2112600" cy="1426800"/>
            <a:chOff x="998950" y="1904225"/>
            <a:chExt cx="2112600" cy="1426800"/>
          </a:xfrm>
        </p:grpSpPr>
        <p:sp>
          <p:nvSpPr>
            <p:cNvPr id="186" name="Google Shape;186;p22"/>
            <p:cNvSpPr/>
            <p:nvPr/>
          </p:nvSpPr>
          <p:spPr>
            <a:xfrm>
              <a:off x="998950" y="1904225"/>
              <a:ext cx="2112600" cy="1426800"/>
            </a:xfrm>
            <a:prstGeom prst="verticalScroll">
              <a:avLst>
                <a:gd fmla="val 12500" name="adj"/>
              </a:avLst>
            </a:prstGeom>
            <a:solidFill>
              <a:srgbClr val="54C5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1227800" y="2236600"/>
              <a:ext cx="1626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Limited Graphics Capabilities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endParaRPr/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2370550" y="2513825"/>
            <a:ext cx="2112600" cy="1426800"/>
            <a:chOff x="998950" y="1904225"/>
            <a:chExt cx="2112600" cy="1426800"/>
          </a:xfrm>
        </p:grpSpPr>
        <p:sp>
          <p:nvSpPr>
            <p:cNvPr id="189" name="Google Shape;189;p22"/>
            <p:cNvSpPr/>
            <p:nvPr/>
          </p:nvSpPr>
          <p:spPr>
            <a:xfrm>
              <a:off x="998950" y="1904225"/>
              <a:ext cx="2112600" cy="1426800"/>
            </a:xfrm>
            <a:prstGeom prst="verticalScroll">
              <a:avLst>
                <a:gd fmla="val 12500" name="adj"/>
              </a:avLst>
            </a:prstGeom>
            <a:solidFill>
              <a:srgbClr val="EE3D8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1227800" y="2236600"/>
              <a:ext cx="1626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Limited Color Support</a:t>
              </a:r>
              <a:endParaRPr/>
            </a:p>
          </p:txBody>
        </p:sp>
      </p:grpSp>
      <p:grpSp>
        <p:nvGrpSpPr>
          <p:cNvPr id="191" name="Google Shape;191;p22"/>
          <p:cNvGrpSpPr/>
          <p:nvPr/>
        </p:nvGrpSpPr>
        <p:grpSpPr>
          <a:xfrm>
            <a:off x="4504150" y="2513825"/>
            <a:ext cx="2112600" cy="1426800"/>
            <a:chOff x="998950" y="1904225"/>
            <a:chExt cx="2112600" cy="1426800"/>
          </a:xfrm>
        </p:grpSpPr>
        <p:sp>
          <p:nvSpPr>
            <p:cNvPr id="192" name="Google Shape;192;p22"/>
            <p:cNvSpPr/>
            <p:nvPr/>
          </p:nvSpPr>
          <p:spPr>
            <a:xfrm>
              <a:off x="998950" y="1904225"/>
              <a:ext cx="2112600" cy="1426800"/>
            </a:xfrm>
            <a:prstGeom prst="verticalScroll">
              <a:avLst>
                <a:gd fmla="val 12500" name="adj"/>
              </a:avLst>
            </a:prstGeom>
            <a:solidFill>
              <a:srgbClr val="54C5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227800" y="2236600"/>
              <a:ext cx="1626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Limited Font Support</a:t>
              </a:r>
              <a:endParaRPr/>
            </a:p>
          </p:txBody>
        </p:sp>
      </p:grpSp>
      <p:grpSp>
        <p:nvGrpSpPr>
          <p:cNvPr id="194" name="Google Shape;194;p22"/>
          <p:cNvGrpSpPr/>
          <p:nvPr/>
        </p:nvGrpSpPr>
        <p:grpSpPr>
          <a:xfrm>
            <a:off x="6637750" y="2513825"/>
            <a:ext cx="2112600" cy="1426800"/>
            <a:chOff x="998950" y="1904225"/>
            <a:chExt cx="2112600" cy="1426800"/>
          </a:xfrm>
        </p:grpSpPr>
        <p:sp>
          <p:nvSpPr>
            <p:cNvPr id="195" name="Google Shape;195;p22"/>
            <p:cNvSpPr/>
            <p:nvPr/>
          </p:nvSpPr>
          <p:spPr>
            <a:xfrm>
              <a:off x="998950" y="1904225"/>
              <a:ext cx="2112600" cy="1426800"/>
            </a:xfrm>
            <a:prstGeom prst="verticalScroll">
              <a:avLst>
                <a:gd fmla="val 12500" name="adj"/>
              </a:avLst>
            </a:prstGeom>
            <a:solidFill>
              <a:srgbClr val="EE3D8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1227800" y="2236600"/>
              <a:ext cx="1626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Limited Input Options</a:t>
              </a:r>
              <a:endParaRPr/>
            </a:p>
          </p:txBody>
        </p:sp>
      </p:grpSp>
      <p:grpSp>
        <p:nvGrpSpPr>
          <p:cNvPr id="197" name="Google Shape;197;p22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198" name="Google Shape;19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2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CHALLANGES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696" y="0"/>
            <a:ext cx="51626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04671">
            <a:off x="2954200" y="2666975"/>
            <a:ext cx="1465398" cy="10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 rot="-2169127">
            <a:off x="3496020" y="3203555"/>
            <a:ext cx="2725234" cy="630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88D5"/>
                </a:solidFill>
                <a:latin typeface="Pacifico"/>
                <a:ea typeface="Pacifico"/>
                <a:cs typeface="Pacifico"/>
                <a:sym typeface="Pacifico"/>
              </a:rPr>
              <a:t>QUESTION ?</a:t>
            </a:r>
            <a:endParaRPr sz="2900">
              <a:solidFill>
                <a:srgbClr val="FF88D5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163" y="681038"/>
            <a:ext cx="4257675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60973">
            <a:off x="3945643" y="3126221"/>
            <a:ext cx="1472288" cy="61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87150" y="2432250"/>
            <a:ext cx="745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KEYTYPE is an educational typing game that will improve user's typing speed and accuracy. It will be interactive and entertaining, making it an enjoyable way to learn typing skills.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69" name="Google Shape;6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4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INTRODUCTION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410675" y="1709100"/>
            <a:ext cx="686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Educational purposes: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A typing game can help people improve their typing skills and accuracy, which is an essential skill in today's world where most communication and work is done on computers.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410675" y="3309300"/>
            <a:ext cx="686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Entertainment:</a:t>
            </a: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typing game can be a fun and engaging way to pass the time and challenge oneself. It can also be a great way to unwind after a long day.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OBJECTIVES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549200" y="3745600"/>
            <a:ext cx="19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Computer Operator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300" y="2038350"/>
            <a:ext cx="1819800" cy="170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3682800" y="3745600"/>
            <a:ext cx="19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Programmer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4859" l="2430" r="-2429" t="-4860"/>
          <a:stretch/>
        </p:blipFill>
        <p:spPr>
          <a:xfrm>
            <a:off x="3714700" y="1962150"/>
            <a:ext cx="1819800" cy="1819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 txBox="1"/>
          <p:nvPr/>
        </p:nvSpPr>
        <p:spPr>
          <a:xfrm>
            <a:off x="5740200" y="3745600"/>
            <a:ext cx="19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6">
            <a:alphaModFix/>
          </a:blip>
          <a:srcRect b="4979" l="-2389" r="6411" t="4970"/>
          <a:stretch/>
        </p:blipFill>
        <p:spPr>
          <a:xfrm>
            <a:off x="5740200" y="2052800"/>
            <a:ext cx="1819800" cy="170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2" name="Google Shape;92;p16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STAKEHOLDERS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518" y="0"/>
            <a:ext cx="60193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57000"/>
            <a:ext cx="3940024" cy="10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06225" y="1571038"/>
            <a:ext cx="269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GOAL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450825" y="2323600"/>
            <a:ext cx="3389560" cy="463350"/>
            <a:chOff x="146025" y="2018800"/>
            <a:chExt cx="3252000" cy="463350"/>
          </a:xfrm>
        </p:grpSpPr>
        <p:pic>
          <p:nvPicPr>
            <p:cNvPr id="104" name="Google Shape;104;p17"/>
            <p:cNvPicPr preferRelativeResize="0"/>
            <p:nvPr/>
          </p:nvPicPr>
          <p:blipFill rotWithShape="1">
            <a:blip r:embed="rId6">
              <a:alphaModFix/>
            </a:blip>
            <a:srcRect b="15286" l="0" r="9099" t="5259"/>
            <a:stretch/>
          </p:blipFill>
          <p:spPr>
            <a:xfrm rot="10800000">
              <a:off x="146025" y="2019850"/>
              <a:ext cx="3252000" cy="4623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05" name="Google Shape;105;p17"/>
            <p:cNvSpPr txBox="1"/>
            <p:nvPr/>
          </p:nvSpPr>
          <p:spPr>
            <a:xfrm>
              <a:off x="191475" y="2018800"/>
              <a:ext cx="2979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Solve Real World Problem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420075" y="2933200"/>
            <a:ext cx="3420400" cy="463350"/>
            <a:chOff x="115276" y="2018800"/>
            <a:chExt cx="3140575" cy="463350"/>
          </a:xfrm>
        </p:grpSpPr>
        <p:pic>
          <p:nvPicPr>
            <p:cNvPr id="107" name="Google Shape;107;p17"/>
            <p:cNvPicPr preferRelativeResize="0"/>
            <p:nvPr/>
          </p:nvPicPr>
          <p:blipFill rotWithShape="1">
            <a:blip r:embed="rId6">
              <a:alphaModFix/>
            </a:blip>
            <a:srcRect b="15286" l="0" r="9099" t="5259"/>
            <a:stretch/>
          </p:blipFill>
          <p:spPr>
            <a:xfrm rot="10800000">
              <a:off x="144551" y="2019850"/>
              <a:ext cx="3111300" cy="4623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115276" y="2018800"/>
              <a:ext cx="2987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Boost up Your Typing Speed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450821" y="3542800"/>
            <a:ext cx="3389560" cy="463350"/>
            <a:chOff x="146025" y="2018800"/>
            <a:chExt cx="3252000" cy="463350"/>
          </a:xfrm>
        </p:grpSpPr>
        <p:pic>
          <p:nvPicPr>
            <p:cNvPr id="110" name="Google Shape;110;p17"/>
            <p:cNvPicPr preferRelativeResize="0"/>
            <p:nvPr/>
          </p:nvPicPr>
          <p:blipFill rotWithShape="1">
            <a:blip r:embed="rId6">
              <a:alphaModFix/>
            </a:blip>
            <a:srcRect b="15286" l="0" r="9099" t="5259"/>
            <a:stretch/>
          </p:blipFill>
          <p:spPr>
            <a:xfrm rot="10800000">
              <a:off x="146025" y="2019850"/>
              <a:ext cx="3252000" cy="4623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11" name="Google Shape;111;p17"/>
            <p:cNvSpPr txBox="1"/>
            <p:nvPr/>
          </p:nvSpPr>
          <p:spPr>
            <a:xfrm>
              <a:off x="191475" y="2018800"/>
              <a:ext cx="3156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Building strong grip on key</a:t>
              </a:r>
              <a:endPara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46450" y="1820925"/>
            <a:ext cx="1592700" cy="497700"/>
          </a:xfrm>
          <a:prstGeom prst="rect">
            <a:avLst/>
          </a:prstGeom>
          <a:solidFill>
            <a:srgbClr val="54C5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REQUIREMENT &amp; ANALYSIS</a:t>
            </a:r>
            <a:endParaRPr b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410550" y="2354325"/>
            <a:ext cx="1714500" cy="497700"/>
          </a:xfrm>
          <a:prstGeom prst="rect">
            <a:avLst/>
          </a:prstGeom>
          <a:solidFill>
            <a:srgbClr val="D3BD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DESIGN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865850" y="2887725"/>
            <a:ext cx="1967700" cy="497700"/>
          </a:xfrm>
          <a:prstGeom prst="rect">
            <a:avLst/>
          </a:prstGeom>
          <a:solidFill>
            <a:srgbClr val="54C5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28300" y="3421125"/>
            <a:ext cx="1015200" cy="497700"/>
          </a:xfrm>
          <a:prstGeom prst="rect">
            <a:avLst/>
          </a:prstGeom>
          <a:solidFill>
            <a:srgbClr val="EE3D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TESTING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685250" y="3954525"/>
            <a:ext cx="1661700" cy="497700"/>
          </a:xfrm>
          <a:prstGeom prst="rect">
            <a:avLst/>
          </a:prstGeom>
          <a:solidFill>
            <a:srgbClr val="54C5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DEVELOPMENT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280650" y="4487925"/>
            <a:ext cx="1592700" cy="497700"/>
          </a:xfrm>
          <a:prstGeom prst="rect">
            <a:avLst/>
          </a:prstGeom>
          <a:solidFill>
            <a:srgbClr val="D3BD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900" y="3480125"/>
            <a:ext cx="351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212121"/>
                </a:solidFill>
                <a:latin typeface="Impact"/>
                <a:ea typeface="Impact"/>
                <a:cs typeface="Impact"/>
                <a:sym typeface="Impact"/>
              </a:rPr>
              <a:t>WATERFALL</a:t>
            </a:r>
            <a:endParaRPr b="1" sz="4900">
              <a:solidFill>
                <a:srgbClr val="21212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212121"/>
                </a:solidFill>
                <a:latin typeface="Impact"/>
                <a:ea typeface="Impact"/>
                <a:cs typeface="Impact"/>
                <a:sym typeface="Impact"/>
              </a:rPr>
              <a:t>MODEL</a:t>
            </a:r>
            <a:endParaRPr b="1" sz="4900">
              <a:solidFill>
                <a:srgbClr val="21212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9391"/>
            <a:ext cx="9144000" cy="63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-88500" y="895567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SOFTWARE DEVELOPMENT LIFECYCLE MODEL</a:t>
            </a:r>
            <a:endParaRPr b="1"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9"/>
          <p:cNvGrpSpPr/>
          <p:nvPr/>
        </p:nvGrpSpPr>
        <p:grpSpPr>
          <a:xfrm>
            <a:off x="1606100" y="2096050"/>
            <a:ext cx="1947100" cy="1993900"/>
            <a:chOff x="1606100" y="2096050"/>
            <a:chExt cx="1947100" cy="1993900"/>
          </a:xfrm>
        </p:grpSpPr>
        <p:sp>
          <p:nvSpPr>
            <p:cNvPr id="132" name="Google Shape;132;p19"/>
            <p:cNvSpPr/>
            <p:nvPr/>
          </p:nvSpPr>
          <p:spPr>
            <a:xfrm>
              <a:off x="1662650" y="2142950"/>
              <a:ext cx="1823700" cy="1947000"/>
            </a:xfrm>
            <a:prstGeom prst="roundRect">
              <a:avLst>
                <a:gd fmla="val 16667" name="adj"/>
              </a:avLst>
            </a:prstGeom>
            <a:solidFill>
              <a:srgbClr val="54C5D3"/>
            </a:solidFill>
            <a:ln cap="flat" cmpd="sng" w="9525">
              <a:solidFill>
                <a:srgbClr val="54C5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pic>
          <p:nvPicPr>
            <p:cNvPr id="133" name="Google Shape;13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6100" y="2096050"/>
              <a:ext cx="1947100" cy="194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9"/>
          <p:cNvSpPr/>
          <p:nvPr/>
        </p:nvSpPr>
        <p:spPr>
          <a:xfrm>
            <a:off x="4710650" y="2142950"/>
            <a:ext cx="1823700" cy="1947000"/>
          </a:xfrm>
          <a:prstGeom prst="roundRect">
            <a:avLst>
              <a:gd fmla="val 16667" name="adj"/>
            </a:avLst>
          </a:prstGeom>
          <a:solidFill>
            <a:srgbClr val="F6A444"/>
          </a:solidFill>
          <a:ln cap="flat" cmpd="sng" w="9525">
            <a:solidFill>
              <a:srgbClr val="F6A4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948" y="2331625"/>
            <a:ext cx="1529100" cy="15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252150" y="4130275"/>
            <a:ext cx="2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Programming Language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147750" y="4130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Integrated Development Environment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TOOLS &amp; LANGUAGES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3550"/>
            <a:ext cx="9144003" cy="33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78100" y="4030725"/>
            <a:ext cx="1767690" cy="354024"/>
          </a:xfrm>
          <a:prstGeom prst="flowChartTerminator">
            <a:avLst/>
          </a:prstGeom>
          <a:solidFill>
            <a:schemeClr val="lt2"/>
          </a:solidFill>
          <a:ln cap="flat" cmpd="sng" w="28575">
            <a:solidFill>
              <a:srgbClr val="7D86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36600" y="4030738"/>
            <a:ext cx="16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65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PROPOSAL</a:t>
            </a:r>
            <a:endParaRPr sz="1100">
              <a:solidFill>
                <a:srgbClr val="4446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89800" y="3689075"/>
            <a:ext cx="1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02 APRIL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906900" y="2659125"/>
            <a:ext cx="1767690" cy="354024"/>
          </a:xfrm>
          <a:prstGeom prst="flowChartTerminator">
            <a:avLst/>
          </a:prstGeom>
          <a:solidFill>
            <a:schemeClr val="lt2"/>
          </a:solidFill>
          <a:ln cap="flat" cmpd="sng" w="28575">
            <a:solidFill>
              <a:srgbClr val="7D86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2065400" y="2659138"/>
            <a:ext cx="16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654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REQUIREMENTS</a:t>
            </a:r>
            <a:endParaRPr sz="1100">
              <a:solidFill>
                <a:srgbClr val="4446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118600" y="2317475"/>
            <a:ext cx="1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MAY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735700" y="4183125"/>
            <a:ext cx="1767690" cy="354024"/>
          </a:xfrm>
          <a:prstGeom prst="flowChartTerminator">
            <a:avLst/>
          </a:prstGeom>
          <a:solidFill>
            <a:schemeClr val="lt2"/>
          </a:solidFill>
          <a:ln cap="flat" cmpd="sng" w="28575">
            <a:solidFill>
              <a:srgbClr val="7D86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3894200" y="4183138"/>
            <a:ext cx="16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654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DESIGN</a:t>
            </a:r>
            <a:endParaRPr sz="1100">
              <a:solidFill>
                <a:srgbClr val="4446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947400" y="3841475"/>
            <a:ext cx="1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01 JUNE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564500" y="2582925"/>
            <a:ext cx="1767690" cy="354024"/>
          </a:xfrm>
          <a:prstGeom prst="flowChartTerminator">
            <a:avLst/>
          </a:prstGeom>
          <a:solidFill>
            <a:schemeClr val="lt2"/>
          </a:solidFill>
          <a:ln cap="flat" cmpd="sng" w="28575">
            <a:solidFill>
              <a:srgbClr val="7D86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646800" y="2582938"/>
            <a:ext cx="16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654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</a:t>
            </a:r>
            <a:endParaRPr sz="1100">
              <a:solidFill>
                <a:srgbClr val="4446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776200" y="2241275"/>
            <a:ext cx="1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05 JULY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240900" y="4259325"/>
            <a:ext cx="1767690" cy="354024"/>
          </a:xfrm>
          <a:prstGeom prst="flowChartTerminator">
            <a:avLst/>
          </a:prstGeom>
          <a:solidFill>
            <a:schemeClr val="lt2"/>
          </a:solidFill>
          <a:ln cap="flat" cmpd="sng" w="28575">
            <a:solidFill>
              <a:srgbClr val="7D86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7323200" y="4259338"/>
            <a:ext cx="16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654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SUBMISSION</a:t>
            </a:r>
            <a:endParaRPr sz="1100">
              <a:solidFill>
                <a:srgbClr val="4446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452600" y="3917675"/>
            <a:ext cx="1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AUGUST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163" name="Google Shape;16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0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PROJECT TIMELINE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1104650" y="2321150"/>
            <a:ext cx="1980000" cy="1648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FF"/>
          </a:solidFill>
          <a:ln cap="flat" cmpd="sng" w="9525">
            <a:solidFill>
              <a:srgbClr val="EE3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62FF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238250" y="2321150"/>
            <a:ext cx="1980000" cy="1648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E3D81"/>
          </a:solidFill>
          <a:ln cap="flat" cmpd="sng" w="9525">
            <a:solidFill>
              <a:srgbClr val="EE3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62FF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5371850" y="2321150"/>
            <a:ext cx="1980000" cy="1648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FF"/>
          </a:solidFill>
          <a:ln cap="flat" cmpd="sng" w="9525">
            <a:solidFill>
              <a:srgbClr val="EE3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62FF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193150" y="2880350"/>
            <a:ext cx="1828800" cy="4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37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SOURCE CODE</a:t>
            </a:r>
            <a:endParaRPr b="1" sz="16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326750" y="2880350"/>
            <a:ext cx="1828800" cy="4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37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DOCUMENTS</a:t>
            </a:r>
            <a:endParaRPr b="1" sz="16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384150" y="2880350"/>
            <a:ext cx="1828800" cy="4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37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JAR FILE</a:t>
            </a:r>
            <a:endParaRPr b="1" sz="16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grpSp>
        <p:nvGrpSpPr>
          <p:cNvPr id="176" name="Google Shape;176;p21"/>
          <p:cNvGrpSpPr/>
          <p:nvPr/>
        </p:nvGrpSpPr>
        <p:grpSpPr>
          <a:xfrm>
            <a:off x="-88500" y="819367"/>
            <a:ext cx="9232500" cy="692616"/>
            <a:chOff x="-88500" y="799547"/>
            <a:chExt cx="9232500" cy="1035300"/>
          </a:xfrm>
        </p:grpSpPr>
        <p:pic>
          <p:nvPicPr>
            <p:cNvPr id="177" name="Google Shape;17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859375"/>
              <a:ext cx="9144000" cy="95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1"/>
            <p:cNvSpPr txBox="1"/>
            <p:nvPr/>
          </p:nvSpPr>
          <p:spPr>
            <a:xfrm>
              <a:off x="-88500" y="799547"/>
              <a:ext cx="91440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DELIVERIES</a:t>
              </a:r>
              <a:endParaRPr b="1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