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81" r:id="rId2"/>
    <p:sldId id="283" r:id="rId3"/>
    <p:sldId id="259" r:id="rId4"/>
    <p:sldId id="258" r:id="rId5"/>
    <p:sldId id="276" r:id="rId6"/>
    <p:sldId id="260" r:id="rId7"/>
    <p:sldId id="262" r:id="rId8"/>
    <p:sldId id="261" r:id="rId9"/>
    <p:sldId id="263" r:id="rId10"/>
    <p:sldId id="285" r:id="rId11"/>
    <p:sldId id="279" r:id="rId12"/>
    <p:sldId id="280" r:id="rId13"/>
    <p:sldId id="278" r:id="rId14"/>
    <p:sldId id="284" r:id="rId15"/>
    <p:sldId id="265" r:id="rId16"/>
    <p:sldId id="277" r:id="rId17"/>
    <p:sldId id="266" r:id="rId18"/>
    <p:sldId id="267" r:id="rId19"/>
    <p:sldId id="282" r:id="rId20"/>
    <p:sldId id="269" r:id="rId21"/>
  </p:sldIdLst>
  <p:sldSz cx="18288000" cy="10287000"/>
  <p:notesSz cx="6858000" cy="9144000"/>
  <p:embeddedFontLst>
    <p:embeddedFont>
      <p:font typeface="Telegraf Bold" panose="020B0604020202020204" charset="0"/>
      <p:regular r:id="rId23"/>
    </p:embeddedFont>
    <p:embeddedFont>
      <p:font typeface="Aptos Narrow" panose="020B0604020202020204" charset="0"/>
      <p:regular r:id="rId24"/>
    </p:embeddedFont>
    <p:embeddedFont>
      <p:font typeface="Calibri" panose="020F0502020204030204" pitchFamily="34" charset="0"/>
      <p:regular r:id="rId25"/>
      <p:bold r:id="rId26"/>
      <p:italic r:id="rId27"/>
      <p:boldItalic r:id="rId28"/>
    </p:embeddedFont>
    <p:embeddedFont>
      <p:font typeface="Telegraf" panose="020B0604020202020204" charset="0"/>
      <p:regular r:id="rId29"/>
    </p:embeddedFont>
    <p:embeddedFont>
      <p:font typeface="Sylfaen" panose="010A0502050306030303" pitchFamily="18" charset="0"/>
      <p:regular r:id="rId30"/>
    </p:embeddedFont>
    <p:embeddedFont>
      <p:font typeface="Neue Machina"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300"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01EF0-748F-4C30-95E7-AA19C1277384}"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40772E-BF89-4E37-8925-6AC9163A7267}" type="slidenum">
              <a:rPr lang="en-US" smtClean="0"/>
              <a:t>‹#›</a:t>
            </a:fld>
            <a:endParaRPr lang="en-US"/>
          </a:p>
        </p:txBody>
      </p:sp>
    </p:spTree>
    <p:extLst>
      <p:ext uri="{BB962C8B-B14F-4D97-AF65-F5344CB8AC3E}">
        <p14:creationId xmlns:p14="http://schemas.microsoft.com/office/powerpoint/2010/main" val="183646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AA582-E48D-4052-9D9C-3C6545AAC8F4}" type="slidenum">
              <a:rPr lang="en-US" smtClean="0"/>
              <a:t>1</a:t>
            </a:fld>
            <a:endParaRPr lang="en-US"/>
          </a:p>
        </p:txBody>
      </p:sp>
    </p:spTree>
    <p:extLst>
      <p:ext uri="{BB962C8B-B14F-4D97-AF65-F5344CB8AC3E}">
        <p14:creationId xmlns:p14="http://schemas.microsoft.com/office/powerpoint/2010/main" val="224756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3.xml"/><Relationship Id="rId7"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48D8BFC-F220-0F3D-1577-F007E3D07676}"/>
              </a:ext>
            </a:extLst>
          </p:cNvPr>
          <p:cNvSpPr/>
          <p:nvPr/>
        </p:nvSpPr>
        <p:spPr>
          <a:xfrm>
            <a:off x="3081162" y="0"/>
            <a:ext cx="15206838" cy="23544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Rectangle 4">
            <a:extLst>
              <a:ext uri="{FF2B5EF4-FFF2-40B4-BE49-F238E27FC236}">
                <a16:creationId xmlns:a16="http://schemas.microsoft.com/office/drawing/2014/main" xmlns="" id="{FE52BB48-AE3D-A5D8-B4EB-36B9F61DA55A}"/>
              </a:ext>
            </a:extLst>
          </p:cNvPr>
          <p:cNvSpPr/>
          <p:nvPr/>
        </p:nvSpPr>
        <p:spPr>
          <a:xfrm>
            <a:off x="0" y="9271322"/>
            <a:ext cx="18288000" cy="10156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700"/>
          </a:p>
        </p:txBody>
      </p:sp>
      <p:sp>
        <p:nvSpPr>
          <p:cNvPr id="6" name="TextBox 5">
            <a:extLst>
              <a:ext uri="{FF2B5EF4-FFF2-40B4-BE49-F238E27FC236}">
                <a16:creationId xmlns:a16="http://schemas.microsoft.com/office/drawing/2014/main" xmlns="" id="{370EDB73-5D02-5994-46E3-6A2C37FFB5DA}"/>
              </a:ext>
            </a:extLst>
          </p:cNvPr>
          <p:cNvSpPr txBox="1"/>
          <p:nvPr/>
        </p:nvSpPr>
        <p:spPr>
          <a:xfrm flipH="1">
            <a:off x="3081158" y="413345"/>
            <a:ext cx="12125675" cy="1661993"/>
          </a:xfrm>
          <a:prstGeom prst="rect">
            <a:avLst/>
          </a:prstGeom>
          <a:noFill/>
        </p:spPr>
        <p:txBody>
          <a:bodyPr wrap="square" rtlCol="0">
            <a:spAutoFit/>
          </a:bodyPr>
          <a:lstStyle/>
          <a:p>
            <a:pPr algn="ctr"/>
            <a:r>
              <a:rPr lang="en-US" sz="5100" b="1" dirty="0">
                <a:solidFill>
                  <a:schemeClr val="bg1"/>
                </a:solidFill>
              </a:rPr>
              <a:t>  </a:t>
            </a:r>
            <a:r>
              <a:rPr lang="en-US" sz="5100" b="1" dirty="0">
                <a:solidFill>
                  <a:schemeClr val="bg1"/>
                </a:solidFill>
                <a:latin typeface="Times New Roman" panose="02020603050405020304" pitchFamily="18" charset="0"/>
                <a:cs typeface="Times New Roman" panose="02020603050405020304" pitchFamily="18" charset="0"/>
              </a:rPr>
              <a:t>Undergraduate Conference on Intelligent Computing And Systems(UCICS-2025)</a:t>
            </a:r>
          </a:p>
        </p:txBody>
      </p:sp>
      <p:pic>
        <p:nvPicPr>
          <p:cNvPr id="10" name="Picture 9">
            <a:extLst>
              <a:ext uri="{FF2B5EF4-FFF2-40B4-BE49-F238E27FC236}">
                <a16:creationId xmlns:a16="http://schemas.microsoft.com/office/drawing/2014/main" xmlns="" id="{99FF8974-0F03-DD11-5727-A3B6052F3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863" y="665387"/>
            <a:ext cx="2263436" cy="1204079"/>
          </a:xfrm>
          <a:prstGeom prst="rect">
            <a:avLst/>
          </a:prstGeom>
        </p:spPr>
      </p:pic>
      <p:pic>
        <p:nvPicPr>
          <p:cNvPr id="12" name="Picture 11">
            <a:extLst>
              <a:ext uri="{FF2B5EF4-FFF2-40B4-BE49-F238E27FC236}">
                <a16:creationId xmlns:a16="http://schemas.microsoft.com/office/drawing/2014/main" xmlns="" id="{41630CEB-23B9-2438-69AF-41F70CEE9E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51649" y="75609"/>
            <a:ext cx="1391540" cy="2169195"/>
          </a:xfrm>
          <a:prstGeom prst="rect">
            <a:avLst/>
          </a:prstGeom>
        </p:spPr>
      </p:pic>
      <p:sp>
        <p:nvSpPr>
          <p:cNvPr id="13" name="TextBox 12">
            <a:extLst>
              <a:ext uri="{FF2B5EF4-FFF2-40B4-BE49-F238E27FC236}">
                <a16:creationId xmlns:a16="http://schemas.microsoft.com/office/drawing/2014/main" xmlns="" id="{86A89675-9AD6-4065-1790-474AA1E312A6}"/>
              </a:ext>
            </a:extLst>
          </p:cNvPr>
          <p:cNvSpPr txBox="1"/>
          <p:nvPr/>
        </p:nvSpPr>
        <p:spPr>
          <a:xfrm>
            <a:off x="7115793" y="2968221"/>
            <a:ext cx="4056411" cy="923330"/>
          </a:xfrm>
          <a:prstGeom prst="rect">
            <a:avLst/>
          </a:prstGeom>
          <a:noFill/>
        </p:spPr>
        <p:txBody>
          <a:bodyPr wrap="square" rtlCol="0">
            <a:spAutoFit/>
          </a:bodyPr>
          <a:lstStyle/>
          <a:p>
            <a:pPr algn="ctr"/>
            <a:r>
              <a:rPr lang="en-US" sz="5400" b="1" dirty="0">
                <a:solidFill>
                  <a:schemeClr val="accent5">
                    <a:lumMod val="50000"/>
                  </a:schemeClr>
                </a:solidFill>
                <a:latin typeface="Times New Roman" panose="02020603050405020304" pitchFamily="18" charset="0"/>
                <a:cs typeface="Times New Roman" panose="02020603050405020304" pitchFamily="18" charset="0"/>
              </a:rPr>
              <a:t>Paper ID: 96</a:t>
            </a:r>
            <a:endParaRPr lang="en-US" sz="36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4D653A0B-C97F-FDAC-84AA-DC69080841AB}"/>
              </a:ext>
            </a:extLst>
          </p:cNvPr>
          <p:cNvSpPr txBox="1"/>
          <p:nvPr/>
        </p:nvSpPr>
        <p:spPr>
          <a:xfrm>
            <a:off x="3044872" y="3838368"/>
            <a:ext cx="12372197" cy="1333827"/>
          </a:xfrm>
          <a:prstGeom prst="rect">
            <a:avLst/>
          </a:prstGeom>
          <a:noFill/>
        </p:spPr>
        <p:txBody>
          <a:bodyPr wrap="square" rtlCol="0">
            <a:spAutoFit/>
          </a:bodyPr>
          <a:lstStyle/>
          <a:p>
            <a:pPr algn="ctr">
              <a:lnSpc>
                <a:spcPts val="11500"/>
              </a:lnSpc>
            </a:pPr>
            <a:r>
              <a:rPr lang="en-US" sz="4000" b="1" dirty="0">
                <a:solidFill>
                  <a:srgbClr val="1B1B1B"/>
                </a:solidFill>
                <a:effectLst>
                  <a:outerShdw blurRad="38100" dist="38100" dir="2700000" algn="tl">
                    <a:srgbClr val="000000">
                      <a:alpha val="43137"/>
                    </a:srgbClr>
                  </a:outerShdw>
                </a:effectLst>
                <a:latin typeface="+mj-lt"/>
                <a:ea typeface="Neue Machina"/>
                <a:cs typeface="Times New Roman" panose="02020603050405020304" pitchFamily="18" charset="0"/>
                <a:sym typeface="Neue Machina"/>
              </a:rPr>
              <a:t>Breast Cancer Detection Using Deep Learning Networks</a:t>
            </a:r>
          </a:p>
        </p:txBody>
      </p:sp>
      <p:sp>
        <p:nvSpPr>
          <p:cNvPr id="15" name="TextBox 14">
            <a:extLst>
              <a:ext uri="{FF2B5EF4-FFF2-40B4-BE49-F238E27FC236}">
                <a16:creationId xmlns:a16="http://schemas.microsoft.com/office/drawing/2014/main" xmlns="" id="{29AEC224-ED75-0913-5FC6-9657D2C4A96C}"/>
              </a:ext>
            </a:extLst>
          </p:cNvPr>
          <p:cNvSpPr txBox="1"/>
          <p:nvPr/>
        </p:nvSpPr>
        <p:spPr>
          <a:xfrm>
            <a:off x="7856188" y="6564969"/>
            <a:ext cx="9766292" cy="2308324"/>
          </a:xfrm>
          <a:prstGeom prst="rect">
            <a:avLst/>
          </a:prstGeom>
          <a:noFill/>
        </p:spPr>
        <p:txBody>
          <a:bodyPr wrap="square" rtlCol="0">
            <a:spAutoFit/>
          </a:bodyPr>
          <a:lstStyle/>
          <a:p>
            <a:r>
              <a:rPr lang="en-US" sz="3600" b="1" u="sng" dirty="0">
                <a:solidFill>
                  <a:schemeClr val="accent1">
                    <a:lumMod val="75000"/>
                  </a:schemeClr>
                </a:solidFill>
                <a:latin typeface="Times New Roman" panose="02020603050405020304" pitchFamily="18" charset="0"/>
                <a:cs typeface="Times New Roman" panose="02020603050405020304" pitchFamily="18" charset="0"/>
              </a:rPr>
              <a:t>Presenting Author:</a:t>
            </a:r>
          </a:p>
          <a:p>
            <a:r>
              <a:rPr lang="en-US" sz="3600" dirty="0">
                <a:solidFill>
                  <a:schemeClr val="accent1">
                    <a:lumMod val="75000"/>
                  </a:schemeClr>
                </a:solidFill>
                <a:latin typeface="Times New Roman" panose="02020603050405020304" pitchFamily="18" charset="0"/>
                <a:cs typeface="Times New Roman" panose="02020603050405020304" pitchFamily="18" charset="0"/>
              </a:rPr>
              <a:t>MD. Tahidul Islam</a:t>
            </a:r>
          </a:p>
          <a:p>
            <a:r>
              <a:rPr lang="en-US" sz="3600" dirty="0">
                <a:solidFill>
                  <a:schemeClr val="accent1">
                    <a:lumMod val="75000"/>
                  </a:schemeClr>
                </a:solidFill>
                <a:latin typeface="Times New Roman" panose="02020603050405020304" pitchFamily="18" charset="0"/>
                <a:cs typeface="Times New Roman" panose="02020603050405020304" pitchFamily="18" charset="0"/>
              </a:rPr>
              <a:t>Department of Computer Science and Engineering</a:t>
            </a:r>
          </a:p>
          <a:p>
            <a:r>
              <a:rPr lang="en-US" sz="3600" dirty="0">
                <a:solidFill>
                  <a:schemeClr val="accent1">
                    <a:lumMod val="75000"/>
                  </a:schemeClr>
                </a:solidFill>
                <a:latin typeface="Times New Roman" panose="02020603050405020304" pitchFamily="18" charset="0"/>
                <a:cs typeface="Times New Roman" panose="02020603050405020304" pitchFamily="18" charset="0"/>
              </a:rPr>
              <a:t>Pabna University of Science and Technology</a:t>
            </a:r>
          </a:p>
        </p:txBody>
      </p:sp>
      <p:sp>
        <p:nvSpPr>
          <p:cNvPr id="16" name="TextBox 15">
            <a:extLst>
              <a:ext uri="{FF2B5EF4-FFF2-40B4-BE49-F238E27FC236}">
                <a16:creationId xmlns:a16="http://schemas.microsoft.com/office/drawing/2014/main" xmlns="" id="{706FB072-4733-A278-0479-BCED296EFC45}"/>
              </a:ext>
            </a:extLst>
          </p:cNvPr>
          <p:cNvSpPr txBox="1"/>
          <p:nvPr/>
        </p:nvSpPr>
        <p:spPr>
          <a:xfrm>
            <a:off x="259822" y="9436552"/>
            <a:ext cx="16487597"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Organized By:  Department of Computer Science and Engineering, Varendra University</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99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52400" y="807498"/>
            <a:ext cx="178308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spcBef>
                <a:spcPct val="0"/>
              </a:spcBef>
              <a:spcAft>
                <a:spcPct val="0"/>
              </a:spcAft>
              <a:buNone/>
            </a:pPr>
            <a:r>
              <a:rPr lang="en-US" sz="4800" b="1" dirty="0" smtClean="0">
                <a:latin typeface="Times New Roman" panose="02020603050405020304" pitchFamily="18" charset="0"/>
                <a:cs typeface="Times New Roman" panose="02020603050405020304" pitchFamily="18" charset="0"/>
              </a:rPr>
              <a:t>Methodology</a:t>
            </a:r>
            <a:r>
              <a:rPr lang="en-US" sz="4400" b="1" dirty="0" smtClean="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The </a:t>
            </a:r>
            <a:r>
              <a:rPr lang="en-US" sz="4400" dirty="0">
                <a:latin typeface="Times New Roman" panose="02020603050405020304" pitchFamily="18" charset="0"/>
                <a:cs typeface="Times New Roman" panose="02020603050405020304" pitchFamily="18" charset="0"/>
              </a:rPr>
              <a:t>Methodology Workflow shown in the image represents the step-by-step process of analyzing a mammographic dataset for classification. It starts with data preprocessing, where raw images are cleaned and normalized, and data augmentation, where additional variations of images are generated to enhance model performance. The dataset is then subjected to feature extraction to identify relevant patterns. Afterward, it is split into training and testing sets, where the training data is used to build the model, and the testing data is used to assess its performance. Finally, the model undergoes classification and evaluation, leading to the final results.</a:t>
            </a:r>
            <a:endParaRPr kumimoji="0" lang="en-US" altLang="en-US" sz="4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7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627238" y="-4152595"/>
            <a:ext cx="10362590" cy="10362590"/>
          </a:xfrm>
          <a:custGeom>
            <a:avLst/>
            <a:gdLst/>
            <a:ahLst/>
            <a:cxnLst/>
            <a:rect l="l" t="t" r="r" b="b"/>
            <a:pathLst>
              <a:path w="10362590" h="10362590">
                <a:moveTo>
                  <a:pt x="0" y="0"/>
                </a:moveTo>
                <a:lnTo>
                  <a:pt x="10362590" y="0"/>
                </a:lnTo>
                <a:lnTo>
                  <a:pt x="10362590" y="10362590"/>
                </a:lnTo>
                <a:lnTo>
                  <a:pt x="0" y="1036259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pic>
        <p:nvPicPr>
          <p:cNvPr id="5" name="Picture 4" descr="Diagram of a diagram of a function">
            <a:extLst>
              <a:ext uri="{FF2B5EF4-FFF2-40B4-BE49-F238E27FC236}">
                <a16:creationId xmlns:a16="http://schemas.microsoft.com/office/drawing/2014/main" xmlns="" id="{89F68751-9FEF-F115-BB1E-B04188D9B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342900"/>
            <a:ext cx="12344400" cy="5257801"/>
          </a:xfrm>
          <a:prstGeom prst="rect">
            <a:avLst/>
          </a:prstGeom>
        </p:spPr>
      </p:pic>
      <p:sp>
        <p:nvSpPr>
          <p:cNvPr id="6" name="TextBox 5">
            <a:extLst>
              <a:ext uri="{FF2B5EF4-FFF2-40B4-BE49-F238E27FC236}">
                <a16:creationId xmlns:a16="http://schemas.microsoft.com/office/drawing/2014/main" xmlns="" id="{770B388F-6AB6-B50D-EF30-59FA6F3BEC28}"/>
              </a:ext>
            </a:extLst>
          </p:cNvPr>
          <p:cNvSpPr txBox="1"/>
          <p:nvPr/>
        </p:nvSpPr>
        <p:spPr>
          <a:xfrm>
            <a:off x="2844261" y="6057900"/>
            <a:ext cx="12872748" cy="707886"/>
          </a:xfrm>
          <a:prstGeom prst="rect">
            <a:avLst/>
          </a:prstGeom>
          <a:noFill/>
        </p:spPr>
        <p:txBody>
          <a:bodyPr wrap="square" rtlCol="0">
            <a:spAutoFit/>
          </a:bodyPr>
          <a:lstStyle/>
          <a:p>
            <a:pPr algn="ctr"/>
            <a:r>
              <a:rPr lang="en-US" sz="4000" i="1" dirty="0"/>
              <a:t>Feature Extraction Map.</a:t>
            </a:r>
          </a:p>
        </p:txBody>
      </p:sp>
      <p:sp>
        <p:nvSpPr>
          <p:cNvPr id="8" name="Rectangle 4"/>
          <p:cNvSpPr>
            <a:spLocks noChangeArrowheads="1"/>
          </p:cNvSpPr>
          <p:nvPr/>
        </p:nvSpPr>
        <p:spPr bwMode="auto">
          <a:xfrm>
            <a:off x="152400" y="6966348"/>
            <a:ext cx="179832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ROI Selection</a:t>
            </a:r>
            <a:r>
              <a:rPr kumimoji="0" lang="en-US" altLang="en-US" sz="3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 specific area with potential abnormalities is highlighted.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Pretrained</a:t>
            </a:r>
            <a:r>
              <a:rPr kumimoji="0" lang="en-US" altLang="en-US" sz="3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Model (Feature Extractor)</a:t>
            </a:r>
            <a:r>
              <a:rPr kumimoji="0" lang="en-US" altLang="en-US" sz="3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 deep learning model extracts features from the ROI.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Convolutional Layers</a:t>
            </a:r>
            <a:r>
              <a:rPr kumimoji="0" lang="en-US" altLang="en-US" sz="3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Filters detect patterns like edges, textures, and shapes.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Classification</a:t>
            </a:r>
            <a:r>
              <a:rPr kumimoji="0" lang="en-US" altLang="en-US" sz="3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Extracted features are used to classify the image (e.g., cancer vs. normal).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Input Image</a:t>
            </a:r>
            <a:r>
              <a:rPr kumimoji="0" lang="en-US" altLang="en-US" sz="3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 grayscale image (e.g., mammogram) is used.</a:t>
            </a:r>
          </a:p>
        </p:txBody>
      </p:sp>
    </p:spTree>
    <p:extLst>
      <p:ext uri="{BB962C8B-B14F-4D97-AF65-F5344CB8AC3E}">
        <p14:creationId xmlns:p14="http://schemas.microsoft.com/office/powerpoint/2010/main" val="3281307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40152" y="-4152595"/>
            <a:ext cx="10362590" cy="10362590"/>
          </a:xfrm>
          <a:custGeom>
            <a:avLst/>
            <a:gdLst/>
            <a:ahLst/>
            <a:cxnLst/>
            <a:rect l="l" t="t" r="r" b="b"/>
            <a:pathLst>
              <a:path w="10362590" h="10362590">
                <a:moveTo>
                  <a:pt x="0" y="0"/>
                </a:moveTo>
                <a:lnTo>
                  <a:pt x="10362590" y="0"/>
                </a:lnTo>
                <a:lnTo>
                  <a:pt x="10362590" y="10362590"/>
                </a:lnTo>
                <a:lnTo>
                  <a:pt x="0" y="1036259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5">
            <a:extLst>
              <a:ext uri="{FF2B5EF4-FFF2-40B4-BE49-F238E27FC236}">
                <a16:creationId xmlns:a16="http://schemas.microsoft.com/office/drawing/2014/main" xmlns="" id="{770B388F-6AB6-B50D-EF30-59FA6F3BEC28}"/>
              </a:ext>
            </a:extLst>
          </p:cNvPr>
          <p:cNvSpPr txBox="1"/>
          <p:nvPr/>
        </p:nvSpPr>
        <p:spPr>
          <a:xfrm>
            <a:off x="2590800" y="6134405"/>
            <a:ext cx="12872748" cy="707886"/>
          </a:xfrm>
          <a:prstGeom prst="rect">
            <a:avLst/>
          </a:prstGeom>
          <a:noFill/>
        </p:spPr>
        <p:txBody>
          <a:bodyPr wrap="square" rtlCol="0">
            <a:spAutoFit/>
          </a:bodyPr>
          <a:lstStyle/>
          <a:p>
            <a:pPr algn="ctr"/>
            <a:r>
              <a:rPr lang="en-US" sz="4000" i="1" dirty="0"/>
              <a:t>CNN Architecture</a:t>
            </a:r>
          </a:p>
        </p:txBody>
      </p:sp>
      <p:pic>
        <p:nvPicPr>
          <p:cNvPr id="4" name="Picture 3" descr="A diagram of a diagram of a diagram of a diagram of a diagram of a diagram of a diagram of a diagram of a diagram of a diagram of a diagram of a diagram of a diagram of">
            <a:extLst>
              <a:ext uri="{FF2B5EF4-FFF2-40B4-BE49-F238E27FC236}">
                <a16:creationId xmlns:a16="http://schemas.microsoft.com/office/drawing/2014/main" xmlns="" id="{84E2DC76-E128-8A1A-FF1F-5E769325C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190500"/>
            <a:ext cx="14370327" cy="5791200"/>
          </a:xfrm>
          <a:prstGeom prst="rect">
            <a:avLst/>
          </a:prstGeom>
        </p:spPr>
      </p:pic>
      <p:sp>
        <p:nvSpPr>
          <p:cNvPr id="3" name="Rectangle 2"/>
          <p:cNvSpPr/>
          <p:nvPr/>
        </p:nvSpPr>
        <p:spPr>
          <a:xfrm>
            <a:off x="0" y="7070586"/>
            <a:ext cx="18288000" cy="3046988"/>
          </a:xfrm>
          <a:prstGeom prst="rect">
            <a:avLst/>
          </a:prstGeom>
        </p:spPr>
        <p:txBody>
          <a:bodyPr wrap="square">
            <a:spAutoFit/>
          </a:bodyPr>
          <a:lstStyle/>
          <a:p>
            <a:pPr algn="just"/>
            <a:r>
              <a:rPr lang="en-US" sz="3200" dirty="0">
                <a:latin typeface="Times New Roman" panose="02020603050405020304" pitchFamily="18" charset="0"/>
                <a:cs typeface="Times New Roman" panose="02020603050405020304" pitchFamily="18" charset="0"/>
              </a:rPr>
              <a:t>The CNN (Convolutional Neural Network) Architecture used for feature extraction from grayscale medical images, such as mammograms. The process begins with a convolution layer, where filters scan the image to detect patterns like edges, textures, and shapes. This is followed by a pooling layer, which reduces the dimensionality while preserving important features. The sequence of convolution and pooling layers continues, refining the extracted features at each stage. Finally, a fully connected layer processes the high-level features for classification, determining whether the image belongs to a specific category, such as cancerous or normal.</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7677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40152" y="-4152595"/>
            <a:ext cx="10362590" cy="10362590"/>
          </a:xfrm>
          <a:custGeom>
            <a:avLst/>
            <a:gdLst/>
            <a:ahLst/>
            <a:cxnLst/>
            <a:rect l="l" t="t" r="r" b="b"/>
            <a:pathLst>
              <a:path w="10362590" h="10362590">
                <a:moveTo>
                  <a:pt x="0" y="0"/>
                </a:moveTo>
                <a:lnTo>
                  <a:pt x="10362590" y="0"/>
                </a:lnTo>
                <a:lnTo>
                  <a:pt x="10362590" y="10362590"/>
                </a:lnTo>
                <a:lnTo>
                  <a:pt x="0" y="1036259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0">
            <a:extLst>
              <a:ext uri="{FF2B5EF4-FFF2-40B4-BE49-F238E27FC236}">
                <a16:creationId xmlns:a16="http://schemas.microsoft.com/office/drawing/2014/main" xmlns="" id="{FA32F130-2F8A-B48F-3FE2-B94946203F32}"/>
              </a:ext>
            </a:extLst>
          </p:cNvPr>
          <p:cNvSpPr txBox="1"/>
          <p:nvPr/>
        </p:nvSpPr>
        <p:spPr>
          <a:xfrm>
            <a:off x="2819400" y="936171"/>
            <a:ext cx="11887200" cy="923330"/>
          </a:xfrm>
          <a:prstGeom prst="rect">
            <a:avLst/>
          </a:prstGeom>
          <a:noFill/>
        </p:spPr>
        <p:txBody>
          <a:bodyPr wrap="square" rtlCol="0">
            <a:spAutoFit/>
          </a:bodyPr>
          <a:lstStyle/>
          <a:p>
            <a:pPr algn="ctr"/>
            <a:r>
              <a:rPr lang="en-US" sz="5400" b="1" dirty="0">
                <a:effectLst>
                  <a:outerShdw blurRad="38100" dist="38100" dir="2700000" algn="tl">
                    <a:srgbClr val="000000">
                      <a:alpha val="43137"/>
                    </a:srgbClr>
                  </a:outerShdw>
                </a:effectLst>
                <a:latin typeface="+mj-lt"/>
                <a:cs typeface="Times New Roman" panose="02020603050405020304" pitchFamily="18" charset="0"/>
              </a:rPr>
              <a:t>Dataset Split</a:t>
            </a:r>
          </a:p>
        </p:txBody>
      </p:sp>
      <p:sp>
        <p:nvSpPr>
          <p:cNvPr id="3" name="TextBox 2">
            <a:extLst>
              <a:ext uri="{FF2B5EF4-FFF2-40B4-BE49-F238E27FC236}">
                <a16:creationId xmlns:a16="http://schemas.microsoft.com/office/drawing/2014/main" xmlns="" id="{07C0F881-F441-37ED-3DE7-D2CA6E874BF8}"/>
              </a:ext>
            </a:extLst>
          </p:cNvPr>
          <p:cNvSpPr txBox="1"/>
          <p:nvPr/>
        </p:nvSpPr>
        <p:spPr>
          <a:xfrm>
            <a:off x="1524000" y="2781300"/>
            <a:ext cx="14859000" cy="4247317"/>
          </a:xfrm>
          <a:prstGeom prst="rect">
            <a:avLst/>
          </a:prstGeom>
          <a:noFill/>
        </p:spPr>
        <p:txBody>
          <a:bodyPr wrap="square" rtlCol="0">
            <a:spAutoFit/>
          </a:bodyPr>
          <a:lstStyle/>
          <a:p>
            <a:pPr marL="285750" indent="-285750">
              <a:buFont typeface="Arial" panose="020B0604020202020204" pitchFamily="34" charset="0"/>
              <a:buChar char="•"/>
            </a:pPr>
            <a:r>
              <a:rPr lang="en-US" sz="5400" dirty="0">
                <a:effectLst>
                  <a:outerShdw blurRad="38100" dist="38100" dir="2700000" algn="tl">
                    <a:srgbClr val="000000">
                      <a:alpha val="43137"/>
                    </a:srgbClr>
                  </a:outerShdw>
                </a:effectLst>
              </a:rPr>
              <a:t> Train dataset contains 242 grayscale images.</a:t>
            </a:r>
          </a:p>
          <a:p>
            <a:endParaRPr lang="en-US" sz="54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5400" dirty="0">
                <a:effectLst>
                  <a:outerShdw blurRad="38100" dist="38100" dir="2700000" algn="tl">
                    <a:srgbClr val="000000">
                      <a:alpha val="43137"/>
                    </a:srgbClr>
                  </a:outerShdw>
                </a:effectLst>
              </a:rPr>
              <a:t> Validation dataset contains 16 images.</a:t>
            </a:r>
          </a:p>
          <a:p>
            <a:endParaRPr lang="en-US" sz="54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5400" dirty="0">
                <a:effectLst>
                  <a:outerShdw blurRad="38100" dist="38100" dir="2700000" algn="tl">
                    <a:srgbClr val="000000">
                      <a:alpha val="43137"/>
                    </a:srgbClr>
                  </a:outerShdw>
                </a:effectLst>
              </a:rPr>
              <a:t> Test dataset 65 grayscale images.</a:t>
            </a:r>
          </a:p>
        </p:txBody>
      </p:sp>
    </p:spTree>
    <p:extLst>
      <p:ext uri="{BB962C8B-B14F-4D97-AF65-F5344CB8AC3E}">
        <p14:creationId xmlns:p14="http://schemas.microsoft.com/office/powerpoint/2010/main" val="207016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DDFA"/>
        </a:solidFill>
        <a:effectLst/>
      </p:bgPr>
    </p:bg>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xmlns="" id="{E4898E6B-BED4-C635-5229-039284DB6F35}"/>
              </a:ext>
            </a:extLst>
          </p:cNvPr>
          <p:cNvSpPr txBox="1"/>
          <p:nvPr/>
        </p:nvSpPr>
        <p:spPr>
          <a:xfrm>
            <a:off x="1028700" y="1009650"/>
            <a:ext cx="16230600" cy="1314450"/>
          </a:xfrm>
          <a:prstGeom prst="rect">
            <a:avLst/>
          </a:prstGeom>
        </p:spPr>
        <p:txBody>
          <a:bodyPr lIns="0" tIns="0" rIns="0" bIns="0" rtlCol="0" anchor="t">
            <a:spAutoFit/>
          </a:bodyPr>
          <a:lstStyle/>
          <a:p>
            <a:pPr marL="0" lvl="0" indent="0" algn="l">
              <a:lnSpc>
                <a:spcPts val="10200"/>
              </a:lnSpc>
              <a:spcBef>
                <a:spcPct val="0"/>
              </a:spcBef>
            </a:pPr>
            <a:r>
              <a:rPr lang="en-US" sz="8500" u="none" dirty="0">
                <a:solidFill>
                  <a:srgbClr val="1B1B1B"/>
                </a:solidFill>
                <a:latin typeface="Neue Machina"/>
                <a:ea typeface="Neue Machina"/>
                <a:cs typeface="Neue Machina"/>
                <a:sym typeface="Neue Machina"/>
              </a:rPr>
              <a:t>Implementation</a:t>
            </a:r>
          </a:p>
        </p:txBody>
      </p:sp>
      <p:grpSp>
        <p:nvGrpSpPr>
          <p:cNvPr id="8" name="Group 8">
            <a:extLst>
              <a:ext uri="{FF2B5EF4-FFF2-40B4-BE49-F238E27FC236}">
                <a16:creationId xmlns:a16="http://schemas.microsoft.com/office/drawing/2014/main" xmlns="" id="{DA670BA9-F583-7836-227D-1E9C2E8DDC83}"/>
              </a:ext>
            </a:extLst>
          </p:cNvPr>
          <p:cNvGrpSpPr/>
          <p:nvPr/>
        </p:nvGrpSpPr>
        <p:grpSpPr>
          <a:xfrm>
            <a:off x="1028700" y="4474679"/>
            <a:ext cx="5156154" cy="3459646"/>
            <a:chOff x="0" y="0"/>
            <a:chExt cx="20908757" cy="14029235"/>
          </a:xfrm>
        </p:grpSpPr>
        <p:sp>
          <p:nvSpPr>
            <p:cNvPr id="9" name="Freeform 9">
              <a:extLst>
                <a:ext uri="{FF2B5EF4-FFF2-40B4-BE49-F238E27FC236}">
                  <a16:creationId xmlns:a16="http://schemas.microsoft.com/office/drawing/2014/main" xmlns="" id="{B6DD14E6-DDD6-827D-10EC-05689DF386FE}"/>
                </a:ext>
              </a:extLst>
            </p:cNvPr>
            <p:cNvSpPr/>
            <p:nvPr/>
          </p:nvSpPr>
          <p:spPr>
            <a:xfrm>
              <a:off x="0" y="0"/>
              <a:ext cx="20908756" cy="14029235"/>
            </a:xfrm>
            <a:custGeom>
              <a:avLst/>
              <a:gdLst/>
              <a:ahLst/>
              <a:cxnLst/>
              <a:rect l="l" t="t" r="r" b="b"/>
              <a:pathLst>
                <a:path w="20908756" h="14029235">
                  <a:moveTo>
                    <a:pt x="0" y="0"/>
                  </a:moveTo>
                  <a:lnTo>
                    <a:pt x="0" y="14029235"/>
                  </a:lnTo>
                  <a:lnTo>
                    <a:pt x="20908756" y="14029235"/>
                  </a:lnTo>
                  <a:lnTo>
                    <a:pt x="20908756" y="0"/>
                  </a:lnTo>
                  <a:lnTo>
                    <a:pt x="0" y="0"/>
                  </a:lnTo>
                  <a:close/>
                  <a:moveTo>
                    <a:pt x="20847797" y="13968276"/>
                  </a:moveTo>
                  <a:lnTo>
                    <a:pt x="59690" y="13968276"/>
                  </a:lnTo>
                  <a:lnTo>
                    <a:pt x="59690" y="59690"/>
                  </a:lnTo>
                  <a:lnTo>
                    <a:pt x="20847797" y="59690"/>
                  </a:lnTo>
                  <a:lnTo>
                    <a:pt x="20847797" y="13968276"/>
                  </a:lnTo>
                  <a:close/>
                </a:path>
              </a:pathLst>
            </a:custGeom>
            <a:solidFill>
              <a:srgbClr val="1B1B1B"/>
            </a:solidFill>
          </p:spPr>
        </p:sp>
      </p:grpSp>
      <p:grpSp>
        <p:nvGrpSpPr>
          <p:cNvPr id="10" name="Group 10">
            <a:extLst>
              <a:ext uri="{FF2B5EF4-FFF2-40B4-BE49-F238E27FC236}">
                <a16:creationId xmlns:a16="http://schemas.microsoft.com/office/drawing/2014/main" xmlns="" id="{F65982CC-91BF-A59E-9380-7957AC6DFF46}"/>
              </a:ext>
            </a:extLst>
          </p:cNvPr>
          <p:cNvGrpSpPr/>
          <p:nvPr/>
        </p:nvGrpSpPr>
        <p:grpSpPr>
          <a:xfrm>
            <a:off x="1612319" y="5022291"/>
            <a:ext cx="3988916" cy="2602713"/>
            <a:chOff x="0" y="-76200"/>
            <a:chExt cx="5318555" cy="2801075"/>
          </a:xfrm>
        </p:grpSpPr>
        <p:sp>
          <p:nvSpPr>
            <p:cNvPr id="11" name="TextBox 11">
              <a:extLst>
                <a:ext uri="{FF2B5EF4-FFF2-40B4-BE49-F238E27FC236}">
                  <a16:creationId xmlns:a16="http://schemas.microsoft.com/office/drawing/2014/main" xmlns="" id="{704B1D37-BB86-9707-5727-63711B58F065}"/>
                </a:ext>
              </a:extLst>
            </p:cNvPr>
            <p:cNvSpPr txBox="1"/>
            <p:nvPr/>
          </p:nvSpPr>
          <p:spPr>
            <a:xfrm>
              <a:off x="0" y="861688"/>
              <a:ext cx="5318555" cy="1863187"/>
            </a:xfrm>
            <a:prstGeom prst="rect">
              <a:avLst/>
            </a:prstGeom>
          </p:spPr>
          <p:txBody>
            <a:bodyPr lIns="0" tIns="0" rIns="0" bIns="0" rtlCol="0" anchor="t">
              <a:spAutoFit/>
            </a:bodyPr>
            <a:lstStyle/>
            <a:p>
              <a:pPr marL="342900" indent="-342900" algn="l">
                <a:lnSpc>
                  <a:spcPts val="2660"/>
                </a:lnSpc>
                <a:buFont typeface="Arial" panose="020B0604020202020204" pitchFamily="34" charset="0"/>
                <a:buChar char="•"/>
              </a:pPr>
              <a:r>
                <a:rPr lang="en-US" sz="2800" dirty="0"/>
                <a:t>Dataset Acquisition.</a:t>
              </a:r>
            </a:p>
            <a:p>
              <a:pPr algn="l">
                <a:lnSpc>
                  <a:spcPts val="2660"/>
                </a:lnSpc>
              </a:pPr>
              <a:endParaRPr lang="en-US" sz="2800" dirty="0"/>
            </a:p>
            <a:p>
              <a:pPr marL="342900" indent="-342900" algn="l">
                <a:lnSpc>
                  <a:spcPts val="2660"/>
                </a:lnSpc>
                <a:buFont typeface="Arial" panose="020B0604020202020204" pitchFamily="34" charset="0"/>
                <a:buChar char="•"/>
              </a:pPr>
              <a:r>
                <a:rPr lang="en-US" sz="2800" dirty="0"/>
                <a:t>Data Cleaning.</a:t>
              </a:r>
            </a:p>
            <a:p>
              <a:pPr algn="l">
                <a:lnSpc>
                  <a:spcPts val="2660"/>
                </a:lnSpc>
              </a:pPr>
              <a:endParaRPr lang="en-US" sz="2800" dirty="0"/>
            </a:p>
            <a:p>
              <a:pPr marL="342900" indent="-342900" algn="l">
                <a:lnSpc>
                  <a:spcPts val="2660"/>
                </a:lnSpc>
                <a:buFont typeface="Arial" panose="020B0604020202020204" pitchFamily="34" charset="0"/>
                <a:buChar char="•"/>
              </a:pPr>
              <a:r>
                <a:rPr lang="en-US" sz="2800" dirty="0">
                  <a:solidFill>
                    <a:srgbClr val="1B1B1B"/>
                  </a:solidFill>
                  <a:latin typeface="Times New Roman" panose="02020603050405020304" pitchFamily="18" charset="0"/>
                  <a:ea typeface="Telegraf"/>
                  <a:cs typeface="Times New Roman" panose="02020603050405020304" pitchFamily="18" charset="0"/>
                  <a:sym typeface="Telegraf"/>
                </a:rPr>
                <a:t>Data Augmentation.</a:t>
              </a:r>
              <a:endParaRPr lang="en-US" sz="2400" dirty="0">
                <a:solidFill>
                  <a:srgbClr val="1B1B1B"/>
                </a:solidFill>
                <a:latin typeface="Times New Roman" panose="02020603050405020304" pitchFamily="18" charset="0"/>
                <a:ea typeface="Telegraf"/>
                <a:cs typeface="Times New Roman" panose="02020603050405020304" pitchFamily="18" charset="0"/>
                <a:sym typeface="Telegraf"/>
              </a:endParaRPr>
            </a:p>
          </p:txBody>
        </p:sp>
        <p:sp>
          <p:nvSpPr>
            <p:cNvPr id="12" name="TextBox 12">
              <a:extLst>
                <a:ext uri="{FF2B5EF4-FFF2-40B4-BE49-F238E27FC236}">
                  <a16:creationId xmlns:a16="http://schemas.microsoft.com/office/drawing/2014/main" xmlns="" id="{162AAE10-BE9B-43B5-D33D-55FD89CAD2A4}"/>
                </a:ext>
              </a:extLst>
            </p:cNvPr>
            <p:cNvSpPr txBox="1"/>
            <p:nvPr/>
          </p:nvSpPr>
          <p:spPr>
            <a:xfrm>
              <a:off x="0" y="-76200"/>
              <a:ext cx="5318555" cy="575733"/>
            </a:xfrm>
            <a:prstGeom prst="rect">
              <a:avLst/>
            </a:prstGeom>
          </p:spPr>
          <p:txBody>
            <a:bodyPr lIns="0" tIns="0" rIns="0" bIns="0" rtlCol="0" anchor="t">
              <a:spAutoFit/>
            </a:bodyPr>
            <a:lstStyle/>
            <a:p>
              <a:pPr algn="l">
                <a:lnSpc>
                  <a:spcPts val="3500"/>
                </a:lnSpc>
              </a:pPr>
              <a:r>
                <a:rPr lang="en-US" sz="2500" b="1" dirty="0">
                  <a:solidFill>
                    <a:srgbClr val="1B1B1B"/>
                  </a:solidFill>
                  <a:latin typeface="Telegraf Bold"/>
                  <a:ea typeface="Telegraf Bold"/>
                  <a:cs typeface="Telegraf Bold"/>
                  <a:sym typeface="Telegraf Bold"/>
                </a:rPr>
                <a:t>Phase 1</a:t>
              </a:r>
            </a:p>
          </p:txBody>
        </p:sp>
      </p:grpSp>
      <p:grpSp>
        <p:nvGrpSpPr>
          <p:cNvPr id="13" name="Group 13">
            <a:extLst>
              <a:ext uri="{FF2B5EF4-FFF2-40B4-BE49-F238E27FC236}">
                <a16:creationId xmlns:a16="http://schemas.microsoft.com/office/drawing/2014/main" xmlns="" id="{0BE33B45-E7BE-84D8-37F6-5E1C4B7E36A7}"/>
              </a:ext>
            </a:extLst>
          </p:cNvPr>
          <p:cNvGrpSpPr/>
          <p:nvPr/>
        </p:nvGrpSpPr>
        <p:grpSpPr>
          <a:xfrm>
            <a:off x="6565923" y="3872690"/>
            <a:ext cx="5156154" cy="4061635"/>
            <a:chOff x="0" y="0"/>
            <a:chExt cx="20908757" cy="16470364"/>
          </a:xfrm>
        </p:grpSpPr>
        <p:sp>
          <p:nvSpPr>
            <p:cNvPr id="14" name="Freeform 14">
              <a:extLst>
                <a:ext uri="{FF2B5EF4-FFF2-40B4-BE49-F238E27FC236}">
                  <a16:creationId xmlns:a16="http://schemas.microsoft.com/office/drawing/2014/main" xmlns="" id="{8651D3D2-DA36-CCEE-69B6-9065DFA7CBF0}"/>
                </a:ext>
              </a:extLst>
            </p:cNvPr>
            <p:cNvSpPr/>
            <p:nvPr/>
          </p:nvSpPr>
          <p:spPr>
            <a:xfrm>
              <a:off x="0" y="0"/>
              <a:ext cx="20908756" cy="16470364"/>
            </a:xfrm>
            <a:custGeom>
              <a:avLst/>
              <a:gdLst/>
              <a:ahLst/>
              <a:cxnLst/>
              <a:rect l="l" t="t" r="r" b="b"/>
              <a:pathLst>
                <a:path w="20908756" h="16470364">
                  <a:moveTo>
                    <a:pt x="0" y="0"/>
                  </a:moveTo>
                  <a:lnTo>
                    <a:pt x="0" y="16470364"/>
                  </a:lnTo>
                  <a:lnTo>
                    <a:pt x="20908756" y="16470364"/>
                  </a:lnTo>
                  <a:lnTo>
                    <a:pt x="20908756" y="0"/>
                  </a:lnTo>
                  <a:lnTo>
                    <a:pt x="0" y="0"/>
                  </a:lnTo>
                  <a:close/>
                  <a:moveTo>
                    <a:pt x="20847797" y="16409403"/>
                  </a:moveTo>
                  <a:lnTo>
                    <a:pt x="59690" y="16409403"/>
                  </a:lnTo>
                  <a:lnTo>
                    <a:pt x="59690" y="59690"/>
                  </a:lnTo>
                  <a:lnTo>
                    <a:pt x="20847797" y="59690"/>
                  </a:lnTo>
                  <a:lnTo>
                    <a:pt x="20847797" y="16409403"/>
                  </a:lnTo>
                  <a:close/>
                </a:path>
              </a:pathLst>
            </a:custGeom>
            <a:solidFill>
              <a:srgbClr val="1B1B1B"/>
            </a:solidFill>
          </p:spPr>
        </p:sp>
      </p:grpSp>
      <p:grpSp>
        <p:nvGrpSpPr>
          <p:cNvPr id="15" name="Group 15">
            <a:extLst>
              <a:ext uri="{FF2B5EF4-FFF2-40B4-BE49-F238E27FC236}">
                <a16:creationId xmlns:a16="http://schemas.microsoft.com/office/drawing/2014/main" xmlns="" id="{F750E812-74E5-40BE-6366-DACF6750F166}"/>
              </a:ext>
            </a:extLst>
          </p:cNvPr>
          <p:cNvGrpSpPr/>
          <p:nvPr/>
        </p:nvGrpSpPr>
        <p:grpSpPr>
          <a:xfrm>
            <a:off x="7149542" y="4262282"/>
            <a:ext cx="3988916" cy="3473404"/>
            <a:chOff x="0" y="-76200"/>
            <a:chExt cx="5318555" cy="4631207"/>
          </a:xfrm>
        </p:grpSpPr>
        <p:sp>
          <p:nvSpPr>
            <p:cNvPr id="16" name="TextBox 16">
              <a:extLst>
                <a:ext uri="{FF2B5EF4-FFF2-40B4-BE49-F238E27FC236}">
                  <a16:creationId xmlns:a16="http://schemas.microsoft.com/office/drawing/2014/main" xmlns="" id="{ED42AEA1-974D-3687-A27D-F8388C19E41E}"/>
                </a:ext>
              </a:extLst>
            </p:cNvPr>
            <p:cNvSpPr txBox="1"/>
            <p:nvPr/>
          </p:nvSpPr>
          <p:spPr>
            <a:xfrm>
              <a:off x="0" y="861687"/>
              <a:ext cx="5318555" cy="3693320"/>
            </a:xfrm>
            <a:prstGeom prst="rect">
              <a:avLst/>
            </a:prstGeom>
          </p:spPr>
          <p:txBody>
            <a:bodyPr lIns="0" tIns="0" rIns="0" bIns="0" rtlCol="0" anchor="t">
              <a:spAutoFit/>
            </a:bodyPr>
            <a:lstStyle/>
            <a:p>
              <a:pPr marL="342900" indent="-342900" algn="l">
                <a:lnSpc>
                  <a:spcPts val="2660"/>
                </a:lnSpc>
                <a:buFont typeface="Arial" panose="020B0604020202020204" pitchFamily="34" charset="0"/>
                <a:buChar char="•"/>
              </a:pPr>
              <a:r>
                <a:rPr lang="en-US" sz="2800" dirty="0">
                  <a:latin typeface="+mj-lt"/>
                  <a:cs typeface="Times New Roman" panose="02020603050405020304" pitchFamily="18" charset="0"/>
                </a:rPr>
                <a:t>Feature Extraction.</a:t>
              </a:r>
            </a:p>
            <a:p>
              <a:pPr marL="342900" indent="-342900" algn="l">
                <a:lnSpc>
                  <a:spcPts val="2660"/>
                </a:lnSpc>
                <a:buFont typeface="Arial" panose="020B0604020202020204" pitchFamily="34" charset="0"/>
                <a:buChar char="•"/>
              </a:pPr>
              <a:endParaRPr lang="en-US" sz="2800" dirty="0">
                <a:latin typeface="+mj-lt"/>
                <a:cs typeface="Times New Roman" panose="02020603050405020304" pitchFamily="18" charset="0"/>
              </a:endParaRPr>
            </a:p>
            <a:p>
              <a:pPr marL="342900" indent="-342900" algn="l">
                <a:lnSpc>
                  <a:spcPts val="2660"/>
                </a:lnSpc>
                <a:buFont typeface="Arial" panose="020B0604020202020204" pitchFamily="34" charset="0"/>
                <a:buChar char="•"/>
              </a:pPr>
              <a:r>
                <a:rPr lang="en-US" sz="2800" dirty="0">
                  <a:latin typeface="+mj-lt"/>
                  <a:cs typeface="Times New Roman" panose="02020603050405020304" pitchFamily="18" charset="0"/>
                </a:rPr>
                <a:t>CNN Model Selection(VGG16,Densenet).</a:t>
              </a:r>
            </a:p>
            <a:p>
              <a:pPr marL="342900" indent="-342900" algn="l">
                <a:lnSpc>
                  <a:spcPts val="2660"/>
                </a:lnSpc>
                <a:buFont typeface="Arial" panose="020B0604020202020204" pitchFamily="34" charset="0"/>
                <a:buChar char="•"/>
              </a:pPr>
              <a:endParaRPr lang="en-US" sz="2800" dirty="0">
                <a:latin typeface="+mj-lt"/>
                <a:cs typeface="Times New Roman" panose="02020603050405020304" pitchFamily="18" charset="0"/>
              </a:endParaRPr>
            </a:p>
            <a:p>
              <a:pPr marL="342900" indent="-342900" algn="l">
                <a:lnSpc>
                  <a:spcPts val="2660"/>
                </a:lnSpc>
                <a:buFont typeface="Arial" panose="020B0604020202020204" pitchFamily="34" charset="0"/>
                <a:buChar char="•"/>
              </a:pPr>
              <a:r>
                <a:rPr lang="en-US" sz="2800" dirty="0">
                  <a:latin typeface="+mj-lt"/>
                  <a:cs typeface="Times New Roman" panose="02020603050405020304" pitchFamily="18" charset="0"/>
                </a:rPr>
                <a:t>Training &amp; Tuning.</a:t>
              </a:r>
            </a:p>
            <a:p>
              <a:pPr algn="l">
                <a:lnSpc>
                  <a:spcPts val="2660"/>
                </a:lnSpc>
              </a:pPr>
              <a:endParaRPr lang="en-US" sz="2400" dirty="0">
                <a:solidFill>
                  <a:srgbClr val="1B1B1B"/>
                </a:solidFill>
                <a:latin typeface="+mj-lt"/>
                <a:ea typeface="Telegraf"/>
                <a:cs typeface="Times New Roman" panose="02020603050405020304" pitchFamily="18" charset="0"/>
                <a:sym typeface="Telegraf"/>
              </a:endParaRPr>
            </a:p>
          </p:txBody>
        </p:sp>
        <p:sp>
          <p:nvSpPr>
            <p:cNvPr id="17" name="TextBox 17">
              <a:extLst>
                <a:ext uri="{FF2B5EF4-FFF2-40B4-BE49-F238E27FC236}">
                  <a16:creationId xmlns:a16="http://schemas.microsoft.com/office/drawing/2014/main" xmlns="" id="{C874AECB-333F-AFAB-85D6-32811385C310}"/>
                </a:ext>
              </a:extLst>
            </p:cNvPr>
            <p:cNvSpPr txBox="1"/>
            <p:nvPr/>
          </p:nvSpPr>
          <p:spPr>
            <a:xfrm>
              <a:off x="0" y="-76200"/>
              <a:ext cx="5318555" cy="575733"/>
            </a:xfrm>
            <a:prstGeom prst="rect">
              <a:avLst/>
            </a:prstGeom>
          </p:spPr>
          <p:txBody>
            <a:bodyPr lIns="0" tIns="0" rIns="0" bIns="0" rtlCol="0" anchor="t">
              <a:spAutoFit/>
            </a:bodyPr>
            <a:lstStyle/>
            <a:p>
              <a:pPr algn="l">
                <a:lnSpc>
                  <a:spcPts val="3500"/>
                </a:lnSpc>
              </a:pPr>
              <a:r>
                <a:rPr lang="en-US" sz="2500" b="1">
                  <a:solidFill>
                    <a:srgbClr val="1B1B1B"/>
                  </a:solidFill>
                  <a:latin typeface="Telegraf Bold"/>
                  <a:ea typeface="Telegraf Bold"/>
                  <a:cs typeface="Telegraf Bold"/>
                  <a:sym typeface="Telegraf Bold"/>
                </a:rPr>
                <a:t>Phase 2</a:t>
              </a:r>
            </a:p>
          </p:txBody>
        </p:sp>
      </p:grpSp>
      <p:grpSp>
        <p:nvGrpSpPr>
          <p:cNvPr id="18" name="Group 18">
            <a:extLst>
              <a:ext uri="{FF2B5EF4-FFF2-40B4-BE49-F238E27FC236}">
                <a16:creationId xmlns:a16="http://schemas.microsoft.com/office/drawing/2014/main" xmlns="" id="{04B6E8C4-3F06-E9DF-03AE-52D3FA8657FC}"/>
              </a:ext>
            </a:extLst>
          </p:cNvPr>
          <p:cNvGrpSpPr/>
          <p:nvPr/>
        </p:nvGrpSpPr>
        <p:grpSpPr>
          <a:xfrm>
            <a:off x="12103146" y="3318134"/>
            <a:ext cx="5156154" cy="4616191"/>
            <a:chOff x="0" y="0"/>
            <a:chExt cx="20908757" cy="18719148"/>
          </a:xfrm>
        </p:grpSpPr>
        <p:sp>
          <p:nvSpPr>
            <p:cNvPr id="19" name="Freeform 19">
              <a:extLst>
                <a:ext uri="{FF2B5EF4-FFF2-40B4-BE49-F238E27FC236}">
                  <a16:creationId xmlns:a16="http://schemas.microsoft.com/office/drawing/2014/main" xmlns="" id="{7E14D2AD-07FD-2981-74FD-320DDCBAA863}"/>
                </a:ext>
              </a:extLst>
            </p:cNvPr>
            <p:cNvSpPr/>
            <p:nvPr/>
          </p:nvSpPr>
          <p:spPr>
            <a:xfrm>
              <a:off x="0" y="0"/>
              <a:ext cx="20908756" cy="18719147"/>
            </a:xfrm>
            <a:custGeom>
              <a:avLst/>
              <a:gdLst/>
              <a:ahLst/>
              <a:cxnLst/>
              <a:rect l="l" t="t" r="r" b="b"/>
              <a:pathLst>
                <a:path w="20908756" h="18719147">
                  <a:moveTo>
                    <a:pt x="0" y="0"/>
                  </a:moveTo>
                  <a:lnTo>
                    <a:pt x="0" y="18719147"/>
                  </a:lnTo>
                  <a:lnTo>
                    <a:pt x="20908756" y="18719147"/>
                  </a:lnTo>
                  <a:lnTo>
                    <a:pt x="20908756" y="0"/>
                  </a:lnTo>
                  <a:lnTo>
                    <a:pt x="0" y="0"/>
                  </a:lnTo>
                  <a:close/>
                  <a:moveTo>
                    <a:pt x="20847797" y="18658188"/>
                  </a:moveTo>
                  <a:lnTo>
                    <a:pt x="59690" y="18658188"/>
                  </a:lnTo>
                  <a:lnTo>
                    <a:pt x="59690" y="59690"/>
                  </a:lnTo>
                  <a:lnTo>
                    <a:pt x="20847797" y="59690"/>
                  </a:lnTo>
                  <a:lnTo>
                    <a:pt x="20847797" y="18658188"/>
                  </a:lnTo>
                  <a:close/>
                </a:path>
              </a:pathLst>
            </a:custGeom>
            <a:solidFill>
              <a:srgbClr val="1B1B1B"/>
            </a:solidFill>
          </p:spPr>
        </p:sp>
      </p:grpSp>
      <p:grpSp>
        <p:nvGrpSpPr>
          <p:cNvPr id="20" name="Group 20">
            <a:extLst>
              <a:ext uri="{FF2B5EF4-FFF2-40B4-BE49-F238E27FC236}">
                <a16:creationId xmlns:a16="http://schemas.microsoft.com/office/drawing/2014/main" xmlns="" id="{DC431A65-9E8A-C7FA-FC1F-4DA07C1A5AF8}"/>
              </a:ext>
            </a:extLst>
          </p:cNvPr>
          <p:cNvGrpSpPr/>
          <p:nvPr/>
        </p:nvGrpSpPr>
        <p:grpSpPr>
          <a:xfrm>
            <a:off x="12686765" y="3815540"/>
            <a:ext cx="3988916" cy="2209620"/>
            <a:chOff x="0" y="-76200"/>
            <a:chExt cx="5318555" cy="1262197"/>
          </a:xfrm>
        </p:grpSpPr>
        <p:sp>
          <p:nvSpPr>
            <p:cNvPr id="21" name="TextBox 21">
              <a:extLst>
                <a:ext uri="{FF2B5EF4-FFF2-40B4-BE49-F238E27FC236}">
                  <a16:creationId xmlns:a16="http://schemas.microsoft.com/office/drawing/2014/main" xmlns="" id="{78533511-4FD1-4BC7-373F-8A1F4DF357EA}"/>
                </a:ext>
              </a:extLst>
            </p:cNvPr>
            <p:cNvSpPr txBox="1"/>
            <p:nvPr/>
          </p:nvSpPr>
          <p:spPr>
            <a:xfrm>
              <a:off x="0" y="580183"/>
              <a:ext cx="5318555" cy="605814"/>
            </a:xfrm>
            <a:prstGeom prst="rect">
              <a:avLst/>
            </a:prstGeom>
          </p:spPr>
          <p:txBody>
            <a:bodyPr lIns="0" tIns="0" rIns="0" bIns="0" rtlCol="0" anchor="t">
              <a:spAutoFit/>
            </a:bodyPr>
            <a:lstStyle/>
            <a:p>
              <a:pPr marL="342900" indent="-342900" algn="l">
                <a:lnSpc>
                  <a:spcPts val="2660"/>
                </a:lnSpc>
                <a:buFont typeface="Arial" panose="020B0604020202020204" pitchFamily="34" charset="0"/>
                <a:buChar char="•"/>
              </a:pPr>
              <a:r>
                <a:rPr lang="en-US" sz="3200" dirty="0"/>
                <a:t>Performance Testing.</a:t>
              </a:r>
            </a:p>
            <a:p>
              <a:pPr marL="342900" indent="-342900" algn="l">
                <a:lnSpc>
                  <a:spcPts val="2660"/>
                </a:lnSpc>
                <a:buFont typeface="Arial" panose="020B0604020202020204" pitchFamily="34" charset="0"/>
                <a:buChar char="•"/>
              </a:pPr>
              <a:endParaRPr lang="en-US" sz="3200" dirty="0"/>
            </a:p>
            <a:p>
              <a:pPr marL="342900" indent="-342900" algn="l">
                <a:lnSpc>
                  <a:spcPts val="2660"/>
                </a:lnSpc>
                <a:buFont typeface="Arial" panose="020B0604020202020204" pitchFamily="34" charset="0"/>
                <a:buChar char="•"/>
              </a:pPr>
              <a:r>
                <a:rPr lang="en-US" sz="3200" dirty="0"/>
                <a:t>Comparison Analysis.</a:t>
              </a:r>
              <a:endParaRPr lang="en-US" sz="2800" dirty="0">
                <a:solidFill>
                  <a:srgbClr val="1B1B1B"/>
                </a:solidFill>
                <a:latin typeface="Telegraf"/>
                <a:ea typeface="Telegraf"/>
                <a:cs typeface="Telegraf"/>
                <a:sym typeface="Telegraf"/>
              </a:endParaRPr>
            </a:p>
          </p:txBody>
        </p:sp>
        <p:sp>
          <p:nvSpPr>
            <p:cNvPr id="22" name="TextBox 22">
              <a:extLst>
                <a:ext uri="{FF2B5EF4-FFF2-40B4-BE49-F238E27FC236}">
                  <a16:creationId xmlns:a16="http://schemas.microsoft.com/office/drawing/2014/main" xmlns="" id="{B1DC86EA-C221-F342-C7FE-08264DE08E44}"/>
                </a:ext>
              </a:extLst>
            </p:cNvPr>
            <p:cNvSpPr txBox="1"/>
            <p:nvPr/>
          </p:nvSpPr>
          <p:spPr>
            <a:xfrm>
              <a:off x="0" y="-76200"/>
              <a:ext cx="5318555" cy="575733"/>
            </a:xfrm>
            <a:prstGeom prst="rect">
              <a:avLst/>
            </a:prstGeom>
          </p:spPr>
          <p:txBody>
            <a:bodyPr lIns="0" tIns="0" rIns="0" bIns="0" rtlCol="0" anchor="t">
              <a:spAutoFit/>
            </a:bodyPr>
            <a:lstStyle/>
            <a:p>
              <a:pPr algn="l">
                <a:lnSpc>
                  <a:spcPts val="3500"/>
                </a:lnSpc>
              </a:pPr>
              <a:r>
                <a:rPr lang="en-US" sz="2500" b="1">
                  <a:solidFill>
                    <a:srgbClr val="1B1B1B"/>
                  </a:solidFill>
                  <a:latin typeface="Telegraf Bold"/>
                  <a:ea typeface="Telegraf Bold"/>
                  <a:cs typeface="Telegraf Bold"/>
                  <a:sym typeface="Telegraf Bold"/>
                </a:rPr>
                <a:t>Phase 3</a:t>
              </a:r>
            </a:p>
          </p:txBody>
        </p:sp>
      </p:grpSp>
      <p:sp>
        <p:nvSpPr>
          <p:cNvPr id="23" name="AutoShape 23">
            <a:extLst>
              <a:ext uri="{FF2B5EF4-FFF2-40B4-BE49-F238E27FC236}">
                <a16:creationId xmlns:a16="http://schemas.microsoft.com/office/drawing/2014/main" xmlns="" id="{2D6C3D3C-F80B-94F2-982B-3BDD3EDB26D8}"/>
              </a:ext>
            </a:extLst>
          </p:cNvPr>
          <p:cNvSpPr/>
          <p:nvPr/>
        </p:nvSpPr>
        <p:spPr>
          <a:xfrm>
            <a:off x="1028700" y="2873375"/>
            <a:ext cx="16230600" cy="0"/>
          </a:xfrm>
          <a:prstGeom prst="line">
            <a:avLst/>
          </a:prstGeom>
          <a:ln w="19050" cap="flat">
            <a:solidFill>
              <a:srgbClr val="1B1B1B"/>
            </a:solidFill>
            <a:prstDash val="solid"/>
            <a:headEnd type="none" w="sm" len="sm"/>
            <a:tailEnd type="none" w="sm" len="sm"/>
          </a:ln>
        </p:spPr>
      </p:sp>
    </p:spTree>
    <p:extLst>
      <p:ext uri="{BB962C8B-B14F-4D97-AF65-F5344CB8AC3E}">
        <p14:creationId xmlns:p14="http://schemas.microsoft.com/office/powerpoint/2010/main" val="34402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847427" y="248163"/>
            <a:ext cx="10976675" cy="10976675"/>
          </a:xfrm>
          <a:custGeom>
            <a:avLst/>
            <a:gdLst/>
            <a:ahLst/>
            <a:cxnLst/>
            <a:rect l="l" t="t" r="r" b="b"/>
            <a:pathLst>
              <a:path w="10976675" h="10976675">
                <a:moveTo>
                  <a:pt x="0" y="0"/>
                </a:moveTo>
                <a:lnTo>
                  <a:pt x="10976675" y="0"/>
                </a:lnTo>
                <a:lnTo>
                  <a:pt x="10976675" y="10976675"/>
                </a:lnTo>
                <a:lnTo>
                  <a:pt x="0" y="109766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042339" y="3826110"/>
            <a:ext cx="11931180" cy="11931180"/>
          </a:xfrm>
          <a:custGeom>
            <a:avLst/>
            <a:gdLst/>
            <a:ahLst/>
            <a:cxnLst/>
            <a:rect l="l" t="t" r="r" b="b"/>
            <a:pathLst>
              <a:path w="11931180" h="11931180">
                <a:moveTo>
                  <a:pt x="0" y="0"/>
                </a:moveTo>
                <a:lnTo>
                  <a:pt x="11931179" y="0"/>
                </a:lnTo>
                <a:lnTo>
                  <a:pt x="11931179" y="11931180"/>
                </a:lnTo>
                <a:lnTo>
                  <a:pt x="0" y="1193118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990600" y="619382"/>
            <a:ext cx="7883474" cy="1314450"/>
          </a:xfrm>
          <a:prstGeom prst="rect">
            <a:avLst/>
          </a:prstGeom>
        </p:spPr>
        <p:txBody>
          <a:bodyPr lIns="0" tIns="0" rIns="0" bIns="0" rtlCol="0" anchor="t">
            <a:spAutoFit/>
          </a:bodyPr>
          <a:lstStyle/>
          <a:p>
            <a:pPr marL="0" lvl="0" indent="0" algn="l">
              <a:lnSpc>
                <a:spcPts val="10200"/>
              </a:lnSpc>
              <a:spcBef>
                <a:spcPct val="0"/>
              </a:spcBef>
            </a:pPr>
            <a:r>
              <a:rPr lang="en-US" sz="8500" u="none" dirty="0">
                <a:solidFill>
                  <a:srgbClr val="1B1B1B"/>
                </a:solidFill>
                <a:latin typeface="Neue Machina"/>
                <a:ea typeface="Neue Machina"/>
                <a:cs typeface="Neue Machina"/>
                <a:sym typeface="Neue Machina"/>
              </a:rPr>
              <a:t>Results</a:t>
            </a:r>
          </a:p>
        </p:txBody>
      </p:sp>
      <p:graphicFrame>
        <p:nvGraphicFramePr>
          <p:cNvPr id="21" name="Table 20">
            <a:extLst>
              <a:ext uri="{FF2B5EF4-FFF2-40B4-BE49-F238E27FC236}">
                <a16:creationId xmlns:a16="http://schemas.microsoft.com/office/drawing/2014/main" xmlns="" id="{FA196D14-3B50-E9D9-D825-BF57729564DC}"/>
              </a:ext>
            </a:extLst>
          </p:cNvPr>
          <p:cNvGraphicFramePr>
            <a:graphicFrameLocks noGrp="1"/>
          </p:cNvGraphicFramePr>
          <p:nvPr>
            <p:extLst>
              <p:ext uri="{D42A27DB-BD31-4B8C-83A1-F6EECF244321}">
                <p14:modId xmlns:p14="http://schemas.microsoft.com/office/powerpoint/2010/main" val="2740995995"/>
              </p:ext>
            </p:extLst>
          </p:nvPr>
        </p:nvGraphicFramePr>
        <p:xfrm>
          <a:off x="2286000" y="3619500"/>
          <a:ext cx="12801600" cy="4419604"/>
        </p:xfrm>
        <a:graphic>
          <a:graphicData uri="http://schemas.openxmlformats.org/drawingml/2006/table">
            <a:tbl>
              <a:tblPr firstRow="1" bandRow="1">
                <a:tableStyleId>{ED083AE6-46FA-4A59-8FB0-9F97EB10719F}</a:tableStyleId>
              </a:tblPr>
              <a:tblGrid>
                <a:gridCol w="2560320">
                  <a:extLst>
                    <a:ext uri="{9D8B030D-6E8A-4147-A177-3AD203B41FA5}">
                      <a16:colId xmlns:a16="http://schemas.microsoft.com/office/drawing/2014/main" xmlns="" val="4032472471"/>
                    </a:ext>
                  </a:extLst>
                </a:gridCol>
                <a:gridCol w="2560320">
                  <a:extLst>
                    <a:ext uri="{9D8B030D-6E8A-4147-A177-3AD203B41FA5}">
                      <a16:colId xmlns:a16="http://schemas.microsoft.com/office/drawing/2014/main" xmlns="" val="248925937"/>
                    </a:ext>
                  </a:extLst>
                </a:gridCol>
                <a:gridCol w="2560320">
                  <a:extLst>
                    <a:ext uri="{9D8B030D-6E8A-4147-A177-3AD203B41FA5}">
                      <a16:colId xmlns:a16="http://schemas.microsoft.com/office/drawing/2014/main" xmlns="" val="1683364859"/>
                    </a:ext>
                  </a:extLst>
                </a:gridCol>
                <a:gridCol w="2560320">
                  <a:extLst>
                    <a:ext uri="{9D8B030D-6E8A-4147-A177-3AD203B41FA5}">
                      <a16:colId xmlns:a16="http://schemas.microsoft.com/office/drawing/2014/main" xmlns="" val="3550626332"/>
                    </a:ext>
                  </a:extLst>
                </a:gridCol>
                <a:gridCol w="2560320">
                  <a:extLst>
                    <a:ext uri="{9D8B030D-6E8A-4147-A177-3AD203B41FA5}">
                      <a16:colId xmlns:a16="http://schemas.microsoft.com/office/drawing/2014/main" xmlns="" val="296917838"/>
                    </a:ext>
                  </a:extLst>
                </a:gridCol>
              </a:tblGrid>
              <a:tr h="1104901">
                <a:tc>
                  <a:txBody>
                    <a:bodyPr/>
                    <a:lstStyle/>
                    <a:p>
                      <a:pPr algn="ctr"/>
                      <a:r>
                        <a:rPr lang="en-US" sz="3600" dirty="0"/>
                        <a:t>Class Name</a:t>
                      </a:r>
                    </a:p>
                  </a:txBody>
                  <a:tcPr/>
                </a:tc>
                <a:tc>
                  <a:txBody>
                    <a:bodyPr/>
                    <a:lstStyle/>
                    <a:p>
                      <a:pPr algn="ctr"/>
                      <a:r>
                        <a:rPr lang="en-US" sz="3600" dirty="0"/>
                        <a:t>Precision</a:t>
                      </a:r>
                    </a:p>
                  </a:txBody>
                  <a:tcPr/>
                </a:tc>
                <a:tc>
                  <a:txBody>
                    <a:bodyPr/>
                    <a:lstStyle/>
                    <a:p>
                      <a:pPr algn="ctr"/>
                      <a:r>
                        <a:rPr lang="en-US" sz="3600" dirty="0"/>
                        <a:t>Recall </a:t>
                      </a:r>
                    </a:p>
                  </a:txBody>
                  <a:tcPr/>
                </a:tc>
                <a:tc>
                  <a:txBody>
                    <a:bodyPr/>
                    <a:lstStyle/>
                    <a:p>
                      <a:pPr algn="ctr"/>
                      <a:r>
                        <a:rPr lang="en-US" sz="3600" dirty="0"/>
                        <a:t>F1-Score</a:t>
                      </a:r>
                    </a:p>
                  </a:txBody>
                  <a:tcPr/>
                </a:tc>
                <a:tc>
                  <a:txBody>
                    <a:bodyPr/>
                    <a:lstStyle/>
                    <a:p>
                      <a:pPr algn="ctr"/>
                      <a:r>
                        <a:rPr lang="en-US" sz="3600" dirty="0"/>
                        <a:t>Accuracy</a:t>
                      </a:r>
                    </a:p>
                  </a:txBody>
                  <a:tcPr/>
                </a:tc>
                <a:extLst>
                  <a:ext uri="{0D108BD9-81ED-4DB2-BD59-A6C34878D82A}">
                    <a16:rowId xmlns:a16="http://schemas.microsoft.com/office/drawing/2014/main" xmlns="" val="318229709"/>
                  </a:ext>
                </a:extLst>
              </a:tr>
              <a:tr h="1104901">
                <a:tc>
                  <a:txBody>
                    <a:bodyPr/>
                    <a:lstStyle/>
                    <a:p>
                      <a:pPr algn="ctr"/>
                      <a:r>
                        <a:rPr lang="en-US" sz="3600" dirty="0"/>
                        <a:t>Class_1</a:t>
                      </a:r>
                    </a:p>
                  </a:txBody>
                  <a:tcPr/>
                </a:tc>
                <a:tc>
                  <a:txBody>
                    <a:bodyPr/>
                    <a:lstStyle/>
                    <a:p>
                      <a:pPr algn="ctr"/>
                      <a:r>
                        <a:rPr lang="en-US" sz="3600" dirty="0"/>
                        <a:t>92.0</a:t>
                      </a:r>
                    </a:p>
                  </a:txBody>
                  <a:tcPr/>
                </a:tc>
                <a:tc>
                  <a:txBody>
                    <a:bodyPr/>
                    <a:lstStyle/>
                    <a:p>
                      <a:pPr algn="ctr"/>
                      <a:r>
                        <a:rPr lang="en-US" sz="3600" dirty="0"/>
                        <a:t>100.0</a:t>
                      </a:r>
                    </a:p>
                  </a:txBody>
                  <a:tcPr/>
                </a:tc>
                <a:tc>
                  <a:txBody>
                    <a:bodyPr/>
                    <a:lstStyle/>
                    <a:p>
                      <a:pPr algn="ctr"/>
                      <a:r>
                        <a:rPr lang="en-US" sz="3600" dirty="0"/>
                        <a:t>96.0</a:t>
                      </a:r>
                    </a:p>
                  </a:txBody>
                  <a:tcPr/>
                </a:tc>
                <a:tc>
                  <a:txBody>
                    <a:bodyPr/>
                    <a:lstStyle/>
                    <a:p>
                      <a:pPr algn="ctr"/>
                      <a:r>
                        <a:rPr lang="en-US" sz="3600" dirty="0"/>
                        <a:t>-</a:t>
                      </a:r>
                    </a:p>
                  </a:txBody>
                  <a:tcPr/>
                </a:tc>
                <a:extLst>
                  <a:ext uri="{0D108BD9-81ED-4DB2-BD59-A6C34878D82A}">
                    <a16:rowId xmlns:a16="http://schemas.microsoft.com/office/drawing/2014/main" xmlns="" val="3016942942"/>
                  </a:ext>
                </a:extLst>
              </a:tr>
              <a:tr h="1104901">
                <a:tc>
                  <a:txBody>
                    <a:bodyPr/>
                    <a:lstStyle/>
                    <a:p>
                      <a:pPr algn="ctr"/>
                      <a:r>
                        <a:rPr lang="en-US" sz="3600" dirty="0"/>
                        <a:t>Class_2</a:t>
                      </a:r>
                    </a:p>
                  </a:txBody>
                  <a:tcPr/>
                </a:tc>
                <a:tc>
                  <a:txBody>
                    <a:bodyPr/>
                    <a:lstStyle/>
                    <a:p>
                      <a:pPr algn="ctr"/>
                      <a:r>
                        <a:rPr lang="en-US" sz="3600" dirty="0"/>
                        <a:t>100.0</a:t>
                      </a:r>
                    </a:p>
                  </a:txBody>
                  <a:tcPr/>
                </a:tc>
                <a:tc>
                  <a:txBody>
                    <a:bodyPr/>
                    <a:lstStyle/>
                    <a:p>
                      <a:pPr algn="ctr"/>
                      <a:r>
                        <a:rPr lang="en-US" sz="3600" dirty="0"/>
                        <a:t>91.0</a:t>
                      </a:r>
                    </a:p>
                  </a:txBody>
                  <a:tcPr/>
                </a:tc>
                <a:tc>
                  <a:txBody>
                    <a:bodyPr/>
                    <a:lstStyle/>
                    <a:p>
                      <a:pPr algn="ctr"/>
                      <a:r>
                        <a:rPr lang="en-US" sz="3600" dirty="0"/>
                        <a:t>95.0</a:t>
                      </a:r>
                    </a:p>
                  </a:txBody>
                  <a:tcPr/>
                </a:tc>
                <a:tc>
                  <a:txBody>
                    <a:bodyPr/>
                    <a:lstStyle/>
                    <a:p>
                      <a:pPr algn="ctr"/>
                      <a:r>
                        <a:rPr lang="en-US" sz="3600" dirty="0"/>
                        <a:t>-</a:t>
                      </a:r>
                    </a:p>
                  </a:txBody>
                  <a:tcPr/>
                </a:tc>
                <a:extLst>
                  <a:ext uri="{0D108BD9-81ED-4DB2-BD59-A6C34878D82A}">
                    <a16:rowId xmlns:a16="http://schemas.microsoft.com/office/drawing/2014/main" xmlns="" val="2964139677"/>
                  </a:ext>
                </a:extLst>
              </a:tr>
              <a:tr h="1104901">
                <a:tc>
                  <a:txBody>
                    <a:bodyPr/>
                    <a:lstStyle/>
                    <a:p>
                      <a:pPr algn="ctr"/>
                      <a:r>
                        <a:rPr lang="en-US" sz="3600" dirty="0"/>
                        <a:t>Average</a:t>
                      </a:r>
                    </a:p>
                  </a:txBody>
                  <a:tcPr/>
                </a:tc>
                <a:tc>
                  <a:txBody>
                    <a:bodyPr/>
                    <a:lstStyle/>
                    <a:p>
                      <a:pPr algn="ctr"/>
                      <a:r>
                        <a:rPr lang="en-US" sz="3600" dirty="0"/>
                        <a:t>96.0</a:t>
                      </a:r>
                    </a:p>
                  </a:txBody>
                  <a:tcPr/>
                </a:tc>
                <a:tc>
                  <a:txBody>
                    <a:bodyPr/>
                    <a:lstStyle/>
                    <a:p>
                      <a:pPr algn="ctr"/>
                      <a:r>
                        <a:rPr lang="en-US" sz="3600" dirty="0"/>
                        <a:t>95.0</a:t>
                      </a:r>
                    </a:p>
                  </a:txBody>
                  <a:tcPr/>
                </a:tc>
                <a:tc>
                  <a:txBody>
                    <a:bodyPr/>
                    <a:lstStyle/>
                    <a:p>
                      <a:pPr algn="ctr"/>
                      <a:r>
                        <a:rPr lang="en-US" sz="3600" dirty="0"/>
                        <a:t>96.0</a:t>
                      </a:r>
                    </a:p>
                  </a:txBody>
                  <a:tcPr/>
                </a:tc>
                <a:tc>
                  <a:txBody>
                    <a:bodyPr/>
                    <a:lstStyle/>
                    <a:p>
                      <a:pPr algn="ctr"/>
                      <a:r>
                        <a:rPr lang="en-US" sz="3600" dirty="0"/>
                        <a:t>96.0</a:t>
                      </a:r>
                    </a:p>
                  </a:txBody>
                  <a:tcPr/>
                </a:tc>
                <a:extLst>
                  <a:ext uri="{0D108BD9-81ED-4DB2-BD59-A6C34878D82A}">
                    <a16:rowId xmlns:a16="http://schemas.microsoft.com/office/drawing/2014/main" xmlns="" val="1668295070"/>
                  </a:ext>
                </a:extLst>
              </a:tr>
            </a:tbl>
          </a:graphicData>
        </a:graphic>
      </p:graphicFrame>
      <p:sp>
        <p:nvSpPr>
          <p:cNvPr id="22" name="TextBox 21">
            <a:extLst>
              <a:ext uri="{FF2B5EF4-FFF2-40B4-BE49-F238E27FC236}">
                <a16:creationId xmlns:a16="http://schemas.microsoft.com/office/drawing/2014/main" xmlns="" id="{E8731B9E-3A70-07CE-FFE4-1B0A90261DBA}"/>
              </a:ext>
            </a:extLst>
          </p:cNvPr>
          <p:cNvSpPr txBox="1"/>
          <p:nvPr/>
        </p:nvSpPr>
        <p:spPr>
          <a:xfrm>
            <a:off x="2286000" y="2247896"/>
            <a:ext cx="12801600" cy="107721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Table-1. VGG16 Model Classification Report For MALIGNANT and BENIGN.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847427" y="248163"/>
            <a:ext cx="10976675" cy="10976675"/>
          </a:xfrm>
          <a:custGeom>
            <a:avLst/>
            <a:gdLst/>
            <a:ahLst/>
            <a:cxnLst/>
            <a:rect l="l" t="t" r="r" b="b"/>
            <a:pathLst>
              <a:path w="10976675" h="10976675">
                <a:moveTo>
                  <a:pt x="0" y="0"/>
                </a:moveTo>
                <a:lnTo>
                  <a:pt x="10976675" y="0"/>
                </a:lnTo>
                <a:lnTo>
                  <a:pt x="10976675" y="10976675"/>
                </a:lnTo>
                <a:lnTo>
                  <a:pt x="0" y="109766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042339" y="3826110"/>
            <a:ext cx="11931180" cy="11931180"/>
          </a:xfrm>
          <a:custGeom>
            <a:avLst/>
            <a:gdLst/>
            <a:ahLst/>
            <a:cxnLst/>
            <a:rect l="l" t="t" r="r" b="b"/>
            <a:pathLst>
              <a:path w="11931180" h="11931180">
                <a:moveTo>
                  <a:pt x="0" y="0"/>
                </a:moveTo>
                <a:lnTo>
                  <a:pt x="11931179" y="0"/>
                </a:lnTo>
                <a:lnTo>
                  <a:pt x="11931179" y="11931180"/>
                </a:lnTo>
                <a:lnTo>
                  <a:pt x="0" y="1193118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aphicFrame>
        <p:nvGraphicFramePr>
          <p:cNvPr id="21" name="Table 20">
            <a:extLst>
              <a:ext uri="{FF2B5EF4-FFF2-40B4-BE49-F238E27FC236}">
                <a16:creationId xmlns:a16="http://schemas.microsoft.com/office/drawing/2014/main" xmlns="" id="{FA196D14-3B50-E9D9-D825-BF57729564DC}"/>
              </a:ext>
            </a:extLst>
          </p:cNvPr>
          <p:cNvGraphicFramePr>
            <a:graphicFrameLocks noGrp="1"/>
          </p:cNvGraphicFramePr>
          <p:nvPr>
            <p:extLst>
              <p:ext uri="{D42A27DB-BD31-4B8C-83A1-F6EECF244321}">
                <p14:modId xmlns:p14="http://schemas.microsoft.com/office/powerpoint/2010/main" val="1253696065"/>
              </p:ext>
            </p:extLst>
          </p:nvPr>
        </p:nvGraphicFramePr>
        <p:xfrm>
          <a:off x="2388433" y="3117743"/>
          <a:ext cx="12801600" cy="4419604"/>
        </p:xfrm>
        <a:graphic>
          <a:graphicData uri="http://schemas.openxmlformats.org/drawingml/2006/table">
            <a:tbl>
              <a:tblPr firstRow="1" bandRow="1">
                <a:tableStyleId>{ED083AE6-46FA-4A59-8FB0-9F97EB10719F}</a:tableStyleId>
              </a:tblPr>
              <a:tblGrid>
                <a:gridCol w="2560320">
                  <a:extLst>
                    <a:ext uri="{9D8B030D-6E8A-4147-A177-3AD203B41FA5}">
                      <a16:colId xmlns:a16="http://schemas.microsoft.com/office/drawing/2014/main" xmlns="" val="4032472471"/>
                    </a:ext>
                  </a:extLst>
                </a:gridCol>
                <a:gridCol w="2560320">
                  <a:extLst>
                    <a:ext uri="{9D8B030D-6E8A-4147-A177-3AD203B41FA5}">
                      <a16:colId xmlns:a16="http://schemas.microsoft.com/office/drawing/2014/main" xmlns="" val="248925937"/>
                    </a:ext>
                  </a:extLst>
                </a:gridCol>
                <a:gridCol w="2560320">
                  <a:extLst>
                    <a:ext uri="{9D8B030D-6E8A-4147-A177-3AD203B41FA5}">
                      <a16:colId xmlns:a16="http://schemas.microsoft.com/office/drawing/2014/main" xmlns="" val="1683364859"/>
                    </a:ext>
                  </a:extLst>
                </a:gridCol>
                <a:gridCol w="2560320">
                  <a:extLst>
                    <a:ext uri="{9D8B030D-6E8A-4147-A177-3AD203B41FA5}">
                      <a16:colId xmlns:a16="http://schemas.microsoft.com/office/drawing/2014/main" xmlns="" val="3550626332"/>
                    </a:ext>
                  </a:extLst>
                </a:gridCol>
                <a:gridCol w="2560320">
                  <a:extLst>
                    <a:ext uri="{9D8B030D-6E8A-4147-A177-3AD203B41FA5}">
                      <a16:colId xmlns:a16="http://schemas.microsoft.com/office/drawing/2014/main" xmlns="" val="296917838"/>
                    </a:ext>
                  </a:extLst>
                </a:gridCol>
              </a:tblGrid>
              <a:tr h="1104901">
                <a:tc>
                  <a:txBody>
                    <a:bodyPr/>
                    <a:lstStyle/>
                    <a:p>
                      <a:pPr algn="ctr"/>
                      <a:r>
                        <a:rPr lang="en-US" sz="3600" dirty="0"/>
                        <a:t>Class Name</a:t>
                      </a:r>
                    </a:p>
                  </a:txBody>
                  <a:tcPr/>
                </a:tc>
                <a:tc>
                  <a:txBody>
                    <a:bodyPr/>
                    <a:lstStyle/>
                    <a:p>
                      <a:pPr algn="ctr"/>
                      <a:r>
                        <a:rPr lang="en-US" sz="3600" dirty="0"/>
                        <a:t>Precision</a:t>
                      </a:r>
                    </a:p>
                  </a:txBody>
                  <a:tcPr/>
                </a:tc>
                <a:tc>
                  <a:txBody>
                    <a:bodyPr/>
                    <a:lstStyle/>
                    <a:p>
                      <a:pPr algn="ctr"/>
                      <a:r>
                        <a:rPr lang="en-US" sz="3600" dirty="0"/>
                        <a:t>Recall </a:t>
                      </a:r>
                    </a:p>
                  </a:txBody>
                  <a:tcPr/>
                </a:tc>
                <a:tc>
                  <a:txBody>
                    <a:bodyPr/>
                    <a:lstStyle/>
                    <a:p>
                      <a:pPr algn="ctr"/>
                      <a:r>
                        <a:rPr lang="en-US" sz="3600" dirty="0"/>
                        <a:t>F1-Score</a:t>
                      </a:r>
                    </a:p>
                  </a:txBody>
                  <a:tcPr/>
                </a:tc>
                <a:tc>
                  <a:txBody>
                    <a:bodyPr/>
                    <a:lstStyle/>
                    <a:p>
                      <a:pPr algn="ctr"/>
                      <a:r>
                        <a:rPr lang="en-US" sz="3600" dirty="0"/>
                        <a:t>Accuracy</a:t>
                      </a:r>
                    </a:p>
                  </a:txBody>
                  <a:tcPr/>
                </a:tc>
                <a:extLst>
                  <a:ext uri="{0D108BD9-81ED-4DB2-BD59-A6C34878D82A}">
                    <a16:rowId xmlns:a16="http://schemas.microsoft.com/office/drawing/2014/main" xmlns="" val="318229709"/>
                  </a:ext>
                </a:extLst>
              </a:tr>
              <a:tr h="1104901">
                <a:tc>
                  <a:txBody>
                    <a:bodyPr/>
                    <a:lstStyle/>
                    <a:p>
                      <a:pPr algn="ctr"/>
                      <a:r>
                        <a:rPr lang="en-US" sz="3600" dirty="0"/>
                        <a:t>Class_1</a:t>
                      </a:r>
                    </a:p>
                  </a:txBody>
                  <a:tcPr/>
                </a:tc>
                <a:tc>
                  <a:txBody>
                    <a:bodyPr/>
                    <a:lstStyle/>
                    <a:p>
                      <a:pPr algn="ctr"/>
                      <a:r>
                        <a:rPr lang="en-US" sz="3600" dirty="0"/>
                        <a:t>97.0</a:t>
                      </a:r>
                    </a:p>
                  </a:txBody>
                  <a:tcPr/>
                </a:tc>
                <a:tc>
                  <a:txBody>
                    <a:bodyPr/>
                    <a:lstStyle/>
                    <a:p>
                      <a:pPr algn="ctr"/>
                      <a:r>
                        <a:rPr lang="en-US" sz="3600" dirty="0"/>
                        <a:t>100.0</a:t>
                      </a:r>
                    </a:p>
                  </a:txBody>
                  <a:tcPr/>
                </a:tc>
                <a:tc>
                  <a:txBody>
                    <a:bodyPr/>
                    <a:lstStyle/>
                    <a:p>
                      <a:pPr algn="ctr"/>
                      <a:r>
                        <a:rPr lang="en-US" sz="3600" dirty="0"/>
                        <a:t>98.0</a:t>
                      </a:r>
                    </a:p>
                  </a:txBody>
                  <a:tcPr/>
                </a:tc>
                <a:tc>
                  <a:txBody>
                    <a:bodyPr/>
                    <a:lstStyle/>
                    <a:p>
                      <a:pPr algn="ctr"/>
                      <a:r>
                        <a:rPr lang="en-US" sz="3600" dirty="0"/>
                        <a:t>-</a:t>
                      </a:r>
                    </a:p>
                  </a:txBody>
                  <a:tcPr/>
                </a:tc>
                <a:extLst>
                  <a:ext uri="{0D108BD9-81ED-4DB2-BD59-A6C34878D82A}">
                    <a16:rowId xmlns:a16="http://schemas.microsoft.com/office/drawing/2014/main" xmlns="" val="3016942942"/>
                  </a:ext>
                </a:extLst>
              </a:tr>
              <a:tr h="1104901">
                <a:tc>
                  <a:txBody>
                    <a:bodyPr/>
                    <a:lstStyle/>
                    <a:p>
                      <a:pPr algn="ctr"/>
                      <a:r>
                        <a:rPr lang="en-US" sz="3600" dirty="0"/>
                        <a:t>Class_2</a:t>
                      </a:r>
                    </a:p>
                  </a:txBody>
                  <a:tcPr/>
                </a:tc>
                <a:tc>
                  <a:txBody>
                    <a:bodyPr/>
                    <a:lstStyle/>
                    <a:p>
                      <a:pPr algn="ctr"/>
                      <a:r>
                        <a:rPr lang="en-US" sz="3600" dirty="0"/>
                        <a:t>100.0</a:t>
                      </a:r>
                    </a:p>
                  </a:txBody>
                  <a:tcPr/>
                </a:tc>
                <a:tc>
                  <a:txBody>
                    <a:bodyPr/>
                    <a:lstStyle/>
                    <a:p>
                      <a:pPr algn="ctr"/>
                      <a:r>
                        <a:rPr lang="en-US" sz="3600" dirty="0"/>
                        <a:t>97.0</a:t>
                      </a:r>
                    </a:p>
                  </a:txBody>
                  <a:tcPr/>
                </a:tc>
                <a:tc>
                  <a:txBody>
                    <a:bodyPr/>
                    <a:lstStyle/>
                    <a:p>
                      <a:pPr algn="ctr"/>
                      <a:r>
                        <a:rPr lang="en-US" sz="3600" dirty="0"/>
                        <a:t>98.0</a:t>
                      </a:r>
                    </a:p>
                  </a:txBody>
                  <a:tcPr/>
                </a:tc>
                <a:tc>
                  <a:txBody>
                    <a:bodyPr/>
                    <a:lstStyle/>
                    <a:p>
                      <a:pPr algn="ctr"/>
                      <a:r>
                        <a:rPr lang="en-US" sz="3600" dirty="0"/>
                        <a:t>-</a:t>
                      </a:r>
                    </a:p>
                  </a:txBody>
                  <a:tcPr/>
                </a:tc>
                <a:extLst>
                  <a:ext uri="{0D108BD9-81ED-4DB2-BD59-A6C34878D82A}">
                    <a16:rowId xmlns:a16="http://schemas.microsoft.com/office/drawing/2014/main" xmlns="" val="2964139677"/>
                  </a:ext>
                </a:extLst>
              </a:tr>
              <a:tr h="1104901">
                <a:tc>
                  <a:txBody>
                    <a:bodyPr/>
                    <a:lstStyle/>
                    <a:p>
                      <a:pPr algn="ctr"/>
                      <a:r>
                        <a:rPr lang="en-US" sz="3600" dirty="0"/>
                        <a:t>Average</a:t>
                      </a:r>
                    </a:p>
                  </a:txBody>
                  <a:tcPr/>
                </a:tc>
                <a:tc>
                  <a:txBody>
                    <a:bodyPr/>
                    <a:lstStyle/>
                    <a:p>
                      <a:pPr algn="ctr"/>
                      <a:r>
                        <a:rPr lang="en-US" sz="3600" dirty="0"/>
                        <a:t>98.0</a:t>
                      </a:r>
                    </a:p>
                  </a:txBody>
                  <a:tcPr/>
                </a:tc>
                <a:tc>
                  <a:txBody>
                    <a:bodyPr/>
                    <a:lstStyle/>
                    <a:p>
                      <a:pPr algn="ctr"/>
                      <a:r>
                        <a:rPr lang="en-US" sz="3600" dirty="0"/>
                        <a:t>98.0</a:t>
                      </a:r>
                    </a:p>
                  </a:txBody>
                  <a:tcPr/>
                </a:tc>
                <a:tc>
                  <a:txBody>
                    <a:bodyPr/>
                    <a:lstStyle/>
                    <a:p>
                      <a:pPr algn="ctr"/>
                      <a:r>
                        <a:rPr lang="en-US" sz="3600" dirty="0"/>
                        <a:t>98.0</a:t>
                      </a:r>
                    </a:p>
                  </a:txBody>
                  <a:tcPr/>
                </a:tc>
                <a:tc>
                  <a:txBody>
                    <a:bodyPr/>
                    <a:lstStyle/>
                    <a:p>
                      <a:pPr algn="ctr"/>
                      <a:r>
                        <a:rPr lang="en-US" sz="3600" dirty="0"/>
                        <a:t>98.0</a:t>
                      </a:r>
                    </a:p>
                  </a:txBody>
                  <a:tcPr/>
                </a:tc>
                <a:extLst>
                  <a:ext uri="{0D108BD9-81ED-4DB2-BD59-A6C34878D82A}">
                    <a16:rowId xmlns:a16="http://schemas.microsoft.com/office/drawing/2014/main" xmlns="" val="1668295070"/>
                  </a:ext>
                </a:extLst>
              </a:tr>
            </a:tbl>
          </a:graphicData>
        </a:graphic>
      </p:graphicFrame>
      <p:sp>
        <p:nvSpPr>
          <p:cNvPr id="22" name="TextBox 21">
            <a:extLst>
              <a:ext uri="{FF2B5EF4-FFF2-40B4-BE49-F238E27FC236}">
                <a16:creationId xmlns:a16="http://schemas.microsoft.com/office/drawing/2014/main" xmlns="" id="{E8731B9E-3A70-07CE-FFE4-1B0A90261DBA}"/>
              </a:ext>
            </a:extLst>
          </p:cNvPr>
          <p:cNvSpPr txBox="1"/>
          <p:nvPr/>
        </p:nvSpPr>
        <p:spPr>
          <a:xfrm>
            <a:off x="2438400" y="1709287"/>
            <a:ext cx="12801600" cy="107721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Table-2. </a:t>
            </a:r>
            <a:r>
              <a:rPr lang="en-US" sz="3200" dirty="0"/>
              <a:t>DENSENET</a:t>
            </a:r>
            <a:r>
              <a:rPr lang="en-US" sz="3200" dirty="0">
                <a:latin typeface="Times New Roman" panose="02020603050405020304" pitchFamily="18" charset="0"/>
                <a:cs typeface="Times New Roman" panose="02020603050405020304" pitchFamily="18" charset="0"/>
              </a:rPr>
              <a:t> Model Classification Report For MALIGNANT and BENIGN.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602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64452" y="-2365976"/>
            <a:ext cx="14483880" cy="14483880"/>
          </a:xfrm>
          <a:custGeom>
            <a:avLst/>
            <a:gdLst/>
            <a:ahLst/>
            <a:cxnLst/>
            <a:rect l="l" t="t" r="r" b="b"/>
            <a:pathLst>
              <a:path w="14483880" h="14483880">
                <a:moveTo>
                  <a:pt x="0" y="0"/>
                </a:moveTo>
                <a:lnTo>
                  <a:pt x="14483879" y="0"/>
                </a:lnTo>
                <a:lnTo>
                  <a:pt x="14483879" y="14483880"/>
                </a:lnTo>
                <a:lnTo>
                  <a:pt x="0" y="1448388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AutoShape 4"/>
          <p:cNvSpPr/>
          <p:nvPr/>
        </p:nvSpPr>
        <p:spPr>
          <a:xfrm>
            <a:off x="8306392" y="0"/>
            <a:ext cx="9981608" cy="10287000"/>
          </a:xfrm>
          <a:prstGeom prst="rect">
            <a:avLst/>
          </a:prstGeom>
          <a:solidFill>
            <a:srgbClr val="FFFFFF"/>
          </a:solidFill>
        </p:spPr>
      </p:sp>
      <p:sp>
        <p:nvSpPr>
          <p:cNvPr id="15" name="TextBox 14">
            <a:extLst>
              <a:ext uri="{FF2B5EF4-FFF2-40B4-BE49-F238E27FC236}">
                <a16:creationId xmlns:a16="http://schemas.microsoft.com/office/drawing/2014/main" xmlns="" id="{687EC3D9-BEBD-E989-2D33-85419AA45D1D}"/>
              </a:ext>
            </a:extLst>
          </p:cNvPr>
          <p:cNvSpPr txBox="1"/>
          <p:nvPr/>
        </p:nvSpPr>
        <p:spPr>
          <a:xfrm>
            <a:off x="2553292" y="1028700"/>
            <a:ext cx="11506200" cy="1015663"/>
          </a:xfrm>
          <a:prstGeom prst="rect">
            <a:avLst/>
          </a:prstGeom>
          <a:noFill/>
        </p:spPr>
        <p:txBody>
          <a:bodyPr wrap="square" rtlCol="0">
            <a:spAutoFit/>
          </a:bodyPr>
          <a:lstStyle/>
          <a:p>
            <a:pPr algn="ctr"/>
            <a:r>
              <a:rPr lang="en-US" sz="6000" dirty="0">
                <a:effectLst>
                  <a:outerShdw blurRad="38100" dist="38100" dir="2700000" algn="tl">
                    <a:srgbClr val="000000">
                      <a:alpha val="43137"/>
                    </a:srgbClr>
                  </a:outerShdw>
                </a:effectLst>
                <a:latin typeface="Aptos Narrow" panose="020B0004020202020204" pitchFamily="34" charset="0"/>
              </a:rPr>
              <a:t>Future Work</a:t>
            </a:r>
          </a:p>
        </p:txBody>
      </p:sp>
      <p:sp>
        <p:nvSpPr>
          <p:cNvPr id="16" name="TextBox 15">
            <a:extLst>
              <a:ext uri="{FF2B5EF4-FFF2-40B4-BE49-F238E27FC236}">
                <a16:creationId xmlns:a16="http://schemas.microsoft.com/office/drawing/2014/main" xmlns="" id="{54312507-1885-E226-1A5C-848AD1D74639}"/>
              </a:ext>
            </a:extLst>
          </p:cNvPr>
          <p:cNvSpPr txBox="1"/>
          <p:nvPr/>
        </p:nvSpPr>
        <p:spPr>
          <a:xfrm>
            <a:off x="2739668" y="2801402"/>
            <a:ext cx="11357332" cy="3170099"/>
          </a:xfrm>
          <a:prstGeom prst="rect">
            <a:avLst/>
          </a:prstGeom>
          <a:noFill/>
        </p:spPr>
        <p:txBody>
          <a:bodyPr wrap="square" rtlCol="0">
            <a:spAutoFit/>
          </a:bodyPr>
          <a:lstStyle/>
          <a:p>
            <a:pPr marL="285750" indent="-285750">
              <a:buFont typeface="Wingdings" panose="05000000000000000000" pitchFamily="2" charset="2"/>
              <a:buChar char="§"/>
            </a:pPr>
            <a:r>
              <a:rPr lang="en-US" sz="4000" dirty="0">
                <a:latin typeface="Aptos Narrow" panose="020B0004020202020204" pitchFamily="34" charset="0"/>
              </a:rPr>
              <a:t>Expanding the Dataset(Testing on larger dataset).</a:t>
            </a:r>
          </a:p>
          <a:p>
            <a:pPr marL="285750" indent="-285750">
              <a:buFont typeface="Wingdings" panose="05000000000000000000" pitchFamily="2" charset="2"/>
              <a:buChar char="§"/>
            </a:pPr>
            <a:r>
              <a:rPr lang="en-US" sz="4000" dirty="0">
                <a:latin typeface="Aptos Narrow" panose="020B0004020202020204" pitchFamily="34" charset="0"/>
              </a:rPr>
              <a:t>Improving Model Performance.</a:t>
            </a:r>
          </a:p>
          <a:p>
            <a:pPr marL="285750" indent="-285750">
              <a:buFont typeface="Wingdings" panose="05000000000000000000" pitchFamily="2" charset="2"/>
              <a:buChar char="§"/>
            </a:pPr>
            <a:r>
              <a:rPr lang="en-US" sz="4000" dirty="0">
                <a:latin typeface="Aptos Narrow" panose="020B0004020202020204" pitchFamily="34" charset="0"/>
              </a:rPr>
              <a:t>Enhancing Explainability.</a:t>
            </a:r>
          </a:p>
          <a:p>
            <a:pPr marL="285750" indent="-285750">
              <a:buFont typeface="Wingdings" panose="05000000000000000000" pitchFamily="2" charset="2"/>
              <a:buChar char="§"/>
            </a:pPr>
            <a:r>
              <a:rPr lang="en-US" sz="4000" dirty="0">
                <a:latin typeface="Aptos Narrow" panose="020B0004020202020204" pitchFamily="34" charset="0"/>
              </a:rPr>
              <a:t>Multi-Modal Learning.</a:t>
            </a:r>
          </a:p>
          <a:p>
            <a:pPr marL="285750" indent="-285750">
              <a:buFont typeface="Wingdings" panose="05000000000000000000" pitchFamily="2" charset="2"/>
              <a:buChar char="§"/>
            </a:pPr>
            <a:r>
              <a:rPr lang="en-US" sz="4000" dirty="0">
                <a:latin typeface="Aptos Narrow" panose="020B0004020202020204" pitchFamily="34" charset="0"/>
              </a:rPr>
              <a:t>Reducing False Positives and Negatives.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DDFA"/>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3863B82B-1FDB-6C24-B99B-486AAB35E89A}"/>
              </a:ext>
            </a:extLst>
          </p:cNvPr>
          <p:cNvSpPr txBox="1"/>
          <p:nvPr/>
        </p:nvSpPr>
        <p:spPr>
          <a:xfrm>
            <a:off x="609600" y="1028700"/>
            <a:ext cx="16230600" cy="1015663"/>
          </a:xfrm>
          <a:prstGeom prst="rect">
            <a:avLst/>
          </a:prstGeom>
          <a:noFill/>
        </p:spPr>
        <p:txBody>
          <a:bodyPr wrap="square" rtlCol="0">
            <a:spAutoFit/>
          </a:bodyPr>
          <a:lstStyle/>
          <a:p>
            <a:pPr algn="ctr"/>
            <a:r>
              <a:rPr lang="en-US" sz="6000" dirty="0">
                <a:effectLst>
                  <a:outerShdw blurRad="38100" dist="38100" dir="2700000" algn="tl">
                    <a:srgbClr val="000000">
                      <a:alpha val="43137"/>
                    </a:srgbClr>
                  </a:outerShdw>
                </a:effectLst>
                <a:latin typeface="Sylfaen" panose="010A0502050306030303" pitchFamily="18" charset="0"/>
                <a:cs typeface="Times New Roman" panose="02020603050405020304" pitchFamily="18" charset="0"/>
              </a:rPr>
              <a:t>Limitations</a:t>
            </a:r>
          </a:p>
        </p:txBody>
      </p:sp>
      <p:sp>
        <p:nvSpPr>
          <p:cNvPr id="20" name="TextBox 19">
            <a:extLst>
              <a:ext uri="{FF2B5EF4-FFF2-40B4-BE49-F238E27FC236}">
                <a16:creationId xmlns:a16="http://schemas.microsoft.com/office/drawing/2014/main" xmlns="" id="{45136EC4-3469-A652-0B07-034BA8F194A5}"/>
              </a:ext>
            </a:extLst>
          </p:cNvPr>
          <p:cNvSpPr txBox="1"/>
          <p:nvPr/>
        </p:nvSpPr>
        <p:spPr>
          <a:xfrm>
            <a:off x="2819400" y="2857500"/>
            <a:ext cx="12954000"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latin typeface="Aptos Narrow" panose="020B0004020202020204" pitchFamily="34" charset="0"/>
                <a:cs typeface="Times New Roman" panose="02020603050405020304" pitchFamily="18" charset="0"/>
              </a:rPr>
              <a:t>Smaller Dataset size(used only 322 images).</a:t>
            </a:r>
          </a:p>
          <a:p>
            <a:pPr marL="285750" indent="-285750">
              <a:buFont typeface="Arial" panose="020B0604020202020204" pitchFamily="34" charset="0"/>
              <a:buChar char="•"/>
            </a:pPr>
            <a:r>
              <a:rPr lang="en-US" sz="4000" dirty="0">
                <a:latin typeface="Aptos Narrow" panose="020B0004020202020204" pitchFamily="34" charset="0"/>
              </a:rPr>
              <a:t>Dataset lacks diversity, limiting model's generalizability.</a:t>
            </a:r>
            <a:endParaRPr lang="en-US" sz="4000" dirty="0">
              <a:latin typeface="Aptos Narrow"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sz="4000" dirty="0">
                <a:latin typeface="Aptos Narrow" panose="020B0004020202020204" pitchFamily="34" charset="0"/>
                <a:cs typeface="Times New Roman" panose="02020603050405020304" pitchFamily="18" charset="0"/>
              </a:rPr>
              <a:t>Computational Requirements.</a:t>
            </a:r>
          </a:p>
          <a:p>
            <a:pPr marL="285750" indent="-285750">
              <a:buFont typeface="Arial" panose="020B0604020202020204" pitchFamily="34" charset="0"/>
              <a:buChar char="•"/>
            </a:pPr>
            <a:r>
              <a:rPr lang="en-US" sz="4000" dirty="0">
                <a:latin typeface="Aptos Narrow" panose="020B0004020202020204" pitchFamily="34" charset="0"/>
              </a:rPr>
              <a:t>No integration with advanced diagnostic frameworks yet.</a:t>
            </a:r>
            <a:endParaRPr lang="en-US" sz="4000" dirty="0">
              <a:latin typeface="Aptos Narrow" panose="020B0004020202020204" pitchFamily="34" charset="0"/>
              <a:cs typeface="Times New Roman" panose="02020603050405020304" pitchFamily="18" charset="0"/>
            </a:endParaRPr>
          </a:p>
          <a:p>
            <a:pPr marL="285750" indent="-285750">
              <a:buFont typeface="Arial" panose="020B0604020202020204" pitchFamily="34" charset="0"/>
              <a:buChar char="•"/>
            </a:pPr>
            <a:endParaRPr lang="en-US" sz="4000" dirty="0">
              <a:latin typeface="Aptos Narrow" panose="020B000402020202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40152" y="-4152595"/>
            <a:ext cx="10362590" cy="10362590"/>
          </a:xfrm>
          <a:custGeom>
            <a:avLst/>
            <a:gdLst/>
            <a:ahLst/>
            <a:cxnLst/>
            <a:rect l="l" t="t" r="r" b="b"/>
            <a:pathLst>
              <a:path w="10362590" h="10362590">
                <a:moveTo>
                  <a:pt x="0" y="0"/>
                </a:moveTo>
                <a:lnTo>
                  <a:pt x="10362590" y="0"/>
                </a:lnTo>
                <a:lnTo>
                  <a:pt x="10362590" y="10362590"/>
                </a:lnTo>
                <a:lnTo>
                  <a:pt x="0" y="1036259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2">
            <a:extLst>
              <a:ext uri="{FF2B5EF4-FFF2-40B4-BE49-F238E27FC236}">
                <a16:creationId xmlns:a16="http://schemas.microsoft.com/office/drawing/2014/main" xmlns="" id="{53649016-BD75-04B1-96F9-9D17F32F34F9}"/>
              </a:ext>
            </a:extLst>
          </p:cNvPr>
          <p:cNvSpPr txBox="1"/>
          <p:nvPr/>
        </p:nvSpPr>
        <p:spPr>
          <a:xfrm>
            <a:off x="1828800" y="2095500"/>
            <a:ext cx="14478000" cy="6555641"/>
          </a:xfrm>
          <a:prstGeom prst="rect">
            <a:avLst/>
          </a:prstGeom>
          <a:noFill/>
        </p:spPr>
        <p:txBody>
          <a:bodyPr wrap="square" rtlCol="0">
            <a:spAutoFit/>
          </a:bodyPr>
          <a:lstStyle/>
          <a:p>
            <a:pPr algn="just"/>
            <a:r>
              <a:rPr lang="en-US" sz="2800" dirty="0">
                <a:latin typeface="+mj-lt"/>
                <a:cs typeface="Times New Roman" panose="02020603050405020304" pitchFamily="18" charset="0"/>
              </a:rPr>
              <a:t>[1] A. G. </a:t>
            </a:r>
            <a:r>
              <a:rPr lang="en-US" sz="2800" dirty="0" err="1">
                <a:latin typeface="+mj-lt"/>
                <a:cs typeface="Times New Roman" panose="02020603050405020304" pitchFamily="18" charset="0"/>
              </a:rPr>
              <a:t>Waks</a:t>
            </a:r>
            <a:r>
              <a:rPr lang="en-US" sz="2800" dirty="0">
                <a:latin typeface="+mj-lt"/>
                <a:cs typeface="Times New Roman" panose="02020603050405020304" pitchFamily="18" charset="0"/>
              </a:rPr>
              <a:t>, and E. P. Winer, ”Breast cancer treatment: a review,” Jama, vol. 321, no. 3, pp. 288-300, Jan 2019. </a:t>
            </a:r>
          </a:p>
          <a:p>
            <a:pPr algn="just"/>
            <a:r>
              <a:rPr lang="en-US" sz="2800" dirty="0">
                <a:latin typeface="+mj-lt"/>
                <a:cs typeface="Times New Roman" panose="02020603050405020304" pitchFamily="18" charset="0"/>
              </a:rPr>
              <a:t>[2] Y. S. Sun, Z. Zhao, Z. N. Yang, F. Xu, H. J. Lu, Z. Y. Zhu, et al., ”Risk factors and preventions of breast cancer. International journal of biological sciences,” vol. 13, no. 11, pp. 1387, 2017. </a:t>
            </a:r>
          </a:p>
          <a:p>
            <a:pPr algn="just"/>
            <a:r>
              <a:rPr lang="en-US" sz="2800" dirty="0">
                <a:latin typeface="+mj-lt"/>
                <a:cs typeface="Times New Roman" panose="02020603050405020304" pitchFamily="18" charset="0"/>
              </a:rPr>
              <a:t>[3] S. </a:t>
            </a:r>
            <a:r>
              <a:rPr lang="en-US" sz="2800" dirty="0" err="1">
                <a:latin typeface="+mj-lt"/>
                <a:cs typeface="Times New Roman" panose="02020603050405020304" pitchFamily="18" charset="0"/>
              </a:rPr>
              <a:t>Njor</a:t>
            </a:r>
            <a:r>
              <a:rPr lang="en-US" sz="2800" dirty="0">
                <a:latin typeface="+mj-lt"/>
                <a:cs typeface="Times New Roman" panose="02020603050405020304" pitchFamily="18" charset="0"/>
              </a:rPr>
              <a:t>, L. </a:t>
            </a:r>
            <a:r>
              <a:rPr lang="en-US" sz="2800" dirty="0" err="1">
                <a:latin typeface="+mj-lt"/>
                <a:cs typeface="Times New Roman" panose="02020603050405020304" pitchFamily="18" charset="0"/>
              </a:rPr>
              <a:t>Nystr</a:t>
            </a:r>
            <a:r>
              <a:rPr lang="en-US" sz="2800" dirty="0">
                <a:latin typeface="+mj-lt"/>
                <a:cs typeface="Times New Roman" panose="02020603050405020304" pitchFamily="18" charset="0"/>
              </a:rPr>
              <a:t>¨ om, S. Moss, E. </a:t>
            </a:r>
            <a:r>
              <a:rPr lang="en-US" sz="2800" dirty="0" err="1">
                <a:latin typeface="+mj-lt"/>
                <a:cs typeface="Times New Roman" panose="02020603050405020304" pitchFamily="18" charset="0"/>
              </a:rPr>
              <a:t>Paci</a:t>
            </a:r>
            <a:r>
              <a:rPr lang="en-US" sz="2800" dirty="0">
                <a:latin typeface="+mj-lt"/>
                <a:cs typeface="Times New Roman" panose="02020603050405020304" pitchFamily="18" charset="0"/>
              </a:rPr>
              <a:t>, M. </a:t>
            </a:r>
            <a:r>
              <a:rPr lang="en-US" sz="2800" dirty="0" err="1">
                <a:latin typeface="+mj-lt"/>
                <a:cs typeface="Times New Roman" panose="02020603050405020304" pitchFamily="18" charset="0"/>
              </a:rPr>
              <a:t>Broeders</a:t>
            </a:r>
            <a:r>
              <a:rPr lang="en-US" sz="2800" dirty="0">
                <a:latin typeface="+mj-lt"/>
                <a:cs typeface="Times New Roman" panose="02020603050405020304" pitchFamily="18" charset="0"/>
              </a:rPr>
              <a:t>, N. </a:t>
            </a:r>
            <a:r>
              <a:rPr lang="en-US" sz="2800" dirty="0" err="1">
                <a:latin typeface="+mj-lt"/>
                <a:cs typeface="Times New Roman" panose="02020603050405020304" pitchFamily="18" charset="0"/>
              </a:rPr>
              <a:t>Segnan</a:t>
            </a:r>
            <a:r>
              <a:rPr lang="en-US" sz="2800" dirty="0">
                <a:latin typeface="+mj-lt"/>
                <a:cs typeface="Times New Roman" panose="02020603050405020304" pitchFamily="18" charset="0"/>
              </a:rPr>
              <a:t>, and E. </a:t>
            </a:r>
            <a:r>
              <a:rPr lang="en-US" sz="2800" dirty="0" err="1">
                <a:latin typeface="+mj-lt"/>
                <a:cs typeface="Times New Roman" panose="02020603050405020304" pitchFamily="18" charset="0"/>
              </a:rPr>
              <a:t>Lynge</a:t>
            </a:r>
            <a:r>
              <a:rPr lang="en-US" sz="2800" dirty="0">
                <a:latin typeface="+mj-lt"/>
                <a:cs typeface="Times New Roman" panose="02020603050405020304" pitchFamily="18" charset="0"/>
              </a:rPr>
              <a:t>, ”Breast cancer mortality in mammographic screening in Europe: a review of incidence-based mortality studies,” Journal of medical screening, vol. 19, no. 1 suppl, pp. 33-41, Sep 2012. </a:t>
            </a:r>
          </a:p>
          <a:p>
            <a:pPr algn="just"/>
            <a:r>
              <a:rPr lang="en-US" sz="2800" dirty="0">
                <a:latin typeface="+mj-lt"/>
                <a:cs typeface="Times New Roman" panose="02020603050405020304" pitchFamily="18" charset="0"/>
              </a:rPr>
              <a:t>[4] S. Morrell, R. Taylor, D. </a:t>
            </a:r>
            <a:r>
              <a:rPr lang="en-US" sz="2800" dirty="0" err="1">
                <a:latin typeface="+mj-lt"/>
                <a:cs typeface="Times New Roman" panose="02020603050405020304" pitchFamily="18" charset="0"/>
              </a:rPr>
              <a:t>Roder</a:t>
            </a:r>
            <a:r>
              <a:rPr lang="en-US" sz="2800" dirty="0">
                <a:latin typeface="+mj-lt"/>
                <a:cs typeface="Times New Roman" panose="02020603050405020304" pitchFamily="18" charset="0"/>
              </a:rPr>
              <a:t>, and A. Dobson, ”Mammography screening and breast cancer mortality in Australia: an aggregate cohort study,” Journal of medical screening, vol. 19, no. 1, pp. 26-34, Mar 2012. </a:t>
            </a:r>
          </a:p>
          <a:p>
            <a:pPr algn="just"/>
            <a:r>
              <a:rPr lang="en-US" sz="2800" dirty="0">
                <a:latin typeface="+mj-lt"/>
                <a:cs typeface="Times New Roman" panose="02020603050405020304" pitchFamily="18" charset="0"/>
              </a:rPr>
              <a:t>[5] S. Z. Ramadan. ”Methods Used in Computer-Aided Diagnosis for Breast Cancer Detection Using Mammograms: A Review.” Journal of healthcare engineering, vol. 2020, no. 1, pp. 9162464, 2020.</a:t>
            </a:r>
          </a:p>
          <a:p>
            <a:pPr algn="just"/>
            <a:r>
              <a:rPr lang="en-US" sz="2800" dirty="0">
                <a:latin typeface="+mj-lt"/>
                <a:cs typeface="Times New Roman" panose="02020603050405020304" pitchFamily="18" charset="0"/>
              </a:rPr>
              <a:t>[6] I. </a:t>
            </a:r>
            <a:r>
              <a:rPr lang="en-US" sz="2800" dirty="0" err="1">
                <a:latin typeface="+mj-lt"/>
                <a:cs typeface="Times New Roman" panose="02020603050405020304" pitchFamily="18" charset="0"/>
              </a:rPr>
              <a:t>Christoyianni</a:t>
            </a:r>
            <a:r>
              <a:rPr lang="en-US" sz="2800" dirty="0">
                <a:latin typeface="+mj-lt"/>
                <a:cs typeface="Times New Roman" panose="02020603050405020304" pitchFamily="18" charset="0"/>
              </a:rPr>
              <a:t>, A. </a:t>
            </a:r>
            <a:r>
              <a:rPr lang="en-US" sz="2800" dirty="0" err="1">
                <a:latin typeface="+mj-lt"/>
                <a:cs typeface="Times New Roman" panose="02020603050405020304" pitchFamily="18" charset="0"/>
              </a:rPr>
              <a:t>Koutras</a:t>
            </a:r>
            <a:r>
              <a:rPr lang="en-US" sz="2800" dirty="0">
                <a:latin typeface="+mj-lt"/>
                <a:cs typeface="Times New Roman" panose="02020603050405020304" pitchFamily="18" charset="0"/>
              </a:rPr>
              <a:t>, E. </a:t>
            </a:r>
            <a:r>
              <a:rPr lang="en-US" sz="2800" dirty="0" err="1">
                <a:latin typeface="+mj-lt"/>
                <a:cs typeface="Times New Roman" panose="02020603050405020304" pitchFamily="18" charset="0"/>
              </a:rPr>
              <a:t>Dermatas</a:t>
            </a:r>
            <a:r>
              <a:rPr lang="en-US" sz="2800" dirty="0">
                <a:latin typeface="+mj-lt"/>
                <a:cs typeface="Times New Roman" panose="02020603050405020304" pitchFamily="18" charset="0"/>
              </a:rPr>
              <a:t>, and G. </a:t>
            </a:r>
            <a:r>
              <a:rPr lang="en-US" sz="2800" dirty="0" err="1">
                <a:latin typeface="+mj-lt"/>
                <a:cs typeface="Times New Roman" panose="02020603050405020304" pitchFamily="18" charset="0"/>
              </a:rPr>
              <a:t>Kokkinakis</a:t>
            </a:r>
            <a:r>
              <a:rPr lang="en-US" sz="2800" dirty="0">
                <a:latin typeface="+mj-lt"/>
                <a:cs typeface="Times New Roman" panose="02020603050405020304" pitchFamily="18" charset="0"/>
              </a:rPr>
              <a:t>, ”Com </a:t>
            </a:r>
            <a:r>
              <a:rPr lang="en-US" sz="2800" dirty="0" err="1">
                <a:latin typeface="+mj-lt"/>
                <a:cs typeface="Times New Roman" panose="02020603050405020304" pitchFamily="18" charset="0"/>
              </a:rPr>
              <a:t>puter</a:t>
            </a:r>
            <a:r>
              <a:rPr lang="en-US" sz="2800" dirty="0">
                <a:latin typeface="+mj-lt"/>
                <a:cs typeface="Times New Roman" panose="02020603050405020304" pitchFamily="18" charset="0"/>
              </a:rPr>
              <a:t> aided diagnosis of breast cancer in digitized mammograms,” Computerized medical imaging and graphics, vol. 26, no. 5, pp. 309-319, Sep 2002.</a:t>
            </a:r>
          </a:p>
        </p:txBody>
      </p:sp>
      <p:sp>
        <p:nvSpPr>
          <p:cNvPr id="4" name="TextBox 3">
            <a:extLst>
              <a:ext uri="{FF2B5EF4-FFF2-40B4-BE49-F238E27FC236}">
                <a16:creationId xmlns:a16="http://schemas.microsoft.com/office/drawing/2014/main" xmlns="" id="{E9EB83DE-6380-A63D-3918-05EEA224E9D6}"/>
              </a:ext>
            </a:extLst>
          </p:cNvPr>
          <p:cNvSpPr txBox="1"/>
          <p:nvPr/>
        </p:nvSpPr>
        <p:spPr>
          <a:xfrm>
            <a:off x="3214914" y="709672"/>
            <a:ext cx="12192000" cy="1015663"/>
          </a:xfrm>
          <a:prstGeom prst="rect">
            <a:avLst/>
          </a:prstGeom>
          <a:noFill/>
        </p:spPr>
        <p:txBody>
          <a:bodyPr wrap="square" rtlCol="0">
            <a:spAutoFit/>
          </a:bodyPr>
          <a:lstStyle/>
          <a:p>
            <a:pPr algn="ctr"/>
            <a:r>
              <a:rPr lang="en-US" sz="6000" dirty="0">
                <a:effectLst>
                  <a:outerShdw blurRad="38100" dist="38100" dir="2700000" algn="tl">
                    <a:srgbClr val="000000">
                      <a:alpha val="43137"/>
                    </a:srgbClr>
                  </a:outerShdw>
                </a:effectLst>
              </a:rPr>
              <a:t>References</a:t>
            </a:r>
          </a:p>
        </p:txBody>
      </p:sp>
    </p:spTree>
    <p:extLst>
      <p:ext uri="{BB962C8B-B14F-4D97-AF65-F5344CB8AC3E}">
        <p14:creationId xmlns:p14="http://schemas.microsoft.com/office/powerpoint/2010/main" val="63110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DDFA"/>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xmlns="" id="{0029FE91-ED83-03A1-E853-5010F77368B0}"/>
              </a:ext>
            </a:extLst>
          </p:cNvPr>
          <p:cNvGrpSpPr/>
          <p:nvPr/>
        </p:nvGrpSpPr>
        <p:grpSpPr>
          <a:xfrm>
            <a:off x="1028700" y="3280503"/>
            <a:ext cx="7929734" cy="5977797"/>
            <a:chOff x="0" y="0"/>
            <a:chExt cx="32155919" cy="24240606"/>
          </a:xfrm>
        </p:grpSpPr>
        <p:sp>
          <p:nvSpPr>
            <p:cNvPr id="8" name="Freeform 3">
              <a:extLst>
                <a:ext uri="{FF2B5EF4-FFF2-40B4-BE49-F238E27FC236}">
                  <a16:creationId xmlns:a16="http://schemas.microsoft.com/office/drawing/2014/main" xmlns="" id="{E3804EE1-EFB2-7215-23A5-7070357DA37D}"/>
                </a:ext>
              </a:extLst>
            </p:cNvPr>
            <p:cNvSpPr/>
            <p:nvPr/>
          </p:nvSpPr>
          <p:spPr>
            <a:xfrm>
              <a:off x="0" y="0"/>
              <a:ext cx="32155919" cy="24240607"/>
            </a:xfrm>
            <a:custGeom>
              <a:avLst/>
              <a:gdLst/>
              <a:ahLst/>
              <a:cxnLst/>
              <a:rect l="l" t="t" r="r" b="b"/>
              <a:pathLst>
                <a:path w="32155919" h="24240607">
                  <a:moveTo>
                    <a:pt x="0" y="0"/>
                  </a:moveTo>
                  <a:lnTo>
                    <a:pt x="0" y="24240607"/>
                  </a:lnTo>
                  <a:lnTo>
                    <a:pt x="32155919" y="24240607"/>
                  </a:lnTo>
                  <a:lnTo>
                    <a:pt x="32155919" y="0"/>
                  </a:lnTo>
                  <a:lnTo>
                    <a:pt x="0" y="0"/>
                  </a:lnTo>
                  <a:close/>
                  <a:moveTo>
                    <a:pt x="32094959" y="24179647"/>
                  </a:moveTo>
                  <a:lnTo>
                    <a:pt x="59690" y="24179647"/>
                  </a:lnTo>
                  <a:lnTo>
                    <a:pt x="59690" y="59690"/>
                  </a:lnTo>
                  <a:lnTo>
                    <a:pt x="32094959" y="59690"/>
                  </a:lnTo>
                  <a:lnTo>
                    <a:pt x="32094959" y="24179647"/>
                  </a:lnTo>
                  <a:close/>
                </a:path>
              </a:pathLst>
            </a:custGeom>
            <a:solidFill>
              <a:srgbClr val="1B1B1B"/>
            </a:solidFill>
          </p:spPr>
        </p:sp>
      </p:grpSp>
      <p:grpSp>
        <p:nvGrpSpPr>
          <p:cNvPr id="9" name="Group 4">
            <a:extLst>
              <a:ext uri="{FF2B5EF4-FFF2-40B4-BE49-F238E27FC236}">
                <a16:creationId xmlns:a16="http://schemas.microsoft.com/office/drawing/2014/main" xmlns="" id="{1B36488B-E03F-9236-5BC1-79154CD9D4FF}"/>
              </a:ext>
            </a:extLst>
          </p:cNvPr>
          <p:cNvGrpSpPr/>
          <p:nvPr/>
        </p:nvGrpSpPr>
        <p:grpSpPr>
          <a:xfrm>
            <a:off x="9329566" y="3280503"/>
            <a:ext cx="7929734" cy="5977797"/>
            <a:chOff x="0" y="0"/>
            <a:chExt cx="32155919" cy="24240606"/>
          </a:xfrm>
        </p:grpSpPr>
        <p:sp>
          <p:nvSpPr>
            <p:cNvPr id="10" name="Freeform 5">
              <a:extLst>
                <a:ext uri="{FF2B5EF4-FFF2-40B4-BE49-F238E27FC236}">
                  <a16:creationId xmlns:a16="http://schemas.microsoft.com/office/drawing/2014/main" xmlns="" id="{A2B647F2-0CCB-B646-0633-874A5C29CF36}"/>
                </a:ext>
              </a:extLst>
            </p:cNvPr>
            <p:cNvSpPr/>
            <p:nvPr/>
          </p:nvSpPr>
          <p:spPr>
            <a:xfrm>
              <a:off x="0" y="0"/>
              <a:ext cx="32155919" cy="24240607"/>
            </a:xfrm>
            <a:custGeom>
              <a:avLst/>
              <a:gdLst/>
              <a:ahLst/>
              <a:cxnLst/>
              <a:rect l="l" t="t" r="r" b="b"/>
              <a:pathLst>
                <a:path w="32155919" h="24240607">
                  <a:moveTo>
                    <a:pt x="0" y="0"/>
                  </a:moveTo>
                  <a:lnTo>
                    <a:pt x="0" y="24240607"/>
                  </a:lnTo>
                  <a:lnTo>
                    <a:pt x="32155919" y="24240607"/>
                  </a:lnTo>
                  <a:lnTo>
                    <a:pt x="32155919" y="0"/>
                  </a:lnTo>
                  <a:lnTo>
                    <a:pt x="0" y="0"/>
                  </a:lnTo>
                  <a:close/>
                  <a:moveTo>
                    <a:pt x="32094959" y="24179647"/>
                  </a:moveTo>
                  <a:lnTo>
                    <a:pt x="59690" y="24179647"/>
                  </a:lnTo>
                  <a:lnTo>
                    <a:pt x="59690" y="59690"/>
                  </a:lnTo>
                  <a:lnTo>
                    <a:pt x="32094959" y="59690"/>
                  </a:lnTo>
                  <a:lnTo>
                    <a:pt x="32094959" y="24179647"/>
                  </a:lnTo>
                  <a:close/>
                </a:path>
              </a:pathLst>
            </a:custGeom>
            <a:solidFill>
              <a:srgbClr val="1B1B1B"/>
            </a:solidFill>
          </p:spPr>
        </p:sp>
      </p:grpSp>
      <p:sp>
        <p:nvSpPr>
          <p:cNvPr id="11" name="TextBox 6">
            <a:extLst>
              <a:ext uri="{FF2B5EF4-FFF2-40B4-BE49-F238E27FC236}">
                <a16:creationId xmlns:a16="http://schemas.microsoft.com/office/drawing/2014/main" xmlns="" id="{8ECEBA9B-437E-A3D9-4F23-DA2A36AF536E}"/>
              </a:ext>
            </a:extLst>
          </p:cNvPr>
          <p:cNvSpPr txBox="1"/>
          <p:nvPr/>
        </p:nvSpPr>
        <p:spPr>
          <a:xfrm>
            <a:off x="1028700" y="1009650"/>
            <a:ext cx="7929734" cy="1314450"/>
          </a:xfrm>
          <a:prstGeom prst="rect">
            <a:avLst/>
          </a:prstGeom>
        </p:spPr>
        <p:txBody>
          <a:bodyPr lIns="0" tIns="0" rIns="0" bIns="0" rtlCol="0" anchor="t">
            <a:spAutoFit/>
          </a:bodyPr>
          <a:lstStyle/>
          <a:p>
            <a:pPr marL="0" lvl="0" indent="0" algn="l">
              <a:lnSpc>
                <a:spcPts val="10200"/>
              </a:lnSpc>
              <a:spcBef>
                <a:spcPct val="0"/>
              </a:spcBef>
            </a:pPr>
            <a:r>
              <a:rPr lang="en-US" sz="8500" u="none" dirty="0">
                <a:solidFill>
                  <a:srgbClr val="1B1B1B"/>
                </a:solidFill>
                <a:latin typeface="Sylfaen" panose="010A0502050306030303" pitchFamily="18" charset="0"/>
                <a:ea typeface="Neue Machina"/>
                <a:cs typeface="Times New Roman" panose="02020603050405020304" pitchFamily="18" charset="0"/>
                <a:sym typeface="Neue Machina"/>
              </a:rPr>
              <a:t>Agenda</a:t>
            </a:r>
          </a:p>
        </p:txBody>
      </p:sp>
      <p:grpSp>
        <p:nvGrpSpPr>
          <p:cNvPr id="12" name="Group 7">
            <a:extLst>
              <a:ext uri="{FF2B5EF4-FFF2-40B4-BE49-F238E27FC236}">
                <a16:creationId xmlns:a16="http://schemas.microsoft.com/office/drawing/2014/main" xmlns="" id="{C4FB8206-6F1A-C843-6FCC-794D17879C57}"/>
              </a:ext>
            </a:extLst>
          </p:cNvPr>
          <p:cNvGrpSpPr/>
          <p:nvPr/>
        </p:nvGrpSpPr>
        <p:grpSpPr>
          <a:xfrm>
            <a:off x="1931850" y="3828241"/>
            <a:ext cx="6024898" cy="3935619"/>
            <a:chOff x="-1" y="57930"/>
            <a:chExt cx="8033198" cy="5247492"/>
          </a:xfrm>
        </p:grpSpPr>
        <p:sp>
          <p:nvSpPr>
            <p:cNvPr id="13" name="AutoShape 8">
              <a:extLst>
                <a:ext uri="{FF2B5EF4-FFF2-40B4-BE49-F238E27FC236}">
                  <a16:creationId xmlns:a16="http://schemas.microsoft.com/office/drawing/2014/main" xmlns="" id="{2D856063-D4B7-BBA6-1F2D-EB1DFF3C9AFE}"/>
                </a:ext>
              </a:extLst>
            </p:cNvPr>
            <p:cNvSpPr/>
            <p:nvPr/>
          </p:nvSpPr>
          <p:spPr>
            <a:xfrm>
              <a:off x="0" y="882673"/>
              <a:ext cx="8033197" cy="0"/>
            </a:xfrm>
            <a:prstGeom prst="line">
              <a:avLst/>
            </a:prstGeom>
            <a:ln w="25400" cap="flat">
              <a:solidFill>
                <a:srgbClr val="1B1B1B">
                  <a:alpha val="29804"/>
                </a:srgbClr>
              </a:solidFill>
              <a:prstDash val="sysDot"/>
              <a:headEnd type="none" w="sm" len="sm"/>
              <a:tailEnd type="none" w="sm" len="sm"/>
            </a:ln>
          </p:spPr>
        </p:sp>
        <p:sp>
          <p:nvSpPr>
            <p:cNvPr id="14" name="AutoShape 9">
              <a:extLst>
                <a:ext uri="{FF2B5EF4-FFF2-40B4-BE49-F238E27FC236}">
                  <a16:creationId xmlns:a16="http://schemas.microsoft.com/office/drawing/2014/main" xmlns="" id="{D4C8A0F2-1750-9198-B7F4-2359B8EC36BC}"/>
                </a:ext>
              </a:extLst>
            </p:cNvPr>
            <p:cNvSpPr/>
            <p:nvPr/>
          </p:nvSpPr>
          <p:spPr>
            <a:xfrm>
              <a:off x="0" y="2107891"/>
              <a:ext cx="8033197" cy="0"/>
            </a:xfrm>
            <a:prstGeom prst="line">
              <a:avLst/>
            </a:prstGeom>
            <a:ln w="25400" cap="flat">
              <a:solidFill>
                <a:srgbClr val="1B1B1B">
                  <a:alpha val="29804"/>
                </a:srgbClr>
              </a:solidFill>
              <a:prstDash val="sysDot"/>
              <a:headEnd type="none" w="sm" len="sm"/>
              <a:tailEnd type="none" w="sm" len="sm"/>
            </a:ln>
          </p:spPr>
        </p:sp>
        <p:sp>
          <p:nvSpPr>
            <p:cNvPr id="15" name="AutoShape 10">
              <a:extLst>
                <a:ext uri="{FF2B5EF4-FFF2-40B4-BE49-F238E27FC236}">
                  <a16:creationId xmlns:a16="http://schemas.microsoft.com/office/drawing/2014/main" xmlns="" id="{AE24620E-B687-2B72-91AD-0F6D41F5C618}"/>
                </a:ext>
              </a:extLst>
            </p:cNvPr>
            <p:cNvSpPr/>
            <p:nvPr/>
          </p:nvSpPr>
          <p:spPr>
            <a:xfrm>
              <a:off x="0" y="3333108"/>
              <a:ext cx="8033197" cy="0"/>
            </a:xfrm>
            <a:prstGeom prst="line">
              <a:avLst/>
            </a:prstGeom>
            <a:ln w="25400" cap="flat">
              <a:solidFill>
                <a:srgbClr val="1B1B1B">
                  <a:alpha val="29804"/>
                </a:srgbClr>
              </a:solidFill>
              <a:prstDash val="sysDot"/>
              <a:headEnd type="none" w="sm" len="sm"/>
              <a:tailEnd type="none" w="sm" len="sm"/>
            </a:ln>
          </p:spPr>
        </p:sp>
        <p:sp>
          <p:nvSpPr>
            <p:cNvPr id="16" name="AutoShape 12">
              <a:extLst>
                <a:ext uri="{FF2B5EF4-FFF2-40B4-BE49-F238E27FC236}">
                  <a16:creationId xmlns:a16="http://schemas.microsoft.com/office/drawing/2014/main" xmlns="" id="{D7495E47-3D7E-B388-53C7-49CF4F554C66}"/>
                </a:ext>
              </a:extLst>
            </p:cNvPr>
            <p:cNvSpPr/>
            <p:nvPr/>
          </p:nvSpPr>
          <p:spPr>
            <a:xfrm>
              <a:off x="0" y="4453209"/>
              <a:ext cx="8033197" cy="0"/>
            </a:xfrm>
            <a:prstGeom prst="line">
              <a:avLst/>
            </a:prstGeom>
            <a:ln w="25400" cap="flat">
              <a:solidFill>
                <a:srgbClr val="1B1B1B">
                  <a:alpha val="29804"/>
                </a:srgbClr>
              </a:solidFill>
              <a:prstDash val="sysDot"/>
              <a:headEnd type="none" w="sm" len="sm"/>
              <a:tailEnd type="none" w="sm" len="sm"/>
            </a:ln>
          </p:spPr>
          <p:txBody>
            <a:bodyPr/>
            <a:lstStyle/>
            <a:p>
              <a:endParaRPr lang="en-US" dirty="0"/>
            </a:p>
          </p:txBody>
        </p:sp>
        <p:sp>
          <p:nvSpPr>
            <p:cNvPr id="17" name="TextBox 13">
              <a:extLst>
                <a:ext uri="{FF2B5EF4-FFF2-40B4-BE49-F238E27FC236}">
                  <a16:creationId xmlns:a16="http://schemas.microsoft.com/office/drawing/2014/main" xmlns="" id="{44BEE557-F23E-44C2-B046-A2A4E5DB6700}"/>
                </a:ext>
              </a:extLst>
            </p:cNvPr>
            <p:cNvSpPr txBox="1"/>
            <p:nvPr/>
          </p:nvSpPr>
          <p:spPr>
            <a:xfrm>
              <a:off x="0" y="1121639"/>
              <a:ext cx="7367307" cy="575711"/>
            </a:xfrm>
            <a:prstGeom prst="rect">
              <a:avLst/>
            </a:prstGeom>
          </p:spPr>
          <p:txBody>
            <a:bodyPr lIns="0" tIns="0" rIns="0" bIns="0" rtlCol="0" anchor="t">
              <a:spAutoFit/>
            </a:bodyPr>
            <a:lstStyle/>
            <a:p>
              <a:pPr algn="l">
                <a:lnSpc>
                  <a:spcPts val="3500"/>
                </a:lnSpc>
              </a:pPr>
              <a:r>
                <a:rPr lang="en-US" sz="2500" u="sng" dirty="0">
                  <a:solidFill>
                    <a:srgbClr val="1B1B1B"/>
                  </a:solidFill>
                  <a:latin typeface="Telegraf"/>
                  <a:ea typeface="Telegraf"/>
                  <a:cs typeface="Telegraf"/>
                  <a:sym typeface="Telegraf"/>
                  <a:hlinkClick r:id="rId2" action="ppaction://hlinksldjump"/>
                </a:rPr>
                <a:t>Introduction</a:t>
              </a:r>
            </a:p>
          </p:txBody>
        </p:sp>
        <p:sp>
          <p:nvSpPr>
            <p:cNvPr id="18" name="TextBox 14">
              <a:extLst>
                <a:ext uri="{FF2B5EF4-FFF2-40B4-BE49-F238E27FC236}">
                  <a16:creationId xmlns:a16="http://schemas.microsoft.com/office/drawing/2014/main" xmlns="" id="{AD0E1CB8-6C46-BABB-D526-82D3317C7EA1}"/>
                </a:ext>
              </a:extLst>
            </p:cNvPr>
            <p:cNvSpPr txBox="1"/>
            <p:nvPr/>
          </p:nvSpPr>
          <p:spPr>
            <a:xfrm>
              <a:off x="-1" y="57930"/>
              <a:ext cx="7367308" cy="575733"/>
            </a:xfrm>
            <a:prstGeom prst="rect">
              <a:avLst/>
            </a:prstGeom>
          </p:spPr>
          <p:txBody>
            <a:bodyPr lIns="0" tIns="0" rIns="0" bIns="0" rtlCol="0" anchor="t">
              <a:spAutoFit/>
            </a:bodyPr>
            <a:lstStyle/>
            <a:p>
              <a:pPr algn="l">
                <a:lnSpc>
                  <a:spcPts val="3500"/>
                </a:lnSpc>
              </a:pPr>
              <a:r>
                <a:rPr lang="en-US" sz="2500" u="sng" dirty="0">
                  <a:solidFill>
                    <a:srgbClr val="1B1B1B"/>
                  </a:solidFill>
                  <a:latin typeface="Telegraf"/>
                  <a:ea typeface="Telegraf"/>
                  <a:cs typeface="Telegraf"/>
                  <a:sym typeface="Telegraf"/>
                  <a:hlinkClick r:id="rId3" action="ppaction://hlinksldjump"/>
                </a:rPr>
                <a:t>Problem Statement</a:t>
              </a:r>
            </a:p>
          </p:txBody>
        </p:sp>
        <p:sp>
          <p:nvSpPr>
            <p:cNvPr id="19" name="TextBox 15">
              <a:extLst>
                <a:ext uri="{FF2B5EF4-FFF2-40B4-BE49-F238E27FC236}">
                  <a16:creationId xmlns:a16="http://schemas.microsoft.com/office/drawing/2014/main" xmlns="" id="{2818A162-01FB-8413-C61E-9F278286CBF0}"/>
                </a:ext>
              </a:extLst>
            </p:cNvPr>
            <p:cNvSpPr txBox="1"/>
            <p:nvPr/>
          </p:nvSpPr>
          <p:spPr>
            <a:xfrm>
              <a:off x="0" y="2374213"/>
              <a:ext cx="7367307" cy="575733"/>
            </a:xfrm>
            <a:prstGeom prst="rect">
              <a:avLst/>
            </a:prstGeom>
          </p:spPr>
          <p:txBody>
            <a:bodyPr lIns="0" tIns="0" rIns="0" bIns="0" rtlCol="0" anchor="t">
              <a:spAutoFit/>
            </a:bodyPr>
            <a:lstStyle/>
            <a:p>
              <a:pPr algn="l">
                <a:lnSpc>
                  <a:spcPts val="3500"/>
                </a:lnSpc>
              </a:pPr>
              <a:r>
                <a:rPr lang="en-US" sz="2500" u="sng" dirty="0">
                  <a:solidFill>
                    <a:srgbClr val="1B1B1B"/>
                  </a:solidFill>
                  <a:latin typeface="Telegraf"/>
                  <a:ea typeface="Telegraf"/>
                  <a:cs typeface="Telegraf"/>
                  <a:sym typeface="Telegraf"/>
                  <a:hlinkClick r:id="rId4" action="ppaction://hlinksldjump"/>
                </a:rPr>
                <a:t>Related Works</a:t>
              </a:r>
            </a:p>
          </p:txBody>
        </p:sp>
        <p:sp>
          <p:nvSpPr>
            <p:cNvPr id="20" name="TextBox 16">
              <a:extLst>
                <a:ext uri="{FF2B5EF4-FFF2-40B4-BE49-F238E27FC236}">
                  <a16:creationId xmlns:a16="http://schemas.microsoft.com/office/drawing/2014/main" xmlns="" id="{6282070E-122C-A00E-7A6E-236EF661128C}"/>
                </a:ext>
              </a:extLst>
            </p:cNvPr>
            <p:cNvSpPr txBox="1"/>
            <p:nvPr/>
          </p:nvSpPr>
          <p:spPr>
            <a:xfrm>
              <a:off x="0" y="3599430"/>
              <a:ext cx="7367307" cy="575733"/>
            </a:xfrm>
            <a:prstGeom prst="rect">
              <a:avLst/>
            </a:prstGeom>
          </p:spPr>
          <p:txBody>
            <a:bodyPr lIns="0" tIns="0" rIns="0" bIns="0" rtlCol="0" anchor="t">
              <a:spAutoFit/>
            </a:bodyPr>
            <a:lstStyle/>
            <a:p>
              <a:pPr algn="l">
                <a:lnSpc>
                  <a:spcPts val="3500"/>
                </a:lnSpc>
              </a:pPr>
              <a:r>
                <a:rPr lang="en-US" sz="2500" u="sng" dirty="0">
                  <a:solidFill>
                    <a:srgbClr val="1B1B1B"/>
                  </a:solidFill>
                  <a:latin typeface="Telegraf"/>
                  <a:ea typeface="Telegraf"/>
                  <a:cs typeface="Telegraf"/>
                  <a:sym typeface="Telegraf"/>
                  <a:hlinkClick r:id="rId5" action="ppaction://hlinksldjump"/>
                </a:rPr>
                <a:t>Dataset</a:t>
              </a:r>
            </a:p>
          </p:txBody>
        </p:sp>
        <p:sp>
          <p:nvSpPr>
            <p:cNvPr id="21" name="TextBox 18">
              <a:extLst>
                <a:ext uri="{FF2B5EF4-FFF2-40B4-BE49-F238E27FC236}">
                  <a16:creationId xmlns:a16="http://schemas.microsoft.com/office/drawing/2014/main" xmlns="" id="{76DF2527-2E30-8E37-BA71-09C9E759402D}"/>
                </a:ext>
              </a:extLst>
            </p:cNvPr>
            <p:cNvSpPr txBox="1"/>
            <p:nvPr/>
          </p:nvSpPr>
          <p:spPr>
            <a:xfrm>
              <a:off x="0" y="4729689"/>
              <a:ext cx="7367308" cy="575733"/>
            </a:xfrm>
            <a:prstGeom prst="rect">
              <a:avLst/>
            </a:prstGeom>
          </p:spPr>
          <p:txBody>
            <a:bodyPr lIns="0" tIns="0" rIns="0" bIns="0" rtlCol="0" anchor="t">
              <a:spAutoFit/>
            </a:bodyPr>
            <a:lstStyle/>
            <a:p>
              <a:pPr algn="l">
                <a:lnSpc>
                  <a:spcPts val="3500"/>
                </a:lnSpc>
              </a:pPr>
              <a:r>
                <a:rPr lang="en-US" sz="2500" u="sng" dirty="0">
                  <a:solidFill>
                    <a:srgbClr val="1B1B1B"/>
                  </a:solidFill>
                  <a:latin typeface="Telegraf"/>
                  <a:ea typeface="Telegraf"/>
                  <a:cs typeface="Telegraf"/>
                  <a:sym typeface="Telegraf"/>
                  <a:hlinkClick r:id="rId6" action="ppaction://hlinksldjump"/>
                </a:rPr>
                <a:t>Methodology</a:t>
              </a:r>
            </a:p>
          </p:txBody>
        </p:sp>
      </p:grpSp>
      <p:grpSp>
        <p:nvGrpSpPr>
          <p:cNvPr id="22" name="Group 19">
            <a:extLst>
              <a:ext uri="{FF2B5EF4-FFF2-40B4-BE49-F238E27FC236}">
                <a16:creationId xmlns:a16="http://schemas.microsoft.com/office/drawing/2014/main" xmlns="" id="{07B3AC32-7DAE-629D-138F-53959E86F887}"/>
              </a:ext>
            </a:extLst>
          </p:cNvPr>
          <p:cNvGrpSpPr/>
          <p:nvPr/>
        </p:nvGrpSpPr>
        <p:grpSpPr>
          <a:xfrm>
            <a:off x="10281984" y="3727694"/>
            <a:ext cx="6024897" cy="4107341"/>
            <a:chOff x="0" y="-76200"/>
            <a:chExt cx="8033197" cy="5476454"/>
          </a:xfrm>
        </p:grpSpPr>
        <p:sp>
          <p:nvSpPr>
            <p:cNvPr id="23" name="AutoShape 20">
              <a:extLst>
                <a:ext uri="{FF2B5EF4-FFF2-40B4-BE49-F238E27FC236}">
                  <a16:creationId xmlns:a16="http://schemas.microsoft.com/office/drawing/2014/main" xmlns="" id="{771B4845-BF25-5DB8-D0E4-F3B6AE4F619C}"/>
                </a:ext>
              </a:extLst>
            </p:cNvPr>
            <p:cNvSpPr/>
            <p:nvPr/>
          </p:nvSpPr>
          <p:spPr>
            <a:xfrm>
              <a:off x="0" y="882695"/>
              <a:ext cx="8033197" cy="0"/>
            </a:xfrm>
            <a:prstGeom prst="line">
              <a:avLst/>
            </a:prstGeom>
            <a:ln w="25400" cap="flat">
              <a:solidFill>
                <a:srgbClr val="1B1B1B">
                  <a:alpha val="29804"/>
                </a:srgbClr>
              </a:solidFill>
              <a:prstDash val="sysDot"/>
              <a:headEnd type="none" w="sm" len="sm"/>
              <a:tailEnd type="none" w="sm" len="sm"/>
            </a:ln>
          </p:spPr>
        </p:sp>
        <p:sp>
          <p:nvSpPr>
            <p:cNvPr id="24" name="TextBox 25">
              <a:extLst>
                <a:ext uri="{FF2B5EF4-FFF2-40B4-BE49-F238E27FC236}">
                  <a16:creationId xmlns:a16="http://schemas.microsoft.com/office/drawing/2014/main" xmlns="" id="{66A280EF-33CA-C8EB-7587-10B6DD5AC1A4}"/>
                </a:ext>
              </a:extLst>
            </p:cNvPr>
            <p:cNvSpPr txBox="1"/>
            <p:nvPr/>
          </p:nvSpPr>
          <p:spPr>
            <a:xfrm>
              <a:off x="0" y="-76200"/>
              <a:ext cx="7367307" cy="575733"/>
            </a:xfrm>
            <a:prstGeom prst="rect">
              <a:avLst/>
            </a:prstGeom>
          </p:spPr>
          <p:txBody>
            <a:bodyPr lIns="0" tIns="0" rIns="0" bIns="0" rtlCol="0" anchor="t">
              <a:spAutoFit/>
            </a:bodyPr>
            <a:lstStyle/>
            <a:p>
              <a:pPr algn="l">
                <a:lnSpc>
                  <a:spcPts val="3500"/>
                </a:lnSpc>
              </a:pPr>
              <a:r>
                <a:rPr lang="en-US" sz="2500" u="sng">
                  <a:solidFill>
                    <a:srgbClr val="1B1B1B"/>
                  </a:solidFill>
                  <a:latin typeface="Telegraf"/>
                  <a:ea typeface="Telegraf"/>
                  <a:cs typeface="Telegraf"/>
                  <a:sym typeface="Telegraf"/>
                  <a:hlinkClick r:id="rId7" action="ppaction://hlinksldjump"/>
                </a:rPr>
                <a:t>Implementation</a:t>
              </a:r>
            </a:p>
          </p:txBody>
        </p:sp>
        <p:sp>
          <p:nvSpPr>
            <p:cNvPr id="25" name="TextBox 26">
              <a:extLst>
                <a:ext uri="{FF2B5EF4-FFF2-40B4-BE49-F238E27FC236}">
                  <a16:creationId xmlns:a16="http://schemas.microsoft.com/office/drawing/2014/main" xmlns="" id="{32EDEB9A-95F8-493A-6EC9-862C13E64584}"/>
                </a:ext>
              </a:extLst>
            </p:cNvPr>
            <p:cNvSpPr txBox="1"/>
            <p:nvPr/>
          </p:nvSpPr>
          <p:spPr>
            <a:xfrm>
              <a:off x="0" y="1149017"/>
              <a:ext cx="7367307" cy="575733"/>
            </a:xfrm>
            <a:prstGeom prst="rect">
              <a:avLst/>
            </a:prstGeom>
          </p:spPr>
          <p:txBody>
            <a:bodyPr lIns="0" tIns="0" rIns="0" bIns="0" rtlCol="0" anchor="t">
              <a:spAutoFit/>
            </a:bodyPr>
            <a:lstStyle/>
            <a:p>
              <a:pPr algn="l">
                <a:lnSpc>
                  <a:spcPts val="3500"/>
                </a:lnSpc>
              </a:pPr>
              <a:r>
                <a:rPr lang="en-US" sz="2500" u="sng" dirty="0">
                  <a:solidFill>
                    <a:srgbClr val="1B1B1B"/>
                  </a:solidFill>
                  <a:latin typeface="Telegraf"/>
                  <a:ea typeface="Telegraf"/>
                  <a:cs typeface="Telegraf"/>
                  <a:sym typeface="Telegraf"/>
                  <a:hlinkClick r:id="rId8" action="ppaction://hlinksldjump"/>
                </a:rPr>
                <a:t>Results and Discussion</a:t>
              </a:r>
            </a:p>
          </p:txBody>
        </p:sp>
        <p:sp>
          <p:nvSpPr>
            <p:cNvPr id="26" name="TextBox 27">
              <a:extLst>
                <a:ext uri="{FF2B5EF4-FFF2-40B4-BE49-F238E27FC236}">
                  <a16:creationId xmlns:a16="http://schemas.microsoft.com/office/drawing/2014/main" xmlns="" id="{B9FEAB39-B769-0689-5295-4EFA657FA9AF}"/>
                </a:ext>
              </a:extLst>
            </p:cNvPr>
            <p:cNvSpPr txBox="1"/>
            <p:nvPr/>
          </p:nvSpPr>
          <p:spPr>
            <a:xfrm>
              <a:off x="0" y="2374235"/>
              <a:ext cx="7367307" cy="575684"/>
            </a:xfrm>
            <a:prstGeom prst="rect">
              <a:avLst/>
            </a:prstGeom>
          </p:spPr>
          <p:txBody>
            <a:bodyPr lIns="0" tIns="0" rIns="0" bIns="0" rtlCol="0" anchor="t">
              <a:spAutoFit/>
            </a:bodyPr>
            <a:lstStyle/>
            <a:p>
              <a:pPr algn="l">
                <a:lnSpc>
                  <a:spcPts val="3500"/>
                </a:lnSpc>
              </a:pPr>
              <a:endParaRPr lang="en-US" sz="2500" dirty="0">
                <a:solidFill>
                  <a:srgbClr val="1B1B1B"/>
                </a:solidFill>
                <a:latin typeface="Telegraf"/>
                <a:ea typeface="Telegraf"/>
                <a:cs typeface="Telegraf"/>
                <a:sym typeface="Telegraf"/>
              </a:endParaRPr>
            </a:p>
          </p:txBody>
        </p:sp>
        <p:sp>
          <p:nvSpPr>
            <p:cNvPr id="27" name="TextBox 28">
              <a:extLst>
                <a:ext uri="{FF2B5EF4-FFF2-40B4-BE49-F238E27FC236}">
                  <a16:creationId xmlns:a16="http://schemas.microsoft.com/office/drawing/2014/main" xmlns="" id="{1EF91560-F92D-E1A6-81FA-BA6F76C7B2FD}"/>
                </a:ext>
              </a:extLst>
            </p:cNvPr>
            <p:cNvSpPr txBox="1"/>
            <p:nvPr/>
          </p:nvSpPr>
          <p:spPr>
            <a:xfrm>
              <a:off x="0" y="3599402"/>
              <a:ext cx="7367307" cy="575684"/>
            </a:xfrm>
            <a:prstGeom prst="rect">
              <a:avLst/>
            </a:prstGeom>
          </p:spPr>
          <p:txBody>
            <a:bodyPr lIns="0" tIns="0" rIns="0" bIns="0" rtlCol="0" anchor="t">
              <a:spAutoFit/>
            </a:bodyPr>
            <a:lstStyle/>
            <a:p>
              <a:pPr algn="l">
                <a:lnSpc>
                  <a:spcPts val="3500"/>
                </a:lnSpc>
              </a:pPr>
              <a:endParaRPr lang="en-US" sz="2500" dirty="0">
                <a:solidFill>
                  <a:srgbClr val="1B1B1B"/>
                </a:solidFill>
                <a:latin typeface="Telegraf"/>
                <a:ea typeface="Telegraf"/>
                <a:cs typeface="Telegraf"/>
                <a:sym typeface="Telegraf"/>
              </a:endParaRPr>
            </a:p>
          </p:txBody>
        </p:sp>
        <p:sp>
          <p:nvSpPr>
            <p:cNvPr id="28" name="TextBox 29">
              <a:extLst>
                <a:ext uri="{FF2B5EF4-FFF2-40B4-BE49-F238E27FC236}">
                  <a16:creationId xmlns:a16="http://schemas.microsoft.com/office/drawing/2014/main" xmlns="" id="{BA5A48EF-C2BD-D003-6FC9-8D428297C89C}"/>
                </a:ext>
              </a:extLst>
            </p:cNvPr>
            <p:cNvSpPr txBox="1"/>
            <p:nvPr/>
          </p:nvSpPr>
          <p:spPr>
            <a:xfrm>
              <a:off x="0" y="4824570"/>
              <a:ext cx="7367307" cy="575684"/>
            </a:xfrm>
            <a:prstGeom prst="rect">
              <a:avLst/>
            </a:prstGeom>
          </p:spPr>
          <p:txBody>
            <a:bodyPr lIns="0" tIns="0" rIns="0" bIns="0" rtlCol="0" anchor="t">
              <a:spAutoFit/>
            </a:bodyPr>
            <a:lstStyle/>
            <a:p>
              <a:pPr algn="l">
                <a:lnSpc>
                  <a:spcPts val="3500"/>
                </a:lnSpc>
              </a:pPr>
              <a:endParaRPr lang="en-US" sz="2500" dirty="0">
                <a:solidFill>
                  <a:srgbClr val="1B1B1B"/>
                </a:solidFill>
                <a:latin typeface="Telegraf"/>
                <a:ea typeface="Telegraf"/>
                <a:cs typeface="Telegraf"/>
                <a:sym typeface="Telegraf"/>
              </a:endParaRPr>
            </a:p>
          </p:txBody>
        </p:sp>
      </p:grpSp>
      <p:sp>
        <p:nvSpPr>
          <p:cNvPr id="29" name="AutoShape 31">
            <a:extLst>
              <a:ext uri="{FF2B5EF4-FFF2-40B4-BE49-F238E27FC236}">
                <a16:creationId xmlns:a16="http://schemas.microsoft.com/office/drawing/2014/main" xmlns="" id="{694BA536-644A-F70A-DB76-D345B972F0C1}"/>
              </a:ext>
            </a:extLst>
          </p:cNvPr>
          <p:cNvSpPr/>
          <p:nvPr/>
        </p:nvSpPr>
        <p:spPr>
          <a:xfrm>
            <a:off x="1028700" y="2873375"/>
            <a:ext cx="16230600" cy="0"/>
          </a:xfrm>
          <a:prstGeom prst="line">
            <a:avLst/>
          </a:prstGeom>
          <a:ln w="19050" cap="flat">
            <a:solidFill>
              <a:srgbClr val="1B1B1B"/>
            </a:solidFill>
            <a:prstDash val="solid"/>
            <a:headEnd type="none" w="sm" len="sm"/>
            <a:tailEnd type="none" w="sm" len="sm"/>
          </a:ln>
        </p:spPr>
      </p:sp>
    </p:spTree>
    <p:extLst>
      <p:ext uri="{BB962C8B-B14F-4D97-AF65-F5344CB8AC3E}">
        <p14:creationId xmlns:p14="http://schemas.microsoft.com/office/powerpoint/2010/main" val="263221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975565" y="-4419942"/>
            <a:ext cx="10897285" cy="10897285"/>
          </a:xfrm>
          <a:custGeom>
            <a:avLst/>
            <a:gdLst/>
            <a:ahLst/>
            <a:cxnLst/>
            <a:rect l="l" t="t" r="r" b="b"/>
            <a:pathLst>
              <a:path w="10897285" h="10897285">
                <a:moveTo>
                  <a:pt x="0" y="0"/>
                </a:moveTo>
                <a:lnTo>
                  <a:pt x="10897285" y="0"/>
                </a:lnTo>
                <a:lnTo>
                  <a:pt x="10897285" y="10897284"/>
                </a:lnTo>
                <a:lnTo>
                  <a:pt x="0" y="108972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5132150" y="-624661"/>
            <a:ext cx="11931180" cy="11931180"/>
          </a:xfrm>
          <a:custGeom>
            <a:avLst/>
            <a:gdLst/>
            <a:ahLst/>
            <a:cxnLst/>
            <a:rect l="l" t="t" r="r" b="b"/>
            <a:pathLst>
              <a:path w="11931180" h="11931180">
                <a:moveTo>
                  <a:pt x="0" y="0"/>
                </a:moveTo>
                <a:lnTo>
                  <a:pt x="11931179" y="0"/>
                </a:lnTo>
                <a:lnTo>
                  <a:pt x="11931179" y="11931180"/>
                </a:lnTo>
                <a:lnTo>
                  <a:pt x="0" y="1193118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2283657" y="4118389"/>
            <a:ext cx="9093135" cy="9093135"/>
          </a:xfrm>
          <a:custGeom>
            <a:avLst/>
            <a:gdLst/>
            <a:ahLst/>
            <a:cxnLst/>
            <a:rect l="l" t="t" r="r" b="b"/>
            <a:pathLst>
              <a:path w="9093135" h="9093135">
                <a:moveTo>
                  <a:pt x="0" y="0"/>
                </a:moveTo>
                <a:lnTo>
                  <a:pt x="9093134" y="0"/>
                </a:lnTo>
                <a:lnTo>
                  <a:pt x="9093134" y="9093135"/>
                </a:lnTo>
                <a:lnTo>
                  <a:pt x="0" y="909313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5" name="Group 5"/>
          <p:cNvGrpSpPr/>
          <p:nvPr/>
        </p:nvGrpSpPr>
        <p:grpSpPr>
          <a:xfrm>
            <a:off x="1028700" y="1028700"/>
            <a:ext cx="16230600" cy="8229600"/>
            <a:chOff x="0" y="0"/>
            <a:chExt cx="65816818" cy="33371908"/>
          </a:xfrm>
        </p:grpSpPr>
        <p:sp>
          <p:nvSpPr>
            <p:cNvPr id="6" name="Freeform 6"/>
            <p:cNvSpPr/>
            <p:nvPr/>
          </p:nvSpPr>
          <p:spPr>
            <a:xfrm>
              <a:off x="0" y="0"/>
              <a:ext cx="65816820" cy="33371907"/>
            </a:xfrm>
            <a:custGeom>
              <a:avLst/>
              <a:gdLst/>
              <a:ahLst/>
              <a:cxnLst/>
              <a:rect l="l" t="t" r="r" b="b"/>
              <a:pathLst>
                <a:path w="65816820" h="33371907">
                  <a:moveTo>
                    <a:pt x="0" y="0"/>
                  </a:moveTo>
                  <a:lnTo>
                    <a:pt x="0" y="33371907"/>
                  </a:lnTo>
                  <a:lnTo>
                    <a:pt x="65816820" y="33371907"/>
                  </a:lnTo>
                  <a:lnTo>
                    <a:pt x="65816820" y="0"/>
                  </a:lnTo>
                  <a:lnTo>
                    <a:pt x="0" y="0"/>
                  </a:lnTo>
                  <a:close/>
                  <a:moveTo>
                    <a:pt x="65755856" y="33310947"/>
                  </a:moveTo>
                  <a:lnTo>
                    <a:pt x="59690" y="33310947"/>
                  </a:lnTo>
                  <a:lnTo>
                    <a:pt x="59690" y="59690"/>
                  </a:lnTo>
                  <a:lnTo>
                    <a:pt x="65755856" y="59690"/>
                  </a:lnTo>
                  <a:lnTo>
                    <a:pt x="65755856" y="33310947"/>
                  </a:lnTo>
                  <a:close/>
                </a:path>
              </a:pathLst>
            </a:custGeom>
            <a:solidFill>
              <a:srgbClr val="1B1B1B"/>
            </a:solidFill>
          </p:spPr>
        </p:sp>
      </p:grpSp>
      <p:grpSp>
        <p:nvGrpSpPr>
          <p:cNvPr id="7" name="Group 7"/>
          <p:cNvGrpSpPr/>
          <p:nvPr/>
        </p:nvGrpSpPr>
        <p:grpSpPr>
          <a:xfrm>
            <a:off x="3729073" y="4118389"/>
            <a:ext cx="10829854" cy="2050221"/>
            <a:chOff x="0" y="0"/>
            <a:chExt cx="14439805" cy="2733628"/>
          </a:xfrm>
        </p:grpSpPr>
        <p:sp>
          <p:nvSpPr>
            <p:cNvPr id="8" name="TextBox 8"/>
            <p:cNvSpPr txBox="1"/>
            <p:nvPr/>
          </p:nvSpPr>
          <p:spPr>
            <a:xfrm>
              <a:off x="0" y="-19050"/>
              <a:ext cx="14439805" cy="1746250"/>
            </a:xfrm>
            <a:prstGeom prst="rect">
              <a:avLst/>
            </a:prstGeom>
          </p:spPr>
          <p:txBody>
            <a:bodyPr lIns="0" tIns="0" rIns="0" bIns="0" rtlCol="0" anchor="t">
              <a:spAutoFit/>
            </a:bodyPr>
            <a:lstStyle/>
            <a:p>
              <a:pPr marL="0" lvl="0" indent="0" algn="ctr">
                <a:lnSpc>
                  <a:spcPts val="10200"/>
                </a:lnSpc>
                <a:spcBef>
                  <a:spcPct val="0"/>
                </a:spcBef>
              </a:pPr>
              <a:r>
                <a:rPr lang="en-US" sz="8500" u="none">
                  <a:solidFill>
                    <a:srgbClr val="1B1B1B"/>
                  </a:solidFill>
                  <a:latin typeface="Neue Machina"/>
                  <a:ea typeface="Neue Machina"/>
                  <a:cs typeface="Neue Machina"/>
                  <a:sym typeface="Neue Machina"/>
                </a:rPr>
                <a:t>Thank you!</a:t>
              </a:r>
            </a:p>
          </p:txBody>
        </p:sp>
        <p:sp>
          <p:nvSpPr>
            <p:cNvPr id="9" name="TextBox 9"/>
            <p:cNvSpPr txBox="1"/>
            <p:nvPr/>
          </p:nvSpPr>
          <p:spPr>
            <a:xfrm>
              <a:off x="0" y="1997452"/>
              <a:ext cx="14439805" cy="736177"/>
            </a:xfrm>
            <a:prstGeom prst="rect">
              <a:avLst/>
            </a:prstGeom>
          </p:spPr>
          <p:txBody>
            <a:bodyPr lIns="0" tIns="0" rIns="0" bIns="0" rtlCol="0" anchor="t">
              <a:spAutoFit/>
            </a:bodyPr>
            <a:lstStyle/>
            <a:p>
              <a:pPr algn="ctr">
                <a:lnSpc>
                  <a:spcPts val="4479"/>
                </a:lnSpc>
              </a:pPr>
              <a:r>
                <a:rPr lang="en-US" sz="3199">
                  <a:solidFill>
                    <a:srgbClr val="1B1B1B"/>
                  </a:solidFill>
                  <a:latin typeface="Telegraf"/>
                  <a:ea typeface="Telegraf"/>
                  <a:cs typeface="Telegraf"/>
                  <a:sym typeface="Telegraf"/>
                </a:rPr>
                <a:t>Do you have any questions?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DDFA"/>
        </a:solidFill>
        <a:effectLst/>
      </p:bgPr>
    </p:bg>
    <p:spTree>
      <p:nvGrpSpPr>
        <p:cNvPr id="1" name=""/>
        <p:cNvGrpSpPr/>
        <p:nvPr/>
      </p:nvGrpSpPr>
      <p:grpSpPr>
        <a:xfrm>
          <a:off x="0" y="0"/>
          <a:ext cx="0" cy="0"/>
          <a:chOff x="0" y="0"/>
          <a:chExt cx="0" cy="0"/>
        </a:xfrm>
      </p:grpSpPr>
      <p:grpSp>
        <p:nvGrpSpPr>
          <p:cNvPr id="3" name="Group 3"/>
          <p:cNvGrpSpPr/>
          <p:nvPr/>
        </p:nvGrpSpPr>
        <p:grpSpPr>
          <a:xfrm>
            <a:off x="152400" y="1070036"/>
            <a:ext cx="17106900" cy="8229600"/>
            <a:chOff x="0" y="0"/>
            <a:chExt cx="43714646" cy="33371908"/>
          </a:xfrm>
        </p:grpSpPr>
        <p:sp>
          <p:nvSpPr>
            <p:cNvPr id="4" name="Freeform 4"/>
            <p:cNvSpPr/>
            <p:nvPr/>
          </p:nvSpPr>
          <p:spPr>
            <a:xfrm>
              <a:off x="0" y="0"/>
              <a:ext cx="43714646" cy="33371907"/>
            </a:xfrm>
            <a:custGeom>
              <a:avLst/>
              <a:gdLst/>
              <a:ahLst/>
              <a:cxnLst/>
              <a:rect l="l" t="t" r="r" b="b"/>
              <a:pathLst>
                <a:path w="43714646" h="33371907">
                  <a:moveTo>
                    <a:pt x="0" y="0"/>
                  </a:moveTo>
                  <a:lnTo>
                    <a:pt x="0" y="33371907"/>
                  </a:lnTo>
                  <a:lnTo>
                    <a:pt x="43714646" y="33371907"/>
                  </a:lnTo>
                  <a:lnTo>
                    <a:pt x="43714646" y="0"/>
                  </a:lnTo>
                  <a:lnTo>
                    <a:pt x="0" y="0"/>
                  </a:lnTo>
                  <a:close/>
                  <a:moveTo>
                    <a:pt x="43653686" y="33310947"/>
                  </a:moveTo>
                  <a:lnTo>
                    <a:pt x="59690" y="33310947"/>
                  </a:lnTo>
                  <a:lnTo>
                    <a:pt x="59690" y="59690"/>
                  </a:lnTo>
                  <a:lnTo>
                    <a:pt x="43653686" y="59690"/>
                  </a:lnTo>
                  <a:lnTo>
                    <a:pt x="43653686" y="33310947"/>
                  </a:lnTo>
                  <a:close/>
                </a:path>
              </a:pathLst>
            </a:custGeom>
            <a:solidFill>
              <a:srgbClr val="1B1B1B"/>
            </a:solidFill>
          </p:spPr>
        </p:sp>
      </p:grpSp>
      <p:grpSp>
        <p:nvGrpSpPr>
          <p:cNvPr id="5" name="Group 5"/>
          <p:cNvGrpSpPr/>
          <p:nvPr/>
        </p:nvGrpSpPr>
        <p:grpSpPr>
          <a:xfrm>
            <a:off x="685800" y="1838737"/>
            <a:ext cx="15849600" cy="8530791"/>
            <a:chOff x="-20320" y="-19051"/>
            <a:chExt cx="12347648" cy="4330144"/>
          </a:xfrm>
        </p:grpSpPr>
        <p:sp>
          <p:nvSpPr>
            <p:cNvPr id="6" name="TextBox 6"/>
            <p:cNvSpPr txBox="1"/>
            <p:nvPr/>
          </p:nvSpPr>
          <p:spPr>
            <a:xfrm>
              <a:off x="-20320" y="811669"/>
              <a:ext cx="12347648" cy="3499424"/>
            </a:xfrm>
            <a:prstGeom prst="rect">
              <a:avLst/>
            </a:prstGeom>
          </p:spPr>
          <p:txBody>
            <a:bodyPr wrap="square" lIns="0" tIns="0" rIns="0" bIns="0" rtlCol="0" anchor="t">
              <a:spAutoFit/>
            </a:bodyPr>
            <a:lstStyle/>
            <a:p>
              <a:pPr marL="457200" indent="-457200" algn="just">
                <a:buFont typeface="Arial" panose="020B0604020202020204" pitchFamily="34" charset="0"/>
                <a:buChar char="•"/>
              </a:pPr>
              <a:r>
                <a:rPr lang="en-US" sz="3200" dirty="0"/>
                <a:t>Traditional methods for breast cancer detection rely on manual screening, leading to human error.</a:t>
              </a:r>
            </a:p>
            <a:p>
              <a:pPr marL="457200" indent="-457200" algn="just">
                <a:buFont typeface="Arial" panose="020B0604020202020204" pitchFamily="34" charset="0"/>
                <a:buChar char="•"/>
              </a:pPr>
              <a:endParaRPr lang="en-US" sz="3200" dirty="0"/>
            </a:p>
            <a:p>
              <a:pPr marL="457200" indent="-457200" algn="just">
                <a:buFont typeface="Arial" panose="020B0604020202020204" pitchFamily="34" charset="0"/>
                <a:buChar char="•"/>
              </a:pPr>
              <a:r>
                <a:rPr lang="en-US" sz="3200" dirty="0"/>
                <a:t>Machine learning approaches have difficulty handling the high-dimensional nature of mammographic images.</a:t>
              </a:r>
            </a:p>
            <a:p>
              <a:pPr algn="just"/>
              <a:endParaRPr lang="en-US" sz="3200" dirty="0"/>
            </a:p>
            <a:p>
              <a:pPr marL="457200" indent="-457200" algn="just">
                <a:buFont typeface="Arial" panose="020B0604020202020204" pitchFamily="34" charset="0"/>
                <a:buChar char="•"/>
              </a:pPr>
              <a:r>
                <a:rPr lang="en-US" sz="3200" dirty="0"/>
                <a:t>The need for an automated and highly accurate diagnostic system is critical to improving early detection.</a:t>
              </a:r>
            </a:p>
            <a:p>
              <a:pPr marL="457200" indent="-457200" algn="just">
                <a:buFont typeface="Arial" panose="020B0604020202020204" pitchFamily="34" charset="0"/>
                <a:buChar char="•"/>
              </a:pPr>
              <a:endParaRPr lang="en-US" sz="3200" dirty="0"/>
            </a:p>
            <a:p>
              <a:pPr marL="457200" indent="-457200" algn="just">
                <a:buFont typeface="Arial" panose="020B0604020202020204" pitchFamily="34" charset="0"/>
                <a:buChar char="•"/>
              </a:pPr>
              <a:r>
                <a:rPr lang="en-US" sz="3200" dirty="0"/>
                <a:t>This study overcomes these challenges by leveraging deep learning techniques to enhance breast cancer detection.</a:t>
              </a:r>
            </a:p>
            <a:p>
              <a:pPr marL="457200" indent="-457200" algn="just">
                <a:buFont typeface="Arial" panose="020B0604020202020204" pitchFamily="34" charset="0"/>
                <a:buChar char="•"/>
              </a:pPr>
              <a:endParaRPr lang="en-US" sz="3200" dirty="0"/>
            </a:p>
            <a:p>
              <a:pPr marL="457200" indent="-457200" algn="just">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
          <p:nvSpPr>
            <p:cNvPr id="7" name="TextBox 7"/>
            <p:cNvSpPr txBox="1"/>
            <p:nvPr/>
          </p:nvSpPr>
          <p:spPr>
            <a:xfrm>
              <a:off x="0" y="-19051"/>
              <a:ext cx="12211527" cy="607811"/>
            </a:xfrm>
            <a:prstGeom prst="rect">
              <a:avLst/>
            </a:prstGeom>
          </p:spPr>
          <p:txBody>
            <a:bodyPr lIns="0" tIns="0" rIns="0" bIns="0" rtlCol="0" anchor="t">
              <a:spAutoFit/>
            </a:bodyPr>
            <a:lstStyle/>
            <a:p>
              <a:pPr>
                <a:lnSpc>
                  <a:spcPts val="10200"/>
                </a:lnSpc>
                <a:spcBef>
                  <a:spcPct val="0"/>
                </a:spcBef>
              </a:pPr>
              <a:r>
                <a:rPr lang="en-US" sz="6600" b="1" dirty="0">
                  <a:latin typeface="+mj-lt"/>
                  <a:cs typeface="Times New Roman" panose="02020603050405020304" pitchFamily="18" charset="0"/>
                </a:rPr>
                <a:t>Problem Statement.</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5656237" y="4554062"/>
            <a:ext cx="9924440" cy="9924440"/>
          </a:xfrm>
          <a:custGeom>
            <a:avLst/>
            <a:gdLst/>
            <a:ahLst/>
            <a:cxnLst/>
            <a:rect l="l" t="t" r="r" b="b"/>
            <a:pathLst>
              <a:path w="9924440" h="9924440">
                <a:moveTo>
                  <a:pt x="0" y="0"/>
                </a:moveTo>
                <a:lnTo>
                  <a:pt x="9924440" y="0"/>
                </a:lnTo>
                <a:lnTo>
                  <a:pt x="9924440" y="9924440"/>
                </a:lnTo>
                <a:lnTo>
                  <a:pt x="0" y="992444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2" name="Group 12"/>
          <p:cNvGrpSpPr/>
          <p:nvPr/>
        </p:nvGrpSpPr>
        <p:grpSpPr>
          <a:xfrm>
            <a:off x="838200" y="1244596"/>
            <a:ext cx="15889101" cy="6634712"/>
            <a:chOff x="-1571626" y="-2685421"/>
            <a:chExt cx="21185469" cy="8846282"/>
          </a:xfrm>
        </p:grpSpPr>
        <p:sp>
          <p:nvSpPr>
            <p:cNvPr id="13" name="TextBox 13"/>
            <p:cNvSpPr txBox="1"/>
            <p:nvPr/>
          </p:nvSpPr>
          <p:spPr>
            <a:xfrm>
              <a:off x="-608295" y="-2685421"/>
              <a:ext cx="20222138" cy="1605996"/>
            </a:xfrm>
            <a:prstGeom prst="rect">
              <a:avLst/>
            </a:prstGeom>
          </p:spPr>
          <p:txBody>
            <a:bodyPr wrap="square" lIns="0" tIns="0" rIns="0" bIns="0" rtlCol="0" anchor="t">
              <a:spAutoFit/>
            </a:bodyPr>
            <a:lstStyle/>
            <a:p>
              <a:pPr marL="0" lvl="0" indent="0" algn="ctr">
                <a:lnSpc>
                  <a:spcPts val="10200"/>
                </a:lnSpc>
                <a:spcBef>
                  <a:spcPct val="0"/>
                </a:spcBef>
              </a:pPr>
              <a:r>
                <a:rPr lang="en-US" sz="6600" u="none" dirty="0">
                  <a:solidFill>
                    <a:srgbClr val="1B1B1B"/>
                  </a:solidFill>
                  <a:effectLst>
                    <a:outerShdw blurRad="38100" dist="38100" dir="2700000" algn="tl">
                      <a:srgbClr val="000000">
                        <a:alpha val="43137"/>
                      </a:srgbClr>
                    </a:outerShdw>
                  </a:effectLst>
                  <a:latin typeface="+mj-lt"/>
                  <a:ea typeface="Neue Machina"/>
                  <a:cs typeface="Times New Roman" panose="02020603050405020304" pitchFamily="18" charset="0"/>
                  <a:sym typeface="Neue Machina"/>
                </a:rPr>
                <a:t>Introduction</a:t>
              </a:r>
            </a:p>
          </p:txBody>
        </p:sp>
        <p:sp>
          <p:nvSpPr>
            <p:cNvPr id="14" name="TextBox 14"/>
            <p:cNvSpPr txBox="1"/>
            <p:nvPr/>
          </p:nvSpPr>
          <p:spPr>
            <a:xfrm>
              <a:off x="-1571626" y="176318"/>
              <a:ext cx="9502774" cy="5984543"/>
            </a:xfrm>
            <a:prstGeom prst="rect">
              <a:avLst/>
            </a:prstGeom>
          </p:spPr>
          <p:txBody>
            <a:bodyPr lIns="0" tIns="0" rIns="0" bIns="0" rtlCol="0" anchor="t">
              <a:spAutoFit/>
            </a:bodyPr>
            <a:lstStyle/>
            <a:p>
              <a:pPr marL="539751" lvl="1" indent="-269876">
                <a:lnSpc>
                  <a:spcPts val="3500"/>
                </a:lnSpc>
                <a:buFont typeface="Arial"/>
                <a:buChar char="•"/>
              </a:pPr>
              <a:r>
                <a:rPr lang="en-US" sz="4000" dirty="0"/>
                <a:t>Breast cancer is the second leading cause of cancer-related deaths worldwide.</a:t>
              </a:r>
              <a:endParaRPr lang="en-US" sz="4000" dirty="0">
                <a:solidFill>
                  <a:srgbClr val="1B1B1B"/>
                </a:solidFill>
                <a:latin typeface="Times New Roman" panose="02020603050405020304" pitchFamily="18" charset="0"/>
                <a:ea typeface="Telegraf"/>
                <a:cs typeface="Times New Roman" panose="02020603050405020304" pitchFamily="18" charset="0"/>
                <a:sym typeface="Telegraf"/>
              </a:endParaRPr>
            </a:p>
            <a:p>
              <a:pPr marL="269875" lvl="1" algn="l">
                <a:lnSpc>
                  <a:spcPts val="3500"/>
                </a:lnSpc>
              </a:pPr>
              <a:endParaRPr lang="en-US" sz="3600" dirty="0">
                <a:solidFill>
                  <a:srgbClr val="1B1B1B"/>
                </a:solidFill>
                <a:latin typeface="Times New Roman" panose="02020603050405020304" pitchFamily="18" charset="0"/>
                <a:ea typeface="Telegraf"/>
                <a:cs typeface="Times New Roman" panose="02020603050405020304" pitchFamily="18" charset="0"/>
                <a:sym typeface="Telegraf"/>
              </a:endParaRPr>
            </a:p>
            <a:p>
              <a:pPr marL="539751" lvl="1" indent="-269876">
                <a:lnSpc>
                  <a:spcPts val="3500"/>
                </a:lnSpc>
                <a:buFont typeface="Arial"/>
                <a:buChar char="•"/>
              </a:pPr>
              <a:r>
                <a:rPr lang="en-US" sz="4000" dirty="0"/>
                <a:t>It affects millions of women annually.</a:t>
              </a:r>
            </a:p>
            <a:p>
              <a:pPr marL="269875" lvl="1">
                <a:lnSpc>
                  <a:spcPts val="3500"/>
                </a:lnSpc>
              </a:pPr>
              <a:endParaRPr lang="en-US" sz="3600" dirty="0">
                <a:solidFill>
                  <a:srgbClr val="1B1B1B"/>
                </a:solidFill>
                <a:latin typeface="Times New Roman" panose="02020603050405020304" pitchFamily="18" charset="0"/>
                <a:ea typeface="Telegraf"/>
                <a:cs typeface="Times New Roman" panose="02020603050405020304" pitchFamily="18" charset="0"/>
                <a:sym typeface="Telegraf"/>
                <a:hlinkClick r:id="rId4" action="ppaction://hlinksldjump"/>
              </a:endParaRPr>
            </a:p>
            <a:p>
              <a:pPr marL="539751" lvl="1" indent="-269876">
                <a:lnSpc>
                  <a:spcPts val="3500"/>
                </a:lnSpc>
                <a:buFont typeface="Arial"/>
                <a:buChar char="•"/>
              </a:pPr>
              <a:r>
                <a:rPr lang="en-US" sz="4000" dirty="0"/>
                <a:t>Early detection can significantly improve survival rates.</a:t>
              </a:r>
            </a:p>
            <a:p>
              <a:pPr marL="269875" lvl="1">
                <a:lnSpc>
                  <a:spcPts val="3500"/>
                </a:lnSpc>
              </a:pPr>
              <a:endParaRPr lang="en-US" sz="3600" dirty="0">
                <a:solidFill>
                  <a:srgbClr val="1B1B1B"/>
                </a:solidFill>
                <a:latin typeface="Times New Roman" panose="02020603050405020304" pitchFamily="18" charset="0"/>
                <a:ea typeface="Telegraf"/>
                <a:cs typeface="Times New Roman" panose="02020603050405020304" pitchFamily="18" charset="0"/>
                <a:sym typeface="Telegraf"/>
                <a:hlinkClick r:id="rId4" action="ppaction://hlinksldjump"/>
              </a:endParaRPr>
            </a:p>
          </p:txBody>
        </p:sp>
      </p:grpSp>
      <p:pic>
        <p:nvPicPr>
          <p:cNvPr id="16" name="Picture 15" descr="A graph of numbers and columns&#10;&#10;AI-generated content may be incorrect.">
            <a:extLst>
              <a:ext uri="{FF2B5EF4-FFF2-40B4-BE49-F238E27FC236}">
                <a16:creationId xmlns:a16="http://schemas.microsoft.com/office/drawing/2014/main" xmlns="" id="{37B0518C-B9C6-18DD-A443-E2701C3ECF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8765" y="3390900"/>
            <a:ext cx="8649103" cy="4488408"/>
          </a:xfrm>
          <a:prstGeom prst="rect">
            <a:avLst/>
          </a:prstGeom>
        </p:spPr>
      </p:pic>
      <p:sp>
        <p:nvSpPr>
          <p:cNvPr id="3" name="TextBox 2">
            <a:extLst>
              <a:ext uri="{FF2B5EF4-FFF2-40B4-BE49-F238E27FC236}">
                <a16:creationId xmlns:a16="http://schemas.microsoft.com/office/drawing/2014/main" xmlns="" id="{9A9158DF-CCF9-E313-1070-DE82FD065E6F}"/>
              </a:ext>
            </a:extLst>
          </p:cNvPr>
          <p:cNvSpPr txBox="1"/>
          <p:nvPr/>
        </p:nvSpPr>
        <p:spPr>
          <a:xfrm>
            <a:off x="1143000" y="8267700"/>
            <a:ext cx="15849600" cy="1384995"/>
          </a:xfrm>
          <a:prstGeom prst="rect">
            <a:avLst/>
          </a:prstGeom>
          <a:noFill/>
        </p:spPr>
        <p:txBody>
          <a:bodyPr wrap="square" rtlCol="0">
            <a:spAutoFit/>
          </a:bodyPr>
          <a:lstStyle/>
          <a:p>
            <a:r>
              <a:rPr lang="en-US" sz="2800" dirty="0"/>
              <a:t>The bar chart compares breast cancer deaths across different age groups for two datasets: KPH-R (dark bars) and SEER (light bars). The highest mortality in the KPH-R dataset occurs in the 45–54 age group, while the SEER dataset shows peak deaths in the 55–74 age range.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5656237" y="4554062"/>
            <a:ext cx="9924440" cy="9924440"/>
          </a:xfrm>
          <a:custGeom>
            <a:avLst/>
            <a:gdLst/>
            <a:ahLst/>
            <a:cxnLst/>
            <a:rect l="l" t="t" r="r" b="b"/>
            <a:pathLst>
              <a:path w="9924440" h="9924440">
                <a:moveTo>
                  <a:pt x="0" y="0"/>
                </a:moveTo>
                <a:lnTo>
                  <a:pt x="9924440" y="0"/>
                </a:lnTo>
                <a:lnTo>
                  <a:pt x="9924440" y="9924440"/>
                </a:lnTo>
                <a:lnTo>
                  <a:pt x="0" y="992444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4" name="TextBox 14"/>
          <p:cNvSpPr txBox="1"/>
          <p:nvPr/>
        </p:nvSpPr>
        <p:spPr>
          <a:xfrm>
            <a:off x="1041400" y="2810351"/>
            <a:ext cx="7924800" cy="4488408"/>
          </a:xfrm>
          <a:prstGeom prst="rect">
            <a:avLst/>
          </a:prstGeom>
        </p:spPr>
        <p:txBody>
          <a:bodyPr wrap="square" lIns="0" tIns="0" rIns="0" bIns="0" rtlCol="0" anchor="t">
            <a:spAutoFit/>
          </a:bodyPr>
          <a:lstStyle/>
          <a:p>
            <a:pPr marL="539751" lvl="1" indent="-269876" algn="just">
              <a:lnSpc>
                <a:spcPts val="3500"/>
              </a:lnSpc>
              <a:buFont typeface="Arial"/>
              <a:buChar char="•"/>
            </a:pPr>
            <a:r>
              <a:rPr lang="en-US" sz="4000" dirty="0"/>
              <a:t>Mammograms are the standard screening method</a:t>
            </a:r>
            <a:r>
              <a:rPr lang="en-US" sz="3600" dirty="0"/>
              <a:t>.</a:t>
            </a:r>
          </a:p>
          <a:p>
            <a:pPr marL="269875" lvl="1" algn="just">
              <a:lnSpc>
                <a:spcPts val="3500"/>
              </a:lnSpc>
            </a:pPr>
            <a:endParaRPr lang="en-US" sz="3600" dirty="0">
              <a:solidFill>
                <a:srgbClr val="1B1B1B"/>
              </a:solidFill>
              <a:latin typeface="Times New Roman" panose="02020603050405020304" pitchFamily="18" charset="0"/>
              <a:ea typeface="Telegraf"/>
              <a:cs typeface="Times New Roman" panose="02020603050405020304" pitchFamily="18" charset="0"/>
              <a:sym typeface="Telegraf"/>
            </a:endParaRPr>
          </a:p>
          <a:p>
            <a:pPr marL="539751" lvl="1" indent="-269876" algn="just">
              <a:lnSpc>
                <a:spcPts val="3500"/>
              </a:lnSpc>
              <a:buFont typeface="Arial"/>
              <a:buChar char="•"/>
            </a:pPr>
            <a:r>
              <a:rPr lang="en-US" sz="4000" dirty="0"/>
              <a:t>Traditional detection methods have limitations, including human error.</a:t>
            </a:r>
          </a:p>
          <a:p>
            <a:pPr marL="269875" lvl="1" algn="just">
              <a:lnSpc>
                <a:spcPts val="3500"/>
              </a:lnSpc>
            </a:pPr>
            <a:endParaRPr lang="en-US" sz="3600" dirty="0">
              <a:solidFill>
                <a:srgbClr val="1B1B1B"/>
              </a:solidFill>
              <a:latin typeface="Times New Roman" panose="02020603050405020304" pitchFamily="18" charset="0"/>
              <a:ea typeface="Telegraf"/>
              <a:cs typeface="Times New Roman" panose="02020603050405020304" pitchFamily="18" charset="0"/>
              <a:sym typeface="Telegraf"/>
              <a:hlinkClick r:id="rId4" action="ppaction://hlinksldjump"/>
            </a:endParaRPr>
          </a:p>
          <a:p>
            <a:pPr marL="539751" lvl="1" indent="-269876" algn="just">
              <a:lnSpc>
                <a:spcPts val="3500"/>
              </a:lnSpc>
              <a:buFont typeface="Arial"/>
              <a:buChar char="•"/>
            </a:pPr>
            <a:r>
              <a:rPr lang="en-US" sz="4000" dirty="0"/>
              <a:t>AI-based techniques can enhance accuracy and reduce diagnostic time.</a:t>
            </a:r>
          </a:p>
          <a:p>
            <a:pPr marL="269875" lvl="1" algn="just">
              <a:lnSpc>
                <a:spcPts val="3500"/>
              </a:lnSpc>
            </a:pPr>
            <a:endParaRPr lang="en-US" sz="3600" dirty="0">
              <a:solidFill>
                <a:srgbClr val="1B1B1B"/>
              </a:solidFill>
              <a:latin typeface="Times New Roman" panose="02020603050405020304" pitchFamily="18" charset="0"/>
              <a:ea typeface="Telegraf"/>
              <a:cs typeface="Times New Roman" panose="02020603050405020304" pitchFamily="18" charset="0"/>
              <a:sym typeface="Telegraf"/>
              <a:hlinkClick r:id="rId4" action="ppaction://hlinksldjump"/>
            </a:endParaRPr>
          </a:p>
        </p:txBody>
      </p:sp>
      <p:pic>
        <p:nvPicPr>
          <p:cNvPr id="16" name="Picture 15" descr="A graph of women's health&#10;&#10;AI-generated content may be incorrect.">
            <a:extLst>
              <a:ext uri="{FF2B5EF4-FFF2-40B4-BE49-F238E27FC236}">
                <a16:creationId xmlns:a16="http://schemas.microsoft.com/office/drawing/2014/main" xmlns="" id="{A69FCC8A-7A6B-009B-C9BC-2B981D44437B}"/>
              </a:ext>
            </a:extLst>
          </p:cNvPr>
          <p:cNvPicPr>
            <a:picLocks noChangeAspect="1"/>
          </p:cNvPicPr>
          <p:nvPr/>
        </p:nvPicPr>
        <p:blipFill>
          <a:blip r:embed="rId5">
            <a:extLst>
              <a:ext uri="{28A0092B-C50C-407E-A947-70E740481C1C}">
                <a14:useLocalDpi xmlns:a14="http://schemas.microsoft.com/office/drawing/2010/main" val="0"/>
              </a:ext>
            </a:extLst>
          </a:blip>
          <a:srcRect l="7096" t="6924" r="4215" b="8981"/>
          <a:stretch/>
        </p:blipFill>
        <p:spPr>
          <a:xfrm>
            <a:off x="9307288" y="2810350"/>
            <a:ext cx="7899398" cy="4695349"/>
          </a:xfrm>
          <a:prstGeom prst="rect">
            <a:avLst/>
          </a:prstGeom>
        </p:spPr>
      </p:pic>
      <p:sp>
        <p:nvSpPr>
          <p:cNvPr id="3" name="TextBox 2">
            <a:extLst>
              <a:ext uri="{FF2B5EF4-FFF2-40B4-BE49-F238E27FC236}">
                <a16:creationId xmlns:a16="http://schemas.microsoft.com/office/drawing/2014/main" xmlns="" id="{088A429E-7F0C-E1DC-5CEB-F094713F1D80}"/>
              </a:ext>
            </a:extLst>
          </p:cNvPr>
          <p:cNvSpPr txBox="1"/>
          <p:nvPr/>
        </p:nvSpPr>
        <p:spPr>
          <a:xfrm>
            <a:off x="1676400" y="8039100"/>
            <a:ext cx="15530285" cy="1569660"/>
          </a:xfrm>
          <a:prstGeom prst="rect">
            <a:avLst/>
          </a:prstGeom>
          <a:noFill/>
        </p:spPr>
        <p:txBody>
          <a:bodyPr wrap="square" rtlCol="0">
            <a:spAutoFit/>
          </a:bodyPr>
          <a:lstStyle/>
          <a:p>
            <a:r>
              <a:rPr lang="en-US" sz="3200" dirty="0"/>
              <a:t>The  bar chart displays the percentage of breast cancer deaths across different age groups in US women. The highest death rates are in the </a:t>
            </a:r>
            <a:r>
              <a:rPr lang="en-US" sz="3200" b="1" dirty="0"/>
              <a:t>65–74 age group (24.1%)</a:t>
            </a:r>
            <a:r>
              <a:rPr lang="en-US" sz="3200" dirty="0"/>
              <a:t>, followed by </a:t>
            </a:r>
            <a:r>
              <a:rPr lang="en-US" sz="3200" b="1" dirty="0"/>
              <a:t>55–64 (21.3%)</a:t>
            </a:r>
            <a:r>
              <a:rPr lang="en-US" sz="3200" dirty="0"/>
              <a:t> and </a:t>
            </a:r>
            <a:r>
              <a:rPr lang="en-US" sz="3200" b="1" dirty="0"/>
              <a:t>75–84 (20.2%)</a:t>
            </a:r>
            <a:r>
              <a:rPr lang="en-US" sz="3200" dirty="0"/>
              <a:t>.</a:t>
            </a:r>
          </a:p>
        </p:txBody>
      </p:sp>
    </p:spTree>
    <p:extLst>
      <p:ext uri="{BB962C8B-B14F-4D97-AF65-F5344CB8AC3E}">
        <p14:creationId xmlns:p14="http://schemas.microsoft.com/office/powerpoint/2010/main" val="158295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6" name="TextBox 6"/>
          <p:cNvSpPr txBox="1"/>
          <p:nvPr/>
        </p:nvSpPr>
        <p:spPr>
          <a:xfrm>
            <a:off x="1028700" y="1009650"/>
            <a:ext cx="4898176" cy="2609850"/>
          </a:xfrm>
          <a:prstGeom prst="rect">
            <a:avLst/>
          </a:prstGeom>
        </p:spPr>
        <p:txBody>
          <a:bodyPr lIns="0" tIns="0" rIns="0" bIns="0" rtlCol="0" anchor="t">
            <a:spAutoFit/>
          </a:bodyPr>
          <a:lstStyle/>
          <a:p>
            <a:pPr marL="0" lvl="0" indent="0" algn="l">
              <a:lnSpc>
                <a:spcPts val="10200"/>
              </a:lnSpc>
              <a:spcBef>
                <a:spcPct val="0"/>
              </a:spcBef>
            </a:pPr>
            <a:r>
              <a:rPr lang="en-US" sz="8500" u="none" dirty="0">
                <a:solidFill>
                  <a:srgbClr val="1B1B1B"/>
                </a:solidFill>
                <a:latin typeface="+mj-lt"/>
                <a:ea typeface="Neue Machina"/>
                <a:cs typeface="Times New Roman" panose="02020603050405020304" pitchFamily="18" charset="0"/>
                <a:sym typeface="Neue Machina"/>
              </a:rPr>
              <a:t>Related  Works</a:t>
            </a:r>
          </a:p>
        </p:txBody>
      </p:sp>
      <p:sp>
        <p:nvSpPr>
          <p:cNvPr id="13" name="TextBox 13"/>
          <p:cNvSpPr txBox="1"/>
          <p:nvPr/>
        </p:nvSpPr>
        <p:spPr>
          <a:xfrm>
            <a:off x="13220611" y="6594630"/>
            <a:ext cx="3988916" cy="492443"/>
          </a:xfrm>
          <a:prstGeom prst="rect">
            <a:avLst/>
          </a:prstGeom>
        </p:spPr>
        <p:txBody>
          <a:bodyPr lIns="0" tIns="0" rIns="0" bIns="0" rtlCol="0" anchor="t">
            <a:spAutoFit/>
          </a:bodyPr>
          <a:lstStyle/>
          <a:p>
            <a:pPr algn="ctr"/>
            <a:endParaRPr lang="en-US" sz="3200" dirty="0">
              <a:latin typeface="Times New Roman" panose="02020603050405020304" pitchFamily="18" charset="0"/>
              <a:cs typeface="Times New Roman" panose="02020603050405020304" pitchFamily="18" charset="0"/>
            </a:endParaRPr>
          </a:p>
        </p:txBody>
      </p:sp>
      <p:sp>
        <p:nvSpPr>
          <p:cNvPr id="15" name="AutoShape 15"/>
          <p:cNvSpPr/>
          <p:nvPr/>
        </p:nvSpPr>
        <p:spPr>
          <a:xfrm rot="-5403978" flipV="1">
            <a:off x="9955341" y="3519380"/>
            <a:ext cx="5038785" cy="38302"/>
          </a:xfrm>
          <a:prstGeom prst="line">
            <a:avLst/>
          </a:prstGeom>
          <a:ln w="19050" cap="flat">
            <a:solidFill>
              <a:srgbClr val="1B1B1B"/>
            </a:solidFill>
            <a:prstDash val="solid"/>
            <a:headEnd type="none" w="sm" len="sm"/>
            <a:tailEnd type="none" w="sm" len="sm"/>
          </a:ln>
        </p:spPr>
      </p:sp>
      <p:pic>
        <p:nvPicPr>
          <p:cNvPr id="17" name="Picture 16" descr="Close-up of a breast&#10;&#10;AI-generated content may be incorrect.">
            <a:extLst>
              <a:ext uri="{FF2B5EF4-FFF2-40B4-BE49-F238E27FC236}">
                <a16:creationId xmlns:a16="http://schemas.microsoft.com/office/drawing/2014/main" xmlns="" id="{5641A410-5985-5CC0-95A5-2D2EA6E88989}"/>
              </a:ext>
            </a:extLst>
          </p:cNvPr>
          <p:cNvPicPr>
            <a:picLocks noChangeAspect="1"/>
          </p:cNvPicPr>
          <p:nvPr/>
        </p:nvPicPr>
        <p:blipFill>
          <a:blip r:embed="rId2">
            <a:extLst>
              <a:ext uri="{28A0092B-C50C-407E-A947-70E740481C1C}">
                <a14:useLocalDpi xmlns:a14="http://schemas.microsoft.com/office/drawing/2010/main" val="0"/>
              </a:ext>
            </a:extLst>
          </a:blip>
          <a:srcRect l="22642" t="12261" r="19273" b="12698"/>
          <a:stretch/>
        </p:blipFill>
        <p:spPr>
          <a:xfrm>
            <a:off x="7752792" y="876300"/>
            <a:ext cx="3912724" cy="5181600"/>
          </a:xfrm>
          <a:prstGeom prst="rect">
            <a:avLst/>
          </a:prstGeom>
        </p:spPr>
      </p:pic>
      <p:pic>
        <p:nvPicPr>
          <p:cNvPr id="19" name="Picture 18" descr="A close-up of a breast scan&#10;&#10;AI-generated content may be incorrect.">
            <a:extLst>
              <a:ext uri="{FF2B5EF4-FFF2-40B4-BE49-F238E27FC236}">
                <a16:creationId xmlns:a16="http://schemas.microsoft.com/office/drawing/2014/main" xmlns="" id="{2C8BF51A-F6FE-E130-D24D-F6AAB6FF4CFE}"/>
              </a:ext>
            </a:extLst>
          </p:cNvPr>
          <p:cNvPicPr>
            <a:picLocks noChangeAspect="1"/>
          </p:cNvPicPr>
          <p:nvPr/>
        </p:nvPicPr>
        <p:blipFill>
          <a:blip r:embed="rId3">
            <a:extLst>
              <a:ext uri="{28A0092B-C50C-407E-A947-70E740481C1C}">
                <a14:useLocalDpi xmlns:a14="http://schemas.microsoft.com/office/drawing/2010/main" val="0"/>
              </a:ext>
            </a:extLst>
          </a:blip>
          <a:srcRect l="23522" t="13918" r="19515" b="11458"/>
          <a:stretch/>
        </p:blipFill>
        <p:spPr>
          <a:xfrm>
            <a:off x="13249342" y="876300"/>
            <a:ext cx="3988916" cy="5181600"/>
          </a:xfrm>
          <a:prstGeom prst="rect">
            <a:avLst/>
          </a:prstGeom>
        </p:spPr>
      </p:pic>
      <p:sp>
        <p:nvSpPr>
          <p:cNvPr id="5" name="Rectangle 4"/>
          <p:cNvSpPr/>
          <p:nvPr/>
        </p:nvSpPr>
        <p:spPr>
          <a:xfrm>
            <a:off x="0" y="6210300"/>
            <a:ext cx="18288000" cy="3739485"/>
          </a:xfrm>
          <a:prstGeom prst="rect">
            <a:avLst/>
          </a:prstGeom>
        </p:spPr>
        <p:txBody>
          <a:bodyPr wrap="square">
            <a:spAutoFit/>
          </a:bodyPr>
          <a:lstStyle/>
          <a:p>
            <a:pPr algn="just"/>
            <a:r>
              <a:rPr lang="en-US" sz="3950" dirty="0">
                <a:latin typeface="Times New Roman" panose="02020603050405020304" pitchFamily="18" charset="0"/>
                <a:cs typeface="Times New Roman" panose="02020603050405020304" pitchFamily="18" charset="0"/>
              </a:rPr>
              <a:t>Previous studies have utilized traditional Computer-Aided Diagnosis (CAD) methods for mammographic image segmentation. However, these methods often lack robustness and accuracy. More recent approaches include deep learning-based models such as YOLO for breast cancer detection. However, these approaches also face challenges, including dataset limitations and computational complexity. In our research, we aim to address these challenges by leveraging CNN architectures like VGG16 and </a:t>
            </a:r>
            <a:r>
              <a:rPr lang="en-US" sz="3950" dirty="0" err="1">
                <a:latin typeface="Times New Roman" panose="02020603050405020304" pitchFamily="18" charset="0"/>
                <a:cs typeface="Times New Roman" panose="02020603050405020304" pitchFamily="18" charset="0"/>
              </a:rPr>
              <a:t>DenseNet</a:t>
            </a:r>
            <a:r>
              <a:rPr lang="en-US" sz="3950" dirty="0">
                <a:latin typeface="Times New Roman" panose="02020603050405020304" pitchFamily="18" charset="0"/>
                <a:cs typeface="Times New Roman" panose="02020603050405020304" pitchFamily="18" charset="0"/>
              </a:rPr>
              <a:t>.</a:t>
            </a:r>
            <a:endParaRPr lang="en-US" sz="39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DDFA"/>
        </a:solidFill>
        <a:effectLst/>
      </p:bgPr>
    </p:bg>
    <p:spTree>
      <p:nvGrpSpPr>
        <p:cNvPr id="1" name=""/>
        <p:cNvGrpSpPr/>
        <p:nvPr/>
      </p:nvGrpSpPr>
      <p:grpSpPr>
        <a:xfrm>
          <a:off x="0" y="0"/>
          <a:ext cx="0" cy="0"/>
          <a:chOff x="0" y="0"/>
          <a:chExt cx="0" cy="0"/>
        </a:xfrm>
      </p:grpSpPr>
      <p:sp>
        <p:nvSpPr>
          <p:cNvPr id="4" name="TextBox 4"/>
          <p:cNvSpPr txBox="1"/>
          <p:nvPr/>
        </p:nvSpPr>
        <p:spPr>
          <a:xfrm>
            <a:off x="1028700" y="6032513"/>
            <a:ext cx="9981754" cy="552133"/>
          </a:xfrm>
          <a:prstGeom prst="rect">
            <a:avLst/>
          </a:prstGeom>
        </p:spPr>
        <p:txBody>
          <a:bodyPr lIns="0" tIns="0" rIns="0" bIns="0" rtlCol="0" anchor="t">
            <a:spAutoFit/>
          </a:bodyPr>
          <a:lstStyle/>
          <a:p>
            <a:pPr algn="l">
              <a:lnSpc>
                <a:spcPts val="4479"/>
              </a:lnSpc>
            </a:pPr>
            <a:endParaRPr lang="en-US" sz="3199" dirty="0">
              <a:solidFill>
                <a:srgbClr val="1B1B1B"/>
              </a:solidFill>
              <a:latin typeface="Telegraf"/>
              <a:ea typeface="Telegraf"/>
              <a:cs typeface="Telegraf"/>
              <a:sym typeface="Telegraf"/>
            </a:endParaRPr>
          </a:p>
        </p:txBody>
      </p:sp>
      <p:pic>
        <p:nvPicPr>
          <p:cNvPr id="11" name="Picture 10" descr="A close-up of a breast scan&#10;&#10;AI-generated content may be incorrect.">
            <a:extLst>
              <a:ext uri="{FF2B5EF4-FFF2-40B4-BE49-F238E27FC236}">
                <a16:creationId xmlns:a16="http://schemas.microsoft.com/office/drawing/2014/main" xmlns="" id="{70B7DB62-95EC-E4D2-4A21-3B4B085A6F27}"/>
              </a:ext>
            </a:extLst>
          </p:cNvPr>
          <p:cNvPicPr>
            <a:picLocks noChangeAspect="1"/>
          </p:cNvPicPr>
          <p:nvPr/>
        </p:nvPicPr>
        <p:blipFill>
          <a:blip r:embed="rId2">
            <a:extLst>
              <a:ext uri="{28A0092B-C50C-407E-A947-70E740481C1C}">
                <a14:useLocalDpi xmlns:a14="http://schemas.microsoft.com/office/drawing/2010/main" val="0"/>
              </a:ext>
            </a:extLst>
          </a:blip>
          <a:srcRect l="23020" t="12838" r="21913" b="10774"/>
          <a:stretch/>
        </p:blipFill>
        <p:spPr>
          <a:xfrm>
            <a:off x="4966931" y="1097260"/>
            <a:ext cx="3314930" cy="3352800"/>
          </a:xfrm>
          <a:prstGeom prst="rect">
            <a:avLst/>
          </a:prstGeom>
        </p:spPr>
      </p:pic>
      <p:pic>
        <p:nvPicPr>
          <p:cNvPr id="13" name="Picture 12" descr="Close-up of a breast&#10;&#10;AI-generated content may be incorrect.">
            <a:extLst>
              <a:ext uri="{FF2B5EF4-FFF2-40B4-BE49-F238E27FC236}">
                <a16:creationId xmlns:a16="http://schemas.microsoft.com/office/drawing/2014/main" xmlns="" id="{8A2EDCEA-D9B8-43F8-D985-790B6DEB85DC}"/>
              </a:ext>
            </a:extLst>
          </p:cNvPr>
          <p:cNvPicPr>
            <a:picLocks noChangeAspect="1"/>
          </p:cNvPicPr>
          <p:nvPr/>
        </p:nvPicPr>
        <p:blipFill>
          <a:blip r:embed="rId3">
            <a:extLst>
              <a:ext uri="{28A0092B-C50C-407E-A947-70E740481C1C}">
                <a14:useLocalDpi xmlns:a14="http://schemas.microsoft.com/office/drawing/2010/main" val="0"/>
              </a:ext>
            </a:extLst>
          </a:blip>
          <a:srcRect l="22315" t="12865" r="20723" b="10747"/>
          <a:stretch/>
        </p:blipFill>
        <p:spPr>
          <a:xfrm>
            <a:off x="13299299" y="1097260"/>
            <a:ext cx="3429000" cy="3197154"/>
          </a:xfrm>
          <a:prstGeom prst="rect">
            <a:avLst/>
          </a:prstGeom>
        </p:spPr>
      </p:pic>
      <p:pic>
        <p:nvPicPr>
          <p:cNvPr id="17" name="Picture 16" descr="A close-up of a breast&#10;&#10;AI-generated content may be incorrect.">
            <a:extLst>
              <a:ext uri="{FF2B5EF4-FFF2-40B4-BE49-F238E27FC236}">
                <a16:creationId xmlns:a16="http://schemas.microsoft.com/office/drawing/2014/main" xmlns="" id="{94F12AA5-B720-F653-A5CB-5F57B7647381}"/>
              </a:ext>
            </a:extLst>
          </p:cNvPr>
          <p:cNvPicPr>
            <a:picLocks noChangeAspect="1"/>
          </p:cNvPicPr>
          <p:nvPr/>
        </p:nvPicPr>
        <p:blipFill>
          <a:blip r:embed="rId4">
            <a:extLst>
              <a:ext uri="{28A0092B-C50C-407E-A947-70E740481C1C}">
                <a14:useLocalDpi xmlns:a14="http://schemas.microsoft.com/office/drawing/2010/main" val="0"/>
              </a:ext>
            </a:extLst>
          </a:blip>
          <a:srcRect l="25376" t="11202" r="21519" b="10673"/>
          <a:stretch/>
        </p:blipFill>
        <p:spPr>
          <a:xfrm>
            <a:off x="4966931" y="4650911"/>
            <a:ext cx="3314930" cy="3429000"/>
          </a:xfrm>
          <a:prstGeom prst="rect">
            <a:avLst/>
          </a:prstGeom>
        </p:spPr>
      </p:pic>
      <p:pic>
        <p:nvPicPr>
          <p:cNvPr id="19" name="Picture 18" descr="Close-up of a breast&#10;&#10;AI-generated content may be incorrect.">
            <a:extLst>
              <a:ext uri="{FF2B5EF4-FFF2-40B4-BE49-F238E27FC236}">
                <a16:creationId xmlns:a16="http://schemas.microsoft.com/office/drawing/2014/main" xmlns="" id="{05414821-BFCA-5E21-8460-4BFC040FCE60}"/>
              </a:ext>
            </a:extLst>
          </p:cNvPr>
          <p:cNvPicPr>
            <a:picLocks noChangeAspect="1"/>
          </p:cNvPicPr>
          <p:nvPr/>
        </p:nvPicPr>
        <p:blipFill>
          <a:blip r:embed="rId5">
            <a:extLst>
              <a:ext uri="{28A0092B-C50C-407E-A947-70E740481C1C}">
                <a14:useLocalDpi xmlns:a14="http://schemas.microsoft.com/office/drawing/2010/main" val="0"/>
              </a:ext>
            </a:extLst>
          </a:blip>
          <a:srcRect l="22547" t="14601" r="22553" b="12482"/>
          <a:stretch/>
        </p:blipFill>
        <p:spPr>
          <a:xfrm>
            <a:off x="1299910" y="1097260"/>
            <a:ext cx="3304871" cy="3364070"/>
          </a:xfrm>
          <a:prstGeom prst="rect">
            <a:avLst/>
          </a:prstGeom>
        </p:spPr>
      </p:pic>
      <p:pic>
        <p:nvPicPr>
          <p:cNvPr id="21" name="Picture 20" descr="Close-up of a breast&#10;&#10;AI-generated content may be incorrect.">
            <a:extLst>
              <a:ext uri="{FF2B5EF4-FFF2-40B4-BE49-F238E27FC236}">
                <a16:creationId xmlns:a16="http://schemas.microsoft.com/office/drawing/2014/main" xmlns="" id="{69C710CB-0C20-27AD-B830-0CBB2D6F8EDF}"/>
              </a:ext>
            </a:extLst>
          </p:cNvPr>
          <p:cNvPicPr>
            <a:picLocks noChangeAspect="1"/>
          </p:cNvPicPr>
          <p:nvPr/>
        </p:nvPicPr>
        <p:blipFill>
          <a:blip r:embed="rId6">
            <a:extLst>
              <a:ext uri="{28A0092B-C50C-407E-A947-70E740481C1C}">
                <a14:useLocalDpi xmlns:a14="http://schemas.microsoft.com/office/drawing/2010/main" val="0"/>
              </a:ext>
            </a:extLst>
          </a:blip>
          <a:srcRect l="24009" t="14674" r="20924" b="12409"/>
          <a:stretch/>
        </p:blipFill>
        <p:spPr>
          <a:xfrm>
            <a:off x="9596819" y="1097260"/>
            <a:ext cx="3314930" cy="3120954"/>
          </a:xfrm>
          <a:prstGeom prst="rect">
            <a:avLst/>
          </a:prstGeom>
        </p:spPr>
      </p:pic>
      <p:pic>
        <p:nvPicPr>
          <p:cNvPr id="23" name="Picture 22" descr="A close-up of a breast scan&#10;&#10;AI-generated content may be incorrect.">
            <a:extLst>
              <a:ext uri="{FF2B5EF4-FFF2-40B4-BE49-F238E27FC236}">
                <a16:creationId xmlns:a16="http://schemas.microsoft.com/office/drawing/2014/main" xmlns="" id="{4E45C620-0565-0EC0-A25D-CB978AA7098B}"/>
              </a:ext>
            </a:extLst>
          </p:cNvPr>
          <p:cNvPicPr>
            <a:picLocks noChangeAspect="1"/>
          </p:cNvPicPr>
          <p:nvPr/>
        </p:nvPicPr>
        <p:blipFill>
          <a:blip r:embed="rId7">
            <a:extLst>
              <a:ext uri="{28A0092B-C50C-407E-A947-70E740481C1C}">
                <a14:useLocalDpi xmlns:a14="http://schemas.microsoft.com/office/drawing/2010/main" val="0"/>
              </a:ext>
            </a:extLst>
          </a:blip>
          <a:srcRect l="24967" t="12409" r="20329" b="11459"/>
          <a:stretch/>
        </p:blipFill>
        <p:spPr>
          <a:xfrm>
            <a:off x="13259100" y="4461330"/>
            <a:ext cx="3489741" cy="3618580"/>
          </a:xfrm>
          <a:prstGeom prst="rect">
            <a:avLst/>
          </a:prstGeom>
        </p:spPr>
      </p:pic>
      <p:pic>
        <p:nvPicPr>
          <p:cNvPr id="25" name="Picture 24" descr="Close-up of a breast&#10;&#10;AI-generated content may be incorrect.">
            <a:extLst>
              <a:ext uri="{FF2B5EF4-FFF2-40B4-BE49-F238E27FC236}">
                <a16:creationId xmlns:a16="http://schemas.microsoft.com/office/drawing/2014/main" xmlns="" id="{11D3BCC2-26CE-67DF-0F5B-B999C5E65731}"/>
              </a:ext>
            </a:extLst>
          </p:cNvPr>
          <p:cNvPicPr>
            <a:picLocks noChangeAspect="1"/>
          </p:cNvPicPr>
          <p:nvPr/>
        </p:nvPicPr>
        <p:blipFill>
          <a:blip r:embed="rId8">
            <a:extLst>
              <a:ext uri="{28A0092B-C50C-407E-A947-70E740481C1C}">
                <a14:useLocalDpi xmlns:a14="http://schemas.microsoft.com/office/drawing/2010/main" val="0"/>
              </a:ext>
            </a:extLst>
          </a:blip>
          <a:srcRect l="22207" t="11823" r="20823" b="11254"/>
          <a:stretch/>
        </p:blipFill>
        <p:spPr>
          <a:xfrm>
            <a:off x="1299910" y="4701842"/>
            <a:ext cx="3304871" cy="3429000"/>
          </a:xfrm>
          <a:prstGeom prst="rect">
            <a:avLst/>
          </a:prstGeom>
        </p:spPr>
      </p:pic>
      <p:pic>
        <p:nvPicPr>
          <p:cNvPr id="27" name="Picture 26" descr="A close-up of an x-ray">
            <a:extLst>
              <a:ext uri="{FF2B5EF4-FFF2-40B4-BE49-F238E27FC236}">
                <a16:creationId xmlns:a16="http://schemas.microsoft.com/office/drawing/2014/main" xmlns="" id="{063D829B-1D47-320E-DAA5-60F6FF86F53B}"/>
              </a:ext>
            </a:extLst>
          </p:cNvPr>
          <p:cNvPicPr>
            <a:picLocks noChangeAspect="1"/>
          </p:cNvPicPr>
          <p:nvPr/>
        </p:nvPicPr>
        <p:blipFill>
          <a:blip r:embed="rId9">
            <a:extLst>
              <a:ext uri="{28A0092B-C50C-407E-A947-70E740481C1C}">
                <a14:useLocalDpi xmlns:a14="http://schemas.microsoft.com/office/drawing/2010/main" val="0"/>
              </a:ext>
            </a:extLst>
          </a:blip>
          <a:srcRect l="23287" t="12449" r="19751" b="11162"/>
          <a:stretch/>
        </p:blipFill>
        <p:spPr>
          <a:xfrm>
            <a:off x="9596819" y="4450059"/>
            <a:ext cx="3314930" cy="3629851"/>
          </a:xfrm>
          <a:prstGeom prst="rect">
            <a:avLst/>
          </a:prstGeom>
        </p:spPr>
      </p:pic>
      <p:sp>
        <p:nvSpPr>
          <p:cNvPr id="28" name="TextBox 27">
            <a:extLst>
              <a:ext uri="{FF2B5EF4-FFF2-40B4-BE49-F238E27FC236}">
                <a16:creationId xmlns:a16="http://schemas.microsoft.com/office/drawing/2014/main" xmlns="" id="{B306384E-65B1-00A7-996D-B284B0B9A320}"/>
              </a:ext>
            </a:extLst>
          </p:cNvPr>
          <p:cNvSpPr txBox="1"/>
          <p:nvPr/>
        </p:nvSpPr>
        <p:spPr>
          <a:xfrm>
            <a:off x="2133600" y="8578468"/>
            <a:ext cx="13787690" cy="1107996"/>
          </a:xfrm>
          <a:prstGeom prst="rect">
            <a:avLst/>
          </a:prstGeom>
          <a:noFill/>
        </p:spPr>
        <p:txBody>
          <a:bodyPr wrap="square" rtlCol="0">
            <a:spAutoFit/>
          </a:bodyPr>
          <a:lstStyle/>
          <a:p>
            <a:pPr algn="ctr"/>
            <a:r>
              <a:rPr lang="en-US" sz="6600" dirty="0"/>
              <a:t>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300401" y="-3206280"/>
            <a:ext cx="14483880" cy="14483880"/>
          </a:xfrm>
          <a:custGeom>
            <a:avLst/>
            <a:gdLst/>
            <a:ahLst/>
            <a:cxnLst/>
            <a:rect l="l" t="t" r="r" b="b"/>
            <a:pathLst>
              <a:path w="14483880" h="14483880">
                <a:moveTo>
                  <a:pt x="0" y="0"/>
                </a:moveTo>
                <a:lnTo>
                  <a:pt x="14483880" y="0"/>
                </a:lnTo>
                <a:lnTo>
                  <a:pt x="14483880" y="14483880"/>
                </a:lnTo>
                <a:lnTo>
                  <a:pt x="0" y="1448388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7016906" y="3579462"/>
            <a:ext cx="12348275" cy="12348275"/>
          </a:xfrm>
          <a:custGeom>
            <a:avLst/>
            <a:gdLst/>
            <a:ahLst/>
            <a:cxnLst/>
            <a:rect l="l" t="t" r="r" b="b"/>
            <a:pathLst>
              <a:path w="12348275" h="12348275">
                <a:moveTo>
                  <a:pt x="0" y="0"/>
                </a:moveTo>
                <a:lnTo>
                  <a:pt x="12348275" y="0"/>
                </a:lnTo>
                <a:lnTo>
                  <a:pt x="12348275" y="12348276"/>
                </a:lnTo>
                <a:lnTo>
                  <a:pt x="0" y="12348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AutoShape 4"/>
          <p:cNvSpPr/>
          <p:nvPr/>
        </p:nvSpPr>
        <p:spPr>
          <a:xfrm>
            <a:off x="0" y="0"/>
            <a:ext cx="8504714" cy="10287000"/>
          </a:xfrm>
          <a:prstGeom prst="rect">
            <a:avLst/>
          </a:prstGeom>
          <a:solidFill>
            <a:srgbClr val="FFFFFF"/>
          </a:solidFill>
        </p:spPr>
      </p:sp>
      <p:graphicFrame>
        <p:nvGraphicFramePr>
          <p:cNvPr id="5" name="Table 5"/>
          <p:cNvGraphicFramePr>
            <a:graphicFrameLocks noGrp="1"/>
          </p:cNvGraphicFramePr>
          <p:nvPr>
            <p:extLst>
              <p:ext uri="{D42A27DB-BD31-4B8C-83A1-F6EECF244321}">
                <p14:modId xmlns:p14="http://schemas.microsoft.com/office/powerpoint/2010/main" val="838971243"/>
              </p:ext>
            </p:extLst>
          </p:nvPr>
        </p:nvGraphicFramePr>
        <p:xfrm>
          <a:off x="1371600" y="2628900"/>
          <a:ext cx="15565171" cy="6725945"/>
        </p:xfrm>
        <a:graphic>
          <a:graphicData uri="http://schemas.openxmlformats.org/drawingml/2006/table">
            <a:tbl>
              <a:tblPr/>
              <a:tblGrid>
                <a:gridCol w="15565171">
                  <a:extLst>
                    <a:ext uri="{9D8B030D-6E8A-4147-A177-3AD203B41FA5}">
                      <a16:colId xmlns:a16="http://schemas.microsoft.com/office/drawing/2014/main" xmlns="" val="20000"/>
                    </a:ext>
                  </a:extLst>
                </a:gridCol>
              </a:tblGrid>
              <a:tr h="853647">
                <a:tc>
                  <a:txBody>
                    <a:bodyPr/>
                    <a:lstStyle/>
                    <a:p>
                      <a:pPr algn="l">
                        <a:lnSpc>
                          <a:spcPts val="4200"/>
                        </a:lnSpc>
                        <a:defRPr/>
                      </a:pPr>
                      <a:r>
                        <a:rPr lang="en-US" sz="3000" b="1" dirty="0">
                          <a:solidFill>
                            <a:srgbClr val="1B1B1B"/>
                          </a:solidFill>
                          <a:latin typeface="+mj-lt"/>
                          <a:ea typeface="Telegraf Bold"/>
                          <a:cs typeface="Times New Roman" panose="02020603050405020304" pitchFamily="18" charset="0"/>
                          <a:sym typeface="Telegraf Bold"/>
                        </a:rPr>
                        <a:t>Overview</a:t>
                      </a:r>
                      <a:endParaRPr lang="en-US" sz="1100" dirty="0">
                        <a:latin typeface="+mj-lt"/>
                        <a:cs typeface="Times New Roman" panose="02020603050405020304" pitchFamily="18" charset="0"/>
                      </a:endParaRPr>
                    </a:p>
                  </a:txBody>
                  <a:tcPr marL="190500" marR="190500" marT="190500" marB="190500" anchor="ctr">
                    <a:lnL w="9525" cap="flat" cmpd="sng" algn="ctr">
                      <a:solidFill>
                        <a:srgbClr val="1B1B1B"/>
                      </a:solidFill>
                      <a:prstDash val="solid"/>
                      <a:round/>
                      <a:headEnd type="none" w="med" len="med"/>
                      <a:tailEnd type="none" w="med" len="med"/>
                    </a:lnL>
                    <a:lnR w="9525" cap="flat" cmpd="sng" algn="ctr">
                      <a:solidFill>
                        <a:srgbClr val="1B1B1B"/>
                      </a:solidFill>
                      <a:prstDash val="solid"/>
                      <a:round/>
                      <a:headEnd type="none" w="med" len="med"/>
                      <a:tailEnd type="none" w="med" len="med"/>
                    </a:lnR>
                    <a:lnT w="9525" cap="flat" cmpd="sng" algn="ctr">
                      <a:solidFill>
                        <a:srgbClr val="1B1B1B"/>
                      </a:solidFill>
                      <a:prstDash val="solid"/>
                      <a:round/>
                      <a:headEnd type="none" w="med" len="med"/>
                      <a:tailEnd type="none" w="med" len="med"/>
                    </a:lnT>
                    <a:lnB w="9525" cap="flat" cmpd="sng" algn="ctr">
                      <a:solidFill>
                        <a:srgbClr val="1B1B1B"/>
                      </a:solidFill>
                      <a:prstDash val="solid"/>
                      <a:round/>
                      <a:headEnd type="none" w="med" len="med"/>
                      <a:tailEnd type="none" w="med" len="med"/>
                    </a:lnB>
                    <a:solidFill>
                      <a:srgbClr val="F6F6F6"/>
                    </a:solidFill>
                  </a:tcPr>
                </a:tc>
                <a:extLst>
                  <a:ext uri="{0D108BD9-81ED-4DB2-BD59-A6C34878D82A}">
                    <a16:rowId xmlns:a16="http://schemas.microsoft.com/office/drawing/2014/main" xmlns="" val="10000"/>
                  </a:ext>
                </a:extLst>
              </a:tr>
              <a:tr h="2290297">
                <a:tc>
                  <a:txBody>
                    <a:bodyPr/>
                    <a:lstStyle/>
                    <a:p>
                      <a:pPr marL="561341" marR="0" lvl="1" indent="-280670" algn="l" defTabSz="914400" rtl="0" eaLnBrk="1" fontAlgn="auto" latinLnBrk="0" hangingPunct="1">
                        <a:lnSpc>
                          <a:spcPts val="3640"/>
                        </a:lnSpc>
                        <a:spcBef>
                          <a:spcPts val="0"/>
                        </a:spcBef>
                        <a:spcAft>
                          <a:spcPts val="0"/>
                        </a:spcAft>
                        <a:buClrTx/>
                        <a:buSzTx/>
                        <a:buFont typeface="Arial"/>
                        <a:buChar char="•"/>
                        <a:tabLst/>
                        <a:defRPr/>
                      </a:pPr>
                      <a:r>
                        <a:rPr lang="en-US" sz="2800" b="1" dirty="0">
                          <a:latin typeface="+mj-lt"/>
                          <a:cs typeface="Times New Roman" panose="02020603050405020304" pitchFamily="18" charset="0"/>
                        </a:rPr>
                        <a:t>Dataset Used: </a:t>
                      </a:r>
                      <a:r>
                        <a:rPr lang="en-US" sz="2800" dirty="0">
                          <a:latin typeface="+mj-lt"/>
                          <a:cs typeface="Times New Roman" panose="02020603050405020304" pitchFamily="18" charset="0"/>
                        </a:rPr>
                        <a:t>Mammographic Image Analysis Society (MIAS).</a:t>
                      </a:r>
                    </a:p>
                    <a:p>
                      <a:pPr marL="561341" marR="0" lvl="1" indent="-280670" algn="l" defTabSz="914400" rtl="0" eaLnBrk="1" fontAlgn="auto" latinLnBrk="0" hangingPunct="1">
                        <a:lnSpc>
                          <a:spcPts val="3640"/>
                        </a:lnSpc>
                        <a:spcBef>
                          <a:spcPts val="0"/>
                        </a:spcBef>
                        <a:spcAft>
                          <a:spcPts val="0"/>
                        </a:spcAft>
                        <a:buClrTx/>
                        <a:buSzTx/>
                        <a:buFont typeface="Arial"/>
                        <a:buChar char="•"/>
                        <a:tabLst/>
                        <a:defRPr/>
                      </a:pPr>
                      <a:endParaRPr lang="en-US" sz="2800" dirty="0">
                        <a:latin typeface="+mj-lt"/>
                        <a:cs typeface="Times New Roman" panose="02020603050405020304" pitchFamily="18" charset="0"/>
                      </a:endParaRPr>
                    </a:p>
                    <a:p>
                      <a:pPr marL="561341" lvl="1" indent="-280670" algn="l">
                        <a:lnSpc>
                          <a:spcPts val="3640"/>
                        </a:lnSpc>
                        <a:buFont typeface="Arial"/>
                        <a:buChar char="•"/>
                        <a:defRPr/>
                      </a:pPr>
                      <a:r>
                        <a:rPr lang="en-US" sz="2800" b="1" dirty="0">
                          <a:solidFill>
                            <a:srgbClr val="1B1B1B"/>
                          </a:solidFill>
                          <a:latin typeface="+mj-lt"/>
                          <a:cs typeface="Times New Roman" panose="02020603050405020304" pitchFamily="18" charset="0"/>
                          <a:sym typeface="Telegraf"/>
                        </a:rPr>
                        <a:t>Source: </a:t>
                      </a:r>
                      <a:r>
                        <a:rPr lang="en-US" sz="2600" dirty="0">
                          <a:solidFill>
                            <a:srgbClr val="1B1B1B"/>
                          </a:solidFill>
                          <a:latin typeface="+mj-lt"/>
                          <a:cs typeface="Times New Roman" panose="02020603050405020304" pitchFamily="18" charset="0"/>
                          <a:sym typeface="Telegraf"/>
                        </a:rPr>
                        <a:t>United Kingdom Mammography Image store center.</a:t>
                      </a:r>
                      <a:endParaRPr lang="en-US" sz="1100" dirty="0">
                        <a:latin typeface="+mj-lt"/>
                        <a:cs typeface="Times New Roman" panose="02020603050405020304" pitchFamily="18" charset="0"/>
                      </a:endParaRPr>
                    </a:p>
                  </a:txBody>
                  <a:tcPr marL="190500" marR="190500" marT="190500" marB="190500" anchor="ctr">
                    <a:lnL w="9525" cap="flat" cmpd="sng" algn="ctr">
                      <a:solidFill>
                        <a:srgbClr val="1B1B1B"/>
                      </a:solidFill>
                      <a:prstDash val="solid"/>
                      <a:round/>
                      <a:headEnd type="none" w="med" len="med"/>
                      <a:tailEnd type="none" w="med" len="med"/>
                    </a:lnL>
                    <a:lnR w="9525" cap="flat" cmpd="sng" algn="ctr">
                      <a:solidFill>
                        <a:srgbClr val="1B1B1B"/>
                      </a:solidFill>
                      <a:prstDash val="solid"/>
                      <a:round/>
                      <a:headEnd type="none" w="med" len="med"/>
                      <a:tailEnd type="none" w="med" len="med"/>
                    </a:lnR>
                    <a:lnT w="9525" cap="flat" cmpd="sng" algn="ctr">
                      <a:solidFill>
                        <a:srgbClr val="1B1B1B"/>
                      </a:solidFill>
                      <a:prstDash val="solid"/>
                      <a:round/>
                      <a:headEnd type="none" w="med" len="med"/>
                      <a:tailEnd type="none" w="med" len="med"/>
                    </a:lnT>
                    <a:lnB w="9525" cap="flat" cmpd="sng" algn="ctr">
                      <a:solidFill>
                        <a:srgbClr val="1B1B1B"/>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840509">
                <a:tc>
                  <a:txBody>
                    <a:bodyPr/>
                    <a:lstStyle/>
                    <a:p>
                      <a:pPr algn="l">
                        <a:lnSpc>
                          <a:spcPts val="3919"/>
                        </a:lnSpc>
                        <a:defRPr/>
                      </a:pPr>
                      <a:r>
                        <a:rPr lang="en-US" sz="2799" b="1" dirty="0">
                          <a:solidFill>
                            <a:srgbClr val="1B1B1B"/>
                          </a:solidFill>
                          <a:latin typeface="+mj-lt"/>
                          <a:ea typeface="Telegraf Bold"/>
                          <a:cs typeface="Times New Roman" panose="02020603050405020304" pitchFamily="18" charset="0"/>
                          <a:sym typeface="Telegraf Bold"/>
                        </a:rPr>
                        <a:t>Dataset Properties</a:t>
                      </a:r>
                      <a:endParaRPr lang="en-US" sz="1100" dirty="0">
                        <a:latin typeface="+mj-lt"/>
                        <a:cs typeface="Times New Roman" panose="02020603050405020304" pitchFamily="18" charset="0"/>
                      </a:endParaRPr>
                    </a:p>
                  </a:txBody>
                  <a:tcPr marL="190500" marR="190500" marT="190500" marB="190500" anchor="ctr">
                    <a:lnL w="9525" cap="flat" cmpd="sng" algn="ctr">
                      <a:solidFill>
                        <a:srgbClr val="1B1B1B"/>
                      </a:solidFill>
                      <a:prstDash val="solid"/>
                      <a:round/>
                      <a:headEnd type="none" w="med" len="med"/>
                      <a:tailEnd type="none" w="med" len="med"/>
                    </a:lnL>
                    <a:lnR w="9525" cap="flat" cmpd="sng" algn="ctr">
                      <a:solidFill>
                        <a:srgbClr val="1B1B1B"/>
                      </a:solidFill>
                      <a:prstDash val="solid"/>
                      <a:round/>
                      <a:headEnd type="none" w="med" len="med"/>
                      <a:tailEnd type="none" w="med" len="med"/>
                    </a:lnR>
                    <a:lnT w="9525" cap="flat" cmpd="sng" algn="ctr">
                      <a:solidFill>
                        <a:srgbClr val="1B1B1B"/>
                      </a:solidFill>
                      <a:prstDash val="solid"/>
                      <a:round/>
                      <a:headEnd type="none" w="med" len="med"/>
                      <a:tailEnd type="none" w="med" len="med"/>
                    </a:lnT>
                    <a:lnB w="9525" cap="flat" cmpd="sng" algn="ctr">
                      <a:solidFill>
                        <a:srgbClr val="1B1B1B"/>
                      </a:solidFill>
                      <a:prstDash val="solid"/>
                      <a:round/>
                      <a:headEnd type="none" w="med" len="med"/>
                      <a:tailEnd type="none" w="med" len="med"/>
                    </a:lnB>
                    <a:solidFill>
                      <a:srgbClr val="F6F6F6"/>
                    </a:solidFill>
                  </a:tcPr>
                </a:tc>
                <a:extLst>
                  <a:ext uri="{0D108BD9-81ED-4DB2-BD59-A6C34878D82A}">
                    <a16:rowId xmlns:a16="http://schemas.microsoft.com/office/drawing/2014/main" xmlns="" val="10002"/>
                  </a:ext>
                </a:extLst>
              </a:tr>
              <a:tr h="2644948">
                <a:tc>
                  <a:txBody>
                    <a:bodyPr/>
                    <a:lstStyle/>
                    <a:p>
                      <a:pPr marL="285750" indent="-285750">
                        <a:buFont typeface="Arial" panose="020B0604020202020204" pitchFamily="34" charset="0"/>
                        <a:buChar char="•"/>
                      </a:pPr>
                      <a:r>
                        <a:rPr lang="en-US" sz="3200" b="1" dirty="0">
                          <a:latin typeface="+mj-lt"/>
                          <a:cs typeface="Times New Roman" panose="02020603050405020304" pitchFamily="18" charset="0"/>
                        </a:rPr>
                        <a:t>Number of Images:</a:t>
                      </a:r>
                      <a:r>
                        <a:rPr lang="en-US" sz="3200" dirty="0">
                          <a:latin typeface="+mj-lt"/>
                          <a:cs typeface="Times New Roman" panose="02020603050405020304" pitchFamily="18" charset="0"/>
                        </a:rPr>
                        <a:t> 322 grayscale mammogram images (1024x1024 pixels).</a:t>
                      </a:r>
                    </a:p>
                    <a:p>
                      <a:pPr marL="285750" indent="-285750">
                        <a:buFont typeface="Arial" panose="020B0604020202020204" pitchFamily="34" charset="0"/>
                        <a:buChar char="•"/>
                      </a:pPr>
                      <a:r>
                        <a:rPr lang="en-US" sz="3200" b="1" dirty="0">
                          <a:latin typeface="+mj-lt"/>
                          <a:cs typeface="Times New Roman" panose="02020603050405020304" pitchFamily="18" charset="0"/>
                        </a:rPr>
                        <a:t>Classes:</a:t>
                      </a:r>
                      <a:r>
                        <a:rPr lang="en-US" sz="3200" dirty="0">
                          <a:latin typeface="+mj-lt"/>
                          <a:cs typeface="Times New Roman" panose="02020603050405020304" pitchFamily="18" charset="0"/>
                        </a:rPr>
                        <a:t> Benign, Malignant, Normal.</a:t>
                      </a:r>
                    </a:p>
                    <a:p>
                      <a:pPr marL="285750" indent="-285750">
                        <a:buFont typeface="Arial" panose="020B0604020202020204" pitchFamily="34" charset="0"/>
                        <a:buChar char="•"/>
                      </a:pPr>
                      <a:r>
                        <a:rPr lang="en-US" sz="3200" b="1" dirty="0">
                          <a:latin typeface="+mj-lt"/>
                          <a:cs typeface="Times New Roman" panose="02020603050405020304" pitchFamily="18" charset="0"/>
                        </a:rPr>
                        <a:t>Challenges:</a:t>
                      </a:r>
                      <a:r>
                        <a:rPr lang="en-US" sz="3200" dirty="0">
                          <a:latin typeface="+mj-lt"/>
                          <a:cs typeface="Times New Roman" panose="02020603050405020304" pitchFamily="18" charset="0"/>
                        </a:rPr>
                        <a:t> Noise, irregularities, varying image quality.</a:t>
                      </a:r>
                    </a:p>
                  </a:txBody>
                  <a:tcPr marL="190500" marR="190500" marT="190500" marB="190500" anchor="ctr">
                    <a:lnL w="9525" cap="flat" cmpd="sng" algn="ctr">
                      <a:solidFill>
                        <a:srgbClr val="1B1B1B"/>
                      </a:solidFill>
                      <a:prstDash val="solid"/>
                      <a:round/>
                      <a:headEnd type="none" w="med" len="med"/>
                      <a:tailEnd type="none" w="med" len="med"/>
                    </a:lnL>
                    <a:lnR w="9525" cap="flat" cmpd="sng" algn="ctr">
                      <a:solidFill>
                        <a:srgbClr val="1B1B1B"/>
                      </a:solidFill>
                      <a:prstDash val="solid"/>
                      <a:round/>
                      <a:headEnd type="none" w="med" len="med"/>
                      <a:tailEnd type="none" w="med" len="med"/>
                    </a:lnR>
                    <a:lnT w="9525" cap="flat" cmpd="sng" algn="ctr">
                      <a:solidFill>
                        <a:srgbClr val="1B1B1B"/>
                      </a:solidFill>
                      <a:prstDash val="solid"/>
                      <a:round/>
                      <a:headEnd type="none" w="med" len="med"/>
                      <a:tailEnd type="none" w="med" len="med"/>
                    </a:lnT>
                    <a:lnB w="9525" cap="flat" cmpd="sng" algn="ctr">
                      <a:solidFill>
                        <a:srgbClr val="1B1B1B"/>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bl>
          </a:graphicData>
        </a:graphic>
      </p:graphicFrame>
      <p:sp>
        <p:nvSpPr>
          <p:cNvPr id="11" name="TextBox 11"/>
          <p:cNvSpPr txBox="1"/>
          <p:nvPr/>
        </p:nvSpPr>
        <p:spPr>
          <a:xfrm>
            <a:off x="1612632" y="371475"/>
            <a:ext cx="15324139" cy="1221488"/>
          </a:xfrm>
          <a:prstGeom prst="rect">
            <a:avLst/>
          </a:prstGeom>
        </p:spPr>
        <p:txBody>
          <a:bodyPr wrap="square" lIns="0" tIns="0" rIns="0" bIns="0" rtlCol="0" anchor="t">
            <a:spAutoFit/>
          </a:bodyPr>
          <a:lstStyle/>
          <a:p>
            <a:pPr marL="0" lvl="0" indent="0" algn="ctr">
              <a:lnSpc>
                <a:spcPts val="10200"/>
              </a:lnSpc>
              <a:spcBef>
                <a:spcPct val="0"/>
              </a:spcBef>
            </a:pPr>
            <a:r>
              <a:rPr lang="en-US" sz="7200" u="none" dirty="0">
                <a:solidFill>
                  <a:srgbClr val="1B1B1B"/>
                </a:solidFill>
                <a:latin typeface="+mj-lt"/>
                <a:ea typeface="Neue Machina"/>
                <a:cs typeface="Times New Roman" panose="02020603050405020304" pitchFamily="18" charset="0"/>
                <a:sym typeface="Neue Machina"/>
              </a:rPr>
              <a:t>Dataset Description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40152" y="-4152595"/>
            <a:ext cx="10362590" cy="10362590"/>
          </a:xfrm>
          <a:custGeom>
            <a:avLst/>
            <a:gdLst/>
            <a:ahLst/>
            <a:cxnLst/>
            <a:rect l="l" t="t" r="r" b="b"/>
            <a:pathLst>
              <a:path w="10362590" h="10362590">
                <a:moveTo>
                  <a:pt x="0" y="0"/>
                </a:moveTo>
                <a:lnTo>
                  <a:pt x="10362590" y="0"/>
                </a:lnTo>
                <a:lnTo>
                  <a:pt x="10362590" y="10362590"/>
                </a:lnTo>
                <a:lnTo>
                  <a:pt x="0" y="1036259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pic>
        <p:nvPicPr>
          <p:cNvPr id="10" name="Picture 9" descr="A diagram of data processing&#10;&#10;AI-generated content may be incorrect.">
            <a:extLst>
              <a:ext uri="{FF2B5EF4-FFF2-40B4-BE49-F238E27FC236}">
                <a16:creationId xmlns:a16="http://schemas.microsoft.com/office/drawing/2014/main" xmlns="" id="{3AD4937B-E8B4-3533-4742-B8DBB61DDD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495300"/>
            <a:ext cx="13487400" cy="8001000"/>
          </a:xfrm>
          <a:prstGeom prst="rect">
            <a:avLst/>
          </a:prstGeom>
        </p:spPr>
      </p:pic>
      <p:sp>
        <p:nvSpPr>
          <p:cNvPr id="11" name="TextBox 10">
            <a:extLst>
              <a:ext uri="{FF2B5EF4-FFF2-40B4-BE49-F238E27FC236}">
                <a16:creationId xmlns:a16="http://schemas.microsoft.com/office/drawing/2014/main" xmlns="" id="{FA32F130-2F8A-B48F-3FE2-B94946203F32}"/>
              </a:ext>
            </a:extLst>
          </p:cNvPr>
          <p:cNvSpPr txBox="1"/>
          <p:nvPr/>
        </p:nvSpPr>
        <p:spPr>
          <a:xfrm>
            <a:off x="2819400" y="8648700"/>
            <a:ext cx="11887200" cy="923330"/>
          </a:xfrm>
          <a:prstGeom prst="rect">
            <a:avLst/>
          </a:prstGeom>
          <a:noFill/>
        </p:spPr>
        <p:txBody>
          <a:bodyPr wrap="square" rtlCol="0">
            <a:spAutoFit/>
          </a:bodyPr>
          <a:lstStyle/>
          <a:p>
            <a:pPr algn="ctr"/>
            <a:r>
              <a:rPr lang="en-US"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 Workflow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1464</TotalTime>
  <Words>1227</Words>
  <Application>Microsoft Office PowerPoint</Application>
  <PresentationFormat>Custom</PresentationFormat>
  <Paragraphs>147</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Wingdings</vt:lpstr>
      <vt:lpstr>Telegraf Bold</vt:lpstr>
      <vt:lpstr>Aptos Narrow</vt:lpstr>
      <vt:lpstr>Calibri</vt:lpstr>
      <vt:lpstr>Telegraf</vt:lpstr>
      <vt:lpstr>Sylfaen</vt:lpstr>
      <vt:lpstr>Neue Machina</vt:lpstr>
      <vt:lpstr>Aptos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Pastel Yellow Pastel Pink Professional Gradients Conference Research Education Presentation</dc:title>
  <dc:creator>Masum Billah</dc:creator>
  <cp:lastModifiedBy>AJ</cp:lastModifiedBy>
  <cp:revision>14</cp:revision>
  <dcterms:created xsi:type="dcterms:W3CDTF">2006-08-16T00:00:00Z</dcterms:created>
  <dcterms:modified xsi:type="dcterms:W3CDTF">2025-02-26T14:51:09Z</dcterms:modified>
  <dc:identifier>DAGf1gwn13M</dc:identifier>
</cp:coreProperties>
</file>