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DA967F-344D-4798-8FAB-48993E340BB8}" type="datetimeFigureOut">
              <a:rPr lang="en-US" smtClean="0"/>
              <a:t>6/15/2022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F4261-FBEC-4F04-A0EE-879319175B5F}" type="slidenum">
              <a:rPr lang="en-US" smtClean="0"/>
              <a:t>‹#›</a:t>
            </a:fld>
            <a:endParaRPr lang="en-US"/>
          </a:p>
        </p:txBody>
      </p:sp>
    </p:spTree>
    <p:extLst>
      <p:ext uri="{BB962C8B-B14F-4D97-AF65-F5344CB8AC3E}">
        <p14:creationId xmlns:p14="http://schemas.microsoft.com/office/powerpoint/2010/main" val="2173383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F4261-FBEC-4F04-A0EE-879319175B5F}" type="slidenum">
              <a:rPr lang="en-US" smtClean="0"/>
              <a:t>2</a:t>
            </a:fld>
            <a:endParaRPr lang="en-US"/>
          </a:p>
        </p:txBody>
      </p:sp>
    </p:spTree>
    <p:extLst>
      <p:ext uri="{BB962C8B-B14F-4D97-AF65-F5344CB8AC3E}">
        <p14:creationId xmlns:p14="http://schemas.microsoft.com/office/powerpoint/2010/main" val="34504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9F52-0C55-4AAD-9C9A-30039A0375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AEF361-B4D5-4BF1-A43F-DA9CC80E6F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5B6591-047E-4304-9790-9EF6C9FDA0E5}"/>
              </a:ext>
            </a:extLst>
          </p:cNvPr>
          <p:cNvSpPr>
            <a:spLocks noGrp="1"/>
          </p:cNvSpPr>
          <p:nvPr>
            <p:ph type="dt" sz="half" idx="10"/>
          </p:nvPr>
        </p:nvSpPr>
        <p:spPr/>
        <p:txBody>
          <a:bodyPr/>
          <a:lstStyle/>
          <a:p>
            <a:fld id="{AC5B619C-6B77-4447-BF30-F1074B02F38D}" type="datetimeFigureOut">
              <a:rPr lang="en-US" smtClean="0"/>
              <a:t>6/15/2022</a:t>
            </a:fld>
            <a:endParaRPr lang="en-US"/>
          </a:p>
        </p:txBody>
      </p:sp>
      <p:sp>
        <p:nvSpPr>
          <p:cNvPr id="5" name="Footer Placeholder 4">
            <a:extLst>
              <a:ext uri="{FF2B5EF4-FFF2-40B4-BE49-F238E27FC236}">
                <a16:creationId xmlns:a16="http://schemas.microsoft.com/office/drawing/2014/main" id="{FC2E5254-FA85-4C9E-BE70-D0E6FB452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8A68C-B685-4FF1-AEC2-49ADBD645A0A}"/>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69358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3C7E-23A1-4729-8A88-E819FC78C9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9EECA-1545-48D2-8DA5-A488CFFD27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0475C5-DA2B-44A0-9195-18BE8416A66A}"/>
              </a:ext>
            </a:extLst>
          </p:cNvPr>
          <p:cNvSpPr>
            <a:spLocks noGrp="1"/>
          </p:cNvSpPr>
          <p:nvPr>
            <p:ph type="dt" sz="half" idx="10"/>
          </p:nvPr>
        </p:nvSpPr>
        <p:spPr/>
        <p:txBody>
          <a:bodyPr/>
          <a:lstStyle/>
          <a:p>
            <a:fld id="{AC5B619C-6B77-4447-BF30-F1074B02F38D}" type="datetimeFigureOut">
              <a:rPr lang="en-US" smtClean="0"/>
              <a:t>6/15/2022</a:t>
            </a:fld>
            <a:endParaRPr lang="en-US"/>
          </a:p>
        </p:txBody>
      </p:sp>
      <p:sp>
        <p:nvSpPr>
          <p:cNvPr id="5" name="Footer Placeholder 4">
            <a:extLst>
              <a:ext uri="{FF2B5EF4-FFF2-40B4-BE49-F238E27FC236}">
                <a16:creationId xmlns:a16="http://schemas.microsoft.com/office/drawing/2014/main" id="{E12CC558-0A3C-42A7-9D9A-83E07C714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DED48-3D17-443A-BC23-CC31E54FBF3B}"/>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2028445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D77EDF-E919-445D-B6C3-C52FAA0B0F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E9559D-93C5-4B2B-8B45-A262158543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4D5FA2-1E0E-4B78-971E-A82C7E02DF4F}"/>
              </a:ext>
            </a:extLst>
          </p:cNvPr>
          <p:cNvSpPr>
            <a:spLocks noGrp="1"/>
          </p:cNvSpPr>
          <p:nvPr>
            <p:ph type="dt" sz="half" idx="10"/>
          </p:nvPr>
        </p:nvSpPr>
        <p:spPr/>
        <p:txBody>
          <a:bodyPr/>
          <a:lstStyle/>
          <a:p>
            <a:fld id="{AC5B619C-6B77-4447-BF30-F1074B02F38D}" type="datetimeFigureOut">
              <a:rPr lang="en-US" smtClean="0"/>
              <a:t>6/15/2022</a:t>
            </a:fld>
            <a:endParaRPr lang="en-US"/>
          </a:p>
        </p:txBody>
      </p:sp>
      <p:sp>
        <p:nvSpPr>
          <p:cNvPr id="5" name="Footer Placeholder 4">
            <a:extLst>
              <a:ext uri="{FF2B5EF4-FFF2-40B4-BE49-F238E27FC236}">
                <a16:creationId xmlns:a16="http://schemas.microsoft.com/office/drawing/2014/main" id="{EC1F2146-42AC-4A40-9BC0-BDE68F72C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F6D08-83DE-48C5-85DB-022FD3767C9B}"/>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128142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58DEB-2975-4159-897E-C5D244998F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EE8186-74B2-45D4-ABE9-50FD139511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38396-1D8B-49F0-9DD1-2B72285BF31F}"/>
              </a:ext>
            </a:extLst>
          </p:cNvPr>
          <p:cNvSpPr>
            <a:spLocks noGrp="1"/>
          </p:cNvSpPr>
          <p:nvPr>
            <p:ph type="dt" sz="half" idx="10"/>
          </p:nvPr>
        </p:nvSpPr>
        <p:spPr/>
        <p:txBody>
          <a:bodyPr/>
          <a:lstStyle/>
          <a:p>
            <a:fld id="{AC5B619C-6B77-4447-BF30-F1074B02F38D}" type="datetimeFigureOut">
              <a:rPr lang="en-US" smtClean="0"/>
              <a:t>6/15/2022</a:t>
            </a:fld>
            <a:endParaRPr lang="en-US"/>
          </a:p>
        </p:txBody>
      </p:sp>
      <p:sp>
        <p:nvSpPr>
          <p:cNvPr id="5" name="Footer Placeholder 4">
            <a:extLst>
              <a:ext uri="{FF2B5EF4-FFF2-40B4-BE49-F238E27FC236}">
                <a16:creationId xmlns:a16="http://schemas.microsoft.com/office/drawing/2014/main" id="{04D6F1C1-2B20-47EF-A655-F00306FAA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4FA518-4E3D-43B4-AE75-4C60F0C131F8}"/>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162113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A3CD-F53C-4BF5-9E75-36612F24C0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114392-6F78-475E-A7BC-DD7B6A2B67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7ED128-77F7-4CE6-BD85-D7C6851BD877}"/>
              </a:ext>
            </a:extLst>
          </p:cNvPr>
          <p:cNvSpPr>
            <a:spLocks noGrp="1"/>
          </p:cNvSpPr>
          <p:nvPr>
            <p:ph type="dt" sz="half" idx="10"/>
          </p:nvPr>
        </p:nvSpPr>
        <p:spPr/>
        <p:txBody>
          <a:bodyPr/>
          <a:lstStyle/>
          <a:p>
            <a:fld id="{AC5B619C-6B77-4447-BF30-F1074B02F38D}" type="datetimeFigureOut">
              <a:rPr lang="en-US" smtClean="0"/>
              <a:t>6/15/2022</a:t>
            </a:fld>
            <a:endParaRPr lang="en-US"/>
          </a:p>
        </p:txBody>
      </p:sp>
      <p:sp>
        <p:nvSpPr>
          <p:cNvPr id="5" name="Footer Placeholder 4">
            <a:extLst>
              <a:ext uri="{FF2B5EF4-FFF2-40B4-BE49-F238E27FC236}">
                <a16:creationId xmlns:a16="http://schemas.microsoft.com/office/drawing/2014/main" id="{6A20F922-33F4-459E-9960-F756ECA04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FFC69-C734-4D79-B468-7C445D786C46}"/>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1132271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2F1E-9E23-4C7A-8516-9F126C37E4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AD8C6F-58DD-459E-A0E1-5A6E615223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F9AC6F-8035-414C-BBC1-BBA252320C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BFCF2A-673F-47A1-8DFE-4A76C71B1C87}"/>
              </a:ext>
            </a:extLst>
          </p:cNvPr>
          <p:cNvSpPr>
            <a:spLocks noGrp="1"/>
          </p:cNvSpPr>
          <p:nvPr>
            <p:ph type="dt" sz="half" idx="10"/>
          </p:nvPr>
        </p:nvSpPr>
        <p:spPr/>
        <p:txBody>
          <a:bodyPr/>
          <a:lstStyle/>
          <a:p>
            <a:fld id="{AC5B619C-6B77-4447-BF30-F1074B02F38D}" type="datetimeFigureOut">
              <a:rPr lang="en-US" smtClean="0"/>
              <a:t>6/15/2022</a:t>
            </a:fld>
            <a:endParaRPr lang="en-US"/>
          </a:p>
        </p:txBody>
      </p:sp>
      <p:sp>
        <p:nvSpPr>
          <p:cNvPr id="6" name="Footer Placeholder 5">
            <a:extLst>
              <a:ext uri="{FF2B5EF4-FFF2-40B4-BE49-F238E27FC236}">
                <a16:creationId xmlns:a16="http://schemas.microsoft.com/office/drawing/2014/main" id="{1A8D99FA-5B52-4C08-BC85-561B2843EF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B536F2-1010-4BAB-97CD-943D3C59BE0E}"/>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288059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AA00-7A29-4ECF-9DEF-34B5579936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2E186D-EC47-47A0-ABD2-41ED63180D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05635E-FF72-426F-9511-B1A0B2163D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3AF6C-D8B3-48CC-8BB0-0918D1DB05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D3945F-41EA-47F2-B9B0-5B5E64B2F9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E2A27C-5F83-4503-A507-412D4E8D9C03}"/>
              </a:ext>
            </a:extLst>
          </p:cNvPr>
          <p:cNvSpPr>
            <a:spLocks noGrp="1"/>
          </p:cNvSpPr>
          <p:nvPr>
            <p:ph type="dt" sz="half" idx="10"/>
          </p:nvPr>
        </p:nvSpPr>
        <p:spPr/>
        <p:txBody>
          <a:bodyPr/>
          <a:lstStyle/>
          <a:p>
            <a:fld id="{AC5B619C-6B77-4447-BF30-F1074B02F38D}" type="datetimeFigureOut">
              <a:rPr lang="en-US" smtClean="0"/>
              <a:t>6/15/2022</a:t>
            </a:fld>
            <a:endParaRPr lang="en-US"/>
          </a:p>
        </p:txBody>
      </p:sp>
      <p:sp>
        <p:nvSpPr>
          <p:cNvPr id="8" name="Footer Placeholder 7">
            <a:extLst>
              <a:ext uri="{FF2B5EF4-FFF2-40B4-BE49-F238E27FC236}">
                <a16:creationId xmlns:a16="http://schemas.microsoft.com/office/drawing/2014/main" id="{EFCAC84C-EFF4-4EB3-A3D8-07177E22F9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773783-F70D-453C-BDE1-AC1B8510B710}"/>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3384272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1328-76D3-4B90-9649-FEE242B210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AC7BB8-E168-4D54-AEAB-89B395591506}"/>
              </a:ext>
            </a:extLst>
          </p:cNvPr>
          <p:cNvSpPr>
            <a:spLocks noGrp="1"/>
          </p:cNvSpPr>
          <p:nvPr>
            <p:ph type="dt" sz="half" idx="10"/>
          </p:nvPr>
        </p:nvSpPr>
        <p:spPr/>
        <p:txBody>
          <a:bodyPr/>
          <a:lstStyle/>
          <a:p>
            <a:fld id="{AC5B619C-6B77-4447-BF30-F1074B02F38D}" type="datetimeFigureOut">
              <a:rPr lang="en-US" smtClean="0"/>
              <a:t>6/15/2022</a:t>
            </a:fld>
            <a:endParaRPr lang="en-US"/>
          </a:p>
        </p:txBody>
      </p:sp>
      <p:sp>
        <p:nvSpPr>
          <p:cNvPr id="4" name="Footer Placeholder 3">
            <a:extLst>
              <a:ext uri="{FF2B5EF4-FFF2-40B4-BE49-F238E27FC236}">
                <a16:creationId xmlns:a16="http://schemas.microsoft.com/office/drawing/2014/main" id="{F549C36F-BE29-4E72-A906-EA02889A07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0236E4-6ADD-4502-8F42-CDECF94271C8}"/>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384126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02E564-6856-46BB-9CF0-869951519252}"/>
              </a:ext>
            </a:extLst>
          </p:cNvPr>
          <p:cNvSpPr>
            <a:spLocks noGrp="1"/>
          </p:cNvSpPr>
          <p:nvPr>
            <p:ph type="dt" sz="half" idx="10"/>
          </p:nvPr>
        </p:nvSpPr>
        <p:spPr/>
        <p:txBody>
          <a:bodyPr/>
          <a:lstStyle/>
          <a:p>
            <a:fld id="{AC5B619C-6B77-4447-BF30-F1074B02F38D}" type="datetimeFigureOut">
              <a:rPr lang="en-US" smtClean="0"/>
              <a:t>6/15/2022</a:t>
            </a:fld>
            <a:endParaRPr lang="en-US"/>
          </a:p>
        </p:txBody>
      </p:sp>
      <p:sp>
        <p:nvSpPr>
          <p:cNvPr id="3" name="Footer Placeholder 2">
            <a:extLst>
              <a:ext uri="{FF2B5EF4-FFF2-40B4-BE49-F238E27FC236}">
                <a16:creationId xmlns:a16="http://schemas.microsoft.com/office/drawing/2014/main" id="{01AD8BF2-53FB-43BA-BD74-EECF07384E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42A268-B9B1-4770-8CB9-033ED54AB8ED}"/>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75885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020F4-7927-4212-8933-A77826215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F1A765-D54E-4366-B902-7CEC86AB16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DDD905-E42E-4B13-8D10-AE9844AC2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2C7312-E5E3-4D42-A67A-344FD02FF74B}"/>
              </a:ext>
            </a:extLst>
          </p:cNvPr>
          <p:cNvSpPr>
            <a:spLocks noGrp="1"/>
          </p:cNvSpPr>
          <p:nvPr>
            <p:ph type="dt" sz="half" idx="10"/>
          </p:nvPr>
        </p:nvSpPr>
        <p:spPr/>
        <p:txBody>
          <a:bodyPr/>
          <a:lstStyle/>
          <a:p>
            <a:fld id="{AC5B619C-6B77-4447-BF30-F1074B02F38D}" type="datetimeFigureOut">
              <a:rPr lang="en-US" smtClean="0"/>
              <a:t>6/15/2022</a:t>
            </a:fld>
            <a:endParaRPr lang="en-US"/>
          </a:p>
        </p:txBody>
      </p:sp>
      <p:sp>
        <p:nvSpPr>
          <p:cNvPr id="6" name="Footer Placeholder 5">
            <a:extLst>
              <a:ext uri="{FF2B5EF4-FFF2-40B4-BE49-F238E27FC236}">
                <a16:creationId xmlns:a16="http://schemas.microsoft.com/office/drawing/2014/main" id="{3E0A5AF9-8316-4E9C-8985-2BA59F54E7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99DF8-29C4-4C45-99C5-74D1BAAFD85C}"/>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17357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533C-4AD0-480D-A92B-B03DD773D6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D1F009-E06F-4248-9DBA-CA457A54D3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C8A2E7-3BC5-4CFB-99AF-44B22411A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511F5-54DB-4015-A794-DCE2751F28C5}"/>
              </a:ext>
            </a:extLst>
          </p:cNvPr>
          <p:cNvSpPr>
            <a:spLocks noGrp="1"/>
          </p:cNvSpPr>
          <p:nvPr>
            <p:ph type="dt" sz="half" idx="10"/>
          </p:nvPr>
        </p:nvSpPr>
        <p:spPr/>
        <p:txBody>
          <a:bodyPr/>
          <a:lstStyle/>
          <a:p>
            <a:fld id="{AC5B619C-6B77-4447-BF30-F1074B02F38D}" type="datetimeFigureOut">
              <a:rPr lang="en-US" smtClean="0"/>
              <a:t>6/15/2022</a:t>
            </a:fld>
            <a:endParaRPr lang="en-US"/>
          </a:p>
        </p:txBody>
      </p:sp>
      <p:sp>
        <p:nvSpPr>
          <p:cNvPr id="6" name="Footer Placeholder 5">
            <a:extLst>
              <a:ext uri="{FF2B5EF4-FFF2-40B4-BE49-F238E27FC236}">
                <a16:creationId xmlns:a16="http://schemas.microsoft.com/office/drawing/2014/main" id="{F25BBF2E-D6C4-40F1-A11A-FBD6F5D30C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77CDF-3A51-4A8C-A16C-458B8410AAC1}"/>
              </a:ext>
            </a:extLst>
          </p:cNvPr>
          <p:cNvSpPr>
            <a:spLocks noGrp="1"/>
          </p:cNvSpPr>
          <p:nvPr>
            <p:ph type="sldNum" sz="quarter" idx="12"/>
          </p:nvPr>
        </p:nvSpPr>
        <p:spPr/>
        <p:txBody>
          <a:bodyPr/>
          <a:lstStyle/>
          <a:p>
            <a:fld id="{3B5B0AB2-9606-43F8-AB02-369AA74A5164}" type="slidenum">
              <a:rPr lang="en-US" smtClean="0"/>
              <a:t>‹#›</a:t>
            </a:fld>
            <a:endParaRPr lang="en-US"/>
          </a:p>
        </p:txBody>
      </p:sp>
    </p:spTree>
    <p:extLst>
      <p:ext uri="{BB962C8B-B14F-4D97-AF65-F5344CB8AC3E}">
        <p14:creationId xmlns:p14="http://schemas.microsoft.com/office/powerpoint/2010/main" val="608028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1ADD7-0345-43D4-8170-40FD8BF720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727E9A-FD96-41AA-B6DC-BE3A40D5F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BEC5C6-7767-4D40-8C6C-506C28E1CE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B619C-6B77-4447-BF30-F1074B02F38D}" type="datetimeFigureOut">
              <a:rPr lang="en-US" smtClean="0"/>
              <a:t>6/15/2022</a:t>
            </a:fld>
            <a:endParaRPr lang="en-US"/>
          </a:p>
        </p:txBody>
      </p:sp>
      <p:sp>
        <p:nvSpPr>
          <p:cNvPr id="5" name="Footer Placeholder 4">
            <a:extLst>
              <a:ext uri="{FF2B5EF4-FFF2-40B4-BE49-F238E27FC236}">
                <a16:creationId xmlns:a16="http://schemas.microsoft.com/office/drawing/2014/main" id="{2E309692-0591-4D47-97D3-6008FE4CE0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42F807-CE8F-4EFC-9956-ADAA5955DF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B0AB2-9606-43F8-AB02-369AA74A5164}" type="slidenum">
              <a:rPr lang="en-US" smtClean="0"/>
              <a:t>‹#›</a:t>
            </a:fld>
            <a:endParaRPr lang="en-US"/>
          </a:p>
        </p:txBody>
      </p:sp>
    </p:spTree>
    <p:extLst>
      <p:ext uri="{BB962C8B-B14F-4D97-AF65-F5344CB8AC3E}">
        <p14:creationId xmlns:p14="http://schemas.microsoft.com/office/powerpoint/2010/main" val="2301819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9F2D319-E236-4FD1-B28F-2696B858DC6E}"/>
              </a:ext>
            </a:extLst>
          </p:cNvPr>
          <p:cNvSpPr>
            <a:spLocks noGrp="1"/>
          </p:cNvSpPr>
          <p:nvPr>
            <p:ph type="subTitle" idx="1"/>
          </p:nvPr>
        </p:nvSpPr>
        <p:spPr>
          <a:xfrm>
            <a:off x="590844" y="2715065"/>
            <a:ext cx="11043138" cy="1195754"/>
          </a:xfrm>
        </p:spPr>
        <p:txBody>
          <a:bodyPr>
            <a:noAutofit/>
          </a:bodyPr>
          <a:lstStyle/>
          <a:p>
            <a:pPr>
              <a:lnSpc>
                <a:spcPct val="170000"/>
              </a:lnSpc>
            </a:pPr>
            <a:r>
              <a:rPr lang="en-US" sz="4000" b="1" dirty="0">
                <a:solidFill>
                  <a:srgbClr val="00B050"/>
                </a:solidFill>
                <a:latin typeface="Cambria" panose="02040503050406030204" pitchFamily="18" charset="0"/>
                <a:ea typeface="Cambria" panose="02040503050406030204" pitchFamily="18" charset="0"/>
              </a:rPr>
              <a:t>8085 Addressing Modes and Memory Mapping</a:t>
            </a:r>
          </a:p>
        </p:txBody>
      </p:sp>
    </p:spTree>
    <p:extLst>
      <p:ext uri="{BB962C8B-B14F-4D97-AF65-F5344CB8AC3E}">
        <p14:creationId xmlns:p14="http://schemas.microsoft.com/office/powerpoint/2010/main" val="3432487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912880-3FB3-4E51-AF2F-C1529708A34C}"/>
              </a:ext>
            </a:extLst>
          </p:cNvPr>
          <p:cNvSpPr>
            <a:spLocks noGrp="1"/>
          </p:cNvSpPr>
          <p:nvPr>
            <p:ph idx="1"/>
          </p:nvPr>
        </p:nvSpPr>
        <p:spPr>
          <a:xfrm>
            <a:off x="838200" y="689317"/>
            <a:ext cx="10515600" cy="5487646"/>
          </a:xfrm>
        </p:spPr>
        <p:txBody>
          <a:bodyPr>
            <a:normAutofit fontScale="85000" lnSpcReduction="10000"/>
          </a:bodyPr>
          <a:lstStyle/>
          <a:p>
            <a:pPr marL="0" indent="0" algn="just">
              <a:lnSpc>
                <a:spcPct val="150000"/>
              </a:lnSpc>
              <a:buNone/>
            </a:pPr>
            <a:r>
              <a:rPr lang="en-US" sz="3200" b="1" dirty="0">
                <a:solidFill>
                  <a:srgbClr val="00B050"/>
                </a:solidFill>
                <a:latin typeface="Cambria" panose="02040503050406030204" pitchFamily="18" charset="0"/>
                <a:ea typeface="Cambria" panose="02040503050406030204" pitchFamily="18" charset="0"/>
              </a:rPr>
              <a:t>Addressing Modes of 8085</a:t>
            </a:r>
          </a:p>
          <a:p>
            <a:pPr marL="0" indent="0" algn="just">
              <a:lnSpc>
                <a:spcPct val="150000"/>
              </a:lnSpc>
              <a:buNone/>
            </a:pPr>
            <a:r>
              <a:rPr lang="en-US" dirty="0">
                <a:latin typeface="Cambria" panose="02040503050406030204" pitchFamily="18" charset="0"/>
                <a:ea typeface="Cambria" panose="02040503050406030204" pitchFamily="18" charset="0"/>
              </a:rPr>
              <a:t>The various formats for specifying operands are called addressing modes. The different ways that a microprocessor can access data. The way the operands are chosen during execution of an instruction is determined by addressing modes.</a:t>
            </a:r>
          </a:p>
          <a:p>
            <a:pPr marL="0" indent="0" algn="just">
              <a:lnSpc>
                <a:spcPct val="150000"/>
              </a:lnSpc>
              <a:buNone/>
            </a:pPr>
            <a:r>
              <a:rPr lang="en-US" dirty="0">
                <a:latin typeface="Cambria" panose="02040503050406030204" pitchFamily="18" charset="0"/>
                <a:ea typeface="Cambria" panose="02040503050406030204" pitchFamily="18" charset="0"/>
              </a:rPr>
              <a:t>Different addressing modes of 8085 microprocessor –</a:t>
            </a:r>
          </a:p>
          <a:p>
            <a:pPr marL="1028700" lvl="1" indent="-571500" algn="just">
              <a:lnSpc>
                <a:spcPct val="150000"/>
              </a:lnSpc>
              <a:buFont typeface="+mj-lt"/>
              <a:buAutoNum type="romanLcPeriod"/>
            </a:pPr>
            <a:r>
              <a:rPr lang="en-US" dirty="0">
                <a:latin typeface="Cambria" panose="02040503050406030204" pitchFamily="18" charset="0"/>
                <a:ea typeface="Cambria" panose="02040503050406030204" pitchFamily="18" charset="0"/>
              </a:rPr>
              <a:t>Immediate addressing mode</a:t>
            </a:r>
          </a:p>
          <a:p>
            <a:pPr marL="1028700" lvl="1" indent="-571500" algn="just">
              <a:lnSpc>
                <a:spcPct val="150000"/>
              </a:lnSpc>
              <a:buFont typeface="+mj-lt"/>
              <a:buAutoNum type="romanLcPeriod"/>
            </a:pPr>
            <a:r>
              <a:rPr lang="en-US" dirty="0">
                <a:latin typeface="Cambria" panose="02040503050406030204" pitchFamily="18" charset="0"/>
                <a:ea typeface="Cambria" panose="02040503050406030204" pitchFamily="18" charset="0"/>
              </a:rPr>
              <a:t>Register addressing mode</a:t>
            </a:r>
          </a:p>
          <a:p>
            <a:pPr marL="1028700" lvl="1" indent="-571500" algn="just">
              <a:lnSpc>
                <a:spcPct val="150000"/>
              </a:lnSpc>
              <a:buFont typeface="+mj-lt"/>
              <a:buAutoNum type="romanLcPeriod"/>
            </a:pPr>
            <a:r>
              <a:rPr lang="en-US" dirty="0">
                <a:latin typeface="Cambria" panose="02040503050406030204" pitchFamily="18" charset="0"/>
                <a:ea typeface="Cambria" panose="02040503050406030204" pitchFamily="18" charset="0"/>
              </a:rPr>
              <a:t>Direct addressing mode</a:t>
            </a:r>
          </a:p>
          <a:p>
            <a:pPr marL="1028700" lvl="1" indent="-571500" algn="just">
              <a:lnSpc>
                <a:spcPct val="150000"/>
              </a:lnSpc>
              <a:buFont typeface="+mj-lt"/>
              <a:buAutoNum type="romanLcPeriod"/>
            </a:pPr>
            <a:r>
              <a:rPr lang="en-US" dirty="0">
                <a:latin typeface="Cambria" panose="02040503050406030204" pitchFamily="18" charset="0"/>
                <a:ea typeface="Cambria" panose="02040503050406030204" pitchFamily="18" charset="0"/>
              </a:rPr>
              <a:t>Indirect addressing mode</a:t>
            </a:r>
          </a:p>
          <a:p>
            <a:pPr marL="1028700" lvl="1" indent="-571500" algn="just">
              <a:lnSpc>
                <a:spcPct val="150000"/>
              </a:lnSpc>
              <a:buFont typeface="+mj-lt"/>
              <a:buAutoNum type="romanLcPeriod"/>
            </a:pPr>
            <a:r>
              <a:rPr lang="en-US" dirty="0">
                <a:latin typeface="Cambria" panose="02040503050406030204" pitchFamily="18" charset="0"/>
                <a:ea typeface="Cambria" panose="02040503050406030204" pitchFamily="18" charset="0"/>
              </a:rPr>
              <a:t>Implicit/Implied addressing mode</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52623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21D36-939C-441A-B8CC-4FAC8DE8083F}"/>
              </a:ext>
            </a:extLst>
          </p:cNvPr>
          <p:cNvSpPr>
            <a:spLocks noGrp="1"/>
          </p:cNvSpPr>
          <p:nvPr>
            <p:ph idx="1"/>
          </p:nvPr>
        </p:nvSpPr>
        <p:spPr>
          <a:xfrm>
            <a:off x="492369" y="492370"/>
            <a:ext cx="11422965" cy="5908430"/>
          </a:xfrm>
        </p:spPr>
        <p:txBody>
          <a:bodyPr>
            <a:normAutofit fontScale="47500" lnSpcReduction="20000"/>
          </a:bodyPr>
          <a:lstStyle/>
          <a:p>
            <a:pPr marL="571500" indent="-571500" algn="just">
              <a:lnSpc>
                <a:spcPct val="160000"/>
              </a:lnSpc>
              <a:buFont typeface="+mj-lt"/>
              <a:buAutoNum type="romanLcPeriod"/>
            </a:pPr>
            <a:r>
              <a:rPr lang="en-US" sz="4200" b="1" dirty="0">
                <a:solidFill>
                  <a:srgbClr val="00B050"/>
                </a:solidFill>
                <a:latin typeface="Cambria" panose="02040503050406030204" pitchFamily="18" charset="0"/>
                <a:ea typeface="Cambria" panose="02040503050406030204" pitchFamily="18" charset="0"/>
              </a:rPr>
              <a:t>Immediate addressing mode: </a:t>
            </a:r>
          </a:p>
          <a:p>
            <a:pPr marL="0" indent="0" algn="just">
              <a:lnSpc>
                <a:spcPct val="160000"/>
              </a:lnSpc>
              <a:buNone/>
            </a:pPr>
            <a:r>
              <a:rPr lang="en-US" dirty="0">
                <a:latin typeface="Cambria" panose="02040503050406030204" pitchFamily="18" charset="0"/>
                <a:ea typeface="Cambria" panose="02040503050406030204" pitchFamily="18" charset="0"/>
              </a:rPr>
              <a:t>	</a:t>
            </a:r>
            <a:r>
              <a:rPr lang="en-US" sz="3600" dirty="0">
                <a:latin typeface="Cambria" panose="02040503050406030204" pitchFamily="18" charset="0"/>
                <a:ea typeface="Cambria" panose="02040503050406030204" pitchFamily="18" charset="0"/>
              </a:rPr>
              <a:t>8 or 16 bit data can be specified as a part of instruction. Data is present in the instruction itself. Whenever the 	symbol I is present in the instruction then it is an immediate addressing mode.</a:t>
            </a:r>
          </a:p>
          <a:p>
            <a:pPr marL="0" indent="0" algn="just">
              <a:lnSpc>
                <a:spcPct val="160000"/>
              </a:lnSpc>
              <a:buNone/>
            </a:pPr>
            <a:r>
              <a:rPr lang="en-US" sz="3600" dirty="0">
                <a:latin typeface="Cambria" panose="02040503050406030204" pitchFamily="18" charset="0"/>
                <a:ea typeface="Cambria" panose="02040503050406030204" pitchFamily="18" charset="0"/>
              </a:rPr>
              <a:t>	Example: 		MVI  B, 33H; 	Move immediate 33H data into B register</a:t>
            </a:r>
          </a:p>
          <a:p>
            <a:pPr marL="0" indent="0" algn="just">
              <a:lnSpc>
                <a:spcPct val="160000"/>
              </a:lnSpc>
              <a:buNone/>
            </a:pPr>
            <a:r>
              <a:rPr lang="en-US" sz="3600" dirty="0">
                <a:latin typeface="Cambria" panose="02040503050406030204" pitchFamily="18" charset="0"/>
                <a:ea typeface="Cambria" panose="02040503050406030204" pitchFamily="18" charset="0"/>
              </a:rPr>
              <a:t>			MVI  M, 7CH;	7CH is copied into memory “M”</a:t>
            </a:r>
          </a:p>
          <a:p>
            <a:pPr marL="0" indent="0" algn="just">
              <a:lnSpc>
                <a:spcPct val="160000"/>
              </a:lnSpc>
              <a:buNone/>
            </a:pPr>
            <a:r>
              <a:rPr lang="en-US" sz="3600" dirty="0">
                <a:latin typeface="Cambria" panose="02040503050406030204" pitchFamily="18" charset="0"/>
                <a:ea typeface="Cambria" panose="02040503050406030204" pitchFamily="18" charset="0"/>
              </a:rPr>
              <a:t>			LXI    D, 245EH;	24H is copied to D and 5E is copied to E register</a:t>
            </a:r>
          </a:p>
          <a:p>
            <a:pPr marL="0" indent="0" algn="just">
              <a:lnSpc>
                <a:spcPct val="160000"/>
              </a:lnSpc>
              <a:buNone/>
            </a:pPr>
            <a:r>
              <a:rPr lang="en-US" sz="3600" dirty="0">
                <a:latin typeface="Cambria" panose="02040503050406030204" pitchFamily="18" charset="0"/>
                <a:ea typeface="Cambria" panose="02040503050406030204" pitchFamily="18" charset="0"/>
              </a:rPr>
              <a:t>			ADI   87H;	87+A       A</a:t>
            </a:r>
          </a:p>
          <a:p>
            <a:pPr marL="571500" indent="-571500" algn="just">
              <a:lnSpc>
                <a:spcPct val="160000"/>
              </a:lnSpc>
              <a:buFont typeface="+mj-lt"/>
              <a:buAutoNum type="romanLcPeriod" startAt="2"/>
            </a:pPr>
            <a:r>
              <a:rPr lang="en-US" sz="4200" b="1" dirty="0">
                <a:solidFill>
                  <a:srgbClr val="00B050"/>
                </a:solidFill>
                <a:latin typeface="Cambria" panose="02040503050406030204" pitchFamily="18" charset="0"/>
                <a:ea typeface="Cambria" panose="02040503050406030204" pitchFamily="18" charset="0"/>
              </a:rPr>
              <a:t>Register addressing mode: </a:t>
            </a:r>
          </a:p>
          <a:p>
            <a:pPr marL="0" indent="0" algn="just">
              <a:lnSpc>
                <a:spcPct val="160000"/>
              </a:lnSpc>
              <a:buNone/>
            </a:pPr>
            <a:r>
              <a:rPr lang="en-US" dirty="0">
                <a:latin typeface="Cambria" panose="02040503050406030204" pitchFamily="18" charset="0"/>
                <a:ea typeface="Cambria" panose="02040503050406030204" pitchFamily="18" charset="0"/>
              </a:rPr>
              <a:t>	</a:t>
            </a:r>
            <a:r>
              <a:rPr lang="en-US" sz="3600" dirty="0">
                <a:latin typeface="Cambria" panose="02040503050406030204" pitchFamily="18" charset="0"/>
                <a:ea typeface="Cambria" panose="02040503050406030204" pitchFamily="18" charset="0"/>
              </a:rPr>
              <a:t>Data transfer between register specifies the source, destination and both operands in 8085 register.</a:t>
            </a:r>
          </a:p>
          <a:p>
            <a:pPr marL="0" indent="0" algn="just">
              <a:lnSpc>
                <a:spcPct val="160000"/>
              </a:lnSpc>
              <a:buNone/>
            </a:pPr>
            <a:r>
              <a:rPr lang="en-US" sz="3600" dirty="0">
                <a:latin typeface="Cambria" panose="02040503050406030204" pitchFamily="18" charset="0"/>
                <a:ea typeface="Cambria" panose="02040503050406030204" pitchFamily="18" charset="0"/>
              </a:rPr>
              <a:t>	Example:		MOV  A,B;		the content of B will be move to A register</a:t>
            </a:r>
          </a:p>
          <a:p>
            <a:pPr marL="0" indent="0" algn="just">
              <a:lnSpc>
                <a:spcPct val="160000"/>
              </a:lnSpc>
              <a:buNone/>
            </a:pPr>
            <a:r>
              <a:rPr lang="en-US" sz="3600" dirty="0">
                <a:latin typeface="Cambria" panose="02040503050406030204" pitchFamily="18" charset="0"/>
                <a:ea typeface="Cambria" panose="02040503050406030204" pitchFamily="18" charset="0"/>
              </a:rPr>
              <a:t>			ADD   E;		E+A        A</a:t>
            </a:r>
          </a:p>
          <a:p>
            <a:pPr marL="0" indent="0" algn="just">
              <a:lnSpc>
                <a:spcPct val="160000"/>
              </a:lnSpc>
              <a:buNone/>
            </a:pPr>
            <a:r>
              <a:rPr lang="en-US" sz="3600" dirty="0">
                <a:latin typeface="Cambria" panose="02040503050406030204" pitchFamily="18" charset="0"/>
                <a:ea typeface="Cambria" panose="02040503050406030204" pitchFamily="18" charset="0"/>
              </a:rPr>
              <a:t>			SP    H, L;		contents of H and L will be store in the top of the stack.</a:t>
            </a:r>
          </a:p>
          <a:p>
            <a:pPr marL="0" indent="0" algn="just">
              <a:lnSpc>
                <a:spcPct val="160000"/>
              </a:lnSpc>
              <a:buNone/>
            </a:pPr>
            <a:endParaRPr lang="en-US" sz="2500" dirty="0">
              <a:latin typeface="Cambria" panose="02040503050406030204" pitchFamily="18" charset="0"/>
              <a:ea typeface="Cambria" panose="02040503050406030204" pitchFamily="18" charset="0"/>
            </a:endParaRPr>
          </a:p>
          <a:p>
            <a:pPr marL="0" indent="0" algn="just">
              <a:lnSpc>
                <a:spcPct val="160000"/>
              </a:lnSpc>
              <a:buNone/>
            </a:pPr>
            <a:endParaRPr lang="en-US" dirty="0">
              <a:latin typeface="Cambria" panose="02040503050406030204" pitchFamily="18" charset="0"/>
              <a:ea typeface="Cambria" panose="02040503050406030204" pitchFamily="18" charset="0"/>
            </a:endParaRPr>
          </a:p>
          <a:p>
            <a:pPr marL="0" indent="0" algn="just">
              <a:lnSpc>
                <a:spcPct val="160000"/>
              </a:lnSpc>
              <a:buNone/>
            </a:pPr>
            <a:endParaRPr lang="en-US" sz="2000" dirty="0">
              <a:latin typeface="Cambria" panose="02040503050406030204" pitchFamily="18" charset="0"/>
              <a:ea typeface="Cambria" panose="02040503050406030204" pitchFamily="18" charset="0"/>
            </a:endParaRPr>
          </a:p>
        </p:txBody>
      </p:sp>
      <p:cxnSp>
        <p:nvCxnSpPr>
          <p:cNvPr id="5" name="Straight Arrow Connector 4">
            <a:extLst>
              <a:ext uri="{FF2B5EF4-FFF2-40B4-BE49-F238E27FC236}">
                <a16:creationId xmlns:a16="http://schemas.microsoft.com/office/drawing/2014/main" id="{43825EE4-7276-4BA9-91C9-52747B96C833}"/>
              </a:ext>
            </a:extLst>
          </p:cNvPr>
          <p:cNvCxnSpPr/>
          <p:nvPr/>
        </p:nvCxnSpPr>
        <p:spPr>
          <a:xfrm>
            <a:off x="5683341" y="3615403"/>
            <a:ext cx="28135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6B5D4659-C054-4DE1-8706-BF2F4034EB42}"/>
              </a:ext>
            </a:extLst>
          </p:cNvPr>
          <p:cNvCxnSpPr/>
          <p:nvPr/>
        </p:nvCxnSpPr>
        <p:spPr>
          <a:xfrm>
            <a:off x="5568452" y="5624727"/>
            <a:ext cx="28135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5301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21D36-939C-441A-B8CC-4FAC8DE8083F}"/>
              </a:ext>
            </a:extLst>
          </p:cNvPr>
          <p:cNvSpPr>
            <a:spLocks noGrp="1"/>
          </p:cNvSpPr>
          <p:nvPr>
            <p:ph idx="1"/>
          </p:nvPr>
        </p:nvSpPr>
        <p:spPr>
          <a:xfrm>
            <a:off x="506437" y="407963"/>
            <a:ext cx="11141612" cy="6105379"/>
          </a:xfrm>
        </p:spPr>
        <p:txBody>
          <a:bodyPr>
            <a:normAutofit fontScale="25000" lnSpcReduction="20000"/>
          </a:bodyPr>
          <a:lstStyle/>
          <a:p>
            <a:pPr marL="571500" indent="-571500" algn="just">
              <a:lnSpc>
                <a:spcPct val="160000"/>
              </a:lnSpc>
              <a:buFont typeface="+mj-lt"/>
              <a:buAutoNum type="romanLcPeriod" startAt="3"/>
            </a:pPr>
            <a:r>
              <a:rPr lang="en-US" sz="7200" b="1" dirty="0">
                <a:solidFill>
                  <a:srgbClr val="00B050"/>
                </a:solidFill>
                <a:latin typeface="Cambria" panose="02040503050406030204" pitchFamily="18" charset="0"/>
                <a:ea typeface="Cambria" panose="02040503050406030204" pitchFamily="18" charset="0"/>
              </a:rPr>
              <a:t>Direct addressing mode: </a:t>
            </a:r>
          </a:p>
          <a:p>
            <a:pPr marL="0" indent="0" algn="just">
              <a:lnSpc>
                <a:spcPct val="160000"/>
              </a:lnSpc>
              <a:buNone/>
            </a:pPr>
            <a:r>
              <a:rPr lang="en-US" sz="1800" dirty="0">
                <a:latin typeface="Cambria" panose="02040503050406030204" pitchFamily="18" charset="0"/>
                <a:ea typeface="Cambria" panose="02040503050406030204" pitchFamily="18" charset="0"/>
              </a:rPr>
              <a:t>	</a:t>
            </a:r>
            <a:r>
              <a:rPr lang="en-US" sz="6400" dirty="0">
                <a:latin typeface="Cambria" panose="02040503050406030204" pitchFamily="18" charset="0"/>
                <a:ea typeface="Cambria" panose="02040503050406030204" pitchFamily="18" charset="0"/>
              </a:rPr>
              <a:t>It specifies 16-bit address of the operand within instruction itself.</a:t>
            </a:r>
          </a:p>
          <a:p>
            <a:pPr marL="0" indent="0" algn="just">
              <a:lnSpc>
                <a:spcPct val="160000"/>
              </a:lnSpc>
              <a:buNone/>
            </a:pPr>
            <a:r>
              <a:rPr lang="en-US" sz="6400" dirty="0">
                <a:latin typeface="Cambria" panose="02040503050406030204" pitchFamily="18" charset="0"/>
                <a:ea typeface="Cambria" panose="02040503050406030204" pitchFamily="18" charset="0"/>
              </a:rPr>
              <a:t>	Example: 		LDA   6000H; 	load accumulator with data present at 6000H</a:t>
            </a:r>
          </a:p>
          <a:p>
            <a:pPr marL="571500" indent="-571500" algn="just">
              <a:lnSpc>
                <a:spcPct val="160000"/>
              </a:lnSpc>
              <a:buFont typeface="+mj-lt"/>
              <a:buAutoNum type="romanLcPeriod" startAt="4"/>
            </a:pPr>
            <a:r>
              <a:rPr lang="en-US" sz="7200" b="1" dirty="0">
                <a:solidFill>
                  <a:srgbClr val="00B050"/>
                </a:solidFill>
                <a:latin typeface="Cambria" panose="02040503050406030204" pitchFamily="18" charset="0"/>
                <a:ea typeface="Cambria" panose="02040503050406030204" pitchFamily="18" charset="0"/>
              </a:rPr>
              <a:t>Indirect addressing mode: </a:t>
            </a:r>
          </a:p>
          <a:p>
            <a:pPr marL="0" indent="0" algn="just">
              <a:lnSpc>
                <a:spcPct val="160000"/>
              </a:lnSpc>
              <a:buNone/>
            </a:pPr>
            <a:r>
              <a:rPr lang="en-US" sz="2400" dirty="0">
                <a:latin typeface="Cambria" panose="02040503050406030204" pitchFamily="18" charset="0"/>
                <a:ea typeface="Cambria" panose="02040503050406030204" pitchFamily="18" charset="0"/>
              </a:rPr>
              <a:t>	</a:t>
            </a:r>
            <a:r>
              <a:rPr lang="en-US" sz="6400" dirty="0">
                <a:latin typeface="Cambria" panose="02040503050406030204" pitchFamily="18" charset="0"/>
                <a:ea typeface="Cambria" panose="02040503050406030204" pitchFamily="18" charset="0"/>
              </a:rPr>
              <a:t>Address of the data is present as content of another register pair. The data is transferred from the address pointed 	by the data in a register to other register.</a:t>
            </a:r>
          </a:p>
          <a:p>
            <a:pPr marL="0" indent="0" algn="just">
              <a:lnSpc>
                <a:spcPct val="160000"/>
              </a:lnSpc>
              <a:buNone/>
            </a:pPr>
            <a:r>
              <a:rPr lang="en-US" sz="6400" dirty="0">
                <a:latin typeface="Cambria" panose="02040503050406030204" pitchFamily="18" charset="0"/>
                <a:ea typeface="Cambria" panose="02040503050406030204" pitchFamily="18" charset="0"/>
              </a:rPr>
              <a:t>	Example:		MVI  M, 55H;	Immediate Indirect</a:t>
            </a:r>
          </a:p>
          <a:p>
            <a:pPr marL="0" indent="0">
              <a:lnSpc>
                <a:spcPct val="160000"/>
              </a:lnSpc>
              <a:buNone/>
            </a:pPr>
            <a:r>
              <a:rPr lang="en-US" sz="6400" dirty="0">
                <a:latin typeface="Cambria" panose="02040503050406030204" pitchFamily="18" charset="0"/>
                <a:ea typeface="Cambria" panose="02040503050406030204" pitchFamily="18" charset="0"/>
              </a:rPr>
              <a:t>			LDAX   D; 		Load accumulator with data whose address is present at D E register pair</a:t>
            </a:r>
          </a:p>
          <a:p>
            <a:pPr marL="514350" indent="-514350" algn="just">
              <a:lnSpc>
                <a:spcPct val="160000"/>
              </a:lnSpc>
              <a:buFont typeface="+mj-lt"/>
              <a:buAutoNum type="romanLcPeriod" startAt="5"/>
            </a:pPr>
            <a:r>
              <a:rPr lang="en-US" sz="7200" b="1" dirty="0">
                <a:solidFill>
                  <a:srgbClr val="00B050"/>
                </a:solidFill>
                <a:latin typeface="Cambria" panose="02040503050406030204" pitchFamily="18" charset="0"/>
                <a:ea typeface="Cambria" panose="02040503050406030204" pitchFamily="18" charset="0"/>
              </a:rPr>
              <a:t>Implicit/Implied addressing mode: </a:t>
            </a:r>
          </a:p>
          <a:p>
            <a:pPr marL="0" indent="0" algn="just">
              <a:lnSpc>
                <a:spcPct val="160000"/>
              </a:lnSpc>
              <a:buNone/>
            </a:pPr>
            <a:r>
              <a:rPr lang="en-US" sz="2400" dirty="0">
                <a:latin typeface="Cambria" panose="02040503050406030204" pitchFamily="18" charset="0"/>
                <a:ea typeface="Cambria" panose="02040503050406030204" pitchFamily="18" charset="0"/>
              </a:rPr>
              <a:t>	</a:t>
            </a:r>
            <a:r>
              <a:rPr lang="en-US" sz="6400" dirty="0">
                <a:latin typeface="Cambria" panose="02040503050406030204" pitchFamily="18" charset="0"/>
                <a:ea typeface="Cambria" panose="02040503050406030204" pitchFamily="18" charset="0"/>
              </a:rPr>
              <a:t>This mode doesn’t require any operand. Opcode specifies the address of operand. But some kind of operation is 	performed by the instruction. And two operations may be performed in single register.</a:t>
            </a:r>
          </a:p>
          <a:p>
            <a:pPr marL="0" indent="0" algn="just">
              <a:lnSpc>
                <a:spcPct val="160000"/>
              </a:lnSpc>
              <a:buNone/>
            </a:pPr>
            <a:r>
              <a:rPr lang="en-US" sz="6400" dirty="0">
                <a:latin typeface="Cambria" panose="02040503050406030204" pitchFamily="18" charset="0"/>
                <a:ea typeface="Cambria" panose="02040503050406030204" pitchFamily="18" charset="0"/>
              </a:rPr>
              <a:t>	Example:		CMA;		Complement the content of Accumulator (70         8F)</a:t>
            </a:r>
          </a:p>
          <a:p>
            <a:pPr marL="0" indent="0" algn="just">
              <a:lnSpc>
                <a:spcPct val="160000"/>
              </a:lnSpc>
              <a:buNone/>
            </a:pPr>
            <a:r>
              <a:rPr lang="en-US" sz="6400" dirty="0">
                <a:latin typeface="Cambria" panose="02040503050406030204" pitchFamily="18" charset="0"/>
                <a:ea typeface="Cambria" panose="02040503050406030204" pitchFamily="18" charset="0"/>
              </a:rPr>
              <a:t>			STC;		Set Carry Flag	             RAL;	Rotate Accumulator Left</a:t>
            </a:r>
          </a:p>
        </p:txBody>
      </p:sp>
      <p:cxnSp>
        <p:nvCxnSpPr>
          <p:cNvPr id="6" name="Straight Arrow Connector 5">
            <a:extLst>
              <a:ext uri="{FF2B5EF4-FFF2-40B4-BE49-F238E27FC236}">
                <a16:creationId xmlns:a16="http://schemas.microsoft.com/office/drawing/2014/main" id="{ADEBDF00-7410-4C67-92AB-7E34841320D7}"/>
              </a:ext>
            </a:extLst>
          </p:cNvPr>
          <p:cNvCxnSpPr/>
          <p:nvPr/>
        </p:nvCxnSpPr>
        <p:spPr>
          <a:xfrm>
            <a:off x="9071317" y="5638788"/>
            <a:ext cx="28135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23339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6AC9CE-2FB5-4299-A44C-392C9EC276D2}"/>
              </a:ext>
            </a:extLst>
          </p:cNvPr>
          <p:cNvSpPr>
            <a:spLocks noGrp="1"/>
          </p:cNvSpPr>
          <p:nvPr>
            <p:ph idx="1"/>
          </p:nvPr>
        </p:nvSpPr>
        <p:spPr>
          <a:xfrm>
            <a:off x="731520" y="829994"/>
            <a:ext cx="10972800" cy="5346969"/>
          </a:xfrm>
        </p:spPr>
        <p:txBody>
          <a:bodyPr numCol="1">
            <a:normAutofit/>
          </a:bodyPr>
          <a:lstStyle/>
          <a:p>
            <a:pPr marL="0" indent="0" algn="just">
              <a:lnSpc>
                <a:spcPct val="150000"/>
              </a:lnSpc>
              <a:buNone/>
            </a:pPr>
            <a:r>
              <a:rPr lang="en-US" sz="2400" b="1" dirty="0">
                <a:solidFill>
                  <a:srgbClr val="00B050"/>
                </a:solidFill>
                <a:latin typeface="Cambria" panose="02040503050406030204" pitchFamily="18" charset="0"/>
                <a:ea typeface="Cambria" panose="02040503050406030204" pitchFamily="18" charset="0"/>
              </a:rPr>
              <a:t>Determine the starting address of 4KB memory with ending address BA3F H.</a:t>
            </a:r>
          </a:p>
          <a:p>
            <a:pPr marL="0" indent="0" algn="just">
              <a:lnSpc>
                <a:spcPct val="150000"/>
              </a:lnSpc>
              <a:buNone/>
            </a:pPr>
            <a:r>
              <a:rPr lang="en-US" sz="2000" b="1" dirty="0">
                <a:solidFill>
                  <a:srgbClr val="00B050"/>
                </a:solidFill>
                <a:latin typeface="Cambria" panose="02040503050406030204" pitchFamily="18" charset="0"/>
                <a:ea typeface="Cambria" panose="02040503050406030204" pitchFamily="18" charset="0"/>
              </a:rPr>
              <a:t>Solution:</a:t>
            </a:r>
            <a:r>
              <a:rPr lang="en-US" sz="2000" dirty="0">
                <a:latin typeface="Cambria" panose="02040503050406030204" pitchFamily="18" charset="0"/>
                <a:ea typeface="Cambria" panose="02040503050406030204" pitchFamily="18" charset="0"/>
              </a:rPr>
              <a:t> 	</a:t>
            </a:r>
          </a:p>
          <a:p>
            <a:pPr marL="0" indent="0" algn="just">
              <a:lnSpc>
                <a:spcPct val="150000"/>
              </a:lnSpc>
              <a:buNone/>
            </a:pPr>
            <a:r>
              <a:rPr lang="en-US" sz="2000" dirty="0">
                <a:latin typeface="Cambria" panose="02040503050406030204" pitchFamily="18" charset="0"/>
                <a:ea typeface="Cambria" panose="02040503050406030204" pitchFamily="18" charset="0"/>
              </a:rPr>
              <a:t>Starting address = Ending address – OFFSET</a:t>
            </a:r>
          </a:p>
          <a:p>
            <a:pPr marL="0" indent="0" algn="just">
              <a:lnSpc>
                <a:spcPct val="150000"/>
              </a:lnSpc>
              <a:buNone/>
            </a:pPr>
            <a:r>
              <a:rPr lang="en-US" sz="2000" dirty="0">
                <a:latin typeface="Cambria" panose="02040503050406030204" pitchFamily="18" charset="0"/>
                <a:ea typeface="Cambria" panose="02040503050406030204" pitchFamily="18" charset="0"/>
              </a:rPr>
              <a:t>Ending address = Starting address + OFFSET</a:t>
            </a:r>
          </a:p>
          <a:p>
            <a:pPr marL="0" indent="0" algn="just">
              <a:lnSpc>
                <a:spcPct val="150000"/>
              </a:lnSpc>
              <a:buNone/>
            </a:pPr>
            <a:r>
              <a:rPr lang="en-US" sz="2000" dirty="0">
                <a:latin typeface="Cambria" panose="02040503050406030204" pitchFamily="18" charset="0"/>
                <a:ea typeface="Cambria" panose="02040503050406030204" pitchFamily="18" charset="0"/>
              </a:rPr>
              <a:t>OFFSET = Ending address when starting address is 0000 H</a:t>
            </a:r>
          </a:p>
          <a:p>
            <a:pPr marL="0" indent="0" algn="just">
              <a:lnSpc>
                <a:spcPct val="150000"/>
              </a:lnSpc>
              <a:buNone/>
            </a:pPr>
            <a:r>
              <a:rPr lang="en-US" sz="2000" dirty="0">
                <a:latin typeface="Cambria" panose="02040503050406030204" pitchFamily="18" charset="0"/>
                <a:ea typeface="Cambria" panose="02040503050406030204" pitchFamily="18" charset="0"/>
              </a:rPr>
              <a:t>4KB = 4 * 1KB = 4 * 1024 * 8 = 2^2 * 2^10 * 8 = 2^12 * 8 </a:t>
            </a:r>
          </a:p>
          <a:p>
            <a:pPr marL="0" indent="0" algn="just">
              <a:lnSpc>
                <a:spcPct val="150000"/>
              </a:lnSpc>
              <a:buNone/>
            </a:pPr>
            <a:r>
              <a:rPr lang="en-US" sz="2000" dirty="0">
                <a:latin typeface="Cambria" panose="02040503050406030204" pitchFamily="18" charset="0"/>
                <a:ea typeface="Cambria" panose="02040503050406030204" pitchFamily="18" charset="0"/>
              </a:rPr>
              <a:t>        = 2^x * y (Size of ROM), where x is the number of address lines and y is the number of data lines</a:t>
            </a:r>
          </a:p>
          <a:p>
            <a:pPr marL="0" indent="0" algn="just">
              <a:lnSpc>
                <a:spcPct val="150000"/>
              </a:lnSpc>
              <a:buNone/>
            </a:pPr>
            <a:r>
              <a:rPr lang="en-US" sz="2000" dirty="0">
                <a:latin typeface="Cambria" panose="02040503050406030204" pitchFamily="18" charset="0"/>
                <a:ea typeface="Cambria" panose="02040503050406030204" pitchFamily="18" charset="0"/>
              </a:rPr>
              <a:t>       	0000 H = 0000	0000	0000	0000 (Starting address)</a:t>
            </a:r>
          </a:p>
          <a:p>
            <a:pPr marL="0" indent="0" algn="just">
              <a:lnSpc>
                <a:spcPct val="150000"/>
              </a:lnSpc>
              <a:buNone/>
            </a:pPr>
            <a:r>
              <a:rPr lang="en-US" sz="2000" dirty="0">
                <a:latin typeface="Cambria" panose="02040503050406030204" pitchFamily="18" charset="0"/>
                <a:ea typeface="Cambria" panose="02040503050406030204" pitchFamily="18" charset="0"/>
              </a:rPr>
              <a:t>	0FFF H = 0000	1111	1111	1111 (Ending address)	</a:t>
            </a:r>
          </a:p>
        </p:txBody>
      </p:sp>
    </p:spTree>
    <p:extLst>
      <p:ext uri="{BB962C8B-B14F-4D97-AF65-F5344CB8AC3E}">
        <p14:creationId xmlns:p14="http://schemas.microsoft.com/office/powerpoint/2010/main" val="213651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DD70E1-4033-4F1A-AA2D-458F97E2D154}"/>
              </a:ext>
            </a:extLst>
          </p:cNvPr>
          <p:cNvSpPr>
            <a:spLocks noGrp="1"/>
          </p:cNvSpPr>
          <p:nvPr>
            <p:ph idx="1"/>
          </p:nvPr>
        </p:nvSpPr>
        <p:spPr>
          <a:xfrm>
            <a:off x="838200" y="745588"/>
            <a:ext cx="10515600" cy="5431375"/>
          </a:xfrm>
        </p:spPr>
        <p:txBody>
          <a:bodyPr/>
          <a:lstStyle/>
          <a:p>
            <a:pPr marL="0" indent="0" algn="just">
              <a:lnSpc>
                <a:spcPct val="150000"/>
              </a:lnSpc>
              <a:buNone/>
            </a:pPr>
            <a:r>
              <a:rPr lang="en-US" sz="2800" dirty="0">
                <a:latin typeface="Cambria" panose="02040503050406030204" pitchFamily="18" charset="0"/>
                <a:ea typeface="Cambria" panose="02040503050406030204" pitchFamily="18" charset="0"/>
              </a:rPr>
              <a:t>2KB = 2 * 1KB = 2 * 1024 * 8 = 2^1 * 2^10 * 8 = 2^11 * 8 </a:t>
            </a:r>
          </a:p>
          <a:p>
            <a:pPr marL="0" indent="0" algn="just">
              <a:lnSpc>
                <a:spcPct val="150000"/>
              </a:lnSpc>
              <a:buNone/>
            </a:pPr>
            <a:r>
              <a:rPr lang="en-US" sz="2800" dirty="0">
                <a:latin typeface="Cambria" panose="02040503050406030204" pitchFamily="18" charset="0"/>
                <a:ea typeface="Cambria" panose="02040503050406030204" pitchFamily="18" charset="0"/>
              </a:rPr>
              <a:t>	 0000 H = 0000	0000	0000	0000 (Starting address)</a:t>
            </a:r>
          </a:p>
          <a:p>
            <a:pPr marL="0" indent="0" algn="just">
              <a:lnSpc>
                <a:spcPct val="150000"/>
              </a:lnSpc>
              <a:buNone/>
            </a:pPr>
            <a:r>
              <a:rPr lang="en-US" sz="2800" dirty="0">
                <a:latin typeface="Cambria" panose="02040503050406030204" pitchFamily="18" charset="0"/>
                <a:ea typeface="Cambria" panose="02040503050406030204" pitchFamily="18" charset="0"/>
              </a:rPr>
              <a:t>	07FF H = 0000	0111	1111	1111 (Ending address)</a:t>
            </a:r>
          </a:p>
          <a:p>
            <a:pPr marL="0" indent="0" algn="just">
              <a:lnSpc>
                <a:spcPct val="150000"/>
              </a:lnSpc>
              <a:buNone/>
            </a:pPr>
            <a:r>
              <a:rPr lang="en-US" sz="2800" dirty="0">
                <a:latin typeface="Cambria" panose="02040503050406030204" pitchFamily="18" charset="0"/>
                <a:ea typeface="Cambria" panose="02040503050406030204" pitchFamily="18" charset="0"/>
              </a:rPr>
              <a:t>Now, 	   Starting address = Ending address – OFFSET</a:t>
            </a:r>
          </a:p>
          <a:p>
            <a:pPr marL="0" indent="0" algn="just">
              <a:lnSpc>
                <a:spcPct val="150000"/>
              </a:lnSpc>
              <a:buNone/>
            </a:pPr>
            <a:r>
              <a:rPr lang="en-US" dirty="0">
                <a:latin typeface="Cambria" panose="02040503050406030204" pitchFamily="18" charset="0"/>
                <a:ea typeface="Cambria" panose="02040503050406030204" pitchFamily="18" charset="0"/>
              </a:rPr>
              <a:t>				 = BA3F – 0FFF</a:t>
            </a:r>
          </a:p>
          <a:p>
            <a:pPr marL="0" indent="0" algn="just">
              <a:lnSpc>
                <a:spcPct val="150000"/>
              </a:lnSpc>
              <a:buNone/>
            </a:pPr>
            <a:r>
              <a:rPr lang="en-US" dirty="0">
                <a:latin typeface="Cambria" panose="02040503050406030204" pitchFamily="18" charset="0"/>
                <a:ea typeface="Cambria" panose="02040503050406030204" pitchFamily="18" charset="0"/>
              </a:rPr>
              <a:t>				 = AA40 H     </a:t>
            </a:r>
            <a:r>
              <a:rPr lang="en-US" dirty="0">
                <a:solidFill>
                  <a:srgbClr val="00B050"/>
                </a:solidFill>
                <a:latin typeface="Cambria" panose="02040503050406030204" pitchFamily="18" charset="0"/>
                <a:ea typeface="Cambria" panose="02040503050406030204" pitchFamily="18" charset="0"/>
              </a:rPr>
              <a:t>(Answer)</a:t>
            </a:r>
            <a:r>
              <a:rPr lang="en-US" dirty="0">
                <a:latin typeface="Cambria" panose="02040503050406030204" pitchFamily="18" charset="0"/>
                <a:ea typeface="Cambria" panose="02040503050406030204" pitchFamily="18" charset="0"/>
              </a:rPr>
              <a:t>		</a:t>
            </a:r>
            <a:endParaRPr lang="en-US" sz="2800" dirty="0">
              <a:latin typeface="Cambria" panose="02040503050406030204" pitchFamily="18" charset="0"/>
              <a:ea typeface="Cambria" panose="02040503050406030204" pitchFamily="18" charset="0"/>
            </a:endParaRP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84672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EE4006-976A-44A0-945A-C188C7E0E3C6}"/>
              </a:ext>
            </a:extLst>
          </p:cNvPr>
          <p:cNvSpPr>
            <a:spLocks noGrp="1"/>
          </p:cNvSpPr>
          <p:nvPr>
            <p:ph idx="1"/>
          </p:nvPr>
        </p:nvSpPr>
        <p:spPr>
          <a:xfrm>
            <a:off x="838200" y="717452"/>
            <a:ext cx="10669172" cy="5459511"/>
          </a:xfrm>
        </p:spPr>
        <p:txBody>
          <a:bodyPr>
            <a:normAutofit fontScale="92500" lnSpcReduction="10000"/>
          </a:bodyPr>
          <a:lstStyle/>
          <a:p>
            <a:pPr marL="0" indent="0" algn="just">
              <a:lnSpc>
                <a:spcPct val="150000"/>
              </a:lnSpc>
              <a:buNone/>
            </a:pPr>
            <a:r>
              <a:rPr lang="en-US" sz="2400" b="1" dirty="0">
                <a:solidFill>
                  <a:srgbClr val="00B050"/>
                </a:solidFill>
                <a:latin typeface="Cambria" panose="02040503050406030204" pitchFamily="18" charset="0"/>
                <a:ea typeface="Cambria" panose="02040503050406030204" pitchFamily="18" charset="0"/>
              </a:rPr>
              <a:t>Determine the size of memory whose starting and ending address are 4A00 H and 69FF H respectively.</a:t>
            </a:r>
          </a:p>
          <a:p>
            <a:pPr marL="0" indent="0" algn="just">
              <a:lnSpc>
                <a:spcPct val="150000"/>
              </a:lnSpc>
              <a:buNone/>
            </a:pPr>
            <a:r>
              <a:rPr lang="en-US" sz="2400" b="1" dirty="0">
                <a:solidFill>
                  <a:srgbClr val="00B050"/>
                </a:solidFill>
                <a:latin typeface="Cambria" panose="02040503050406030204" pitchFamily="18" charset="0"/>
                <a:ea typeface="Cambria" panose="02040503050406030204" pitchFamily="18" charset="0"/>
              </a:rPr>
              <a:t>Solution:</a:t>
            </a:r>
          </a:p>
          <a:p>
            <a:pPr marL="0" indent="0" algn="just">
              <a:lnSpc>
                <a:spcPct val="150000"/>
              </a:lnSpc>
              <a:buNone/>
            </a:pPr>
            <a:r>
              <a:rPr lang="en-US" sz="2400"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Size of memory = Ending address – Starting address</a:t>
            </a:r>
          </a:p>
          <a:p>
            <a:pPr marL="0" indent="0" algn="just">
              <a:lnSpc>
                <a:spcPct val="150000"/>
              </a:lnSpc>
              <a:buNone/>
            </a:pPr>
            <a:r>
              <a:rPr lang="en-US" sz="2000" dirty="0">
                <a:latin typeface="Cambria" panose="02040503050406030204" pitchFamily="18" charset="0"/>
                <a:ea typeface="Cambria" panose="02040503050406030204" pitchFamily="18" charset="0"/>
              </a:rPr>
              <a:t>			   = 69FF – 4A00 = 1FFF H</a:t>
            </a:r>
          </a:p>
          <a:p>
            <a:pPr marL="0" indent="0" algn="just">
              <a:lnSpc>
                <a:spcPct val="150000"/>
              </a:lnSpc>
              <a:buNone/>
            </a:pPr>
            <a:r>
              <a:rPr lang="en-US" sz="2000" dirty="0">
                <a:latin typeface="Cambria" panose="02040503050406030204" pitchFamily="18" charset="0"/>
                <a:ea typeface="Cambria" panose="02040503050406030204" pitchFamily="18" charset="0"/>
              </a:rPr>
              <a:t>Now, 	     1FFF H = 	0001	1111	1111	1111  </a:t>
            </a:r>
          </a:p>
          <a:p>
            <a:pPr marL="0" indent="0" algn="just">
              <a:lnSpc>
                <a:spcPct val="150000"/>
              </a:lnSpc>
              <a:buNone/>
            </a:pPr>
            <a:r>
              <a:rPr lang="en-US" sz="2000" dirty="0">
                <a:latin typeface="Cambria" panose="02040503050406030204" pitchFamily="18" charset="0"/>
                <a:ea typeface="Cambria" panose="02040503050406030204" pitchFamily="18" charset="0"/>
              </a:rPr>
              <a:t>	(Thirteen 1s are there. These 1s represent the number of address lines. Data lines are 8)</a:t>
            </a:r>
          </a:p>
          <a:p>
            <a:pPr marL="0" indent="0" algn="just">
              <a:lnSpc>
                <a:spcPct val="150000"/>
              </a:lnSpc>
              <a:buNone/>
            </a:pPr>
            <a:r>
              <a:rPr lang="en-US" sz="2000" dirty="0">
                <a:latin typeface="Cambria" panose="02040503050406030204" pitchFamily="18" charset="0"/>
                <a:ea typeface="Cambria" panose="02040503050406030204" pitchFamily="18" charset="0"/>
              </a:rPr>
              <a:t>So, Memory size = 2^x * y (Where, x = Number of address lines and y = Number of data lines)</a:t>
            </a:r>
          </a:p>
          <a:p>
            <a:pPr marL="0" indent="0" algn="just">
              <a:lnSpc>
                <a:spcPct val="150000"/>
              </a:lnSpc>
              <a:buNone/>
            </a:pPr>
            <a:r>
              <a:rPr lang="en-US" sz="2000" dirty="0">
                <a:latin typeface="Cambria" panose="02040503050406030204" pitchFamily="18" charset="0"/>
                <a:ea typeface="Cambria" panose="02040503050406030204" pitchFamily="18" charset="0"/>
              </a:rPr>
              <a:t>                                = 2^13 * 8 = 2^3 * 2^10 * 8 (Since, 2^10 * 8 = 1 KB)</a:t>
            </a:r>
          </a:p>
          <a:p>
            <a:pPr marL="0" indent="0" algn="just">
              <a:lnSpc>
                <a:spcPct val="150000"/>
              </a:lnSpc>
              <a:buNone/>
            </a:pPr>
            <a:r>
              <a:rPr lang="en-US" sz="2400"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 2^3 * 1KB = 8 KB </a:t>
            </a:r>
            <a:r>
              <a:rPr lang="en-US" sz="2200" b="1" dirty="0">
                <a:solidFill>
                  <a:srgbClr val="00B050"/>
                </a:solidFill>
                <a:latin typeface="Cambria" panose="02040503050406030204" pitchFamily="18" charset="0"/>
                <a:ea typeface="Cambria" panose="02040503050406030204" pitchFamily="18" charset="0"/>
              </a:rPr>
              <a:t>(Answer)</a:t>
            </a:r>
            <a:endParaRPr lang="en-US" sz="2400" b="1" dirty="0">
              <a:solidFill>
                <a:srgbClr val="00B05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76740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7888CB-E1BE-49BA-B957-CD682EF7B430}"/>
              </a:ext>
            </a:extLst>
          </p:cNvPr>
          <p:cNvSpPr>
            <a:spLocks noGrp="1"/>
          </p:cNvSpPr>
          <p:nvPr>
            <p:ph idx="1"/>
          </p:nvPr>
        </p:nvSpPr>
        <p:spPr>
          <a:xfrm>
            <a:off x="759655" y="675249"/>
            <a:ext cx="10719582" cy="5501714"/>
          </a:xfrm>
        </p:spPr>
        <p:txBody>
          <a:bodyPr>
            <a:normAutofit fontScale="92500" lnSpcReduction="20000"/>
          </a:bodyPr>
          <a:lstStyle/>
          <a:p>
            <a:pPr marL="0" indent="0" algn="just">
              <a:lnSpc>
                <a:spcPct val="150000"/>
              </a:lnSpc>
              <a:buNone/>
            </a:pPr>
            <a:r>
              <a:rPr lang="en-US" sz="1900" b="1" dirty="0">
                <a:solidFill>
                  <a:srgbClr val="00B050"/>
                </a:solidFill>
                <a:latin typeface="Cambria" panose="02040503050406030204" pitchFamily="18" charset="0"/>
                <a:ea typeface="Cambria" panose="02040503050406030204" pitchFamily="18" charset="0"/>
              </a:rPr>
              <a:t>Memory Mapping : </a:t>
            </a:r>
          </a:p>
          <a:p>
            <a:pPr marL="0" indent="0" algn="just">
              <a:lnSpc>
                <a:spcPct val="150000"/>
              </a:lnSpc>
              <a:buNone/>
            </a:pPr>
            <a:r>
              <a:rPr lang="en-US" sz="1900" dirty="0">
                <a:latin typeface="Cambria" panose="02040503050406030204" pitchFamily="18" charset="0"/>
                <a:ea typeface="Cambria" panose="02040503050406030204" pitchFamily="18" charset="0"/>
              </a:rPr>
              <a:t>It is the process of assigning address range to each memory IC in a microcomputer.</a:t>
            </a:r>
          </a:p>
          <a:p>
            <a:pPr marL="0" indent="0" algn="just">
              <a:lnSpc>
                <a:spcPct val="150000"/>
              </a:lnSpc>
              <a:buNone/>
            </a:pPr>
            <a:r>
              <a:rPr lang="en-US" sz="1900" b="1" dirty="0">
                <a:solidFill>
                  <a:srgbClr val="00B050"/>
                </a:solidFill>
                <a:latin typeface="Cambria" panose="02040503050406030204" pitchFamily="18" charset="0"/>
                <a:ea typeface="Cambria" panose="02040503050406030204" pitchFamily="18" charset="0"/>
              </a:rPr>
              <a:t>Problem: </a:t>
            </a:r>
            <a:r>
              <a:rPr lang="en-US" sz="1900" dirty="0">
                <a:latin typeface="Cambria" panose="02040503050406030204" pitchFamily="18" charset="0"/>
                <a:ea typeface="Cambria" panose="02040503050406030204" pitchFamily="18" charset="0"/>
              </a:rPr>
              <a:t>An 8-bit microprocessor has 16-bit address bus (A0 – A15) with a 1KB memory chip as shown in the figure. What is the address range for the chip?</a:t>
            </a:r>
          </a:p>
          <a:p>
            <a:pPr marL="0" indent="0" algn="just">
              <a:lnSpc>
                <a:spcPct val="150000"/>
              </a:lnSpc>
              <a:buNone/>
            </a:pPr>
            <a:r>
              <a:rPr lang="en-US" sz="1600" dirty="0">
                <a:latin typeface="Cambria" panose="02040503050406030204" pitchFamily="18" charset="0"/>
                <a:ea typeface="Cambria" panose="02040503050406030204" pitchFamily="18" charset="0"/>
              </a:rPr>
              <a:t>	A15     A14     A13     A12     A11     A10     A9     A8     A7     A6     A5     A4     A3     A2     A1     A0</a:t>
            </a:r>
          </a:p>
          <a:p>
            <a:pPr marL="0" indent="0" algn="just">
              <a:lnSpc>
                <a:spcPct val="150000"/>
              </a:lnSpc>
              <a:buNone/>
            </a:pPr>
            <a:r>
              <a:rPr lang="en-US" sz="2400" dirty="0">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1           1           1          1          0            0</a:t>
            </a:r>
            <a:r>
              <a:rPr lang="en-US" sz="1700" dirty="0">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0         0       0        0        0        0        0        0        0        0</a:t>
            </a:r>
            <a:r>
              <a:rPr lang="en-US" sz="2400" dirty="0">
                <a:latin typeface="Cambria" panose="02040503050406030204" pitchFamily="18" charset="0"/>
                <a:ea typeface="Cambria" panose="02040503050406030204" pitchFamily="18" charset="0"/>
              </a:rPr>
              <a:t>  </a:t>
            </a:r>
            <a:r>
              <a:rPr lang="en-US" sz="2200" b="1" dirty="0">
                <a:solidFill>
                  <a:srgbClr val="00B050"/>
                </a:solidFill>
                <a:latin typeface="Cambria" panose="02040503050406030204" pitchFamily="18" charset="0"/>
                <a:ea typeface="Cambria" panose="02040503050406030204" pitchFamily="18" charset="0"/>
              </a:rPr>
              <a:t>(F000 H)</a:t>
            </a:r>
            <a:endParaRPr lang="en-US" sz="2400" b="1" dirty="0">
              <a:solidFill>
                <a:srgbClr val="00B050"/>
              </a:solidFill>
              <a:latin typeface="Cambria" panose="02040503050406030204" pitchFamily="18" charset="0"/>
              <a:ea typeface="Cambria" panose="02040503050406030204" pitchFamily="18" charset="0"/>
            </a:endParaRPr>
          </a:p>
          <a:p>
            <a:pPr marL="0" indent="0" algn="just">
              <a:lnSpc>
                <a:spcPct val="150000"/>
              </a:lnSpc>
              <a:buNone/>
            </a:pPr>
            <a:r>
              <a:rPr lang="en-US" sz="1800" dirty="0">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1           1           1          1          0            0       1          1       1        1        1        1        1        1        1        1</a:t>
            </a:r>
            <a:r>
              <a:rPr lang="en-US" sz="2400" dirty="0">
                <a:latin typeface="Cambria" panose="02040503050406030204" pitchFamily="18" charset="0"/>
                <a:ea typeface="Cambria" panose="02040503050406030204" pitchFamily="18" charset="0"/>
              </a:rPr>
              <a:t>  </a:t>
            </a:r>
            <a:r>
              <a:rPr lang="en-US" sz="2200" b="1" dirty="0">
                <a:solidFill>
                  <a:srgbClr val="00B050"/>
                </a:solidFill>
                <a:latin typeface="Cambria" panose="02040503050406030204" pitchFamily="18" charset="0"/>
                <a:ea typeface="Cambria" panose="02040503050406030204" pitchFamily="18" charset="0"/>
              </a:rPr>
              <a:t>(F3FF H)</a:t>
            </a:r>
            <a:r>
              <a:rPr lang="en-US" sz="2400" dirty="0">
                <a:latin typeface="Cambria" panose="02040503050406030204" pitchFamily="18" charset="0"/>
                <a:ea typeface="Cambria" panose="02040503050406030204" pitchFamily="18" charset="0"/>
              </a:rPr>
              <a:t>                                                  </a:t>
            </a:r>
          </a:p>
          <a:p>
            <a:pPr marL="0" indent="0" algn="just">
              <a:lnSpc>
                <a:spcPct val="150000"/>
              </a:lnSpc>
              <a:buNone/>
            </a:pPr>
            <a:r>
              <a:rPr lang="en-US" sz="1400" dirty="0">
                <a:latin typeface="Cambria" panose="02040503050406030204" pitchFamily="18" charset="0"/>
                <a:ea typeface="Cambria" panose="02040503050406030204" pitchFamily="18" charset="0"/>
              </a:rPr>
              <a:t>                                                                                                                                A0 – A9</a:t>
            </a:r>
            <a:endParaRPr lang="en-US" sz="2400" dirty="0">
              <a:latin typeface="Cambria" panose="02040503050406030204" pitchFamily="18" charset="0"/>
              <a:ea typeface="Cambria" panose="02040503050406030204" pitchFamily="18" charset="0"/>
            </a:endParaRPr>
          </a:p>
          <a:p>
            <a:pPr marL="0" indent="0" algn="just">
              <a:lnSpc>
                <a:spcPct val="150000"/>
              </a:lnSpc>
              <a:buNone/>
            </a:pPr>
            <a:r>
              <a:rPr lang="en-US" sz="1400" dirty="0">
                <a:latin typeface="Cambria" panose="02040503050406030204" pitchFamily="18" charset="0"/>
                <a:ea typeface="Cambria" panose="02040503050406030204" pitchFamily="18" charset="0"/>
              </a:rPr>
              <a:t>(A13 – A15)</a:t>
            </a:r>
            <a:r>
              <a:rPr lang="en-US" sz="2400" dirty="0">
                <a:latin typeface="Cambria" panose="02040503050406030204" pitchFamily="18" charset="0"/>
                <a:ea typeface="Cambria" panose="02040503050406030204" pitchFamily="18" charset="0"/>
              </a:rPr>
              <a:t> </a:t>
            </a:r>
          </a:p>
          <a:p>
            <a:pPr marL="0" indent="0" algn="just">
              <a:lnSpc>
                <a:spcPct val="150000"/>
              </a:lnSpc>
              <a:buNone/>
            </a:pPr>
            <a:r>
              <a:rPr lang="en-US" sz="2400" dirty="0">
                <a:latin typeface="Cambria" panose="02040503050406030204" pitchFamily="18" charset="0"/>
                <a:ea typeface="Cambria" panose="02040503050406030204" pitchFamily="18" charset="0"/>
              </a:rPr>
              <a:t>          </a:t>
            </a:r>
            <a:r>
              <a:rPr lang="en-US" sz="1400" dirty="0">
                <a:latin typeface="Cambria" panose="02040503050406030204" pitchFamily="18" charset="0"/>
                <a:ea typeface="Cambria" panose="02040503050406030204" pitchFamily="18" charset="0"/>
              </a:rPr>
              <a:t>(A10 – A12)</a:t>
            </a:r>
            <a:r>
              <a:rPr lang="en-US" sz="2400" dirty="0">
                <a:latin typeface="Cambria" panose="02040503050406030204" pitchFamily="18" charset="0"/>
                <a:ea typeface="Cambria" panose="02040503050406030204" pitchFamily="18" charset="0"/>
              </a:rPr>
              <a:t>                                     </a:t>
            </a:r>
            <a:r>
              <a:rPr lang="en-US" sz="1800" dirty="0">
                <a:latin typeface="Cambria" panose="02040503050406030204" pitchFamily="18" charset="0"/>
                <a:ea typeface="Cambria" panose="02040503050406030204" pitchFamily="18" charset="0"/>
              </a:rPr>
              <a:t>CS                               8</a:t>
            </a:r>
            <a:endParaRPr lang="en-US" sz="2400" dirty="0">
              <a:latin typeface="Cambria" panose="02040503050406030204" pitchFamily="18" charset="0"/>
              <a:ea typeface="Cambria" panose="02040503050406030204" pitchFamily="18" charset="0"/>
            </a:endParaRPr>
          </a:p>
          <a:p>
            <a:pPr marL="0" indent="0" algn="just">
              <a:lnSpc>
                <a:spcPct val="150000"/>
              </a:lnSpc>
              <a:buNone/>
            </a:pPr>
            <a:r>
              <a:rPr lang="en-US" sz="2400" dirty="0">
                <a:latin typeface="Cambria" panose="02040503050406030204" pitchFamily="18" charset="0"/>
                <a:ea typeface="Cambria" panose="02040503050406030204" pitchFamily="18" charset="0"/>
              </a:rPr>
              <a:t>       </a:t>
            </a:r>
            <a:endParaRPr lang="en-US" sz="1400" dirty="0">
              <a:latin typeface="Cambria" panose="02040503050406030204" pitchFamily="18" charset="0"/>
              <a:ea typeface="Cambria" panose="02040503050406030204" pitchFamily="18" charset="0"/>
            </a:endParaRPr>
          </a:p>
          <a:p>
            <a:pPr marL="0" indent="0" algn="just">
              <a:lnSpc>
                <a:spcPct val="150000"/>
              </a:lnSpc>
              <a:buNone/>
            </a:pPr>
            <a:endParaRPr lang="en-US" sz="1400" dirty="0">
              <a:latin typeface="Cambria" panose="02040503050406030204" pitchFamily="18" charset="0"/>
              <a:ea typeface="Cambria" panose="02040503050406030204" pitchFamily="18" charset="0"/>
            </a:endParaRPr>
          </a:p>
          <a:p>
            <a:pPr marL="0" indent="0" algn="just">
              <a:lnSpc>
                <a:spcPct val="150000"/>
              </a:lnSpc>
              <a:buNone/>
            </a:pPr>
            <a:endParaRPr lang="en-US" sz="2400" dirty="0">
              <a:latin typeface="Cambria" panose="02040503050406030204" pitchFamily="18" charset="0"/>
              <a:ea typeface="Cambria" panose="02040503050406030204" pitchFamily="18" charset="0"/>
            </a:endParaRPr>
          </a:p>
          <a:p>
            <a:pPr marL="0" indent="0" algn="just">
              <a:lnSpc>
                <a:spcPct val="150000"/>
              </a:lnSpc>
              <a:buNone/>
            </a:pPr>
            <a:endParaRPr lang="en-US" sz="2400" dirty="0">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8A7B892C-315E-4187-8A89-215D06EFB115}"/>
              </a:ext>
            </a:extLst>
          </p:cNvPr>
          <p:cNvSpPr/>
          <p:nvPr/>
        </p:nvSpPr>
        <p:spPr>
          <a:xfrm>
            <a:off x="2791309" y="4192172"/>
            <a:ext cx="998804" cy="16459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sz="1200" dirty="0"/>
              <a:t>                     0</a:t>
            </a:r>
          </a:p>
          <a:p>
            <a:r>
              <a:rPr lang="en-US" b="1" dirty="0"/>
              <a:t>CS        </a:t>
            </a:r>
            <a:endParaRPr lang="en-US" sz="1200" b="1" dirty="0"/>
          </a:p>
          <a:p>
            <a:endParaRPr lang="en-US" sz="1000" b="1" dirty="0"/>
          </a:p>
          <a:p>
            <a:r>
              <a:rPr lang="en-US" b="1" dirty="0"/>
              <a:t>Decoder</a:t>
            </a:r>
          </a:p>
          <a:p>
            <a:endParaRPr lang="en-US" dirty="0"/>
          </a:p>
          <a:p>
            <a:endParaRPr lang="en-US" dirty="0"/>
          </a:p>
          <a:p>
            <a:r>
              <a:rPr lang="en-US" sz="1200" dirty="0"/>
              <a:t>                     7</a:t>
            </a:r>
          </a:p>
        </p:txBody>
      </p:sp>
      <p:sp>
        <p:nvSpPr>
          <p:cNvPr id="5" name="Rectangle: Top Corners Snipped 4">
            <a:extLst>
              <a:ext uri="{FF2B5EF4-FFF2-40B4-BE49-F238E27FC236}">
                <a16:creationId xmlns:a16="http://schemas.microsoft.com/office/drawing/2014/main" id="{8443CAD3-C799-41F1-AA28-F037308ED6EC}"/>
              </a:ext>
            </a:extLst>
          </p:cNvPr>
          <p:cNvSpPr/>
          <p:nvPr/>
        </p:nvSpPr>
        <p:spPr>
          <a:xfrm rot="5400000">
            <a:off x="2072582" y="4377608"/>
            <a:ext cx="404604" cy="443853"/>
          </a:xfrm>
          <a:prstGeom prst="snip2SameRect">
            <a:avLst>
              <a:gd name="adj1" fmla="val 39008"/>
              <a:gd name="adj2" fmla="val 0"/>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AF4AA13-9663-4101-ADFD-B7CEFAA67355}"/>
              </a:ext>
            </a:extLst>
          </p:cNvPr>
          <p:cNvCxnSpPr/>
          <p:nvPr/>
        </p:nvCxnSpPr>
        <p:spPr>
          <a:xfrm>
            <a:off x="1730326" y="4439436"/>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7F19F57-1A5C-454E-B369-361E57446DD7}"/>
              </a:ext>
            </a:extLst>
          </p:cNvPr>
          <p:cNvCxnSpPr/>
          <p:nvPr/>
        </p:nvCxnSpPr>
        <p:spPr>
          <a:xfrm>
            <a:off x="1727982" y="4591836"/>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2D93A593-917E-4A01-BE67-463FF3941886}"/>
              </a:ext>
            </a:extLst>
          </p:cNvPr>
          <p:cNvCxnSpPr/>
          <p:nvPr/>
        </p:nvCxnSpPr>
        <p:spPr>
          <a:xfrm>
            <a:off x="1725631" y="4744236"/>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1043D55-1176-4CCE-ADA2-2033F898C8AE}"/>
              </a:ext>
            </a:extLst>
          </p:cNvPr>
          <p:cNvCxnSpPr/>
          <p:nvPr/>
        </p:nvCxnSpPr>
        <p:spPr>
          <a:xfrm>
            <a:off x="2482942" y="4587144"/>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5D7C997-E0B8-44E0-94D1-8D43A187230B}"/>
              </a:ext>
            </a:extLst>
          </p:cNvPr>
          <p:cNvCxnSpPr/>
          <p:nvPr/>
        </p:nvCxnSpPr>
        <p:spPr>
          <a:xfrm>
            <a:off x="2468877" y="5262395"/>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B743C960-3B17-47F0-938A-65A9C719CD9C}"/>
              </a:ext>
            </a:extLst>
          </p:cNvPr>
          <p:cNvCxnSpPr/>
          <p:nvPr/>
        </p:nvCxnSpPr>
        <p:spPr>
          <a:xfrm>
            <a:off x="2452465" y="5428864"/>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8C558F2-74EA-468F-9DCF-D48D9F3C820A}"/>
              </a:ext>
            </a:extLst>
          </p:cNvPr>
          <p:cNvCxnSpPr/>
          <p:nvPr/>
        </p:nvCxnSpPr>
        <p:spPr>
          <a:xfrm>
            <a:off x="2450123" y="5609403"/>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14CCCA0B-4724-4207-A360-BDB74FE694EE}"/>
              </a:ext>
            </a:extLst>
          </p:cNvPr>
          <p:cNvCxnSpPr/>
          <p:nvPr/>
        </p:nvCxnSpPr>
        <p:spPr>
          <a:xfrm>
            <a:off x="3802961" y="4697340"/>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31155BC-02F9-42B9-A2A1-D82ADB593770}"/>
              </a:ext>
            </a:extLst>
          </p:cNvPr>
          <p:cNvCxnSpPr/>
          <p:nvPr/>
        </p:nvCxnSpPr>
        <p:spPr>
          <a:xfrm>
            <a:off x="3786545" y="4877876"/>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3108795D-8B9A-46E3-94A8-B09B43ACD150}"/>
              </a:ext>
            </a:extLst>
          </p:cNvPr>
          <p:cNvCxnSpPr>
            <a:cxnSpLocks/>
          </p:cNvCxnSpPr>
          <p:nvPr/>
        </p:nvCxnSpPr>
        <p:spPr>
          <a:xfrm>
            <a:off x="3784208" y="5086548"/>
            <a:ext cx="116762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D098FAC5-70DE-41DA-9B8D-0EBC27E20897}"/>
              </a:ext>
            </a:extLst>
          </p:cNvPr>
          <p:cNvCxnSpPr/>
          <p:nvPr/>
        </p:nvCxnSpPr>
        <p:spPr>
          <a:xfrm>
            <a:off x="3781859" y="5309288"/>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F652184F-1001-493A-9D86-C68549F8FDF8}"/>
              </a:ext>
            </a:extLst>
          </p:cNvPr>
          <p:cNvCxnSpPr/>
          <p:nvPr/>
        </p:nvCxnSpPr>
        <p:spPr>
          <a:xfrm>
            <a:off x="3779515" y="5532028"/>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A57D20BA-136D-45F7-832A-BAE9FA457553}"/>
              </a:ext>
            </a:extLst>
          </p:cNvPr>
          <p:cNvCxnSpPr/>
          <p:nvPr/>
        </p:nvCxnSpPr>
        <p:spPr>
          <a:xfrm>
            <a:off x="3791241" y="5740699"/>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0A7AB26-EC15-47FA-9D00-9EE1FC5B0A89}"/>
              </a:ext>
            </a:extLst>
          </p:cNvPr>
          <p:cNvCxnSpPr/>
          <p:nvPr/>
        </p:nvCxnSpPr>
        <p:spPr>
          <a:xfrm>
            <a:off x="3788893" y="4486327"/>
            <a:ext cx="322631"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9D706C5-921F-4B6A-BFD2-ACCF151F00C0}"/>
              </a:ext>
            </a:extLst>
          </p:cNvPr>
          <p:cNvCxnSpPr/>
          <p:nvPr/>
        </p:nvCxnSpPr>
        <p:spPr>
          <a:xfrm>
            <a:off x="3786550" y="4272965"/>
            <a:ext cx="322631" cy="0"/>
          </a:xfrm>
          <a:prstGeom prst="line">
            <a:avLst/>
          </a:prstGeom>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AE9E84AF-2B66-4E63-B7E4-B6602BDEA057}"/>
              </a:ext>
            </a:extLst>
          </p:cNvPr>
          <p:cNvSpPr/>
          <p:nvPr/>
        </p:nvSpPr>
        <p:spPr>
          <a:xfrm>
            <a:off x="4951828" y="4290648"/>
            <a:ext cx="1144172" cy="164591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a:solidFill>
                    <a:schemeClr val="tx1"/>
                  </a:solidFill>
                </a:ln>
              </a:rPr>
              <a:t>1 K * 8 RAM</a:t>
            </a:r>
          </a:p>
        </p:txBody>
      </p:sp>
      <p:cxnSp>
        <p:nvCxnSpPr>
          <p:cNvPr id="25" name="Straight Connector 24">
            <a:extLst>
              <a:ext uri="{FF2B5EF4-FFF2-40B4-BE49-F238E27FC236}">
                <a16:creationId xmlns:a16="http://schemas.microsoft.com/office/drawing/2014/main" id="{169B1C7B-C7F0-49E8-B1EA-813516FD2C28}"/>
              </a:ext>
            </a:extLst>
          </p:cNvPr>
          <p:cNvCxnSpPr/>
          <p:nvPr/>
        </p:nvCxnSpPr>
        <p:spPr>
          <a:xfrm>
            <a:off x="5486400" y="3826414"/>
            <a:ext cx="0" cy="4642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FBEB0CF-4FCF-48F0-BA91-6B545CCF5988}"/>
              </a:ext>
            </a:extLst>
          </p:cNvPr>
          <p:cNvCxnSpPr>
            <a:cxnSpLocks/>
          </p:cNvCxnSpPr>
          <p:nvPr/>
        </p:nvCxnSpPr>
        <p:spPr>
          <a:xfrm>
            <a:off x="6072550" y="5095931"/>
            <a:ext cx="553333"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1365094D-ABB3-4404-8AB4-3FC21CDF6751}"/>
              </a:ext>
            </a:extLst>
          </p:cNvPr>
          <p:cNvCxnSpPr/>
          <p:nvPr/>
        </p:nvCxnSpPr>
        <p:spPr>
          <a:xfrm flipH="1">
            <a:off x="6217920" y="4877876"/>
            <a:ext cx="196948" cy="38451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2764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199</Words>
  <Application>Microsoft Office PowerPoint</Application>
  <PresentationFormat>Widescreen</PresentationFormat>
  <Paragraphs>76</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 n White</dc:creator>
  <cp:lastModifiedBy>Kabir.CSE</cp:lastModifiedBy>
  <cp:revision>39</cp:revision>
  <dcterms:created xsi:type="dcterms:W3CDTF">2020-10-18T10:32:29Z</dcterms:created>
  <dcterms:modified xsi:type="dcterms:W3CDTF">2022-06-15T07:44:34Z</dcterms:modified>
</cp:coreProperties>
</file>