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7"/>
  </p:notesMasterIdLst>
  <p:sldIdLst>
    <p:sldId id="272"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5143500" type="screen16x9"/>
  <p:notesSz cx="6858000" cy="9144000"/>
  <p:embeddedFontLst>
    <p:embeddedFont>
      <p:font typeface="Roboto Slab" panose="020B0604020202020204" charset="0"/>
      <p:regular r:id="rId18"/>
      <p:bold r:id="rId19"/>
    </p:embeddedFont>
    <p:embeddedFont>
      <p:font typeface="Roboto" panose="020B0604020202020204"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3" d="100"/>
          <a:sy n="93" d="100"/>
        </p:scale>
        <p:origin x="726" y="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185209471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e7f0f067da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e7f0f067da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02506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ed351c5142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ed351c5142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1672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ed351c5142_0_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ed351c5142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190843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ed351c5142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ed351c5142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997422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ed351c5142_0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ed351c5142_0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8638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ed351c5142_0_1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ed351c5142_0_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97079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e9f00acbc2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e9f00acbc2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303252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ed351c5142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ed351c5142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856321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ed351c5142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ed351c5142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806393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ed351c514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ed351c514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19684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ed351c5142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ed351c5142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094020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e9f00acbc2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e9f00acbc2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630767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ed351c5142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ed351c5142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459642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ed351c5142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ed351c5142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669490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1524800" y="672606"/>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accent5"/>
            </a:solidFill>
            <a:prstDash val="solid"/>
            <a:miter lim="8000"/>
            <a:headEnd type="none" w="sm" len="sm"/>
            <a:tailEnd type="none" w="sm" len="sm"/>
          </a:ln>
        </p:spPr>
      </p:sp>
      <p:sp>
        <p:nvSpPr>
          <p:cNvPr id="11" name="Google Shape;11;p2"/>
          <p:cNvSpPr/>
          <p:nvPr/>
        </p:nvSpPr>
        <p:spPr>
          <a:xfrm rot="10800000">
            <a:off x="6537563" y="33429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accent5"/>
            </a:solidFill>
            <a:prstDash val="solid"/>
            <a:miter lim="8000"/>
            <a:headEnd type="none" w="sm" len="sm"/>
            <a:tailEnd type="none" w="sm" len="sm"/>
          </a:ln>
        </p:spPr>
      </p:sp>
      <p:cxnSp>
        <p:nvCxnSpPr>
          <p:cNvPr id="12" name="Google Shape;12;p2"/>
          <p:cNvCxnSpPr/>
          <p:nvPr/>
        </p:nvCxnSpPr>
        <p:spPr>
          <a:xfrm>
            <a:off x="4359602" y="2817464"/>
            <a:ext cx="424800" cy="0"/>
          </a:xfrm>
          <a:prstGeom prst="straightConnector1">
            <a:avLst/>
          </a:prstGeom>
          <a:noFill/>
          <a:ln w="38100" cap="flat" cmpd="sng">
            <a:solidFill>
              <a:schemeClr val="accent4"/>
            </a:solidFill>
            <a:prstDash val="solid"/>
            <a:round/>
            <a:headEnd type="none" w="sm" len="sm"/>
            <a:tailEnd type="none" w="sm" len="sm"/>
          </a:ln>
        </p:spPr>
      </p:cxnSp>
      <p:sp>
        <p:nvSpPr>
          <p:cNvPr id="13" name="Google Shape;13;p2"/>
          <p:cNvSpPr txBox="1">
            <a:spLocks noGrp="1"/>
          </p:cNvSpPr>
          <p:nvPr>
            <p:ph type="ctrTitle"/>
          </p:nvPr>
        </p:nvSpPr>
        <p:spPr>
          <a:xfrm>
            <a:off x="1680302" y="1188925"/>
            <a:ext cx="5783400" cy="1457400"/>
          </a:xfrm>
          <a:prstGeom prst="rect">
            <a:avLst/>
          </a:prstGeom>
        </p:spPr>
        <p:txBody>
          <a:bodyPr spcFirstLastPara="1" wrap="square" lIns="91425" tIns="91425" rIns="91425" bIns="91425" anchor="b" anchorCtr="0">
            <a:no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a:endParaRPr/>
          </a:p>
        </p:txBody>
      </p:sp>
      <p:sp>
        <p:nvSpPr>
          <p:cNvPr id="14" name="Google Shape;14;p2"/>
          <p:cNvSpPr txBox="1">
            <a:spLocks noGrp="1"/>
          </p:cNvSpPr>
          <p:nvPr>
            <p:ph type="subTitle" idx="1"/>
          </p:nvPr>
        </p:nvSpPr>
        <p:spPr>
          <a:xfrm>
            <a:off x="1680302" y="3049450"/>
            <a:ext cx="5783400" cy="9090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a:endParaRPr/>
          </a:p>
        </p:txBody>
      </p:sp>
      <p:sp>
        <p:nvSpPr>
          <p:cNvPr id="15" name="Google Shape;15;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11"/>
          <p:cNvSpPr txBox="1">
            <a:spLocks noGrp="1"/>
          </p:cNvSpPr>
          <p:nvPr>
            <p:ph type="title" hasCustomPrompt="1"/>
          </p:nvPr>
        </p:nvSpPr>
        <p:spPr>
          <a:xfrm>
            <a:off x="387900" y="1152450"/>
            <a:ext cx="8368200" cy="15384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a:spLocks noGrp="1"/>
          </p:cNvSpPr>
          <p:nvPr>
            <p:ph type="body" idx="1"/>
          </p:nvPr>
        </p:nvSpPr>
        <p:spPr>
          <a:xfrm>
            <a:off x="387900" y="2919450"/>
            <a:ext cx="8368200" cy="10716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6" name="Google Shape;56;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
        <p:cNvGrpSpPr/>
        <p:nvPr/>
      </p:nvGrpSpPr>
      <p:grpSpPr>
        <a:xfrm>
          <a:off x="0" y="0"/>
          <a:ext cx="0" cy="0"/>
          <a:chOff x="0" y="0"/>
          <a:chExt cx="0" cy="0"/>
        </a:xfrm>
      </p:grpSpPr>
      <p:sp>
        <p:nvSpPr>
          <p:cNvPr id="58" name="Google Shape;58;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w="38100" cap="flat" cmpd="sng">
            <a:solidFill>
              <a:schemeClr val="accent4"/>
            </a:solidFill>
            <a:prstDash val="solid"/>
            <a:round/>
            <a:headEnd type="none" w="sm" len="sm"/>
            <a:tailEnd type="none" w="sm" len="sm"/>
          </a:ln>
        </p:spPr>
      </p:cxnSp>
      <p:sp>
        <p:nvSpPr>
          <p:cNvPr id="18" name="Google Shape;18;p3"/>
          <p:cNvSpPr txBox="1">
            <a:spLocks noGrp="1"/>
          </p:cNvSpPr>
          <p:nvPr>
            <p:ph type="title"/>
          </p:nvPr>
        </p:nvSpPr>
        <p:spPr>
          <a:xfrm>
            <a:off x="480750" y="1764950"/>
            <a:ext cx="8222100" cy="907500"/>
          </a:xfrm>
          <a:prstGeom prst="rect">
            <a:avLst/>
          </a:prstGeom>
        </p:spPr>
        <p:txBody>
          <a:bodyPr spcFirstLastPara="1" wrap="square" lIns="91425" tIns="91425" rIns="91425" bIns="91425" anchor="b" anchorCtr="0">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9" name="Google Shape;19;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w="38100" cap="flat" cmpd="sng">
            <a:solidFill>
              <a:schemeClr val="accent4"/>
            </a:solidFill>
            <a:prstDash val="solid"/>
            <a:round/>
            <a:headEnd type="none" w="sm" len="sm"/>
            <a:tailEnd type="none" w="sm" len="sm"/>
          </a:ln>
        </p:spPr>
      </p:cxnSp>
      <p:sp>
        <p:nvSpPr>
          <p:cNvPr id="22" name="Google Shape;22;p4"/>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3" name="Google Shape;23;p4"/>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4" name="Google Shape;24;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w="38100" cap="flat" cmpd="sng">
            <a:solidFill>
              <a:schemeClr val="accent4"/>
            </a:solidFill>
            <a:prstDash val="solid"/>
            <a:round/>
            <a:headEnd type="none" w="sm" len="sm"/>
            <a:tailEnd type="none" w="sm" len="sm"/>
          </a:ln>
        </p:spPr>
      </p:cxnSp>
      <p:sp>
        <p:nvSpPr>
          <p:cNvPr id="27" name="Google Shape;27;p5"/>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8" name="Google Shape;28;p5"/>
          <p:cNvSpPr txBox="1">
            <a:spLocks noGrp="1"/>
          </p:cNvSpPr>
          <p:nvPr>
            <p:ph type="body" idx="1"/>
          </p:nvPr>
        </p:nvSpPr>
        <p:spPr>
          <a:xfrm>
            <a:off x="387900" y="1489825"/>
            <a:ext cx="3999900" cy="30789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9" name="Google Shape;29;p5"/>
          <p:cNvSpPr txBox="1">
            <a:spLocks noGrp="1"/>
          </p:cNvSpPr>
          <p:nvPr>
            <p:ph type="body" idx="2"/>
          </p:nvPr>
        </p:nvSpPr>
        <p:spPr>
          <a:xfrm>
            <a:off x="4756200" y="1489825"/>
            <a:ext cx="3999900" cy="30789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0" name="Google Shape;30;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1"/>
        <p:cNvGrpSpPr/>
        <p:nvPr/>
      </p:nvGrpSpPr>
      <p:grpSpPr>
        <a:xfrm>
          <a:off x="0" y="0"/>
          <a:ext cx="0" cy="0"/>
          <a:chOff x="0" y="0"/>
          <a:chExt cx="0" cy="0"/>
        </a:xfrm>
      </p:grpSpPr>
      <p:sp>
        <p:nvSpPr>
          <p:cNvPr id="32" name="Google Shape;32;p6"/>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3" name="Google Shape;33;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w="38100" cap="flat" cmpd="sng">
            <a:solidFill>
              <a:schemeClr val="accent4"/>
            </a:solidFill>
            <a:prstDash val="solid"/>
            <a:round/>
            <a:headEnd type="none" w="sm" len="sm"/>
            <a:tailEnd type="none" w="sm" len="sm"/>
          </a:ln>
        </p:spPr>
      </p:cxnSp>
      <p:sp>
        <p:nvSpPr>
          <p:cNvPr id="36" name="Google Shape;36;p7"/>
          <p:cNvSpPr txBox="1">
            <a:spLocks noGrp="1"/>
          </p:cNvSpPr>
          <p:nvPr>
            <p:ph type="title"/>
          </p:nvPr>
        </p:nvSpPr>
        <p:spPr>
          <a:xfrm>
            <a:off x="3879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7" name="Google Shape;37;p7"/>
          <p:cNvSpPr txBox="1">
            <a:spLocks noGrp="1"/>
          </p:cNvSpPr>
          <p:nvPr>
            <p:ph type="body" idx="1"/>
          </p:nvPr>
        </p:nvSpPr>
        <p:spPr>
          <a:xfrm>
            <a:off x="387900" y="1594025"/>
            <a:ext cx="2808000" cy="26811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8" name="Google Shape;3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9"/>
        <p:cNvGrpSpPr/>
        <p:nvPr/>
      </p:nvGrpSpPr>
      <p:grpSpPr>
        <a:xfrm>
          <a:off x="0" y="0"/>
          <a:ext cx="0" cy="0"/>
          <a:chOff x="0" y="0"/>
          <a:chExt cx="0" cy="0"/>
        </a:xfrm>
      </p:grpSpPr>
      <p:sp>
        <p:nvSpPr>
          <p:cNvPr id="40" name="Google Shape;40;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41" name="Google Shape;41;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4" name="Google Shape;44;p9"/>
          <p:cNvCxnSpPr/>
          <p:nvPr/>
        </p:nvCxnSpPr>
        <p:spPr>
          <a:xfrm>
            <a:off x="5029675" y="4495503"/>
            <a:ext cx="540900" cy="0"/>
          </a:xfrm>
          <a:prstGeom prst="straightConnector1">
            <a:avLst/>
          </a:prstGeom>
          <a:noFill/>
          <a:ln w="38100" cap="flat" cmpd="sng">
            <a:solidFill>
              <a:schemeClr val="accent5"/>
            </a:solidFill>
            <a:prstDash val="solid"/>
            <a:round/>
            <a:headEnd type="none" w="sm" len="sm"/>
            <a:tailEnd type="none" w="sm" len="sm"/>
          </a:ln>
        </p:spPr>
      </p:cxnSp>
      <p:sp>
        <p:nvSpPr>
          <p:cNvPr id="45" name="Google Shape;45;p9"/>
          <p:cNvSpPr txBox="1">
            <a:spLocks noGrp="1"/>
          </p:cNvSpPr>
          <p:nvPr>
            <p:ph type="title"/>
          </p:nvPr>
        </p:nvSpPr>
        <p:spPr>
          <a:xfrm>
            <a:off x="265500" y="1209075"/>
            <a:ext cx="4045200" cy="1506300"/>
          </a:xfrm>
          <a:prstGeom prst="rect">
            <a:avLst/>
          </a:prstGeom>
        </p:spPr>
        <p:txBody>
          <a:bodyPr spcFirstLastPara="1" wrap="square" lIns="91425" tIns="91425" rIns="91425" bIns="91425" anchor="b" anchorCtr="0">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46" name="Google Shape;46;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a:endParaRPr/>
          </a:p>
        </p:txBody>
      </p:sp>
      <p:sp>
        <p:nvSpPr>
          <p:cNvPr id="47" name="Google Shape;47;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8" name="Google Shape;4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9"/>
        <p:cNvGrpSpPr/>
        <p:nvPr/>
      </p:nvGrpSpPr>
      <p:grpSpPr>
        <a:xfrm>
          <a:off x="0" y="0"/>
          <a:ext cx="0" cy="0"/>
          <a:chOff x="0" y="0"/>
          <a:chExt cx="0" cy="0"/>
        </a:xfrm>
      </p:grpSpPr>
      <p:sp>
        <p:nvSpPr>
          <p:cNvPr id="50" name="Google Shape;50;p10"/>
          <p:cNvSpPr txBox="1">
            <a:spLocks noGrp="1"/>
          </p:cNvSpPr>
          <p:nvPr>
            <p:ph type="body" idx="1"/>
          </p:nvPr>
        </p:nvSpPr>
        <p:spPr>
          <a:xfrm>
            <a:off x="319500" y="4233725"/>
            <a:ext cx="5998800" cy="598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a:endParaRPr/>
          </a:p>
        </p:txBody>
      </p:sp>
      <p:sp>
        <p:nvSpPr>
          <p:cNvPr id="51" name="Google Shape;51;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rina">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a:endParaRPr/>
          </a:p>
        </p:txBody>
      </p:sp>
      <p:sp>
        <p:nvSpPr>
          <p:cNvPr id="7" name="Google Shape;7;p1"/>
          <p:cNvSpPr txBox="1">
            <a:spLocks noGrp="1"/>
          </p:cNvSpPr>
          <p:nvPr>
            <p:ph type="body" idx="1"/>
          </p:nvPr>
        </p:nvSpPr>
        <p:spPr>
          <a:xfrm>
            <a:off x="387900" y="1489824"/>
            <a:ext cx="8368200" cy="30789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marL="914400" lvl="1"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a:lnSpc>
                <a:spcPct val="115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Arithmetic Co Processor</a:t>
            </a:r>
            <a:endParaRPr lang="en-US" dirty="0"/>
          </a:p>
        </p:txBody>
      </p:sp>
      <p:sp>
        <p:nvSpPr>
          <p:cNvPr id="3" name="Subtitle 2"/>
          <p:cNvSpPr>
            <a:spLocks noGrp="1"/>
          </p:cNvSpPr>
          <p:nvPr>
            <p:ph type="subTitle" idx="1"/>
          </p:nvPr>
        </p:nvSpPr>
        <p:spPr/>
        <p:txBody>
          <a:bodyPr/>
          <a:lstStyle/>
          <a:p>
            <a:r>
              <a:rPr lang="en-GB" dirty="0" smtClean="0"/>
              <a:t>Mahbubur Rahman</a:t>
            </a:r>
          </a:p>
          <a:p>
            <a:r>
              <a:rPr lang="en-GB" dirty="0" smtClean="0"/>
              <a:t>CSE, GUB</a:t>
            </a:r>
            <a:endParaRPr lang="en-US" dirty="0"/>
          </a:p>
        </p:txBody>
      </p:sp>
    </p:spTree>
    <p:extLst>
      <p:ext uri="{BB962C8B-B14F-4D97-AF65-F5344CB8AC3E}">
        <p14:creationId xmlns:p14="http://schemas.microsoft.com/office/powerpoint/2010/main" val="41288394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2"/>
          <p:cNvSpPr txBox="1">
            <a:spLocks noGrp="1"/>
          </p:cNvSpPr>
          <p:nvPr>
            <p:ph type="title"/>
          </p:nvPr>
        </p:nvSpPr>
        <p:spPr>
          <a:xfrm>
            <a:off x="387900" y="458025"/>
            <a:ext cx="77085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Interfacing of 8087 with 8086</a:t>
            </a:r>
            <a:endParaRPr/>
          </a:p>
        </p:txBody>
      </p:sp>
      <p:sp>
        <p:nvSpPr>
          <p:cNvPr id="153" name="Google Shape;153;p22"/>
          <p:cNvSpPr/>
          <p:nvPr/>
        </p:nvSpPr>
        <p:spPr>
          <a:xfrm>
            <a:off x="8295250" y="-66700"/>
            <a:ext cx="578700" cy="613200"/>
          </a:xfrm>
          <a:prstGeom prst="roundRect">
            <a:avLst>
              <a:gd name="adj" fmla="val 16667"/>
            </a:avLst>
          </a:prstGeom>
          <a:solidFill>
            <a:schemeClr val="dk2"/>
          </a:solid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2"/>
          <p:cNvSpPr txBox="1"/>
          <p:nvPr/>
        </p:nvSpPr>
        <p:spPr>
          <a:xfrm>
            <a:off x="8295250" y="16700"/>
            <a:ext cx="578700" cy="446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700" b="1">
                <a:solidFill>
                  <a:schemeClr val="dk1"/>
                </a:solidFill>
                <a:latin typeface="Roboto"/>
                <a:ea typeface="Roboto"/>
                <a:cs typeface="Roboto"/>
                <a:sym typeface="Roboto"/>
              </a:rPr>
              <a:t>10</a:t>
            </a:r>
            <a:endParaRPr sz="1700" b="1">
              <a:solidFill>
                <a:schemeClr val="dk1"/>
              </a:solidFill>
              <a:latin typeface="Roboto"/>
              <a:ea typeface="Roboto"/>
              <a:cs typeface="Roboto"/>
              <a:sym typeface="Roboto"/>
            </a:endParaRPr>
          </a:p>
        </p:txBody>
      </p:sp>
      <p:pic>
        <p:nvPicPr>
          <p:cNvPr id="155" name="Google Shape;155;p22"/>
          <p:cNvPicPr preferRelativeResize="0"/>
          <p:nvPr/>
        </p:nvPicPr>
        <p:blipFill>
          <a:blip r:embed="rId3">
            <a:alphaModFix/>
          </a:blip>
          <a:stretch>
            <a:fillRect/>
          </a:stretch>
        </p:blipFill>
        <p:spPr>
          <a:xfrm>
            <a:off x="1795350" y="1215100"/>
            <a:ext cx="5486400" cy="3686175"/>
          </a:xfrm>
          <a:prstGeom prst="rect">
            <a:avLst/>
          </a:prstGeom>
          <a:noFill/>
          <a:ln>
            <a:noFill/>
          </a:ln>
        </p:spPr>
      </p:pic>
      <p:sp>
        <p:nvSpPr>
          <p:cNvPr id="156" name="Google Shape;156;p22"/>
          <p:cNvSpPr txBox="1">
            <a:spLocks noGrp="1"/>
          </p:cNvSpPr>
          <p:nvPr>
            <p:ph type="body" idx="1"/>
          </p:nvPr>
        </p:nvSpPr>
        <p:spPr>
          <a:xfrm>
            <a:off x="133325" y="2992175"/>
            <a:ext cx="1528800" cy="5454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sz="1200" b="1">
                <a:solidFill>
                  <a:srgbClr val="FF0000"/>
                </a:solidFill>
              </a:rPr>
              <a:t>8284</a:t>
            </a:r>
            <a:endParaRPr sz="1200" b="1">
              <a:solidFill>
                <a:srgbClr val="FF0000"/>
              </a:solidFill>
            </a:endParaRPr>
          </a:p>
          <a:p>
            <a:pPr marL="0" lvl="0" indent="0" algn="just" rtl="0">
              <a:spcBef>
                <a:spcPts val="0"/>
              </a:spcBef>
              <a:spcAft>
                <a:spcPts val="0"/>
              </a:spcAft>
              <a:buNone/>
            </a:pPr>
            <a:r>
              <a:rPr lang="en" sz="1200" b="1">
                <a:solidFill>
                  <a:srgbClr val="FF0000"/>
                </a:solidFill>
              </a:rPr>
              <a:t>Clock Generator</a:t>
            </a:r>
            <a:endParaRPr sz="1200" b="1">
              <a:solidFill>
                <a:srgbClr val="FF0000"/>
              </a:solidFill>
            </a:endParaRPr>
          </a:p>
        </p:txBody>
      </p:sp>
      <p:sp>
        <p:nvSpPr>
          <p:cNvPr id="157" name="Google Shape;157;p22"/>
          <p:cNvSpPr txBox="1">
            <a:spLocks noGrp="1"/>
          </p:cNvSpPr>
          <p:nvPr>
            <p:ph type="body" idx="1"/>
          </p:nvPr>
        </p:nvSpPr>
        <p:spPr>
          <a:xfrm>
            <a:off x="182125" y="1795450"/>
            <a:ext cx="1528800" cy="5454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sz="1200" b="1">
                <a:solidFill>
                  <a:srgbClr val="FF0000"/>
                </a:solidFill>
              </a:rPr>
              <a:t>8259</a:t>
            </a:r>
            <a:endParaRPr sz="1200" b="1">
              <a:solidFill>
                <a:srgbClr val="FF0000"/>
              </a:solidFill>
            </a:endParaRPr>
          </a:p>
          <a:p>
            <a:pPr marL="0" lvl="0" indent="0" algn="just" rtl="0">
              <a:spcBef>
                <a:spcPts val="0"/>
              </a:spcBef>
              <a:spcAft>
                <a:spcPts val="0"/>
              </a:spcAft>
              <a:buNone/>
            </a:pPr>
            <a:r>
              <a:rPr lang="en" sz="1200" b="1">
                <a:solidFill>
                  <a:srgbClr val="FF0000"/>
                </a:solidFill>
              </a:rPr>
              <a:t>Programmable Interrupt Controller</a:t>
            </a:r>
            <a:endParaRPr sz="1200" b="1">
              <a:solidFill>
                <a:srgbClr val="FF0000"/>
              </a:solidFill>
            </a:endParaRPr>
          </a:p>
        </p:txBody>
      </p:sp>
      <p:sp>
        <p:nvSpPr>
          <p:cNvPr id="158" name="Google Shape;158;p22"/>
          <p:cNvSpPr txBox="1">
            <a:spLocks noGrp="1"/>
          </p:cNvSpPr>
          <p:nvPr>
            <p:ph type="body" idx="1"/>
          </p:nvPr>
        </p:nvSpPr>
        <p:spPr>
          <a:xfrm>
            <a:off x="7661650" y="1250050"/>
            <a:ext cx="1212300" cy="545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sz="1200" b="1">
                <a:solidFill>
                  <a:srgbClr val="FF0000"/>
                </a:solidFill>
              </a:rPr>
              <a:t>8288</a:t>
            </a:r>
            <a:endParaRPr sz="1200" b="1">
              <a:solidFill>
                <a:srgbClr val="FF0000"/>
              </a:solidFill>
            </a:endParaRPr>
          </a:p>
          <a:p>
            <a:pPr marL="0" lvl="0" indent="0" algn="r" rtl="0">
              <a:spcBef>
                <a:spcPts val="0"/>
              </a:spcBef>
              <a:spcAft>
                <a:spcPts val="0"/>
              </a:spcAft>
              <a:buNone/>
            </a:pPr>
            <a:r>
              <a:rPr lang="en" sz="1200" b="1">
                <a:solidFill>
                  <a:srgbClr val="FF0000"/>
                </a:solidFill>
              </a:rPr>
              <a:t>Bus Controller</a:t>
            </a:r>
            <a:endParaRPr sz="1200" b="1">
              <a:solidFill>
                <a:srgbClr val="FF0000"/>
              </a:solidFill>
            </a:endParaRPr>
          </a:p>
        </p:txBody>
      </p:sp>
      <p:sp>
        <p:nvSpPr>
          <p:cNvPr id="159" name="Google Shape;159;p22"/>
          <p:cNvSpPr txBox="1">
            <a:spLocks noGrp="1"/>
          </p:cNvSpPr>
          <p:nvPr>
            <p:ph type="body" idx="1"/>
          </p:nvPr>
        </p:nvSpPr>
        <p:spPr>
          <a:xfrm>
            <a:off x="7431800" y="2446775"/>
            <a:ext cx="1626600" cy="545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sz="1200" b="1">
                <a:solidFill>
                  <a:srgbClr val="FF0000"/>
                </a:solidFill>
              </a:rPr>
              <a:t>8086/8088</a:t>
            </a:r>
            <a:endParaRPr sz="1200" b="1">
              <a:solidFill>
                <a:srgbClr val="FF0000"/>
              </a:solidFill>
            </a:endParaRPr>
          </a:p>
          <a:p>
            <a:pPr marL="0" lvl="0" indent="0" algn="r" rtl="0">
              <a:spcBef>
                <a:spcPts val="0"/>
              </a:spcBef>
              <a:spcAft>
                <a:spcPts val="0"/>
              </a:spcAft>
              <a:buNone/>
            </a:pPr>
            <a:r>
              <a:rPr lang="en" sz="1200" b="1">
                <a:solidFill>
                  <a:srgbClr val="FF0000"/>
                </a:solidFill>
              </a:rPr>
              <a:t>Host Microprocessor</a:t>
            </a:r>
            <a:endParaRPr sz="1200" b="1">
              <a:solidFill>
                <a:srgbClr val="FF0000"/>
              </a:solidFill>
            </a:endParaRPr>
          </a:p>
        </p:txBody>
      </p:sp>
      <p:sp>
        <p:nvSpPr>
          <p:cNvPr id="160" name="Google Shape;160;p22"/>
          <p:cNvSpPr txBox="1">
            <a:spLocks noGrp="1"/>
          </p:cNvSpPr>
          <p:nvPr>
            <p:ph type="body" idx="1"/>
          </p:nvPr>
        </p:nvSpPr>
        <p:spPr>
          <a:xfrm>
            <a:off x="7639450" y="3738900"/>
            <a:ext cx="1256700" cy="545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sz="1200" b="1">
                <a:solidFill>
                  <a:srgbClr val="FF0000"/>
                </a:solidFill>
              </a:rPr>
              <a:t>8087</a:t>
            </a:r>
            <a:endParaRPr sz="1200" b="1">
              <a:solidFill>
                <a:srgbClr val="FF0000"/>
              </a:solidFill>
            </a:endParaRPr>
          </a:p>
          <a:p>
            <a:pPr marL="0" lvl="0" indent="0" algn="r" rtl="0">
              <a:spcBef>
                <a:spcPts val="0"/>
              </a:spcBef>
              <a:spcAft>
                <a:spcPts val="0"/>
              </a:spcAft>
              <a:buNone/>
            </a:pPr>
            <a:r>
              <a:rPr lang="en" sz="1200" b="1">
                <a:solidFill>
                  <a:srgbClr val="FF0000"/>
                </a:solidFill>
              </a:rPr>
              <a:t>Co processor</a:t>
            </a:r>
            <a:endParaRPr sz="1200" b="1">
              <a:solidFill>
                <a:srgbClr val="FF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3"/>
          <p:cNvSpPr txBox="1">
            <a:spLocks noGrp="1"/>
          </p:cNvSpPr>
          <p:nvPr>
            <p:ph type="title"/>
          </p:nvPr>
        </p:nvSpPr>
        <p:spPr>
          <a:xfrm>
            <a:off x="387900" y="458025"/>
            <a:ext cx="77085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Interfacing of 8087 with 8086</a:t>
            </a:r>
            <a:endParaRPr/>
          </a:p>
        </p:txBody>
      </p:sp>
      <p:sp>
        <p:nvSpPr>
          <p:cNvPr id="166" name="Google Shape;166;p23"/>
          <p:cNvSpPr txBox="1">
            <a:spLocks noGrp="1"/>
          </p:cNvSpPr>
          <p:nvPr>
            <p:ph type="body" idx="1"/>
          </p:nvPr>
        </p:nvSpPr>
        <p:spPr>
          <a:xfrm>
            <a:off x="506300" y="1275200"/>
            <a:ext cx="8055900" cy="3720300"/>
          </a:xfrm>
          <a:prstGeom prst="rect">
            <a:avLst/>
          </a:prstGeom>
        </p:spPr>
        <p:txBody>
          <a:bodyPr spcFirstLastPara="1" wrap="square" lIns="91425" tIns="91425" rIns="91425" bIns="91425" anchor="t" anchorCtr="0">
            <a:noAutofit/>
          </a:bodyPr>
          <a:lstStyle/>
          <a:p>
            <a:pPr marL="457200" lvl="0" indent="-342900" algn="just" rtl="0">
              <a:spcBef>
                <a:spcPts val="0"/>
              </a:spcBef>
              <a:spcAft>
                <a:spcPts val="0"/>
              </a:spcAft>
              <a:buSzPts val="1800"/>
              <a:buChar char="●"/>
            </a:pPr>
            <a:r>
              <a:rPr lang="en"/>
              <a:t>8086 is called the host processor. 8087 is connected as a co-processor to 8086.</a:t>
            </a:r>
            <a:endParaRPr/>
          </a:p>
          <a:p>
            <a:pPr marL="457200" lvl="0" indent="-342900" algn="just" rtl="0">
              <a:spcBef>
                <a:spcPts val="0"/>
              </a:spcBef>
              <a:spcAft>
                <a:spcPts val="0"/>
              </a:spcAft>
              <a:buSzPts val="1800"/>
              <a:buChar char="●"/>
            </a:pPr>
            <a:r>
              <a:rPr lang="en"/>
              <a:t>8087 uses I/O system, bus system, memory, clock inputs of 8086.</a:t>
            </a:r>
            <a:endParaRPr/>
          </a:p>
          <a:p>
            <a:pPr marL="0" lvl="0" indent="0" algn="just" rtl="0">
              <a:spcBef>
                <a:spcPts val="1000"/>
              </a:spcBef>
              <a:spcAft>
                <a:spcPts val="0"/>
              </a:spcAft>
              <a:buNone/>
            </a:pPr>
            <a:endParaRPr sz="1000"/>
          </a:p>
          <a:p>
            <a:pPr marL="457200" lvl="0" indent="-342900" algn="just" rtl="0">
              <a:spcBef>
                <a:spcPts val="1000"/>
              </a:spcBef>
              <a:spcAft>
                <a:spcPts val="0"/>
              </a:spcAft>
              <a:buSzPts val="1800"/>
              <a:buChar char="➔"/>
            </a:pPr>
            <a:r>
              <a:rPr lang="en"/>
              <a:t>8086 operates in two modes. (Max and Min mode) </a:t>
            </a:r>
            <a:endParaRPr/>
          </a:p>
          <a:p>
            <a:pPr marL="1371600" lvl="1" indent="-317500" algn="just" rtl="0">
              <a:lnSpc>
                <a:spcPct val="200000"/>
              </a:lnSpc>
              <a:spcBef>
                <a:spcPts val="0"/>
              </a:spcBef>
              <a:spcAft>
                <a:spcPts val="0"/>
              </a:spcAft>
              <a:buSzPts val="1400"/>
              <a:buChar char="◆"/>
            </a:pPr>
            <a:r>
              <a:rPr lang="en"/>
              <a:t>MN/MX’  pin ( 0→ Max mode) </a:t>
            </a:r>
            <a:endParaRPr/>
          </a:p>
          <a:p>
            <a:pPr marL="457200" lvl="0" indent="-342900" algn="just" rtl="0">
              <a:spcBef>
                <a:spcPts val="1000"/>
              </a:spcBef>
              <a:spcAft>
                <a:spcPts val="0"/>
              </a:spcAft>
              <a:buSzPts val="1800"/>
              <a:buChar char="●"/>
            </a:pPr>
            <a:r>
              <a:rPr lang="en" b="1" u="sng"/>
              <a:t>8084:</a:t>
            </a:r>
            <a:r>
              <a:rPr lang="en"/>
              <a:t> It provides the CLK, READY and RESET signals to both host and co processor.</a:t>
            </a:r>
            <a:endParaRPr/>
          </a:p>
          <a:p>
            <a:pPr marL="457200" lvl="0" indent="-342900" algn="just" rtl="0">
              <a:spcBef>
                <a:spcPts val="0"/>
              </a:spcBef>
              <a:spcAft>
                <a:spcPts val="0"/>
              </a:spcAft>
              <a:buSzPts val="1800"/>
              <a:buChar char="●"/>
            </a:pPr>
            <a:r>
              <a:rPr lang="en" b="1" u="sng"/>
              <a:t>8288:</a:t>
            </a:r>
            <a:r>
              <a:rPr lang="en"/>
              <a:t> It generates control signals from S0, S1, and S2 signals.</a:t>
            </a:r>
            <a:endParaRPr/>
          </a:p>
          <a:p>
            <a:pPr marL="457200" lvl="0" indent="-342900" algn="just" rtl="0">
              <a:spcBef>
                <a:spcPts val="0"/>
              </a:spcBef>
              <a:spcAft>
                <a:spcPts val="0"/>
              </a:spcAft>
              <a:buSzPts val="1800"/>
              <a:buChar char="●"/>
            </a:pPr>
            <a:r>
              <a:rPr lang="en" b="1" u="sng"/>
              <a:t>8259:</a:t>
            </a:r>
            <a:r>
              <a:rPr lang="en"/>
              <a:t> It accepts interrupts from 8087 and sends it to 8086/8088.</a:t>
            </a:r>
            <a:endParaRPr/>
          </a:p>
        </p:txBody>
      </p:sp>
      <p:sp>
        <p:nvSpPr>
          <p:cNvPr id="167" name="Google Shape;167;p23"/>
          <p:cNvSpPr/>
          <p:nvPr/>
        </p:nvSpPr>
        <p:spPr>
          <a:xfrm>
            <a:off x="8295250" y="-66700"/>
            <a:ext cx="578700" cy="613200"/>
          </a:xfrm>
          <a:prstGeom prst="roundRect">
            <a:avLst>
              <a:gd name="adj" fmla="val 16667"/>
            </a:avLst>
          </a:prstGeom>
          <a:solidFill>
            <a:schemeClr val="dk2"/>
          </a:solid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3"/>
          <p:cNvSpPr txBox="1"/>
          <p:nvPr/>
        </p:nvSpPr>
        <p:spPr>
          <a:xfrm>
            <a:off x="8295250" y="16700"/>
            <a:ext cx="578700" cy="446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700" b="1">
                <a:solidFill>
                  <a:schemeClr val="dk1"/>
                </a:solidFill>
                <a:latin typeface="Roboto"/>
                <a:ea typeface="Roboto"/>
                <a:cs typeface="Roboto"/>
                <a:sym typeface="Roboto"/>
              </a:rPr>
              <a:t>11</a:t>
            </a:r>
            <a:endParaRPr sz="1700" b="1">
              <a:solidFill>
                <a:schemeClr val="dk1"/>
              </a:solidFill>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24"/>
          <p:cNvSpPr txBox="1">
            <a:spLocks noGrp="1"/>
          </p:cNvSpPr>
          <p:nvPr>
            <p:ph type="title"/>
          </p:nvPr>
        </p:nvSpPr>
        <p:spPr>
          <a:xfrm>
            <a:off x="387900" y="458025"/>
            <a:ext cx="77085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Interfacing of 8087 with 8086 (1/3)</a:t>
            </a:r>
            <a:endParaRPr/>
          </a:p>
        </p:txBody>
      </p:sp>
      <p:sp>
        <p:nvSpPr>
          <p:cNvPr id="174" name="Google Shape;174;p24"/>
          <p:cNvSpPr txBox="1">
            <a:spLocks noGrp="1"/>
          </p:cNvSpPr>
          <p:nvPr>
            <p:ph type="body" idx="1"/>
          </p:nvPr>
        </p:nvSpPr>
        <p:spPr>
          <a:xfrm>
            <a:off x="506300" y="1275200"/>
            <a:ext cx="8055900" cy="3720300"/>
          </a:xfrm>
          <a:prstGeom prst="rect">
            <a:avLst/>
          </a:prstGeom>
        </p:spPr>
        <p:txBody>
          <a:bodyPr spcFirstLastPara="1" wrap="square" lIns="91425" tIns="91425" rIns="91425" bIns="91425" anchor="t" anchorCtr="0">
            <a:noAutofit/>
          </a:bodyPr>
          <a:lstStyle/>
          <a:p>
            <a:pPr marL="457200" lvl="0" indent="-342900" algn="just" rtl="0">
              <a:spcBef>
                <a:spcPts val="0"/>
              </a:spcBef>
              <a:spcAft>
                <a:spcPts val="0"/>
              </a:spcAft>
              <a:buSzPts val="1800"/>
              <a:buAutoNum type="arabicPeriod"/>
            </a:pPr>
            <a:r>
              <a:rPr lang="en"/>
              <a:t>As a coprocessor (8087) is connected to 8086, 8086 operates in maximum mode. Thus the </a:t>
            </a:r>
            <a:r>
              <a:rPr lang="en" b="1">
                <a:solidFill>
                  <a:schemeClr val="accent6"/>
                </a:solidFill>
              </a:rPr>
              <a:t>MN/MX’ is grounded</a:t>
            </a:r>
            <a:r>
              <a:rPr lang="en"/>
              <a:t>.</a:t>
            </a:r>
            <a:endParaRPr/>
          </a:p>
          <a:p>
            <a:pPr marL="457200" lvl="0" indent="-342900" algn="just" rtl="0">
              <a:spcBef>
                <a:spcPts val="1000"/>
              </a:spcBef>
              <a:spcAft>
                <a:spcPts val="0"/>
              </a:spcAft>
              <a:buSzPts val="1800"/>
              <a:buAutoNum type="arabicPeriod"/>
            </a:pPr>
            <a:r>
              <a:rPr lang="en"/>
              <a:t>This interface is also called as </a:t>
            </a:r>
            <a:r>
              <a:rPr lang="en" b="1">
                <a:solidFill>
                  <a:schemeClr val="accent6"/>
                </a:solidFill>
              </a:rPr>
              <a:t>coprocessor configuration</a:t>
            </a:r>
            <a:r>
              <a:rPr lang="en"/>
              <a:t>.</a:t>
            </a:r>
            <a:endParaRPr/>
          </a:p>
          <a:p>
            <a:pPr marL="457200" lvl="0" indent="-342900" algn="just" rtl="0">
              <a:spcBef>
                <a:spcPts val="1000"/>
              </a:spcBef>
              <a:spcAft>
                <a:spcPts val="0"/>
              </a:spcAft>
              <a:buSzPts val="1800"/>
              <a:buAutoNum type="arabicPeriod"/>
            </a:pPr>
            <a:r>
              <a:rPr lang="en"/>
              <a:t>We write a </a:t>
            </a:r>
            <a:r>
              <a:rPr lang="en" b="1">
                <a:solidFill>
                  <a:schemeClr val="accent6"/>
                </a:solidFill>
              </a:rPr>
              <a:t>homogeneous program</a:t>
            </a:r>
            <a:r>
              <a:rPr lang="en"/>
              <a:t> which contains both 8086 as well as 8087 instructions.</a:t>
            </a:r>
            <a:endParaRPr/>
          </a:p>
          <a:p>
            <a:pPr marL="457200" lvl="0" indent="-342900" algn="just" rtl="0">
              <a:spcBef>
                <a:spcPts val="1000"/>
              </a:spcBef>
              <a:spcAft>
                <a:spcPts val="0"/>
              </a:spcAft>
              <a:buSzPts val="1800"/>
              <a:buAutoNum type="arabicPeriod"/>
            </a:pPr>
            <a:r>
              <a:rPr lang="en" b="1">
                <a:solidFill>
                  <a:schemeClr val="accent6"/>
                </a:solidFill>
              </a:rPr>
              <a:t>Only 8086 can fetch instructions</a:t>
            </a:r>
            <a:r>
              <a:rPr lang="en"/>
              <a:t> but these instructions also enter 8087. 8087 treats 8086 instructions as NOP.</a:t>
            </a:r>
            <a:endParaRPr/>
          </a:p>
          <a:p>
            <a:pPr marL="457200" lvl="0" indent="-342900" algn="just" rtl="0">
              <a:spcBef>
                <a:spcPts val="1000"/>
              </a:spcBef>
              <a:spcAft>
                <a:spcPts val="0"/>
              </a:spcAft>
              <a:buSzPts val="1800"/>
              <a:buAutoNum type="arabicPeriod"/>
            </a:pPr>
            <a:r>
              <a:rPr lang="en" b="1">
                <a:solidFill>
                  <a:schemeClr val="accent6"/>
                </a:solidFill>
              </a:rPr>
              <a:t>ESC is used as a prefix for 8087 instructions</a:t>
            </a:r>
            <a:r>
              <a:rPr lang="en"/>
              <a:t>. When as instruction with ESC prefix is encountered, 8087 is activated. The ESC instruction is decoded by both 8086 and 8087.</a:t>
            </a:r>
            <a:endParaRPr/>
          </a:p>
          <a:p>
            <a:pPr marL="0" lvl="0" indent="0" algn="just" rtl="0">
              <a:spcBef>
                <a:spcPts val="1000"/>
              </a:spcBef>
              <a:spcAft>
                <a:spcPts val="1000"/>
              </a:spcAft>
              <a:buNone/>
            </a:pPr>
            <a:endParaRPr/>
          </a:p>
        </p:txBody>
      </p:sp>
      <p:sp>
        <p:nvSpPr>
          <p:cNvPr id="175" name="Google Shape;175;p24"/>
          <p:cNvSpPr/>
          <p:nvPr/>
        </p:nvSpPr>
        <p:spPr>
          <a:xfrm>
            <a:off x="8295250" y="-66700"/>
            <a:ext cx="578700" cy="613200"/>
          </a:xfrm>
          <a:prstGeom prst="roundRect">
            <a:avLst>
              <a:gd name="adj" fmla="val 16667"/>
            </a:avLst>
          </a:prstGeom>
          <a:solidFill>
            <a:schemeClr val="dk2"/>
          </a:solid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4"/>
          <p:cNvSpPr txBox="1"/>
          <p:nvPr/>
        </p:nvSpPr>
        <p:spPr>
          <a:xfrm>
            <a:off x="8295250" y="16700"/>
            <a:ext cx="578700" cy="446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700" b="1">
                <a:solidFill>
                  <a:schemeClr val="dk1"/>
                </a:solidFill>
                <a:latin typeface="Roboto"/>
                <a:ea typeface="Roboto"/>
                <a:cs typeface="Roboto"/>
                <a:sym typeface="Roboto"/>
              </a:rPr>
              <a:t>12</a:t>
            </a:r>
            <a:endParaRPr sz="1700" b="1">
              <a:solidFill>
                <a:schemeClr val="dk1"/>
              </a:solidFill>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25"/>
          <p:cNvSpPr txBox="1">
            <a:spLocks noGrp="1"/>
          </p:cNvSpPr>
          <p:nvPr>
            <p:ph type="title"/>
          </p:nvPr>
        </p:nvSpPr>
        <p:spPr>
          <a:xfrm>
            <a:off x="387900" y="458025"/>
            <a:ext cx="77085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Interfacing of 8087 with 8086 (2/3)</a:t>
            </a:r>
            <a:endParaRPr/>
          </a:p>
        </p:txBody>
      </p:sp>
      <p:sp>
        <p:nvSpPr>
          <p:cNvPr id="182" name="Google Shape;182;p25"/>
          <p:cNvSpPr txBox="1">
            <a:spLocks noGrp="1"/>
          </p:cNvSpPr>
          <p:nvPr>
            <p:ph type="body" idx="1"/>
          </p:nvPr>
        </p:nvSpPr>
        <p:spPr>
          <a:xfrm>
            <a:off x="506300" y="1275200"/>
            <a:ext cx="8055900" cy="3720300"/>
          </a:xfrm>
          <a:prstGeom prst="rect">
            <a:avLst/>
          </a:prstGeom>
        </p:spPr>
        <p:txBody>
          <a:bodyPr spcFirstLastPara="1" wrap="square" lIns="91425" tIns="91425" rIns="91425" bIns="91425" anchor="t" anchorCtr="0">
            <a:noAutofit/>
          </a:bodyPr>
          <a:lstStyle/>
          <a:p>
            <a:pPr marL="457200" lvl="0" indent="-342900" algn="just" rtl="0">
              <a:spcBef>
                <a:spcPts val="0"/>
              </a:spcBef>
              <a:spcAft>
                <a:spcPts val="0"/>
              </a:spcAft>
              <a:buSzPts val="1800"/>
              <a:buAutoNum type="arabicPeriod" startAt="6"/>
            </a:pPr>
            <a:r>
              <a:rPr lang="en"/>
              <a:t>If the 8087 instruction </a:t>
            </a:r>
            <a:r>
              <a:rPr lang="en" b="1">
                <a:solidFill>
                  <a:schemeClr val="accent6"/>
                </a:solidFill>
              </a:rPr>
              <a:t>has only an opcode</a:t>
            </a:r>
            <a:r>
              <a:rPr lang="en"/>
              <a:t> then 8087 will start execution and 8086 will immediately move its next instruction.</a:t>
            </a:r>
            <a:endParaRPr/>
          </a:p>
          <a:p>
            <a:pPr marL="457200" lvl="0" indent="-342900" algn="just" rtl="0">
              <a:spcBef>
                <a:spcPts val="1000"/>
              </a:spcBef>
              <a:spcAft>
                <a:spcPts val="0"/>
              </a:spcAft>
              <a:buSzPts val="1800"/>
              <a:buAutoNum type="arabicPeriod" startAt="6"/>
            </a:pPr>
            <a:r>
              <a:rPr lang="en"/>
              <a:t>But if the instruction requires a memory operand, then 8086 will have to fetch the first word of the operand as 8087 cannot calculate the physical address. This word will be captured by 8087. Now the remaining words can be fetched by 8087 by simply incrementing the address of the first word. Thus </a:t>
            </a:r>
            <a:r>
              <a:rPr lang="en" b="1">
                <a:solidFill>
                  <a:schemeClr val="accent6"/>
                </a:solidFill>
              </a:rPr>
              <a:t>8087 need help from 8086</a:t>
            </a:r>
            <a:r>
              <a:rPr lang="en"/>
              <a:t>.</a:t>
            </a:r>
            <a:endParaRPr/>
          </a:p>
          <a:p>
            <a:pPr marL="457200" lvl="0" indent="-342900" algn="just" rtl="0">
              <a:spcBef>
                <a:spcPts val="1000"/>
              </a:spcBef>
              <a:spcAft>
                <a:spcPts val="0"/>
              </a:spcAft>
              <a:buSzPts val="1800"/>
              <a:buAutoNum type="arabicPeriod" startAt="6"/>
            </a:pPr>
            <a:r>
              <a:rPr lang="en"/>
              <a:t>Once 8087 gets its operand, it begins processing by making the BUSY output high. This BUSY output is connected to the TEST input of the microprocessor. Now 8087 execute its instruction and 8086 moves ahead with its next instruction. Hence </a:t>
            </a:r>
            <a:r>
              <a:rPr lang="en" b="1">
                <a:solidFill>
                  <a:schemeClr val="accent6"/>
                </a:solidFill>
              </a:rPr>
              <a:t>multiprocessing takes place.</a:t>
            </a:r>
            <a:endParaRPr b="1">
              <a:solidFill>
                <a:schemeClr val="accent6"/>
              </a:solidFill>
            </a:endParaRPr>
          </a:p>
          <a:p>
            <a:pPr marL="0" lvl="0" indent="0" algn="just" rtl="0">
              <a:spcBef>
                <a:spcPts val="1000"/>
              </a:spcBef>
              <a:spcAft>
                <a:spcPts val="1000"/>
              </a:spcAft>
              <a:buNone/>
            </a:pPr>
            <a:endParaRPr/>
          </a:p>
        </p:txBody>
      </p:sp>
      <p:sp>
        <p:nvSpPr>
          <p:cNvPr id="183" name="Google Shape;183;p25"/>
          <p:cNvSpPr/>
          <p:nvPr/>
        </p:nvSpPr>
        <p:spPr>
          <a:xfrm>
            <a:off x="8295250" y="-66700"/>
            <a:ext cx="578700" cy="613200"/>
          </a:xfrm>
          <a:prstGeom prst="roundRect">
            <a:avLst>
              <a:gd name="adj" fmla="val 16667"/>
            </a:avLst>
          </a:prstGeom>
          <a:solidFill>
            <a:schemeClr val="dk2"/>
          </a:solid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5"/>
          <p:cNvSpPr txBox="1"/>
          <p:nvPr/>
        </p:nvSpPr>
        <p:spPr>
          <a:xfrm>
            <a:off x="8295250" y="16700"/>
            <a:ext cx="578700" cy="446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700" b="1">
                <a:solidFill>
                  <a:schemeClr val="dk1"/>
                </a:solidFill>
                <a:latin typeface="Roboto"/>
                <a:ea typeface="Roboto"/>
                <a:cs typeface="Roboto"/>
                <a:sym typeface="Roboto"/>
              </a:rPr>
              <a:t>13</a:t>
            </a:r>
            <a:endParaRPr sz="1700" b="1">
              <a:solidFill>
                <a:schemeClr val="dk1"/>
              </a:solidFill>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26"/>
          <p:cNvSpPr txBox="1">
            <a:spLocks noGrp="1"/>
          </p:cNvSpPr>
          <p:nvPr>
            <p:ph type="title"/>
          </p:nvPr>
        </p:nvSpPr>
        <p:spPr>
          <a:xfrm>
            <a:off x="387900" y="458025"/>
            <a:ext cx="77085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Interfacing of 8087 with 8086 (3/3)</a:t>
            </a:r>
            <a:endParaRPr/>
          </a:p>
        </p:txBody>
      </p:sp>
      <p:sp>
        <p:nvSpPr>
          <p:cNvPr id="190" name="Google Shape;190;p26"/>
          <p:cNvSpPr txBox="1">
            <a:spLocks noGrp="1"/>
          </p:cNvSpPr>
          <p:nvPr>
            <p:ph type="body" idx="1"/>
          </p:nvPr>
        </p:nvSpPr>
        <p:spPr>
          <a:xfrm>
            <a:off x="506300" y="1275200"/>
            <a:ext cx="8055900" cy="3720300"/>
          </a:xfrm>
          <a:prstGeom prst="rect">
            <a:avLst/>
          </a:prstGeom>
        </p:spPr>
        <p:txBody>
          <a:bodyPr spcFirstLastPara="1" wrap="square" lIns="91425" tIns="91425" rIns="91425" bIns="91425" anchor="t" anchorCtr="0">
            <a:noAutofit/>
          </a:bodyPr>
          <a:lstStyle/>
          <a:p>
            <a:pPr marL="457200" lvl="0" indent="-342900" algn="just" rtl="0">
              <a:spcBef>
                <a:spcPts val="0"/>
              </a:spcBef>
              <a:spcAft>
                <a:spcPts val="0"/>
              </a:spcAft>
              <a:buSzPts val="1800"/>
              <a:buAutoNum type="arabicPeriod" startAt="9"/>
            </a:pPr>
            <a:r>
              <a:rPr lang="en"/>
              <a:t>The QS0 and QS1 lines are used by 8087 to </a:t>
            </a:r>
            <a:r>
              <a:rPr lang="en" b="1">
                <a:solidFill>
                  <a:schemeClr val="accent6"/>
                </a:solidFill>
              </a:rPr>
              <a:t>monitor the queue of 8086</a:t>
            </a:r>
            <a:r>
              <a:rPr lang="en"/>
              <a:t>.</a:t>
            </a:r>
            <a:endParaRPr/>
          </a:p>
          <a:p>
            <a:pPr marL="457200" lvl="0" indent="-342900" algn="just" rtl="0">
              <a:spcBef>
                <a:spcPts val="1000"/>
              </a:spcBef>
              <a:spcAft>
                <a:spcPts val="0"/>
              </a:spcAft>
              <a:buSzPts val="1800"/>
              <a:buAutoNum type="arabicPeriod" startAt="9"/>
            </a:pPr>
            <a:r>
              <a:rPr lang="en"/>
              <a:t>8087 uses the </a:t>
            </a:r>
            <a:r>
              <a:rPr lang="en" b="1">
                <a:solidFill>
                  <a:schemeClr val="accent6"/>
                </a:solidFill>
              </a:rPr>
              <a:t>shared system bus</a:t>
            </a:r>
            <a:r>
              <a:rPr lang="en"/>
              <a:t> to perform the data transfer with the memory. </a:t>
            </a:r>
            <a:endParaRPr/>
          </a:p>
          <a:p>
            <a:pPr marL="457200" lvl="0" indent="-342900" algn="just" rtl="0">
              <a:spcBef>
                <a:spcPts val="1000"/>
              </a:spcBef>
              <a:spcAft>
                <a:spcPts val="0"/>
              </a:spcAft>
              <a:buSzPts val="1800"/>
              <a:buAutoNum type="arabicPeriod" startAt="9"/>
            </a:pPr>
            <a:r>
              <a:rPr lang="en"/>
              <a:t>The RQ’/GT0’ of 8087 is connected to RQ’/GT0’ of the microprocessor to </a:t>
            </a:r>
            <a:r>
              <a:rPr lang="en" b="1">
                <a:solidFill>
                  <a:schemeClr val="accent6"/>
                </a:solidFill>
              </a:rPr>
              <a:t>maintain read/write bus cycle</a:t>
            </a:r>
            <a:r>
              <a:rPr lang="en"/>
              <a:t>.</a:t>
            </a:r>
            <a:endParaRPr/>
          </a:p>
          <a:p>
            <a:pPr marL="457200" lvl="0" indent="-342900" algn="just" rtl="0">
              <a:spcBef>
                <a:spcPts val="1000"/>
              </a:spcBef>
              <a:spcAft>
                <a:spcPts val="0"/>
              </a:spcAft>
              <a:buSzPts val="1800"/>
              <a:buAutoNum type="arabicPeriod" startAt="9"/>
            </a:pPr>
            <a:r>
              <a:rPr lang="en"/>
              <a:t>During the execution </a:t>
            </a:r>
            <a:r>
              <a:rPr lang="en" b="1">
                <a:solidFill>
                  <a:schemeClr val="accent6"/>
                </a:solidFill>
              </a:rPr>
              <a:t>if an exception occurs</a:t>
            </a:r>
            <a:r>
              <a:rPr lang="en"/>
              <a:t>, 8087 interrupts microprocessor using the INT output pin through the PIC 8259.</a:t>
            </a:r>
            <a:endParaRPr/>
          </a:p>
          <a:p>
            <a:pPr marL="0" lvl="0" indent="0" algn="just" rtl="0">
              <a:spcBef>
                <a:spcPts val="1000"/>
              </a:spcBef>
              <a:spcAft>
                <a:spcPts val="1000"/>
              </a:spcAft>
              <a:buNone/>
            </a:pPr>
            <a:endParaRPr/>
          </a:p>
        </p:txBody>
      </p:sp>
      <p:sp>
        <p:nvSpPr>
          <p:cNvPr id="191" name="Google Shape;191;p26"/>
          <p:cNvSpPr/>
          <p:nvPr/>
        </p:nvSpPr>
        <p:spPr>
          <a:xfrm>
            <a:off x="8295250" y="-66700"/>
            <a:ext cx="578700" cy="613200"/>
          </a:xfrm>
          <a:prstGeom prst="roundRect">
            <a:avLst>
              <a:gd name="adj" fmla="val 16667"/>
            </a:avLst>
          </a:prstGeom>
          <a:solidFill>
            <a:schemeClr val="dk2"/>
          </a:solid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6"/>
          <p:cNvSpPr txBox="1"/>
          <p:nvPr/>
        </p:nvSpPr>
        <p:spPr>
          <a:xfrm>
            <a:off x="8295250" y="16700"/>
            <a:ext cx="578700" cy="446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700" b="1">
                <a:solidFill>
                  <a:schemeClr val="dk1"/>
                </a:solidFill>
                <a:latin typeface="Roboto"/>
                <a:ea typeface="Roboto"/>
                <a:cs typeface="Roboto"/>
                <a:sym typeface="Roboto"/>
              </a:rPr>
              <a:t>14</a:t>
            </a:r>
            <a:endParaRPr sz="1700" b="1">
              <a:solidFill>
                <a:schemeClr val="dk1"/>
              </a:solidFill>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27"/>
          <p:cNvSpPr txBox="1">
            <a:spLocks noGrp="1"/>
          </p:cNvSpPr>
          <p:nvPr>
            <p:ph type="ctrTitle"/>
          </p:nvPr>
        </p:nvSpPr>
        <p:spPr>
          <a:xfrm>
            <a:off x="1680300" y="1237850"/>
            <a:ext cx="5783400" cy="2089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solidFill>
                  <a:srgbClr val="FFFFFF"/>
                </a:solidFill>
              </a:rPr>
              <a:t>Thank You</a:t>
            </a:r>
            <a:endParaRPr>
              <a:solidFill>
                <a:srgbClr val="FFFFFF"/>
              </a:solidFill>
            </a:endParaRPr>
          </a:p>
          <a:p>
            <a:pPr marL="0" lvl="0" indent="0" algn="l" rtl="0">
              <a:spcBef>
                <a:spcPts val="0"/>
              </a:spcBef>
              <a:spcAft>
                <a:spcPts val="0"/>
              </a:spcAft>
              <a:buNone/>
            </a:pPr>
            <a:endParaRPr>
              <a:solidFill>
                <a:srgbClr val="FFFFFF"/>
              </a:solidFill>
            </a:endParaRPr>
          </a:p>
        </p:txBody>
      </p:sp>
      <p:sp>
        <p:nvSpPr>
          <p:cNvPr id="198" name="Google Shape;198;p27"/>
          <p:cNvSpPr/>
          <p:nvPr/>
        </p:nvSpPr>
        <p:spPr>
          <a:xfrm>
            <a:off x="8295250" y="-66700"/>
            <a:ext cx="578700" cy="613200"/>
          </a:xfrm>
          <a:prstGeom prst="roundRect">
            <a:avLst>
              <a:gd name="adj" fmla="val 16667"/>
            </a:avLst>
          </a:prstGeom>
          <a:solidFill>
            <a:schemeClr val="dk2"/>
          </a:solid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7"/>
          <p:cNvSpPr txBox="1"/>
          <p:nvPr/>
        </p:nvSpPr>
        <p:spPr>
          <a:xfrm>
            <a:off x="8295250" y="16700"/>
            <a:ext cx="578700" cy="446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700" b="1">
                <a:solidFill>
                  <a:schemeClr val="dk1"/>
                </a:solidFill>
                <a:latin typeface="Roboto"/>
                <a:ea typeface="Roboto"/>
                <a:cs typeface="Roboto"/>
                <a:sym typeface="Roboto"/>
              </a:rPr>
              <a:t>15</a:t>
            </a:r>
            <a:endParaRPr sz="1700" b="1">
              <a:solidFill>
                <a:schemeClr val="dk1"/>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4"/>
          <p:cNvSpPr txBox="1">
            <a:spLocks noGrp="1"/>
          </p:cNvSpPr>
          <p:nvPr>
            <p:ph type="title"/>
          </p:nvPr>
        </p:nvSpPr>
        <p:spPr>
          <a:xfrm>
            <a:off x="387900" y="458025"/>
            <a:ext cx="77085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Contents</a:t>
            </a:r>
            <a:endParaRPr/>
          </a:p>
        </p:txBody>
      </p:sp>
      <p:sp>
        <p:nvSpPr>
          <p:cNvPr id="70" name="Google Shape;70;p14"/>
          <p:cNvSpPr txBox="1">
            <a:spLocks noGrp="1"/>
          </p:cNvSpPr>
          <p:nvPr>
            <p:ph type="body" idx="1"/>
          </p:nvPr>
        </p:nvSpPr>
        <p:spPr>
          <a:xfrm>
            <a:off x="506300" y="1275200"/>
            <a:ext cx="8055900" cy="3720300"/>
          </a:xfrm>
          <a:prstGeom prst="rect">
            <a:avLst/>
          </a:prstGeom>
        </p:spPr>
        <p:txBody>
          <a:bodyPr spcFirstLastPara="1" wrap="square" lIns="91425" tIns="91425" rIns="91425" bIns="91425" anchor="t" anchorCtr="0">
            <a:noAutofit/>
          </a:bodyPr>
          <a:lstStyle/>
          <a:p>
            <a:pPr marL="457200" lvl="0" indent="-342900" algn="just" rtl="0">
              <a:spcBef>
                <a:spcPts val="0"/>
              </a:spcBef>
              <a:spcAft>
                <a:spcPts val="0"/>
              </a:spcAft>
              <a:buSzPts val="1800"/>
              <a:buChar char="●"/>
            </a:pPr>
            <a:r>
              <a:rPr lang="en"/>
              <a:t>Introduction to Co-Processors</a:t>
            </a:r>
            <a:endParaRPr/>
          </a:p>
          <a:p>
            <a:pPr marL="457200" lvl="0" indent="-342900" algn="just" rtl="0">
              <a:spcBef>
                <a:spcPts val="1000"/>
              </a:spcBef>
              <a:spcAft>
                <a:spcPts val="0"/>
              </a:spcAft>
              <a:buSzPts val="1800"/>
              <a:buChar char="●"/>
            </a:pPr>
            <a:r>
              <a:rPr lang="en"/>
              <a:t>8087 Coprocessor</a:t>
            </a:r>
            <a:endParaRPr/>
          </a:p>
          <a:p>
            <a:pPr marL="457200" lvl="0" indent="-342900" algn="just" rtl="0">
              <a:spcBef>
                <a:spcPts val="1000"/>
              </a:spcBef>
              <a:spcAft>
                <a:spcPts val="0"/>
              </a:spcAft>
              <a:buSzPts val="1800"/>
              <a:buChar char="●"/>
            </a:pPr>
            <a:r>
              <a:rPr lang="en"/>
              <a:t>Interfacing of 8087 with 8086</a:t>
            </a:r>
            <a:endParaRPr/>
          </a:p>
          <a:p>
            <a:pPr marL="0" lvl="0" indent="0" algn="l" rtl="0">
              <a:spcBef>
                <a:spcPts val="1000"/>
              </a:spcBef>
              <a:spcAft>
                <a:spcPts val="0"/>
              </a:spcAft>
              <a:buNone/>
            </a:pPr>
            <a:endParaRPr/>
          </a:p>
          <a:p>
            <a:pPr marL="0" lvl="0" indent="0" algn="l" rtl="0">
              <a:spcBef>
                <a:spcPts val="1000"/>
              </a:spcBef>
              <a:spcAft>
                <a:spcPts val="0"/>
              </a:spcAft>
              <a:buNone/>
            </a:pPr>
            <a:endParaRPr/>
          </a:p>
          <a:p>
            <a:pPr marL="0" lvl="0" indent="0" algn="l" rtl="0">
              <a:spcBef>
                <a:spcPts val="1000"/>
              </a:spcBef>
              <a:spcAft>
                <a:spcPts val="0"/>
              </a:spcAft>
              <a:buNone/>
            </a:pPr>
            <a:endParaRPr/>
          </a:p>
          <a:p>
            <a:pPr marL="0" lvl="0" indent="0" algn="l" rtl="0">
              <a:spcBef>
                <a:spcPts val="1000"/>
              </a:spcBef>
              <a:spcAft>
                <a:spcPts val="0"/>
              </a:spcAft>
              <a:buNone/>
            </a:pPr>
            <a:endParaRPr/>
          </a:p>
          <a:p>
            <a:pPr marL="457200" lvl="0" indent="0" algn="l" rtl="0">
              <a:spcBef>
                <a:spcPts val="1000"/>
              </a:spcBef>
              <a:spcAft>
                <a:spcPts val="1600"/>
              </a:spcAft>
              <a:buNone/>
            </a:pPr>
            <a:endParaRPr/>
          </a:p>
        </p:txBody>
      </p:sp>
      <p:sp>
        <p:nvSpPr>
          <p:cNvPr id="71" name="Google Shape;71;p14"/>
          <p:cNvSpPr/>
          <p:nvPr/>
        </p:nvSpPr>
        <p:spPr>
          <a:xfrm>
            <a:off x="8295250" y="-66700"/>
            <a:ext cx="578700" cy="613200"/>
          </a:xfrm>
          <a:prstGeom prst="roundRect">
            <a:avLst>
              <a:gd name="adj" fmla="val 16667"/>
            </a:avLst>
          </a:prstGeom>
          <a:solidFill>
            <a:schemeClr val="dk2"/>
          </a:solid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4"/>
          <p:cNvSpPr txBox="1"/>
          <p:nvPr/>
        </p:nvSpPr>
        <p:spPr>
          <a:xfrm>
            <a:off x="8295250" y="16700"/>
            <a:ext cx="578700" cy="446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700" b="1">
                <a:solidFill>
                  <a:schemeClr val="dk1"/>
                </a:solidFill>
                <a:latin typeface="Roboto"/>
                <a:ea typeface="Roboto"/>
                <a:cs typeface="Roboto"/>
                <a:sym typeface="Roboto"/>
              </a:rPr>
              <a:t>02</a:t>
            </a:r>
            <a:endParaRPr sz="1700" b="1">
              <a:solidFill>
                <a:schemeClr val="dk1"/>
              </a:solidFill>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5"/>
          <p:cNvSpPr txBox="1">
            <a:spLocks noGrp="1"/>
          </p:cNvSpPr>
          <p:nvPr>
            <p:ph type="title"/>
          </p:nvPr>
        </p:nvSpPr>
        <p:spPr>
          <a:xfrm>
            <a:off x="387900" y="458025"/>
            <a:ext cx="77085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Introduction to Co-Processors</a:t>
            </a:r>
            <a:endParaRPr/>
          </a:p>
        </p:txBody>
      </p:sp>
      <p:sp>
        <p:nvSpPr>
          <p:cNvPr id="78" name="Google Shape;78;p15"/>
          <p:cNvSpPr txBox="1">
            <a:spLocks noGrp="1"/>
          </p:cNvSpPr>
          <p:nvPr>
            <p:ph type="body" idx="1"/>
          </p:nvPr>
        </p:nvSpPr>
        <p:spPr>
          <a:xfrm>
            <a:off x="506300" y="1275200"/>
            <a:ext cx="8055900" cy="3720300"/>
          </a:xfrm>
          <a:prstGeom prst="rect">
            <a:avLst/>
          </a:prstGeom>
        </p:spPr>
        <p:txBody>
          <a:bodyPr spcFirstLastPara="1" wrap="square" lIns="91425" tIns="91425" rIns="91425" bIns="91425" anchor="t" anchorCtr="0">
            <a:noAutofit/>
          </a:bodyPr>
          <a:lstStyle/>
          <a:p>
            <a:pPr marL="457200" lvl="0" indent="-342900" algn="just" rtl="0">
              <a:spcBef>
                <a:spcPts val="0"/>
              </a:spcBef>
              <a:spcAft>
                <a:spcPts val="0"/>
              </a:spcAft>
              <a:buSzPts val="1800"/>
              <a:buChar char="●"/>
            </a:pPr>
            <a:r>
              <a:rPr lang="en" b="1" i="1" u="sng">
                <a:solidFill>
                  <a:schemeClr val="accent2"/>
                </a:solidFill>
              </a:rPr>
              <a:t>A Co-processor</a:t>
            </a:r>
            <a:r>
              <a:rPr lang="en"/>
              <a:t> is specially designed circuit on microprocessor chip which can perform the same task very quickly which the microprocessor perform.</a:t>
            </a:r>
            <a:endParaRPr/>
          </a:p>
          <a:p>
            <a:pPr marL="457200" lvl="0" indent="-342900" algn="just" rtl="0">
              <a:spcBef>
                <a:spcPts val="1000"/>
              </a:spcBef>
              <a:spcAft>
                <a:spcPts val="0"/>
              </a:spcAft>
              <a:buClr>
                <a:schemeClr val="accent6"/>
              </a:buClr>
              <a:buSzPts val="1800"/>
              <a:buChar char="●"/>
            </a:pPr>
            <a:r>
              <a:rPr lang="en" b="1" i="1">
                <a:solidFill>
                  <a:schemeClr val="accent6"/>
                </a:solidFill>
              </a:rPr>
              <a:t>The main advantage of co-processor is to reduce the workload of the main processor.</a:t>
            </a:r>
            <a:endParaRPr b="1" i="1">
              <a:solidFill>
                <a:schemeClr val="accent6"/>
              </a:solidFill>
            </a:endParaRPr>
          </a:p>
          <a:p>
            <a:pPr marL="457200" lvl="0" indent="-342900" algn="just" rtl="0">
              <a:spcBef>
                <a:spcPts val="1000"/>
              </a:spcBef>
              <a:spcAft>
                <a:spcPts val="0"/>
              </a:spcAft>
              <a:buSzPts val="1800"/>
              <a:buChar char="●"/>
            </a:pPr>
            <a:r>
              <a:rPr lang="en"/>
              <a:t>Co-processor share the same memory, I/O system, bus, control and clock generator.</a:t>
            </a:r>
            <a:endParaRPr/>
          </a:p>
          <a:p>
            <a:pPr marL="457200" lvl="0" indent="-342900" algn="just" rtl="0">
              <a:spcBef>
                <a:spcPts val="1000"/>
              </a:spcBef>
              <a:spcAft>
                <a:spcPts val="1000"/>
              </a:spcAft>
              <a:buSzPts val="1800"/>
              <a:buChar char="●"/>
            </a:pPr>
            <a:r>
              <a:rPr lang="en"/>
              <a:t>Co-processor handles specialized task like mathematical calculation, graphical display on screen etc.</a:t>
            </a:r>
            <a:endParaRPr/>
          </a:p>
        </p:txBody>
      </p:sp>
      <p:sp>
        <p:nvSpPr>
          <p:cNvPr id="79" name="Google Shape;79;p15"/>
          <p:cNvSpPr/>
          <p:nvPr/>
        </p:nvSpPr>
        <p:spPr>
          <a:xfrm>
            <a:off x="8295250" y="-66700"/>
            <a:ext cx="578700" cy="613200"/>
          </a:xfrm>
          <a:prstGeom prst="roundRect">
            <a:avLst>
              <a:gd name="adj" fmla="val 16667"/>
            </a:avLst>
          </a:prstGeom>
          <a:solidFill>
            <a:schemeClr val="dk2"/>
          </a:solid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5"/>
          <p:cNvSpPr txBox="1"/>
          <p:nvPr/>
        </p:nvSpPr>
        <p:spPr>
          <a:xfrm>
            <a:off x="8295250" y="16700"/>
            <a:ext cx="578700" cy="446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700" b="1">
                <a:solidFill>
                  <a:schemeClr val="dk1"/>
                </a:solidFill>
                <a:latin typeface="Roboto"/>
                <a:ea typeface="Roboto"/>
                <a:cs typeface="Roboto"/>
                <a:sym typeface="Roboto"/>
              </a:rPr>
              <a:t>03</a:t>
            </a:r>
            <a:endParaRPr sz="1700" b="1">
              <a:solidFill>
                <a:schemeClr val="dk1"/>
              </a:solidFill>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6"/>
          <p:cNvSpPr txBox="1">
            <a:spLocks noGrp="1"/>
          </p:cNvSpPr>
          <p:nvPr>
            <p:ph type="title"/>
          </p:nvPr>
        </p:nvSpPr>
        <p:spPr>
          <a:xfrm>
            <a:off x="387900" y="458025"/>
            <a:ext cx="77085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8087 Coprocessor</a:t>
            </a:r>
            <a:endParaRPr/>
          </a:p>
        </p:txBody>
      </p:sp>
      <p:sp>
        <p:nvSpPr>
          <p:cNvPr id="86" name="Google Shape;86;p16"/>
          <p:cNvSpPr txBox="1">
            <a:spLocks noGrp="1"/>
          </p:cNvSpPr>
          <p:nvPr>
            <p:ph type="body" idx="1"/>
          </p:nvPr>
        </p:nvSpPr>
        <p:spPr>
          <a:xfrm>
            <a:off x="387900" y="1275200"/>
            <a:ext cx="8404200" cy="3720300"/>
          </a:xfrm>
          <a:prstGeom prst="rect">
            <a:avLst/>
          </a:prstGeom>
        </p:spPr>
        <p:txBody>
          <a:bodyPr spcFirstLastPara="1" wrap="square" lIns="91425" tIns="91425" rIns="91425" bIns="91425" anchor="t" anchorCtr="0">
            <a:noAutofit/>
          </a:bodyPr>
          <a:lstStyle/>
          <a:p>
            <a:pPr marL="457200" lvl="0" indent="-342900" algn="just" rtl="0">
              <a:spcBef>
                <a:spcPts val="0"/>
              </a:spcBef>
              <a:spcAft>
                <a:spcPts val="0"/>
              </a:spcAft>
              <a:buSzPts val="1800"/>
              <a:buChar char="●"/>
            </a:pPr>
            <a:r>
              <a:rPr lang="en" b="1" i="1"/>
              <a:t>It was the first arithmetic/math coprocessor designed by </a:t>
            </a:r>
            <a:r>
              <a:rPr lang="en" b="1" i="1">
                <a:solidFill>
                  <a:srgbClr val="FF0000"/>
                </a:solidFill>
              </a:rPr>
              <a:t>Intel </a:t>
            </a:r>
            <a:r>
              <a:rPr lang="en" b="1" i="1"/>
              <a:t>to pair with </a:t>
            </a:r>
            <a:r>
              <a:rPr lang="en" b="1" i="1">
                <a:solidFill>
                  <a:schemeClr val="accent2"/>
                </a:solidFill>
              </a:rPr>
              <a:t>8086/8088</a:t>
            </a:r>
            <a:r>
              <a:rPr lang="en" b="1" i="1"/>
              <a:t> resulting in easier and faster calculation.</a:t>
            </a:r>
            <a:endParaRPr b="1" i="1"/>
          </a:p>
          <a:p>
            <a:pPr marL="457200" lvl="0" indent="-342900" algn="just" rtl="0">
              <a:spcBef>
                <a:spcPts val="1000"/>
              </a:spcBef>
              <a:spcAft>
                <a:spcPts val="0"/>
              </a:spcAft>
              <a:buSzPts val="1800"/>
              <a:buChar char="●"/>
            </a:pPr>
            <a:r>
              <a:rPr lang="en"/>
              <a:t>The </a:t>
            </a:r>
            <a:r>
              <a:rPr lang="en" b="1">
                <a:solidFill>
                  <a:schemeClr val="accent2"/>
                </a:solidFill>
              </a:rPr>
              <a:t>purpose of 8087</a:t>
            </a:r>
            <a:r>
              <a:rPr lang="en"/>
              <a:t> was to speed up the computation involving floating point calculation. It can work with integer, decimal, real, floating point numbers.</a:t>
            </a:r>
            <a:endParaRPr/>
          </a:p>
          <a:p>
            <a:pPr marL="457200" lvl="0" indent="-342900" algn="just" rtl="0">
              <a:spcBef>
                <a:spcPts val="1000"/>
              </a:spcBef>
              <a:spcAft>
                <a:spcPts val="0"/>
              </a:spcAft>
              <a:buSzPts val="1800"/>
              <a:buChar char="●"/>
            </a:pPr>
            <a:r>
              <a:rPr lang="en"/>
              <a:t>It is capable of doing complex arithmetic and trigonometric calculations.</a:t>
            </a:r>
            <a:endParaRPr/>
          </a:p>
          <a:p>
            <a:pPr marL="457200" lvl="0" indent="-342900" algn="just" rtl="0">
              <a:spcBef>
                <a:spcPts val="1000"/>
              </a:spcBef>
              <a:spcAft>
                <a:spcPts val="0"/>
              </a:spcAft>
              <a:buSzPts val="1800"/>
              <a:buChar char="●"/>
            </a:pPr>
            <a:r>
              <a:rPr lang="en"/>
              <a:t>It is basically a secondary processor which has its own architecture and instruction set.</a:t>
            </a:r>
            <a:endParaRPr/>
          </a:p>
          <a:p>
            <a:pPr marL="457200" lvl="0" indent="-342900" algn="just" rtl="0">
              <a:spcBef>
                <a:spcPts val="1000"/>
              </a:spcBef>
              <a:spcAft>
                <a:spcPts val="1000"/>
              </a:spcAft>
              <a:buSzPts val="1800"/>
              <a:buChar char="●"/>
            </a:pPr>
            <a:r>
              <a:rPr lang="en"/>
              <a:t>It is available in </a:t>
            </a:r>
            <a:r>
              <a:rPr lang="en" b="1">
                <a:solidFill>
                  <a:schemeClr val="accent6"/>
                </a:solidFill>
              </a:rPr>
              <a:t>40 pin IC</a:t>
            </a:r>
            <a:r>
              <a:rPr lang="en"/>
              <a:t>. it is an </a:t>
            </a:r>
            <a:r>
              <a:rPr lang="en" b="1">
                <a:solidFill>
                  <a:schemeClr val="accent6"/>
                </a:solidFill>
              </a:rPr>
              <a:t>80 bit processor</a:t>
            </a:r>
            <a:r>
              <a:rPr lang="en"/>
              <a:t>.</a:t>
            </a:r>
            <a:endParaRPr/>
          </a:p>
        </p:txBody>
      </p:sp>
      <p:sp>
        <p:nvSpPr>
          <p:cNvPr id="87" name="Google Shape;87;p16"/>
          <p:cNvSpPr/>
          <p:nvPr/>
        </p:nvSpPr>
        <p:spPr>
          <a:xfrm>
            <a:off x="8295250" y="-66700"/>
            <a:ext cx="578700" cy="613200"/>
          </a:xfrm>
          <a:prstGeom prst="roundRect">
            <a:avLst>
              <a:gd name="adj" fmla="val 16667"/>
            </a:avLst>
          </a:prstGeom>
          <a:solidFill>
            <a:schemeClr val="dk2"/>
          </a:solid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6"/>
          <p:cNvSpPr txBox="1"/>
          <p:nvPr/>
        </p:nvSpPr>
        <p:spPr>
          <a:xfrm>
            <a:off x="8295250" y="16700"/>
            <a:ext cx="578700" cy="446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700" b="1">
                <a:solidFill>
                  <a:schemeClr val="dk1"/>
                </a:solidFill>
                <a:latin typeface="Roboto"/>
                <a:ea typeface="Roboto"/>
                <a:cs typeface="Roboto"/>
                <a:sym typeface="Roboto"/>
              </a:rPr>
              <a:t>04</a:t>
            </a:r>
            <a:endParaRPr sz="1700" b="1">
              <a:solidFill>
                <a:schemeClr val="dk1"/>
              </a:solidFill>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7"/>
          <p:cNvSpPr txBox="1">
            <a:spLocks noGrp="1"/>
          </p:cNvSpPr>
          <p:nvPr>
            <p:ph type="title"/>
          </p:nvPr>
        </p:nvSpPr>
        <p:spPr>
          <a:xfrm>
            <a:off x="387900" y="458025"/>
            <a:ext cx="77085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Features of 8087 Coprocessor</a:t>
            </a:r>
            <a:endParaRPr/>
          </a:p>
        </p:txBody>
      </p:sp>
      <p:sp>
        <p:nvSpPr>
          <p:cNvPr id="94" name="Google Shape;94;p17"/>
          <p:cNvSpPr txBox="1">
            <a:spLocks noGrp="1"/>
          </p:cNvSpPr>
          <p:nvPr>
            <p:ph type="body" idx="1"/>
          </p:nvPr>
        </p:nvSpPr>
        <p:spPr>
          <a:xfrm>
            <a:off x="506300" y="1275200"/>
            <a:ext cx="8055900" cy="3720300"/>
          </a:xfrm>
          <a:prstGeom prst="rect">
            <a:avLst/>
          </a:prstGeom>
        </p:spPr>
        <p:txBody>
          <a:bodyPr spcFirstLastPara="1" wrap="square" lIns="91425" tIns="91425" rIns="91425" bIns="91425" anchor="t" anchorCtr="0">
            <a:noAutofit/>
          </a:bodyPr>
          <a:lstStyle/>
          <a:p>
            <a:pPr marL="457200" lvl="0" indent="-342900" algn="just" rtl="0">
              <a:spcBef>
                <a:spcPts val="0"/>
              </a:spcBef>
              <a:spcAft>
                <a:spcPts val="0"/>
              </a:spcAft>
              <a:buSzPts val="1800"/>
              <a:buChar char="●"/>
            </a:pPr>
            <a:r>
              <a:rPr lang="en"/>
              <a:t>This increases the </a:t>
            </a:r>
            <a:r>
              <a:rPr lang="en" b="1">
                <a:solidFill>
                  <a:schemeClr val="accent2"/>
                </a:solidFill>
              </a:rPr>
              <a:t>overall speed</a:t>
            </a:r>
            <a:r>
              <a:rPr lang="en"/>
              <a:t> and </a:t>
            </a:r>
            <a:r>
              <a:rPr lang="en" b="1">
                <a:solidFill>
                  <a:schemeClr val="accent2"/>
                </a:solidFill>
              </a:rPr>
              <a:t>system performance</a:t>
            </a:r>
            <a:r>
              <a:rPr lang="en"/>
              <a:t> of the entire system.</a:t>
            </a:r>
            <a:endParaRPr/>
          </a:p>
          <a:p>
            <a:pPr marL="457200" lvl="0" indent="-342900" algn="just" rtl="0">
              <a:spcBef>
                <a:spcPts val="1000"/>
              </a:spcBef>
              <a:spcAft>
                <a:spcPts val="0"/>
              </a:spcAft>
              <a:buSzPts val="1800"/>
              <a:buChar char="●"/>
            </a:pPr>
            <a:r>
              <a:rPr lang="en"/>
              <a:t>Addition, Subtraction, Multiplication and Division of the simple numbers is not the coprocessor’s job. </a:t>
            </a:r>
            <a:endParaRPr/>
          </a:p>
          <a:p>
            <a:pPr marL="457200" lvl="0" indent="-342900" algn="just" rtl="0">
              <a:spcBef>
                <a:spcPts val="1000"/>
              </a:spcBef>
              <a:spcAft>
                <a:spcPts val="0"/>
              </a:spcAft>
              <a:buSzPts val="1800"/>
              <a:buChar char="●"/>
            </a:pPr>
            <a:r>
              <a:rPr lang="en"/>
              <a:t>It does all the calculations involving floating point numbers like </a:t>
            </a:r>
            <a:r>
              <a:rPr lang="en" b="1">
                <a:solidFill>
                  <a:schemeClr val="accent2"/>
                </a:solidFill>
              </a:rPr>
              <a:t>Scientific calculation</a:t>
            </a:r>
            <a:r>
              <a:rPr lang="en"/>
              <a:t> and </a:t>
            </a:r>
            <a:r>
              <a:rPr lang="en" b="1">
                <a:solidFill>
                  <a:schemeClr val="accent2"/>
                </a:solidFill>
              </a:rPr>
              <a:t>algebraic function</a:t>
            </a:r>
            <a:r>
              <a:rPr lang="en"/>
              <a:t>.</a:t>
            </a:r>
            <a:endParaRPr/>
          </a:p>
          <a:p>
            <a:pPr marL="457200" lvl="0" indent="-342900" algn="just" rtl="0">
              <a:spcBef>
                <a:spcPts val="1000"/>
              </a:spcBef>
              <a:spcAft>
                <a:spcPts val="0"/>
              </a:spcAft>
              <a:buSzPts val="1800"/>
              <a:buChar char="●"/>
            </a:pPr>
            <a:r>
              <a:rPr lang="en"/>
              <a:t>By having a coprocessor, which perform all the calculations, it can </a:t>
            </a:r>
            <a:r>
              <a:rPr lang="en" b="1">
                <a:solidFill>
                  <a:schemeClr val="accent2"/>
                </a:solidFill>
              </a:rPr>
              <a:t>free up a lot of CPU time</a:t>
            </a:r>
            <a:r>
              <a:rPr lang="en"/>
              <a:t>. </a:t>
            </a:r>
            <a:endParaRPr/>
          </a:p>
          <a:p>
            <a:pPr marL="457200" lvl="0" indent="-342900" algn="just" rtl="0">
              <a:spcBef>
                <a:spcPts val="1000"/>
              </a:spcBef>
              <a:spcAft>
                <a:spcPts val="1000"/>
              </a:spcAft>
              <a:buSzPts val="1800"/>
              <a:buChar char="●"/>
            </a:pPr>
            <a:r>
              <a:rPr lang="en"/>
              <a:t>This would allow the CPU to focus all of it resources on the other function it has to perform.</a:t>
            </a:r>
            <a:endParaRPr/>
          </a:p>
        </p:txBody>
      </p:sp>
      <p:sp>
        <p:nvSpPr>
          <p:cNvPr id="95" name="Google Shape;95;p17"/>
          <p:cNvSpPr/>
          <p:nvPr/>
        </p:nvSpPr>
        <p:spPr>
          <a:xfrm>
            <a:off x="8295250" y="-66700"/>
            <a:ext cx="578700" cy="613200"/>
          </a:xfrm>
          <a:prstGeom prst="roundRect">
            <a:avLst>
              <a:gd name="adj" fmla="val 16667"/>
            </a:avLst>
          </a:prstGeom>
          <a:solidFill>
            <a:schemeClr val="dk2"/>
          </a:solid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7"/>
          <p:cNvSpPr txBox="1"/>
          <p:nvPr/>
        </p:nvSpPr>
        <p:spPr>
          <a:xfrm>
            <a:off x="8295250" y="16700"/>
            <a:ext cx="578700" cy="446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700" b="1">
                <a:solidFill>
                  <a:schemeClr val="dk1"/>
                </a:solidFill>
                <a:latin typeface="Roboto"/>
                <a:ea typeface="Roboto"/>
                <a:cs typeface="Roboto"/>
                <a:sym typeface="Roboto"/>
              </a:rPr>
              <a:t>05</a:t>
            </a:r>
            <a:endParaRPr sz="1700" b="1">
              <a:solidFill>
                <a:schemeClr val="dk1"/>
              </a:solidFill>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8"/>
          <p:cNvSpPr txBox="1">
            <a:spLocks noGrp="1"/>
          </p:cNvSpPr>
          <p:nvPr>
            <p:ph type="title"/>
          </p:nvPr>
        </p:nvSpPr>
        <p:spPr>
          <a:xfrm>
            <a:off x="387900" y="458025"/>
            <a:ext cx="77085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Instructions of 8087 Coprocessor</a:t>
            </a:r>
            <a:endParaRPr/>
          </a:p>
        </p:txBody>
      </p:sp>
      <p:sp>
        <p:nvSpPr>
          <p:cNvPr id="102" name="Google Shape;102;p18"/>
          <p:cNvSpPr txBox="1">
            <a:spLocks noGrp="1"/>
          </p:cNvSpPr>
          <p:nvPr>
            <p:ph type="body" idx="1"/>
          </p:nvPr>
        </p:nvSpPr>
        <p:spPr>
          <a:xfrm>
            <a:off x="506300" y="1275200"/>
            <a:ext cx="8055900" cy="3720300"/>
          </a:xfrm>
          <a:prstGeom prst="rect">
            <a:avLst/>
          </a:prstGeom>
        </p:spPr>
        <p:txBody>
          <a:bodyPr spcFirstLastPara="1" wrap="square" lIns="91425" tIns="91425" rIns="91425" bIns="91425" anchor="t" anchorCtr="0">
            <a:noAutofit/>
          </a:bodyPr>
          <a:lstStyle/>
          <a:p>
            <a:pPr marL="457200" lvl="0" indent="-342900" algn="just" rtl="0">
              <a:spcBef>
                <a:spcPts val="0"/>
              </a:spcBef>
              <a:spcAft>
                <a:spcPts val="0"/>
              </a:spcAft>
              <a:buSzPts val="1800"/>
              <a:buChar char="●"/>
            </a:pPr>
            <a:r>
              <a:rPr lang="en"/>
              <a:t>This coprocessor introduced about </a:t>
            </a:r>
            <a:r>
              <a:rPr lang="en" b="1">
                <a:solidFill>
                  <a:srgbClr val="FF0000"/>
                </a:solidFill>
              </a:rPr>
              <a:t>60 new instructions</a:t>
            </a:r>
            <a:r>
              <a:rPr lang="en"/>
              <a:t> available to the programmer.</a:t>
            </a:r>
            <a:endParaRPr/>
          </a:p>
          <a:p>
            <a:pPr marL="457200" lvl="0" indent="-342900" algn="just" rtl="0">
              <a:spcBef>
                <a:spcPts val="1000"/>
              </a:spcBef>
              <a:spcAft>
                <a:spcPts val="0"/>
              </a:spcAft>
              <a:buSzPts val="1800"/>
              <a:buChar char="●"/>
            </a:pPr>
            <a:r>
              <a:rPr lang="en"/>
              <a:t>All the mnemonics begin with </a:t>
            </a:r>
            <a:r>
              <a:rPr lang="en">
                <a:solidFill>
                  <a:srgbClr val="FF0000"/>
                </a:solidFill>
              </a:rPr>
              <a:t>“</a:t>
            </a:r>
            <a:r>
              <a:rPr lang="en" b="1">
                <a:solidFill>
                  <a:srgbClr val="FF0000"/>
                </a:solidFill>
              </a:rPr>
              <a:t>F”</a:t>
            </a:r>
            <a:r>
              <a:rPr lang="en"/>
              <a:t> to differentiate them from the standard 8086 instructions.</a:t>
            </a:r>
            <a:endParaRPr/>
          </a:p>
          <a:p>
            <a:pPr marL="457200" lvl="0" indent="0" algn="just" rtl="0">
              <a:spcBef>
                <a:spcPts val="1000"/>
              </a:spcBef>
              <a:spcAft>
                <a:spcPts val="0"/>
              </a:spcAft>
              <a:buNone/>
            </a:pPr>
            <a:r>
              <a:rPr lang="en" b="1">
                <a:solidFill>
                  <a:schemeClr val="accent2"/>
                </a:solidFill>
              </a:rPr>
              <a:t>ADD ----&gt; FADD</a:t>
            </a:r>
            <a:endParaRPr b="1">
              <a:solidFill>
                <a:schemeClr val="accent2"/>
              </a:solidFill>
            </a:endParaRPr>
          </a:p>
          <a:p>
            <a:pPr marL="457200" lvl="0" indent="0" algn="just" rtl="0">
              <a:spcBef>
                <a:spcPts val="1000"/>
              </a:spcBef>
              <a:spcAft>
                <a:spcPts val="0"/>
              </a:spcAft>
              <a:buNone/>
            </a:pPr>
            <a:r>
              <a:rPr lang="en" b="1">
                <a:solidFill>
                  <a:schemeClr val="accent2"/>
                </a:solidFill>
              </a:rPr>
              <a:t>MUL ----&gt; FMUL</a:t>
            </a:r>
            <a:endParaRPr b="1">
              <a:solidFill>
                <a:schemeClr val="accent2"/>
              </a:solidFill>
            </a:endParaRPr>
          </a:p>
          <a:p>
            <a:pPr marL="457200" lvl="0" indent="-342900" algn="just" rtl="0">
              <a:spcBef>
                <a:spcPts val="1000"/>
              </a:spcBef>
              <a:spcAft>
                <a:spcPts val="0"/>
              </a:spcAft>
              <a:buSzPts val="1800"/>
              <a:buChar char="●"/>
            </a:pPr>
            <a:r>
              <a:rPr lang="en"/>
              <a:t>If instruction is an ESCape (coprocessor) instruction, the coprocessor executes it, if not the microprocessor executes.</a:t>
            </a:r>
            <a:endParaRPr/>
          </a:p>
          <a:p>
            <a:pPr marL="457200" lvl="0" indent="-342900" algn="just" rtl="0">
              <a:spcBef>
                <a:spcPts val="0"/>
              </a:spcBef>
              <a:spcAft>
                <a:spcPts val="0"/>
              </a:spcAft>
              <a:buSzPts val="1800"/>
              <a:buChar char="●"/>
            </a:pPr>
            <a:r>
              <a:rPr lang="en"/>
              <a:t>Instructions of 8087 are treated as NOP instructions by 8086.</a:t>
            </a:r>
            <a:endParaRPr/>
          </a:p>
        </p:txBody>
      </p:sp>
      <p:sp>
        <p:nvSpPr>
          <p:cNvPr id="103" name="Google Shape;103;p18"/>
          <p:cNvSpPr/>
          <p:nvPr/>
        </p:nvSpPr>
        <p:spPr>
          <a:xfrm>
            <a:off x="8295250" y="-66700"/>
            <a:ext cx="578700" cy="613200"/>
          </a:xfrm>
          <a:prstGeom prst="roundRect">
            <a:avLst>
              <a:gd name="adj" fmla="val 16667"/>
            </a:avLst>
          </a:prstGeom>
          <a:solidFill>
            <a:schemeClr val="dk2"/>
          </a:solid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8"/>
          <p:cNvSpPr txBox="1"/>
          <p:nvPr/>
        </p:nvSpPr>
        <p:spPr>
          <a:xfrm>
            <a:off x="8295250" y="16700"/>
            <a:ext cx="578700" cy="446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700" b="1">
                <a:solidFill>
                  <a:schemeClr val="dk1"/>
                </a:solidFill>
                <a:latin typeface="Roboto"/>
                <a:ea typeface="Roboto"/>
                <a:cs typeface="Roboto"/>
                <a:sym typeface="Roboto"/>
              </a:rPr>
              <a:t>06</a:t>
            </a:r>
            <a:endParaRPr sz="1700" b="1">
              <a:solidFill>
                <a:schemeClr val="dk1"/>
              </a:solidFill>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9"/>
          <p:cNvSpPr txBox="1">
            <a:spLocks noGrp="1"/>
          </p:cNvSpPr>
          <p:nvPr>
            <p:ph type="title"/>
          </p:nvPr>
        </p:nvSpPr>
        <p:spPr>
          <a:xfrm>
            <a:off x="387900" y="458025"/>
            <a:ext cx="77085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Why Arithmetic CoProcessor?</a:t>
            </a:r>
            <a:endParaRPr/>
          </a:p>
        </p:txBody>
      </p:sp>
      <p:sp>
        <p:nvSpPr>
          <p:cNvPr id="110" name="Google Shape;110;p19"/>
          <p:cNvSpPr txBox="1">
            <a:spLocks noGrp="1"/>
          </p:cNvSpPr>
          <p:nvPr>
            <p:ph type="body" idx="1"/>
          </p:nvPr>
        </p:nvSpPr>
        <p:spPr>
          <a:xfrm>
            <a:off x="506300" y="1275200"/>
            <a:ext cx="8055900" cy="3720300"/>
          </a:xfrm>
          <a:prstGeom prst="rect">
            <a:avLst/>
          </a:prstGeom>
        </p:spPr>
        <p:txBody>
          <a:bodyPr spcFirstLastPara="1" wrap="square" lIns="91425" tIns="91425" rIns="91425" bIns="91425" anchor="t" anchorCtr="0">
            <a:noAutofit/>
          </a:bodyPr>
          <a:lstStyle/>
          <a:p>
            <a:pPr marL="457200" lvl="0" indent="-342900" algn="just" rtl="0">
              <a:spcBef>
                <a:spcPts val="0"/>
              </a:spcBef>
              <a:spcAft>
                <a:spcPts val="0"/>
              </a:spcAft>
              <a:buSzPts val="1800"/>
              <a:buChar char="●"/>
            </a:pPr>
            <a:r>
              <a:rPr lang="en"/>
              <a:t>Floating point operations are complex math operation that required large registers, complex circuits and area on the chip.</a:t>
            </a:r>
            <a:endParaRPr/>
          </a:p>
          <a:p>
            <a:pPr marL="457200" lvl="0" indent="-342900" algn="just" rtl="0">
              <a:spcBef>
                <a:spcPts val="1000"/>
              </a:spcBef>
              <a:spcAft>
                <a:spcPts val="0"/>
              </a:spcAft>
              <a:buSzPts val="1800"/>
              <a:buChar char="●"/>
            </a:pPr>
            <a:r>
              <a:rPr lang="en"/>
              <a:t>A general processor avoids this much burden and delegates such operations to a coprocessor designed specifically for this purpose. Example: 8087 coprocessor for 8086 microprocessor.</a:t>
            </a:r>
            <a:endParaRPr/>
          </a:p>
          <a:p>
            <a:pPr marL="457200" lvl="0" indent="-342900" algn="just" rtl="0">
              <a:spcBef>
                <a:spcPts val="1000"/>
              </a:spcBef>
              <a:spcAft>
                <a:spcPts val="1000"/>
              </a:spcAft>
              <a:buSzPts val="1800"/>
              <a:buChar char="●"/>
            </a:pPr>
            <a:r>
              <a:rPr lang="en"/>
              <a:t>8087 can perform a mathematical computation 100 times faster than the 8086 and 8088.</a:t>
            </a:r>
            <a:endParaRPr/>
          </a:p>
        </p:txBody>
      </p:sp>
      <p:sp>
        <p:nvSpPr>
          <p:cNvPr id="111" name="Google Shape;111;p19"/>
          <p:cNvSpPr/>
          <p:nvPr/>
        </p:nvSpPr>
        <p:spPr>
          <a:xfrm>
            <a:off x="8295250" y="-66700"/>
            <a:ext cx="578700" cy="613200"/>
          </a:xfrm>
          <a:prstGeom prst="roundRect">
            <a:avLst>
              <a:gd name="adj" fmla="val 16667"/>
            </a:avLst>
          </a:prstGeom>
          <a:solidFill>
            <a:schemeClr val="dk2"/>
          </a:solid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9"/>
          <p:cNvSpPr txBox="1"/>
          <p:nvPr/>
        </p:nvSpPr>
        <p:spPr>
          <a:xfrm>
            <a:off x="8295250" y="16700"/>
            <a:ext cx="578700" cy="446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700" b="1">
                <a:solidFill>
                  <a:schemeClr val="dk1"/>
                </a:solidFill>
                <a:latin typeface="Roboto"/>
                <a:ea typeface="Roboto"/>
                <a:cs typeface="Roboto"/>
                <a:sym typeface="Roboto"/>
              </a:rPr>
              <a:t>07</a:t>
            </a:r>
            <a:endParaRPr sz="1700" b="1">
              <a:solidFill>
                <a:schemeClr val="dk1"/>
              </a:solidFill>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20"/>
          <p:cNvSpPr txBox="1">
            <a:spLocks noGrp="1"/>
          </p:cNvSpPr>
          <p:nvPr>
            <p:ph type="ctrTitle"/>
          </p:nvPr>
        </p:nvSpPr>
        <p:spPr>
          <a:xfrm>
            <a:off x="1732100" y="1230450"/>
            <a:ext cx="5783400" cy="2089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solidFill>
                  <a:srgbClr val="FFFFFF"/>
                </a:solidFill>
              </a:rPr>
              <a:t>Interfacing of 8087 with 8086</a:t>
            </a:r>
            <a:endParaRPr>
              <a:solidFill>
                <a:srgbClr val="FFFFFF"/>
              </a:solidFill>
            </a:endParaRPr>
          </a:p>
          <a:p>
            <a:pPr marL="0" lvl="0" indent="0" algn="l" rtl="0">
              <a:spcBef>
                <a:spcPts val="0"/>
              </a:spcBef>
              <a:spcAft>
                <a:spcPts val="0"/>
              </a:spcAft>
              <a:buNone/>
            </a:pPr>
            <a:endParaRPr>
              <a:solidFill>
                <a:srgbClr val="FFFFFF"/>
              </a:solidFill>
            </a:endParaRPr>
          </a:p>
        </p:txBody>
      </p:sp>
      <p:sp>
        <p:nvSpPr>
          <p:cNvPr id="118" name="Google Shape;118;p20"/>
          <p:cNvSpPr/>
          <p:nvPr/>
        </p:nvSpPr>
        <p:spPr>
          <a:xfrm>
            <a:off x="8295250" y="-66700"/>
            <a:ext cx="578700" cy="613200"/>
          </a:xfrm>
          <a:prstGeom prst="roundRect">
            <a:avLst>
              <a:gd name="adj" fmla="val 16667"/>
            </a:avLst>
          </a:prstGeom>
          <a:solidFill>
            <a:schemeClr val="dk2"/>
          </a:solid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0"/>
          <p:cNvSpPr txBox="1"/>
          <p:nvPr/>
        </p:nvSpPr>
        <p:spPr>
          <a:xfrm>
            <a:off x="8295250" y="16700"/>
            <a:ext cx="578700" cy="446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700" b="1">
                <a:solidFill>
                  <a:schemeClr val="dk1"/>
                </a:solidFill>
                <a:latin typeface="Roboto"/>
                <a:ea typeface="Roboto"/>
                <a:cs typeface="Roboto"/>
                <a:sym typeface="Roboto"/>
              </a:rPr>
              <a:t>08</a:t>
            </a:r>
            <a:endParaRPr sz="1700" b="1">
              <a:solidFill>
                <a:schemeClr val="dk1"/>
              </a:solidFill>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1"/>
          <p:cNvSpPr txBox="1">
            <a:spLocks noGrp="1"/>
          </p:cNvSpPr>
          <p:nvPr>
            <p:ph type="title"/>
          </p:nvPr>
        </p:nvSpPr>
        <p:spPr>
          <a:xfrm>
            <a:off x="387900" y="458025"/>
            <a:ext cx="77085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Interfacing of 8087 with 8086</a:t>
            </a:r>
            <a:endParaRPr/>
          </a:p>
        </p:txBody>
      </p:sp>
      <p:sp>
        <p:nvSpPr>
          <p:cNvPr id="125" name="Google Shape;125;p21"/>
          <p:cNvSpPr txBox="1">
            <a:spLocks noGrp="1"/>
          </p:cNvSpPr>
          <p:nvPr>
            <p:ph type="body" idx="1"/>
          </p:nvPr>
        </p:nvSpPr>
        <p:spPr>
          <a:xfrm>
            <a:off x="506300" y="1202050"/>
            <a:ext cx="8055900" cy="1077000"/>
          </a:xfrm>
          <a:prstGeom prst="rect">
            <a:avLst/>
          </a:prstGeom>
        </p:spPr>
        <p:txBody>
          <a:bodyPr spcFirstLastPara="1" wrap="square" lIns="91425" tIns="91425" rIns="91425" bIns="91425" anchor="t" anchorCtr="0">
            <a:noAutofit/>
          </a:bodyPr>
          <a:lstStyle/>
          <a:p>
            <a:pPr marL="457200" lvl="0" indent="-342900" algn="just" rtl="0">
              <a:spcBef>
                <a:spcPts val="0"/>
              </a:spcBef>
              <a:spcAft>
                <a:spcPts val="0"/>
              </a:spcAft>
              <a:buSzPts val="1800"/>
              <a:buChar char="●"/>
            </a:pPr>
            <a:r>
              <a:rPr lang="en"/>
              <a:t>Homogeneous program (8087 + 8086 instructions) is written in memory.</a:t>
            </a:r>
            <a:endParaRPr/>
          </a:p>
          <a:p>
            <a:pPr marL="457200" lvl="0" indent="-342900" algn="just" rtl="0">
              <a:spcBef>
                <a:spcPts val="1000"/>
              </a:spcBef>
              <a:spcAft>
                <a:spcPts val="0"/>
              </a:spcAft>
              <a:buSzPts val="1800"/>
              <a:buChar char="●"/>
            </a:pPr>
            <a:r>
              <a:rPr lang="en"/>
              <a:t>Each processor decodes all instructions in the fetched instruction byte stream but executes only its own instruction.</a:t>
            </a:r>
            <a:endParaRPr/>
          </a:p>
        </p:txBody>
      </p:sp>
      <p:sp>
        <p:nvSpPr>
          <p:cNvPr id="126" name="Google Shape;126;p21"/>
          <p:cNvSpPr/>
          <p:nvPr/>
        </p:nvSpPr>
        <p:spPr>
          <a:xfrm>
            <a:off x="8295250" y="-66700"/>
            <a:ext cx="578700" cy="613200"/>
          </a:xfrm>
          <a:prstGeom prst="roundRect">
            <a:avLst>
              <a:gd name="adj" fmla="val 16667"/>
            </a:avLst>
          </a:prstGeom>
          <a:solidFill>
            <a:schemeClr val="dk2"/>
          </a:solid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1"/>
          <p:cNvSpPr txBox="1"/>
          <p:nvPr/>
        </p:nvSpPr>
        <p:spPr>
          <a:xfrm>
            <a:off x="8295250" y="16700"/>
            <a:ext cx="578700" cy="446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700" b="1">
                <a:solidFill>
                  <a:schemeClr val="dk1"/>
                </a:solidFill>
                <a:latin typeface="Roboto"/>
                <a:ea typeface="Roboto"/>
                <a:cs typeface="Roboto"/>
                <a:sym typeface="Roboto"/>
              </a:rPr>
              <a:t>09</a:t>
            </a:r>
            <a:endParaRPr sz="1700" b="1">
              <a:solidFill>
                <a:schemeClr val="dk1"/>
              </a:solidFill>
              <a:latin typeface="Roboto"/>
              <a:ea typeface="Roboto"/>
              <a:cs typeface="Roboto"/>
              <a:sym typeface="Roboto"/>
            </a:endParaRPr>
          </a:p>
        </p:txBody>
      </p:sp>
      <p:sp>
        <p:nvSpPr>
          <p:cNvPr id="128" name="Google Shape;128;p21"/>
          <p:cNvSpPr txBox="1"/>
          <p:nvPr/>
        </p:nvSpPr>
        <p:spPr>
          <a:xfrm>
            <a:off x="1679975" y="3018000"/>
            <a:ext cx="1087800" cy="400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1"/>
                </a:solidFill>
                <a:latin typeface="Roboto"/>
                <a:ea typeface="Roboto"/>
                <a:cs typeface="Roboto"/>
                <a:sym typeface="Roboto"/>
              </a:rPr>
              <a:t>Instruction</a:t>
            </a:r>
            <a:endParaRPr>
              <a:solidFill>
                <a:schemeClr val="dk1"/>
              </a:solidFill>
              <a:latin typeface="Roboto"/>
              <a:ea typeface="Roboto"/>
              <a:cs typeface="Roboto"/>
              <a:sym typeface="Roboto"/>
            </a:endParaRPr>
          </a:p>
        </p:txBody>
      </p:sp>
      <p:sp>
        <p:nvSpPr>
          <p:cNvPr id="129" name="Google Shape;129;p21"/>
          <p:cNvSpPr txBox="1"/>
          <p:nvPr/>
        </p:nvSpPr>
        <p:spPr>
          <a:xfrm>
            <a:off x="1679975" y="3681050"/>
            <a:ext cx="1087800" cy="400200"/>
          </a:xfrm>
          <a:prstGeom prst="rect">
            <a:avLst/>
          </a:prstGeom>
          <a:no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1"/>
                </a:solidFill>
                <a:latin typeface="Roboto"/>
                <a:ea typeface="Roboto"/>
                <a:cs typeface="Roboto"/>
                <a:sym typeface="Roboto"/>
              </a:rPr>
              <a:t>8086-8087</a:t>
            </a:r>
            <a:endParaRPr>
              <a:solidFill>
                <a:schemeClr val="dk1"/>
              </a:solidFill>
              <a:latin typeface="Roboto"/>
              <a:ea typeface="Roboto"/>
              <a:cs typeface="Roboto"/>
              <a:sym typeface="Roboto"/>
            </a:endParaRPr>
          </a:p>
        </p:txBody>
      </p:sp>
      <p:sp>
        <p:nvSpPr>
          <p:cNvPr id="130" name="Google Shape;130;p21"/>
          <p:cNvSpPr txBox="1"/>
          <p:nvPr/>
        </p:nvSpPr>
        <p:spPr>
          <a:xfrm>
            <a:off x="299075" y="3711800"/>
            <a:ext cx="1269900" cy="338700"/>
          </a:xfrm>
          <a:prstGeom prst="rect">
            <a:avLst/>
          </a:prstGeom>
          <a:noFill/>
          <a:ln w="19050"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1"/>
                </a:solidFill>
                <a:latin typeface="Roboto"/>
                <a:ea typeface="Roboto"/>
                <a:cs typeface="Roboto"/>
                <a:sym typeface="Roboto"/>
              </a:rPr>
              <a:t>Instruction queue</a:t>
            </a:r>
            <a:endParaRPr sz="1000">
              <a:solidFill>
                <a:schemeClr val="dk1"/>
              </a:solidFill>
              <a:latin typeface="Roboto"/>
              <a:ea typeface="Roboto"/>
              <a:cs typeface="Roboto"/>
              <a:sym typeface="Roboto"/>
            </a:endParaRPr>
          </a:p>
        </p:txBody>
      </p:sp>
      <p:sp>
        <p:nvSpPr>
          <p:cNvPr id="131" name="Google Shape;131;p21"/>
          <p:cNvSpPr txBox="1"/>
          <p:nvPr/>
        </p:nvSpPr>
        <p:spPr>
          <a:xfrm>
            <a:off x="2878775" y="3711800"/>
            <a:ext cx="1269900" cy="338700"/>
          </a:xfrm>
          <a:prstGeom prst="rect">
            <a:avLst/>
          </a:prstGeom>
          <a:noFill/>
          <a:ln w="19050"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1"/>
                </a:solidFill>
                <a:latin typeface="Roboto"/>
                <a:ea typeface="Roboto"/>
                <a:cs typeface="Roboto"/>
                <a:sym typeface="Roboto"/>
              </a:rPr>
              <a:t>Instruction queue</a:t>
            </a:r>
            <a:endParaRPr sz="1000">
              <a:solidFill>
                <a:schemeClr val="dk1"/>
              </a:solidFill>
              <a:latin typeface="Roboto"/>
              <a:ea typeface="Roboto"/>
              <a:cs typeface="Roboto"/>
              <a:sym typeface="Roboto"/>
            </a:endParaRPr>
          </a:p>
        </p:txBody>
      </p:sp>
      <p:sp>
        <p:nvSpPr>
          <p:cNvPr id="132" name="Google Shape;132;p21"/>
          <p:cNvSpPr txBox="1"/>
          <p:nvPr/>
        </p:nvSpPr>
        <p:spPr>
          <a:xfrm>
            <a:off x="1432725" y="4378100"/>
            <a:ext cx="639600" cy="400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1"/>
                </a:solidFill>
                <a:latin typeface="Roboto"/>
                <a:ea typeface="Roboto"/>
                <a:cs typeface="Roboto"/>
                <a:sym typeface="Roboto"/>
              </a:rPr>
              <a:t>NOP</a:t>
            </a:r>
            <a:endParaRPr>
              <a:solidFill>
                <a:schemeClr val="dk1"/>
              </a:solidFill>
              <a:latin typeface="Roboto"/>
              <a:ea typeface="Roboto"/>
              <a:cs typeface="Roboto"/>
              <a:sym typeface="Roboto"/>
            </a:endParaRPr>
          </a:p>
        </p:txBody>
      </p:sp>
      <p:sp>
        <p:nvSpPr>
          <p:cNvPr id="133" name="Google Shape;133;p21"/>
          <p:cNvSpPr txBox="1"/>
          <p:nvPr/>
        </p:nvSpPr>
        <p:spPr>
          <a:xfrm>
            <a:off x="2339950" y="4378100"/>
            <a:ext cx="1012500" cy="400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1"/>
                </a:solidFill>
                <a:latin typeface="Roboto"/>
                <a:ea typeface="Roboto"/>
                <a:cs typeface="Roboto"/>
                <a:sym typeface="Roboto"/>
              </a:rPr>
              <a:t>Decode</a:t>
            </a:r>
            <a:endParaRPr>
              <a:solidFill>
                <a:schemeClr val="dk1"/>
              </a:solidFill>
              <a:latin typeface="Roboto"/>
              <a:ea typeface="Roboto"/>
              <a:cs typeface="Roboto"/>
              <a:sym typeface="Roboto"/>
            </a:endParaRPr>
          </a:p>
          <a:p>
            <a:pPr marL="0" lvl="0" indent="0" algn="ctr" rtl="0">
              <a:spcBef>
                <a:spcPts val="0"/>
              </a:spcBef>
              <a:spcAft>
                <a:spcPts val="0"/>
              </a:spcAft>
              <a:buNone/>
            </a:pPr>
            <a:r>
              <a:rPr lang="en">
                <a:solidFill>
                  <a:schemeClr val="dk1"/>
                </a:solidFill>
                <a:latin typeface="Roboto"/>
                <a:ea typeface="Roboto"/>
                <a:cs typeface="Roboto"/>
                <a:sym typeface="Roboto"/>
              </a:rPr>
              <a:t>Execute</a:t>
            </a:r>
            <a:endParaRPr>
              <a:solidFill>
                <a:schemeClr val="dk1"/>
              </a:solidFill>
              <a:latin typeface="Roboto"/>
              <a:ea typeface="Roboto"/>
              <a:cs typeface="Roboto"/>
              <a:sym typeface="Roboto"/>
            </a:endParaRPr>
          </a:p>
        </p:txBody>
      </p:sp>
      <p:cxnSp>
        <p:nvCxnSpPr>
          <p:cNvPr id="134" name="Google Shape;134;p21"/>
          <p:cNvCxnSpPr>
            <a:stCxn id="128" idx="2"/>
            <a:endCxn id="129" idx="0"/>
          </p:cNvCxnSpPr>
          <p:nvPr/>
        </p:nvCxnSpPr>
        <p:spPr>
          <a:xfrm>
            <a:off x="2223875" y="3418200"/>
            <a:ext cx="0" cy="262800"/>
          </a:xfrm>
          <a:prstGeom prst="straightConnector1">
            <a:avLst/>
          </a:prstGeom>
          <a:noFill/>
          <a:ln w="28575" cap="flat" cmpd="sng">
            <a:solidFill>
              <a:schemeClr val="dk1"/>
            </a:solidFill>
            <a:prstDash val="solid"/>
            <a:round/>
            <a:headEnd type="none" w="med" len="med"/>
            <a:tailEnd type="stealth" w="med" len="med"/>
          </a:ln>
        </p:spPr>
      </p:cxnSp>
      <p:cxnSp>
        <p:nvCxnSpPr>
          <p:cNvPr id="135" name="Google Shape;135;p21"/>
          <p:cNvCxnSpPr>
            <a:endCxn id="132" idx="0"/>
          </p:cNvCxnSpPr>
          <p:nvPr/>
        </p:nvCxnSpPr>
        <p:spPr>
          <a:xfrm flipH="1">
            <a:off x="1752525" y="4079900"/>
            <a:ext cx="105000" cy="298200"/>
          </a:xfrm>
          <a:prstGeom prst="straightConnector1">
            <a:avLst/>
          </a:prstGeom>
          <a:noFill/>
          <a:ln w="28575" cap="flat" cmpd="sng">
            <a:solidFill>
              <a:schemeClr val="dk1"/>
            </a:solidFill>
            <a:prstDash val="solid"/>
            <a:round/>
            <a:headEnd type="none" w="med" len="med"/>
            <a:tailEnd type="stealth" w="med" len="med"/>
          </a:ln>
        </p:spPr>
      </p:cxnSp>
      <p:cxnSp>
        <p:nvCxnSpPr>
          <p:cNvPr id="136" name="Google Shape;136;p21"/>
          <p:cNvCxnSpPr>
            <a:endCxn id="133" idx="0"/>
          </p:cNvCxnSpPr>
          <p:nvPr/>
        </p:nvCxnSpPr>
        <p:spPr>
          <a:xfrm>
            <a:off x="2508700" y="4094900"/>
            <a:ext cx="337500" cy="283200"/>
          </a:xfrm>
          <a:prstGeom prst="straightConnector1">
            <a:avLst/>
          </a:prstGeom>
          <a:noFill/>
          <a:ln w="28575" cap="flat" cmpd="sng">
            <a:solidFill>
              <a:schemeClr val="dk1"/>
            </a:solidFill>
            <a:prstDash val="solid"/>
            <a:round/>
            <a:headEnd type="none" w="med" len="med"/>
            <a:tailEnd type="stealth" w="med" len="med"/>
          </a:ln>
        </p:spPr>
      </p:cxnSp>
      <p:sp>
        <p:nvSpPr>
          <p:cNvPr id="137" name="Google Shape;137;p21"/>
          <p:cNvSpPr txBox="1"/>
          <p:nvPr/>
        </p:nvSpPr>
        <p:spPr>
          <a:xfrm>
            <a:off x="6405250" y="3035000"/>
            <a:ext cx="1087800" cy="400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1"/>
                </a:solidFill>
                <a:latin typeface="Roboto"/>
                <a:ea typeface="Roboto"/>
                <a:cs typeface="Roboto"/>
                <a:sym typeface="Roboto"/>
              </a:rPr>
              <a:t>Instruction</a:t>
            </a:r>
            <a:endParaRPr>
              <a:solidFill>
                <a:schemeClr val="dk1"/>
              </a:solidFill>
              <a:latin typeface="Roboto"/>
              <a:ea typeface="Roboto"/>
              <a:cs typeface="Roboto"/>
              <a:sym typeface="Roboto"/>
            </a:endParaRPr>
          </a:p>
        </p:txBody>
      </p:sp>
      <p:sp>
        <p:nvSpPr>
          <p:cNvPr id="138" name="Google Shape;138;p21"/>
          <p:cNvSpPr txBox="1"/>
          <p:nvPr/>
        </p:nvSpPr>
        <p:spPr>
          <a:xfrm>
            <a:off x="6405250" y="3698050"/>
            <a:ext cx="1087800" cy="400200"/>
          </a:xfrm>
          <a:prstGeom prst="rect">
            <a:avLst/>
          </a:prstGeom>
          <a:no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1"/>
                </a:solidFill>
                <a:latin typeface="Roboto"/>
                <a:ea typeface="Roboto"/>
                <a:cs typeface="Roboto"/>
                <a:sym typeface="Roboto"/>
              </a:rPr>
              <a:t>8086-8087</a:t>
            </a:r>
            <a:endParaRPr>
              <a:solidFill>
                <a:schemeClr val="dk1"/>
              </a:solidFill>
              <a:latin typeface="Roboto"/>
              <a:ea typeface="Roboto"/>
              <a:cs typeface="Roboto"/>
              <a:sym typeface="Roboto"/>
            </a:endParaRPr>
          </a:p>
        </p:txBody>
      </p:sp>
      <p:sp>
        <p:nvSpPr>
          <p:cNvPr id="139" name="Google Shape;139;p21"/>
          <p:cNvSpPr txBox="1"/>
          <p:nvPr/>
        </p:nvSpPr>
        <p:spPr>
          <a:xfrm>
            <a:off x="5024350" y="3728800"/>
            <a:ext cx="1269900" cy="338700"/>
          </a:xfrm>
          <a:prstGeom prst="rect">
            <a:avLst/>
          </a:prstGeom>
          <a:noFill/>
          <a:ln w="19050"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1"/>
                </a:solidFill>
                <a:latin typeface="Roboto"/>
                <a:ea typeface="Roboto"/>
                <a:cs typeface="Roboto"/>
                <a:sym typeface="Roboto"/>
              </a:rPr>
              <a:t>Instruction queue</a:t>
            </a:r>
            <a:endParaRPr sz="1000">
              <a:solidFill>
                <a:schemeClr val="dk1"/>
              </a:solidFill>
              <a:latin typeface="Roboto"/>
              <a:ea typeface="Roboto"/>
              <a:cs typeface="Roboto"/>
              <a:sym typeface="Roboto"/>
            </a:endParaRPr>
          </a:p>
        </p:txBody>
      </p:sp>
      <p:sp>
        <p:nvSpPr>
          <p:cNvPr id="140" name="Google Shape;140;p21"/>
          <p:cNvSpPr txBox="1"/>
          <p:nvPr/>
        </p:nvSpPr>
        <p:spPr>
          <a:xfrm>
            <a:off x="7604050" y="3728800"/>
            <a:ext cx="1269900" cy="338700"/>
          </a:xfrm>
          <a:prstGeom prst="rect">
            <a:avLst/>
          </a:prstGeom>
          <a:noFill/>
          <a:ln w="19050"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1"/>
                </a:solidFill>
                <a:latin typeface="Roboto"/>
                <a:ea typeface="Roboto"/>
                <a:cs typeface="Roboto"/>
                <a:sym typeface="Roboto"/>
              </a:rPr>
              <a:t>Instruction queue</a:t>
            </a:r>
            <a:endParaRPr sz="1000">
              <a:solidFill>
                <a:schemeClr val="dk1"/>
              </a:solidFill>
              <a:latin typeface="Roboto"/>
              <a:ea typeface="Roboto"/>
              <a:cs typeface="Roboto"/>
              <a:sym typeface="Roboto"/>
            </a:endParaRPr>
          </a:p>
        </p:txBody>
      </p:sp>
      <p:sp>
        <p:nvSpPr>
          <p:cNvPr id="141" name="Google Shape;141;p21"/>
          <p:cNvSpPr txBox="1"/>
          <p:nvPr/>
        </p:nvSpPr>
        <p:spPr>
          <a:xfrm>
            <a:off x="6061200" y="4395100"/>
            <a:ext cx="888000" cy="555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1"/>
                </a:solidFill>
                <a:latin typeface="Roboto"/>
                <a:ea typeface="Roboto"/>
                <a:cs typeface="Roboto"/>
                <a:sym typeface="Roboto"/>
              </a:rPr>
              <a:t>Decode</a:t>
            </a:r>
            <a:endParaRPr>
              <a:solidFill>
                <a:schemeClr val="dk1"/>
              </a:solidFill>
              <a:latin typeface="Roboto"/>
              <a:ea typeface="Roboto"/>
              <a:cs typeface="Roboto"/>
              <a:sym typeface="Roboto"/>
            </a:endParaRPr>
          </a:p>
          <a:p>
            <a:pPr marL="0" lvl="0" indent="0" algn="ctr" rtl="0">
              <a:spcBef>
                <a:spcPts val="0"/>
              </a:spcBef>
              <a:spcAft>
                <a:spcPts val="0"/>
              </a:spcAft>
              <a:buNone/>
            </a:pPr>
            <a:r>
              <a:rPr lang="en">
                <a:solidFill>
                  <a:schemeClr val="dk1"/>
                </a:solidFill>
                <a:latin typeface="Roboto"/>
                <a:ea typeface="Roboto"/>
                <a:cs typeface="Roboto"/>
                <a:sym typeface="Roboto"/>
              </a:rPr>
              <a:t>Execute</a:t>
            </a:r>
            <a:endParaRPr>
              <a:solidFill>
                <a:schemeClr val="dk1"/>
              </a:solidFill>
              <a:latin typeface="Roboto"/>
              <a:ea typeface="Roboto"/>
              <a:cs typeface="Roboto"/>
              <a:sym typeface="Roboto"/>
            </a:endParaRPr>
          </a:p>
        </p:txBody>
      </p:sp>
      <p:sp>
        <p:nvSpPr>
          <p:cNvPr id="142" name="Google Shape;142;p21"/>
          <p:cNvSpPr txBox="1"/>
          <p:nvPr/>
        </p:nvSpPr>
        <p:spPr>
          <a:xfrm>
            <a:off x="7065225" y="4395100"/>
            <a:ext cx="1012500" cy="400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1"/>
                </a:solidFill>
                <a:latin typeface="Roboto"/>
                <a:ea typeface="Roboto"/>
                <a:cs typeface="Roboto"/>
                <a:sym typeface="Roboto"/>
              </a:rPr>
              <a:t>NOP</a:t>
            </a:r>
            <a:endParaRPr>
              <a:solidFill>
                <a:schemeClr val="dk1"/>
              </a:solidFill>
              <a:latin typeface="Roboto"/>
              <a:ea typeface="Roboto"/>
              <a:cs typeface="Roboto"/>
              <a:sym typeface="Roboto"/>
            </a:endParaRPr>
          </a:p>
        </p:txBody>
      </p:sp>
      <p:cxnSp>
        <p:nvCxnSpPr>
          <p:cNvPr id="143" name="Google Shape;143;p21"/>
          <p:cNvCxnSpPr>
            <a:stCxn id="137" idx="2"/>
            <a:endCxn id="138" idx="0"/>
          </p:cNvCxnSpPr>
          <p:nvPr/>
        </p:nvCxnSpPr>
        <p:spPr>
          <a:xfrm>
            <a:off x="6949150" y="3435200"/>
            <a:ext cx="0" cy="262800"/>
          </a:xfrm>
          <a:prstGeom prst="straightConnector1">
            <a:avLst/>
          </a:prstGeom>
          <a:noFill/>
          <a:ln w="28575" cap="flat" cmpd="sng">
            <a:solidFill>
              <a:schemeClr val="dk1"/>
            </a:solidFill>
            <a:prstDash val="solid"/>
            <a:round/>
            <a:headEnd type="none" w="med" len="med"/>
            <a:tailEnd type="stealth" w="med" len="med"/>
          </a:ln>
        </p:spPr>
      </p:cxnSp>
      <p:cxnSp>
        <p:nvCxnSpPr>
          <p:cNvPr id="144" name="Google Shape;144;p21"/>
          <p:cNvCxnSpPr>
            <a:endCxn id="141" idx="0"/>
          </p:cNvCxnSpPr>
          <p:nvPr/>
        </p:nvCxnSpPr>
        <p:spPr>
          <a:xfrm flipH="1">
            <a:off x="6505200" y="4096900"/>
            <a:ext cx="105000" cy="298200"/>
          </a:xfrm>
          <a:prstGeom prst="straightConnector1">
            <a:avLst/>
          </a:prstGeom>
          <a:noFill/>
          <a:ln w="28575" cap="flat" cmpd="sng">
            <a:solidFill>
              <a:schemeClr val="dk1"/>
            </a:solidFill>
            <a:prstDash val="solid"/>
            <a:round/>
            <a:headEnd type="none" w="med" len="med"/>
            <a:tailEnd type="stealth" w="med" len="med"/>
          </a:ln>
        </p:spPr>
      </p:cxnSp>
      <p:cxnSp>
        <p:nvCxnSpPr>
          <p:cNvPr id="145" name="Google Shape;145;p21"/>
          <p:cNvCxnSpPr>
            <a:endCxn id="142" idx="0"/>
          </p:cNvCxnSpPr>
          <p:nvPr/>
        </p:nvCxnSpPr>
        <p:spPr>
          <a:xfrm>
            <a:off x="7233975" y="4111900"/>
            <a:ext cx="337500" cy="283200"/>
          </a:xfrm>
          <a:prstGeom prst="straightConnector1">
            <a:avLst/>
          </a:prstGeom>
          <a:noFill/>
          <a:ln w="28575" cap="flat" cmpd="sng">
            <a:solidFill>
              <a:schemeClr val="dk1"/>
            </a:solidFill>
            <a:prstDash val="solid"/>
            <a:round/>
            <a:headEnd type="none" w="med" len="med"/>
            <a:tailEnd type="stealth" w="med" len="med"/>
          </a:ln>
        </p:spPr>
      </p:cxnSp>
      <p:sp>
        <p:nvSpPr>
          <p:cNvPr id="146" name="Google Shape;146;p21"/>
          <p:cNvSpPr txBox="1"/>
          <p:nvPr/>
        </p:nvSpPr>
        <p:spPr>
          <a:xfrm>
            <a:off x="299075" y="2571738"/>
            <a:ext cx="4262700" cy="461700"/>
          </a:xfrm>
          <a:prstGeom prst="rect">
            <a:avLst/>
          </a:prstGeom>
          <a:noFill/>
          <a:ln>
            <a:noFill/>
          </a:ln>
        </p:spPr>
        <p:txBody>
          <a:bodyPr spcFirstLastPara="1" wrap="square" lIns="91425" tIns="91425" rIns="91425" bIns="91425" anchor="t" anchorCtr="0">
            <a:spAutoFit/>
          </a:bodyPr>
          <a:lstStyle/>
          <a:p>
            <a:pPr marL="0" lvl="0" indent="0" algn="just" rtl="0">
              <a:lnSpc>
                <a:spcPct val="115000"/>
              </a:lnSpc>
              <a:spcBef>
                <a:spcPts val="0"/>
              </a:spcBef>
              <a:spcAft>
                <a:spcPts val="1000"/>
              </a:spcAft>
              <a:buNone/>
            </a:pPr>
            <a:r>
              <a:rPr lang="en" sz="1800" b="1">
                <a:solidFill>
                  <a:schemeClr val="accent6"/>
                </a:solidFill>
                <a:latin typeface="Roboto"/>
                <a:ea typeface="Roboto"/>
                <a:cs typeface="Roboto"/>
                <a:sym typeface="Roboto"/>
              </a:rPr>
              <a:t>If an 8087 instruction comes in:</a:t>
            </a:r>
            <a:endParaRPr b="1">
              <a:solidFill>
                <a:schemeClr val="accent6"/>
              </a:solidFill>
              <a:latin typeface="Roboto"/>
              <a:ea typeface="Roboto"/>
              <a:cs typeface="Roboto"/>
              <a:sym typeface="Roboto"/>
            </a:endParaRPr>
          </a:p>
        </p:txBody>
      </p:sp>
      <p:sp>
        <p:nvSpPr>
          <p:cNvPr id="147" name="Google Shape;147;p21"/>
          <p:cNvSpPr txBox="1"/>
          <p:nvPr/>
        </p:nvSpPr>
        <p:spPr>
          <a:xfrm>
            <a:off x="4847525" y="2571738"/>
            <a:ext cx="4262700" cy="461700"/>
          </a:xfrm>
          <a:prstGeom prst="rect">
            <a:avLst/>
          </a:prstGeom>
          <a:noFill/>
          <a:ln>
            <a:noFill/>
          </a:ln>
        </p:spPr>
        <p:txBody>
          <a:bodyPr spcFirstLastPara="1" wrap="square" lIns="91425" tIns="91425" rIns="91425" bIns="91425" anchor="t" anchorCtr="0">
            <a:spAutoFit/>
          </a:bodyPr>
          <a:lstStyle/>
          <a:p>
            <a:pPr marL="0" lvl="0" indent="0" algn="just" rtl="0">
              <a:lnSpc>
                <a:spcPct val="115000"/>
              </a:lnSpc>
              <a:spcBef>
                <a:spcPts val="0"/>
              </a:spcBef>
              <a:spcAft>
                <a:spcPts val="1000"/>
              </a:spcAft>
              <a:buNone/>
            </a:pPr>
            <a:r>
              <a:rPr lang="en" sz="1800" b="1">
                <a:solidFill>
                  <a:schemeClr val="accent6"/>
                </a:solidFill>
                <a:latin typeface="Roboto"/>
                <a:ea typeface="Roboto"/>
                <a:cs typeface="Roboto"/>
                <a:sym typeface="Roboto"/>
              </a:rPr>
              <a:t>If an 8086 instruction comes in:</a:t>
            </a:r>
            <a:endParaRPr b="1">
              <a:solidFill>
                <a:schemeClr val="accent6"/>
              </a:solidFill>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956</Words>
  <Application>Microsoft Office PowerPoint</Application>
  <PresentationFormat>On-screen Show (16:9)</PresentationFormat>
  <Paragraphs>108</Paragraphs>
  <Slides>15</Slides>
  <Notes>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Roboto Slab</vt:lpstr>
      <vt:lpstr>Roboto</vt:lpstr>
      <vt:lpstr>Arial</vt:lpstr>
      <vt:lpstr>Marina</vt:lpstr>
      <vt:lpstr>Arithmetic Co Processor</vt:lpstr>
      <vt:lpstr>Contents</vt:lpstr>
      <vt:lpstr>Introduction to Co-Processors</vt:lpstr>
      <vt:lpstr>8087 Coprocessor</vt:lpstr>
      <vt:lpstr>Features of 8087 Coprocessor</vt:lpstr>
      <vt:lpstr>Instructions of 8087 Coprocessor</vt:lpstr>
      <vt:lpstr>Why Arithmetic CoProcessor?</vt:lpstr>
      <vt:lpstr>Interfacing of 8087 with 8086 </vt:lpstr>
      <vt:lpstr>Interfacing of 8087 with 8086</vt:lpstr>
      <vt:lpstr>Interfacing of 8087 with 8086</vt:lpstr>
      <vt:lpstr>Interfacing of 8087 with 8086</vt:lpstr>
      <vt:lpstr>Interfacing of 8087 with 8086 (1/3)</vt:lpstr>
      <vt:lpstr>Interfacing of 8087 with 8086 (2/3)</vt:lpstr>
      <vt:lpstr>Interfacing of 8087 with 8086 (3/3)</vt:lpstr>
      <vt:lpstr>Thank You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Contents</dc:title>
  <cp:lastModifiedBy>Afroza Ahmika</cp:lastModifiedBy>
  <cp:revision>3</cp:revision>
  <dcterms:modified xsi:type="dcterms:W3CDTF">2024-01-02T08:26:28Z</dcterms:modified>
</cp:coreProperties>
</file>