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66"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AA4C4-B4B4-4C25-AA2B-D4D2A8919F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AD19A4-CA1E-404A-B3D7-07E10C0ED5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202D1F-2731-4C29-8275-3D3302047229}"/>
              </a:ext>
            </a:extLst>
          </p:cNvPr>
          <p:cNvSpPr>
            <a:spLocks noGrp="1"/>
          </p:cNvSpPr>
          <p:nvPr>
            <p:ph type="dt" sz="half" idx="10"/>
          </p:nvPr>
        </p:nvSpPr>
        <p:spPr/>
        <p:txBody>
          <a:bodyPr/>
          <a:lstStyle/>
          <a:p>
            <a:fld id="{595BB88B-BC7F-426A-A84F-CFD69C5A177B}" type="datetimeFigureOut">
              <a:rPr lang="en-US" smtClean="0"/>
              <a:t>6/15/2022</a:t>
            </a:fld>
            <a:endParaRPr lang="en-US"/>
          </a:p>
        </p:txBody>
      </p:sp>
      <p:sp>
        <p:nvSpPr>
          <p:cNvPr id="5" name="Footer Placeholder 4">
            <a:extLst>
              <a:ext uri="{FF2B5EF4-FFF2-40B4-BE49-F238E27FC236}">
                <a16:creationId xmlns:a16="http://schemas.microsoft.com/office/drawing/2014/main" id="{0052AB26-DF25-4906-9C93-52248A4AF8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A7A4A2-3830-4A4D-B714-A1BFEFB8DBC7}"/>
              </a:ext>
            </a:extLst>
          </p:cNvPr>
          <p:cNvSpPr>
            <a:spLocks noGrp="1"/>
          </p:cNvSpPr>
          <p:nvPr>
            <p:ph type="sldNum" sz="quarter" idx="12"/>
          </p:nvPr>
        </p:nvSpPr>
        <p:spPr/>
        <p:txBody>
          <a:bodyPr/>
          <a:lstStyle/>
          <a:p>
            <a:fld id="{2F561077-FB99-4311-B6F4-21ED7844D539}" type="slidenum">
              <a:rPr lang="en-US" smtClean="0"/>
              <a:t>‹#›</a:t>
            </a:fld>
            <a:endParaRPr lang="en-US"/>
          </a:p>
        </p:txBody>
      </p:sp>
    </p:spTree>
    <p:extLst>
      <p:ext uri="{BB962C8B-B14F-4D97-AF65-F5344CB8AC3E}">
        <p14:creationId xmlns:p14="http://schemas.microsoft.com/office/powerpoint/2010/main" val="1233952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E9BB9-48D8-4964-B5D0-B9A3FC491A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4E9DC7-ADE6-4C30-9246-5C41B44650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F13E5A-53B6-490B-8B53-ED90865E8B02}"/>
              </a:ext>
            </a:extLst>
          </p:cNvPr>
          <p:cNvSpPr>
            <a:spLocks noGrp="1"/>
          </p:cNvSpPr>
          <p:nvPr>
            <p:ph type="dt" sz="half" idx="10"/>
          </p:nvPr>
        </p:nvSpPr>
        <p:spPr/>
        <p:txBody>
          <a:bodyPr/>
          <a:lstStyle/>
          <a:p>
            <a:fld id="{595BB88B-BC7F-426A-A84F-CFD69C5A177B}" type="datetimeFigureOut">
              <a:rPr lang="en-US" smtClean="0"/>
              <a:t>6/15/2022</a:t>
            </a:fld>
            <a:endParaRPr lang="en-US"/>
          </a:p>
        </p:txBody>
      </p:sp>
      <p:sp>
        <p:nvSpPr>
          <p:cNvPr id="5" name="Footer Placeholder 4">
            <a:extLst>
              <a:ext uri="{FF2B5EF4-FFF2-40B4-BE49-F238E27FC236}">
                <a16:creationId xmlns:a16="http://schemas.microsoft.com/office/drawing/2014/main" id="{42F1DF59-3D8C-4877-94AA-3B9941DC38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31B16-8F5B-4238-B050-7ED9E449819F}"/>
              </a:ext>
            </a:extLst>
          </p:cNvPr>
          <p:cNvSpPr>
            <a:spLocks noGrp="1"/>
          </p:cNvSpPr>
          <p:nvPr>
            <p:ph type="sldNum" sz="quarter" idx="12"/>
          </p:nvPr>
        </p:nvSpPr>
        <p:spPr/>
        <p:txBody>
          <a:bodyPr/>
          <a:lstStyle/>
          <a:p>
            <a:fld id="{2F561077-FB99-4311-B6F4-21ED7844D539}" type="slidenum">
              <a:rPr lang="en-US" smtClean="0"/>
              <a:t>‹#›</a:t>
            </a:fld>
            <a:endParaRPr lang="en-US"/>
          </a:p>
        </p:txBody>
      </p:sp>
    </p:spTree>
    <p:extLst>
      <p:ext uri="{BB962C8B-B14F-4D97-AF65-F5344CB8AC3E}">
        <p14:creationId xmlns:p14="http://schemas.microsoft.com/office/powerpoint/2010/main" val="2625209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9A11CD-140B-4396-A0B5-CE6BA01D50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AE7B8A-0F17-4056-AF2E-F4348C2579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2176E6-E7D6-482F-BD34-2903CFAF4863}"/>
              </a:ext>
            </a:extLst>
          </p:cNvPr>
          <p:cNvSpPr>
            <a:spLocks noGrp="1"/>
          </p:cNvSpPr>
          <p:nvPr>
            <p:ph type="dt" sz="half" idx="10"/>
          </p:nvPr>
        </p:nvSpPr>
        <p:spPr/>
        <p:txBody>
          <a:bodyPr/>
          <a:lstStyle/>
          <a:p>
            <a:fld id="{595BB88B-BC7F-426A-A84F-CFD69C5A177B}" type="datetimeFigureOut">
              <a:rPr lang="en-US" smtClean="0"/>
              <a:t>6/15/2022</a:t>
            </a:fld>
            <a:endParaRPr lang="en-US"/>
          </a:p>
        </p:txBody>
      </p:sp>
      <p:sp>
        <p:nvSpPr>
          <p:cNvPr id="5" name="Footer Placeholder 4">
            <a:extLst>
              <a:ext uri="{FF2B5EF4-FFF2-40B4-BE49-F238E27FC236}">
                <a16:creationId xmlns:a16="http://schemas.microsoft.com/office/drawing/2014/main" id="{47274A8D-EA49-4342-BC23-E05164FB51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AC6523-9A78-49A0-B5DF-05103ED4A811}"/>
              </a:ext>
            </a:extLst>
          </p:cNvPr>
          <p:cNvSpPr>
            <a:spLocks noGrp="1"/>
          </p:cNvSpPr>
          <p:nvPr>
            <p:ph type="sldNum" sz="quarter" idx="12"/>
          </p:nvPr>
        </p:nvSpPr>
        <p:spPr/>
        <p:txBody>
          <a:bodyPr/>
          <a:lstStyle/>
          <a:p>
            <a:fld id="{2F561077-FB99-4311-B6F4-21ED7844D539}" type="slidenum">
              <a:rPr lang="en-US" smtClean="0"/>
              <a:t>‹#›</a:t>
            </a:fld>
            <a:endParaRPr lang="en-US"/>
          </a:p>
        </p:txBody>
      </p:sp>
    </p:spTree>
    <p:extLst>
      <p:ext uri="{BB962C8B-B14F-4D97-AF65-F5344CB8AC3E}">
        <p14:creationId xmlns:p14="http://schemas.microsoft.com/office/powerpoint/2010/main" val="4170594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22AF6-6AA6-4D36-A98A-5B269A561E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5FDB00-FBAD-418D-8BCD-E8BB9C2901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38B305-7476-46B6-8B91-7C942C2A3733}"/>
              </a:ext>
            </a:extLst>
          </p:cNvPr>
          <p:cNvSpPr>
            <a:spLocks noGrp="1"/>
          </p:cNvSpPr>
          <p:nvPr>
            <p:ph type="dt" sz="half" idx="10"/>
          </p:nvPr>
        </p:nvSpPr>
        <p:spPr/>
        <p:txBody>
          <a:bodyPr/>
          <a:lstStyle/>
          <a:p>
            <a:fld id="{595BB88B-BC7F-426A-A84F-CFD69C5A177B}" type="datetimeFigureOut">
              <a:rPr lang="en-US" smtClean="0"/>
              <a:t>6/15/2022</a:t>
            </a:fld>
            <a:endParaRPr lang="en-US"/>
          </a:p>
        </p:txBody>
      </p:sp>
      <p:sp>
        <p:nvSpPr>
          <p:cNvPr id="5" name="Footer Placeholder 4">
            <a:extLst>
              <a:ext uri="{FF2B5EF4-FFF2-40B4-BE49-F238E27FC236}">
                <a16:creationId xmlns:a16="http://schemas.microsoft.com/office/drawing/2014/main" id="{0055E876-70BE-4586-945F-099D5E04B1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2DDB72-8EA8-4571-9AE8-5B7D8EA3EEE6}"/>
              </a:ext>
            </a:extLst>
          </p:cNvPr>
          <p:cNvSpPr>
            <a:spLocks noGrp="1"/>
          </p:cNvSpPr>
          <p:nvPr>
            <p:ph type="sldNum" sz="quarter" idx="12"/>
          </p:nvPr>
        </p:nvSpPr>
        <p:spPr/>
        <p:txBody>
          <a:bodyPr/>
          <a:lstStyle/>
          <a:p>
            <a:fld id="{2F561077-FB99-4311-B6F4-21ED7844D539}" type="slidenum">
              <a:rPr lang="en-US" smtClean="0"/>
              <a:t>‹#›</a:t>
            </a:fld>
            <a:endParaRPr lang="en-US"/>
          </a:p>
        </p:txBody>
      </p:sp>
    </p:spTree>
    <p:extLst>
      <p:ext uri="{BB962C8B-B14F-4D97-AF65-F5344CB8AC3E}">
        <p14:creationId xmlns:p14="http://schemas.microsoft.com/office/powerpoint/2010/main" val="832824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237C0-5DDC-4F28-87FE-55EBDA290F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FDCEA5-FD49-4257-98F6-6925DBC6E8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8D73BF-2D53-47F5-98A8-64DF825A7AA3}"/>
              </a:ext>
            </a:extLst>
          </p:cNvPr>
          <p:cNvSpPr>
            <a:spLocks noGrp="1"/>
          </p:cNvSpPr>
          <p:nvPr>
            <p:ph type="dt" sz="half" idx="10"/>
          </p:nvPr>
        </p:nvSpPr>
        <p:spPr/>
        <p:txBody>
          <a:bodyPr/>
          <a:lstStyle/>
          <a:p>
            <a:fld id="{595BB88B-BC7F-426A-A84F-CFD69C5A177B}" type="datetimeFigureOut">
              <a:rPr lang="en-US" smtClean="0"/>
              <a:t>6/15/2022</a:t>
            </a:fld>
            <a:endParaRPr lang="en-US"/>
          </a:p>
        </p:txBody>
      </p:sp>
      <p:sp>
        <p:nvSpPr>
          <p:cNvPr id="5" name="Footer Placeholder 4">
            <a:extLst>
              <a:ext uri="{FF2B5EF4-FFF2-40B4-BE49-F238E27FC236}">
                <a16:creationId xmlns:a16="http://schemas.microsoft.com/office/drawing/2014/main" id="{7764DE41-5627-48FC-8A90-85DF4EA42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2C06D9-5130-4F34-9895-761F005F343C}"/>
              </a:ext>
            </a:extLst>
          </p:cNvPr>
          <p:cNvSpPr>
            <a:spLocks noGrp="1"/>
          </p:cNvSpPr>
          <p:nvPr>
            <p:ph type="sldNum" sz="quarter" idx="12"/>
          </p:nvPr>
        </p:nvSpPr>
        <p:spPr/>
        <p:txBody>
          <a:bodyPr/>
          <a:lstStyle/>
          <a:p>
            <a:fld id="{2F561077-FB99-4311-B6F4-21ED7844D539}" type="slidenum">
              <a:rPr lang="en-US" smtClean="0"/>
              <a:t>‹#›</a:t>
            </a:fld>
            <a:endParaRPr lang="en-US"/>
          </a:p>
        </p:txBody>
      </p:sp>
    </p:spTree>
    <p:extLst>
      <p:ext uri="{BB962C8B-B14F-4D97-AF65-F5344CB8AC3E}">
        <p14:creationId xmlns:p14="http://schemas.microsoft.com/office/powerpoint/2010/main" val="3036724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AD3B1-6EB4-4C2C-A93B-B8668713A5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2B54EA-4ECA-4730-BAD3-96CDF993B2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D301D5-FEED-4822-8073-54EB334AD4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55E739-3287-4170-9CF9-A0C35D1133E6}"/>
              </a:ext>
            </a:extLst>
          </p:cNvPr>
          <p:cNvSpPr>
            <a:spLocks noGrp="1"/>
          </p:cNvSpPr>
          <p:nvPr>
            <p:ph type="dt" sz="half" idx="10"/>
          </p:nvPr>
        </p:nvSpPr>
        <p:spPr/>
        <p:txBody>
          <a:bodyPr/>
          <a:lstStyle/>
          <a:p>
            <a:fld id="{595BB88B-BC7F-426A-A84F-CFD69C5A177B}" type="datetimeFigureOut">
              <a:rPr lang="en-US" smtClean="0"/>
              <a:t>6/15/2022</a:t>
            </a:fld>
            <a:endParaRPr lang="en-US"/>
          </a:p>
        </p:txBody>
      </p:sp>
      <p:sp>
        <p:nvSpPr>
          <p:cNvPr id="6" name="Footer Placeholder 5">
            <a:extLst>
              <a:ext uri="{FF2B5EF4-FFF2-40B4-BE49-F238E27FC236}">
                <a16:creationId xmlns:a16="http://schemas.microsoft.com/office/drawing/2014/main" id="{7BFD1D71-B9C6-4393-8C94-BA5A99B2AB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D73BA9-2FE3-4EA5-B82E-7BC0054A6C69}"/>
              </a:ext>
            </a:extLst>
          </p:cNvPr>
          <p:cNvSpPr>
            <a:spLocks noGrp="1"/>
          </p:cNvSpPr>
          <p:nvPr>
            <p:ph type="sldNum" sz="quarter" idx="12"/>
          </p:nvPr>
        </p:nvSpPr>
        <p:spPr/>
        <p:txBody>
          <a:bodyPr/>
          <a:lstStyle/>
          <a:p>
            <a:fld id="{2F561077-FB99-4311-B6F4-21ED7844D539}" type="slidenum">
              <a:rPr lang="en-US" smtClean="0"/>
              <a:t>‹#›</a:t>
            </a:fld>
            <a:endParaRPr lang="en-US"/>
          </a:p>
        </p:txBody>
      </p:sp>
    </p:spTree>
    <p:extLst>
      <p:ext uri="{BB962C8B-B14F-4D97-AF65-F5344CB8AC3E}">
        <p14:creationId xmlns:p14="http://schemas.microsoft.com/office/powerpoint/2010/main" val="2617820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B621-E983-43D9-925F-78AAAED8D6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F7114B-9EDC-40ED-A5DD-0152732B05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171D20-9012-44EC-A278-7B99FE7748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C438EB-B1BC-4C80-891E-E48C25EE94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18EF7B-D10C-4D08-81DC-A49B5285AE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29B92C-E875-4811-9BD2-1EC981C2E6B2}"/>
              </a:ext>
            </a:extLst>
          </p:cNvPr>
          <p:cNvSpPr>
            <a:spLocks noGrp="1"/>
          </p:cNvSpPr>
          <p:nvPr>
            <p:ph type="dt" sz="half" idx="10"/>
          </p:nvPr>
        </p:nvSpPr>
        <p:spPr/>
        <p:txBody>
          <a:bodyPr/>
          <a:lstStyle/>
          <a:p>
            <a:fld id="{595BB88B-BC7F-426A-A84F-CFD69C5A177B}" type="datetimeFigureOut">
              <a:rPr lang="en-US" smtClean="0"/>
              <a:t>6/15/2022</a:t>
            </a:fld>
            <a:endParaRPr lang="en-US"/>
          </a:p>
        </p:txBody>
      </p:sp>
      <p:sp>
        <p:nvSpPr>
          <p:cNvPr id="8" name="Footer Placeholder 7">
            <a:extLst>
              <a:ext uri="{FF2B5EF4-FFF2-40B4-BE49-F238E27FC236}">
                <a16:creationId xmlns:a16="http://schemas.microsoft.com/office/drawing/2014/main" id="{352CC393-D3A6-4390-9CF7-D74983A184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AEDED4-3533-4A05-B4AC-CCF655BD2BC9}"/>
              </a:ext>
            </a:extLst>
          </p:cNvPr>
          <p:cNvSpPr>
            <a:spLocks noGrp="1"/>
          </p:cNvSpPr>
          <p:nvPr>
            <p:ph type="sldNum" sz="quarter" idx="12"/>
          </p:nvPr>
        </p:nvSpPr>
        <p:spPr/>
        <p:txBody>
          <a:bodyPr/>
          <a:lstStyle/>
          <a:p>
            <a:fld id="{2F561077-FB99-4311-B6F4-21ED7844D539}" type="slidenum">
              <a:rPr lang="en-US" smtClean="0"/>
              <a:t>‹#›</a:t>
            </a:fld>
            <a:endParaRPr lang="en-US"/>
          </a:p>
        </p:txBody>
      </p:sp>
    </p:spTree>
    <p:extLst>
      <p:ext uri="{BB962C8B-B14F-4D97-AF65-F5344CB8AC3E}">
        <p14:creationId xmlns:p14="http://schemas.microsoft.com/office/powerpoint/2010/main" val="4218385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A6255-DED2-4386-A9F2-D9DDF830FB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CADF69-4FD3-426D-9D2B-87A0144CD6F7}"/>
              </a:ext>
            </a:extLst>
          </p:cNvPr>
          <p:cNvSpPr>
            <a:spLocks noGrp="1"/>
          </p:cNvSpPr>
          <p:nvPr>
            <p:ph type="dt" sz="half" idx="10"/>
          </p:nvPr>
        </p:nvSpPr>
        <p:spPr/>
        <p:txBody>
          <a:bodyPr/>
          <a:lstStyle/>
          <a:p>
            <a:fld id="{595BB88B-BC7F-426A-A84F-CFD69C5A177B}" type="datetimeFigureOut">
              <a:rPr lang="en-US" smtClean="0"/>
              <a:t>6/15/2022</a:t>
            </a:fld>
            <a:endParaRPr lang="en-US"/>
          </a:p>
        </p:txBody>
      </p:sp>
      <p:sp>
        <p:nvSpPr>
          <p:cNvPr id="4" name="Footer Placeholder 3">
            <a:extLst>
              <a:ext uri="{FF2B5EF4-FFF2-40B4-BE49-F238E27FC236}">
                <a16:creationId xmlns:a16="http://schemas.microsoft.com/office/drawing/2014/main" id="{2FB74C3D-07EF-42C0-97FD-851914C71B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6C2C29-CE2A-4A58-8388-7FAAD52522B9}"/>
              </a:ext>
            </a:extLst>
          </p:cNvPr>
          <p:cNvSpPr>
            <a:spLocks noGrp="1"/>
          </p:cNvSpPr>
          <p:nvPr>
            <p:ph type="sldNum" sz="quarter" idx="12"/>
          </p:nvPr>
        </p:nvSpPr>
        <p:spPr/>
        <p:txBody>
          <a:bodyPr/>
          <a:lstStyle/>
          <a:p>
            <a:fld id="{2F561077-FB99-4311-B6F4-21ED7844D539}" type="slidenum">
              <a:rPr lang="en-US" smtClean="0"/>
              <a:t>‹#›</a:t>
            </a:fld>
            <a:endParaRPr lang="en-US"/>
          </a:p>
        </p:txBody>
      </p:sp>
    </p:spTree>
    <p:extLst>
      <p:ext uri="{BB962C8B-B14F-4D97-AF65-F5344CB8AC3E}">
        <p14:creationId xmlns:p14="http://schemas.microsoft.com/office/powerpoint/2010/main" val="2024835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DE1812-1ABA-424E-9DDC-3DD72F5C2627}"/>
              </a:ext>
            </a:extLst>
          </p:cNvPr>
          <p:cNvSpPr>
            <a:spLocks noGrp="1"/>
          </p:cNvSpPr>
          <p:nvPr>
            <p:ph type="dt" sz="half" idx="10"/>
          </p:nvPr>
        </p:nvSpPr>
        <p:spPr/>
        <p:txBody>
          <a:bodyPr/>
          <a:lstStyle/>
          <a:p>
            <a:fld id="{595BB88B-BC7F-426A-A84F-CFD69C5A177B}" type="datetimeFigureOut">
              <a:rPr lang="en-US" smtClean="0"/>
              <a:t>6/15/2022</a:t>
            </a:fld>
            <a:endParaRPr lang="en-US"/>
          </a:p>
        </p:txBody>
      </p:sp>
      <p:sp>
        <p:nvSpPr>
          <p:cNvPr id="3" name="Footer Placeholder 2">
            <a:extLst>
              <a:ext uri="{FF2B5EF4-FFF2-40B4-BE49-F238E27FC236}">
                <a16:creationId xmlns:a16="http://schemas.microsoft.com/office/drawing/2014/main" id="{35C0D4B4-A853-4E37-9B3C-E59F6DF9B2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E096FE-BF91-4DEF-A076-CB0CA7114A21}"/>
              </a:ext>
            </a:extLst>
          </p:cNvPr>
          <p:cNvSpPr>
            <a:spLocks noGrp="1"/>
          </p:cNvSpPr>
          <p:nvPr>
            <p:ph type="sldNum" sz="quarter" idx="12"/>
          </p:nvPr>
        </p:nvSpPr>
        <p:spPr/>
        <p:txBody>
          <a:bodyPr/>
          <a:lstStyle/>
          <a:p>
            <a:fld id="{2F561077-FB99-4311-B6F4-21ED7844D539}" type="slidenum">
              <a:rPr lang="en-US" smtClean="0"/>
              <a:t>‹#›</a:t>
            </a:fld>
            <a:endParaRPr lang="en-US"/>
          </a:p>
        </p:txBody>
      </p:sp>
    </p:spTree>
    <p:extLst>
      <p:ext uri="{BB962C8B-B14F-4D97-AF65-F5344CB8AC3E}">
        <p14:creationId xmlns:p14="http://schemas.microsoft.com/office/powerpoint/2010/main" val="3031026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CE8AF-AB62-498A-814F-7A56C05D6A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E1A73B-0700-4474-A6DD-019DE2AE63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0C0EAA-54A5-40B3-AA66-07513C4AED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021C65-9CE1-4035-BF14-0E2655B9931D}"/>
              </a:ext>
            </a:extLst>
          </p:cNvPr>
          <p:cNvSpPr>
            <a:spLocks noGrp="1"/>
          </p:cNvSpPr>
          <p:nvPr>
            <p:ph type="dt" sz="half" idx="10"/>
          </p:nvPr>
        </p:nvSpPr>
        <p:spPr/>
        <p:txBody>
          <a:bodyPr/>
          <a:lstStyle/>
          <a:p>
            <a:fld id="{595BB88B-BC7F-426A-A84F-CFD69C5A177B}" type="datetimeFigureOut">
              <a:rPr lang="en-US" smtClean="0"/>
              <a:t>6/15/2022</a:t>
            </a:fld>
            <a:endParaRPr lang="en-US"/>
          </a:p>
        </p:txBody>
      </p:sp>
      <p:sp>
        <p:nvSpPr>
          <p:cNvPr id="6" name="Footer Placeholder 5">
            <a:extLst>
              <a:ext uri="{FF2B5EF4-FFF2-40B4-BE49-F238E27FC236}">
                <a16:creationId xmlns:a16="http://schemas.microsoft.com/office/drawing/2014/main" id="{7E3CE2EC-2354-47FA-905B-4556768402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B44141-DBA6-4BC9-BF9F-852F73F7CFBC}"/>
              </a:ext>
            </a:extLst>
          </p:cNvPr>
          <p:cNvSpPr>
            <a:spLocks noGrp="1"/>
          </p:cNvSpPr>
          <p:nvPr>
            <p:ph type="sldNum" sz="quarter" idx="12"/>
          </p:nvPr>
        </p:nvSpPr>
        <p:spPr/>
        <p:txBody>
          <a:bodyPr/>
          <a:lstStyle/>
          <a:p>
            <a:fld id="{2F561077-FB99-4311-B6F4-21ED7844D539}" type="slidenum">
              <a:rPr lang="en-US" smtClean="0"/>
              <a:t>‹#›</a:t>
            </a:fld>
            <a:endParaRPr lang="en-US"/>
          </a:p>
        </p:txBody>
      </p:sp>
    </p:spTree>
    <p:extLst>
      <p:ext uri="{BB962C8B-B14F-4D97-AF65-F5344CB8AC3E}">
        <p14:creationId xmlns:p14="http://schemas.microsoft.com/office/powerpoint/2010/main" val="3042966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137EF-8F74-414C-8900-34D73899A6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17DECA-6FB4-4E80-AB05-FB42E8EF2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C87990-62A3-4FE2-84A9-E1BB60564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159667-506D-44B4-8849-8F253CA4028F}"/>
              </a:ext>
            </a:extLst>
          </p:cNvPr>
          <p:cNvSpPr>
            <a:spLocks noGrp="1"/>
          </p:cNvSpPr>
          <p:nvPr>
            <p:ph type="dt" sz="half" idx="10"/>
          </p:nvPr>
        </p:nvSpPr>
        <p:spPr/>
        <p:txBody>
          <a:bodyPr/>
          <a:lstStyle/>
          <a:p>
            <a:fld id="{595BB88B-BC7F-426A-A84F-CFD69C5A177B}" type="datetimeFigureOut">
              <a:rPr lang="en-US" smtClean="0"/>
              <a:t>6/15/2022</a:t>
            </a:fld>
            <a:endParaRPr lang="en-US"/>
          </a:p>
        </p:txBody>
      </p:sp>
      <p:sp>
        <p:nvSpPr>
          <p:cNvPr id="6" name="Footer Placeholder 5">
            <a:extLst>
              <a:ext uri="{FF2B5EF4-FFF2-40B4-BE49-F238E27FC236}">
                <a16:creationId xmlns:a16="http://schemas.microsoft.com/office/drawing/2014/main" id="{7522D325-8241-483C-A672-9F1810EA28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DB7FA6-A83B-4D83-81F8-AAE148594D75}"/>
              </a:ext>
            </a:extLst>
          </p:cNvPr>
          <p:cNvSpPr>
            <a:spLocks noGrp="1"/>
          </p:cNvSpPr>
          <p:nvPr>
            <p:ph type="sldNum" sz="quarter" idx="12"/>
          </p:nvPr>
        </p:nvSpPr>
        <p:spPr/>
        <p:txBody>
          <a:bodyPr/>
          <a:lstStyle/>
          <a:p>
            <a:fld id="{2F561077-FB99-4311-B6F4-21ED7844D539}" type="slidenum">
              <a:rPr lang="en-US" smtClean="0"/>
              <a:t>‹#›</a:t>
            </a:fld>
            <a:endParaRPr lang="en-US"/>
          </a:p>
        </p:txBody>
      </p:sp>
    </p:spTree>
    <p:extLst>
      <p:ext uri="{BB962C8B-B14F-4D97-AF65-F5344CB8AC3E}">
        <p14:creationId xmlns:p14="http://schemas.microsoft.com/office/powerpoint/2010/main" val="74407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1BE183-1FA1-4A34-882C-A74B677AB8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64484E-05C1-4E9E-B762-1220F69717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0F90E1-32E5-4167-BF04-38477128C1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5BB88B-BC7F-426A-A84F-CFD69C5A177B}" type="datetimeFigureOut">
              <a:rPr lang="en-US" smtClean="0"/>
              <a:t>6/15/2022</a:t>
            </a:fld>
            <a:endParaRPr lang="en-US"/>
          </a:p>
        </p:txBody>
      </p:sp>
      <p:sp>
        <p:nvSpPr>
          <p:cNvPr id="5" name="Footer Placeholder 4">
            <a:extLst>
              <a:ext uri="{FF2B5EF4-FFF2-40B4-BE49-F238E27FC236}">
                <a16:creationId xmlns:a16="http://schemas.microsoft.com/office/drawing/2014/main" id="{5D5D2546-2E4B-443B-B6E3-3E2B3DC9C8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1430A8-9E80-46C3-A767-97FD8574BE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61077-FB99-4311-B6F4-21ED7844D539}" type="slidenum">
              <a:rPr lang="en-US" smtClean="0"/>
              <a:t>‹#›</a:t>
            </a:fld>
            <a:endParaRPr lang="en-US"/>
          </a:p>
        </p:txBody>
      </p:sp>
    </p:spTree>
    <p:extLst>
      <p:ext uri="{BB962C8B-B14F-4D97-AF65-F5344CB8AC3E}">
        <p14:creationId xmlns:p14="http://schemas.microsoft.com/office/powerpoint/2010/main" val="968172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AA1B770-78EB-4FFF-83B7-DDBA00F46F27}"/>
              </a:ext>
            </a:extLst>
          </p:cNvPr>
          <p:cNvSpPr>
            <a:spLocks noGrp="1"/>
          </p:cNvSpPr>
          <p:nvPr>
            <p:ph type="subTitle" idx="1"/>
          </p:nvPr>
        </p:nvSpPr>
        <p:spPr>
          <a:xfrm>
            <a:off x="1308295" y="2757268"/>
            <a:ext cx="9594167" cy="807567"/>
          </a:xfrm>
        </p:spPr>
        <p:txBody>
          <a:bodyPr>
            <a:normAutofit/>
          </a:bodyPr>
          <a:lstStyle/>
          <a:p>
            <a:r>
              <a:rPr lang="en-US" sz="4000" b="1" dirty="0">
                <a:solidFill>
                  <a:srgbClr val="00B050"/>
                </a:solidFill>
                <a:latin typeface="Bodoni MT" panose="02070603080606020203" pitchFamily="18" charset="0"/>
              </a:rPr>
              <a:t>Flags register in 8085 Microprocessor</a:t>
            </a:r>
          </a:p>
          <a:p>
            <a:endParaRPr lang="en-US" sz="4000" b="1" dirty="0">
              <a:solidFill>
                <a:srgbClr val="00B050"/>
              </a:solidFill>
              <a:latin typeface="Bodoni MT" panose="02070603080606020203" pitchFamily="18" charset="0"/>
            </a:endParaRPr>
          </a:p>
        </p:txBody>
      </p:sp>
    </p:spTree>
    <p:extLst>
      <p:ext uri="{BB962C8B-B14F-4D97-AF65-F5344CB8AC3E}">
        <p14:creationId xmlns:p14="http://schemas.microsoft.com/office/powerpoint/2010/main" val="3609725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2EB548-E439-4BE7-BAC5-25D50EA87C92}"/>
              </a:ext>
            </a:extLst>
          </p:cNvPr>
          <p:cNvSpPr>
            <a:spLocks noGrp="1"/>
          </p:cNvSpPr>
          <p:nvPr>
            <p:ph idx="1"/>
          </p:nvPr>
        </p:nvSpPr>
        <p:spPr>
          <a:xfrm>
            <a:off x="795129" y="755374"/>
            <a:ext cx="10681253" cy="5421589"/>
          </a:xfrm>
        </p:spPr>
        <p:txBody>
          <a:bodyPr>
            <a:normAutofit fontScale="92500"/>
          </a:bodyPr>
          <a:lstStyle/>
          <a:p>
            <a:pPr algn="just">
              <a:lnSpc>
                <a:spcPct val="150000"/>
              </a:lnSpc>
            </a:pPr>
            <a:r>
              <a:rPr lang="en-US" b="1" dirty="0">
                <a:solidFill>
                  <a:srgbClr val="00B050"/>
                </a:solidFill>
                <a:latin typeface="Bodoni MT" panose="02070603080606020203" pitchFamily="18" charset="0"/>
              </a:rPr>
              <a:t>Parity flag (P):</a:t>
            </a:r>
            <a:r>
              <a:rPr lang="en-US" dirty="0">
                <a:solidFill>
                  <a:srgbClr val="00B050"/>
                </a:solidFill>
                <a:latin typeface="Bodoni MT" panose="02070603080606020203" pitchFamily="18" charset="0"/>
              </a:rPr>
              <a:t> </a:t>
            </a:r>
            <a:r>
              <a:rPr lang="en-US" dirty="0">
                <a:latin typeface="Bodoni MT" panose="02070603080606020203" pitchFamily="18" charset="0"/>
              </a:rPr>
              <a:t>The P flag is set to 1, if the 8-bit result thus produced against any logical and arithmetic operation has an even number of 1's in it. If there are odd number of 1's in the 8-bit result, the P flag is reset to 0.</a:t>
            </a:r>
          </a:p>
          <a:p>
            <a:pPr marL="0" indent="0" algn="just">
              <a:lnSpc>
                <a:spcPct val="150000"/>
              </a:lnSpc>
              <a:buNone/>
            </a:pPr>
            <a:r>
              <a:rPr lang="en-US" dirty="0">
                <a:latin typeface="Bodoni MT" panose="02070603080606020203" pitchFamily="18" charset="0"/>
              </a:rPr>
              <a:t>In our previous Example 1, as the 8-bit result 38H = 0011 1000 has three numbers of 1's, so having odd number of 1’s, the parity flag is reset to 0. On the other hand, in Example 2, as the 8-bit result A3H = 1010 0011 has four numbers of 1's (so an even number of 1’s), the parity flag is set to 1.</a:t>
            </a:r>
          </a:p>
          <a:p>
            <a:pPr marL="0" indent="0" algn="just">
              <a:lnSpc>
                <a:spcPct val="150000"/>
              </a:lnSpc>
              <a:buNone/>
            </a:pPr>
            <a:endParaRPr lang="en-US" dirty="0">
              <a:latin typeface="Bodoni MT" panose="02070603080606020203" pitchFamily="18" charset="0"/>
            </a:endParaRPr>
          </a:p>
        </p:txBody>
      </p:sp>
    </p:spTree>
    <p:extLst>
      <p:ext uri="{BB962C8B-B14F-4D97-AF65-F5344CB8AC3E}">
        <p14:creationId xmlns:p14="http://schemas.microsoft.com/office/powerpoint/2010/main" val="293840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B8FEA3-3DA4-4D1E-9109-F298B020AD59}"/>
              </a:ext>
            </a:extLst>
          </p:cNvPr>
          <p:cNvSpPr>
            <a:spLocks noGrp="1"/>
          </p:cNvSpPr>
          <p:nvPr>
            <p:ph idx="1"/>
          </p:nvPr>
        </p:nvSpPr>
        <p:spPr>
          <a:xfrm>
            <a:off x="838200" y="848139"/>
            <a:ext cx="10515600" cy="5328824"/>
          </a:xfrm>
        </p:spPr>
        <p:txBody>
          <a:bodyPr>
            <a:normAutofit fontScale="77500" lnSpcReduction="20000"/>
          </a:bodyPr>
          <a:lstStyle/>
          <a:p>
            <a:pPr algn="just">
              <a:lnSpc>
                <a:spcPct val="170000"/>
              </a:lnSpc>
            </a:pPr>
            <a:r>
              <a:rPr lang="en-US" sz="3100" b="1" dirty="0">
                <a:solidFill>
                  <a:srgbClr val="00B050"/>
                </a:solidFill>
                <a:latin typeface="Bodoni MT" panose="02070603080606020203" pitchFamily="18" charset="0"/>
              </a:rPr>
              <a:t>Zero flag (Z): </a:t>
            </a:r>
            <a:r>
              <a:rPr lang="en-US" sz="3100" dirty="0">
                <a:latin typeface="Bodoni MT" panose="02070603080606020203" pitchFamily="18" charset="0"/>
              </a:rPr>
              <a:t>The Z flag is set to 1, if after arithmetic and logical operations, the 8-bit result thus produced, is 00H. If the 8-bit result is not equal to 00H, the Z flag is reset to 0. Thus the Z flag is hoisted to indicate that the result is 0.</a:t>
            </a:r>
          </a:p>
          <a:p>
            <a:pPr marL="0" indent="0" algn="just">
              <a:lnSpc>
                <a:spcPct val="170000"/>
              </a:lnSpc>
              <a:buNone/>
            </a:pPr>
            <a:r>
              <a:rPr lang="en-US" sz="3100" dirty="0">
                <a:latin typeface="Bodoni MT" panose="02070603080606020203" pitchFamily="18" charset="0"/>
              </a:rPr>
              <a:t>In previous Example 1, as the 8-bit result is 38H and is non-zero, the Z flag is reset to 0. Also in the other hand in Example 2, as the 8-bit result is A3H, the Z flag is reset to 0 here again. Instructions that use the Z flag are widely used in the user programs.</a:t>
            </a:r>
          </a:p>
          <a:p>
            <a:pPr marL="0" indent="0" algn="just">
              <a:lnSpc>
                <a:spcPct val="170000"/>
              </a:lnSpc>
              <a:buNone/>
            </a:pPr>
            <a:endParaRPr lang="en-US" sz="2400" dirty="0">
              <a:latin typeface="Bodoni MT" panose="02070603080606020203" pitchFamily="18" charset="0"/>
            </a:endParaRPr>
          </a:p>
          <a:p>
            <a:pPr marL="0" indent="0" algn="just">
              <a:lnSpc>
                <a:spcPct val="170000"/>
              </a:lnSpc>
              <a:buNone/>
            </a:pPr>
            <a:r>
              <a:rPr lang="en-US" sz="2600" b="1" dirty="0">
                <a:solidFill>
                  <a:srgbClr val="00B050"/>
                </a:solidFill>
                <a:latin typeface="Bodoni MT" panose="02070603080606020203" pitchFamily="18" charset="0"/>
              </a:rPr>
              <a:t>Ref.: https://www.tutorialspoint.com/flags-register-in-8085-microprocessor</a:t>
            </a:r>
          </a:p>
        </p:txBody>
      </p:sp>
    </p:spTree>
    <p:extLst>
      <p:ext uri="{BB962C8B-B14F-4D97-AF65-F5344CB8AC3E}">
        <p14:creationId xmlns:p14="http://schemas.microsoft.com/office/powerpoint/2010/main" val="4285050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CA992D-24E1-4991-B3EC-856580FC9145}"/>
              </a:ext>
            </a:extLst>
          </p:cNvPr>
          <p:cNvSpPr>
            <a:spLocks noGrp="1"/>
          </p:cNvSpPr>
          <p:nvPr>
            <p:ph idx="1"/>
          </p:nvPr>
        </p:nvSpPr>
        <p:spPr>
          <a:xfrm>
            <a:off x="838200" y="715617"/>
            <a:ext cx="10624930" cy="5461346"/>
          </a:xfrm>
        </p:spPr>
        <p:txBody>
          <a:bodyPr>
            <a:normAutofit/>
          </a:bodyPr>
          <a:lstStyle/>
          <a:p>
            <a:pPr marL="0" indent="0" algn="just">
              <a:lnSpc>
                <a:spcPct val="150000"/>
              </a:lnSpc>
              <a:buNone/>
            </a:pPr>
            <a:r>
              <a:rPr lang="en-US" sz="2400" dirty="0">
                <a:latin typeface="Bodoni MT" panose="02070603080606020203" pitchFamily="18" charset="0"/>
              </a:rPr>
              <a:t>In 8085 microprocessor, the flags register can have a total of eight flags. Thus a flag can be represented by 1 bit of information. But only five flags are implemented in 8085. And they are:</a:t>
            </a:r>
          </a:p>
          <a:p>
            <a:pPr algn="just">
              <a:lnSpc>
                <a:spcPct val="150000"/>
              </a:lnSpc>
              <a:buFont typeface="Arial" panose="020B0604020202020204" pitchFamily="34" charset="0"/>
              <a:buChar char="•"/>
            </a:pPr>
            <a:r>
              <a:rPr lang="en-US" sz="2400" b="1" dirty="0">
                <a:solidFill>
                  <a:srgbClr val="00B050"/>
                </a:solidFill>
                <a:latin typeface="Bodoni MT" panose="02070603080606020203" pitchFamily="18" charset="0"/>
              </a:rPr>
              <a:t>Carry flag (Cy),</a:t>
            </a:r>
          </a:p>
          <a:p>
            <a:pPr algn="just">
              <a:lnSpc>
                <a:spcPct val="150000"/>
              </a:lnSpc>
              <a:buFont typeface="Arial" panose="020B0604020202020204" pitchFamily="34" charset="0"/>
              <a:buChar char="•"/>
            </a:pPr>
            <a:r>
              <a:rPr lang="en-US" sz="2400" b="1" dirty="0">
                <a:solidFill>
                  <a:srgbClr val="00B050"/>
                </a:solidFill>
                <a:latin typeface="Bodoni MT" panose="02070603080606020203" pitchFamily="18" charset="0"/>
              </a:rPr>
              <a:t>Auxiliary carry flag (AC),</a:t>
            </a:r>
          </a:p>
          <a:p>
            <a:pPr algn="just">
              <a:lnSpc>
                <a:spcPct val="150000"/>
              </a:lnSpc>
              <a:buFont typeface="Arial" panose="020B0604020202020204" pitchFamily="34" charset="0"/>
              <a:buChar char="•"/>
            </a:pPr>
            <a:r>
              <a:rPr lang="en-US" sz="2400" b="1" dirty="0">
                <a:solidFill>
                  <a:srgbClr val="00B050"/>
                </a:solidFill>
                <a:latin typeface="Bodoni MT" panose="02070603080606020203" pitchFamily="18" charset="0"/>
              </a:rPr>
              <a:t>Sign flag (S),</a:t>
            </a:r>
          </a:p>
          <a:p>
            <a:pPr algn="just">
              <a:lnSpc>
                <a:spcPct val="150000"/>
              </a:lnSpc>
              <a:buFont typeface="Arial" panose="020B0604020202020204" pitchFamily="34" charset="0"/>
              <a:buChar char="•"/>
            </a:pPr>
            <a:r>
              <a:rPr lang="en-US" sz="2400" b="1" dirty="0">
                <a:solidFill>
                  <a:srgbClr val="00B050"/>
                </a:solidFill>
                <a:latin typeface="Bodoni MT" panose="02070603080606020203" pitchFamily="18" charset="0"/>
              </a:rPr>
              <a:t>Parity flag (P), and</a:t>
            </a:r>
          </a:p>
          <a:p>
            <a:pPr algn="just">
              <a:lnSpc>
                <a:spcPct val="150000"/>
              </a:lnSpc>
              <a:buFont typeface="Arial" panose="020B0604020202020204" pitchFamily="34" charset="0"/>
              <a:buChar char="•"/>
            </a:pPr>
            <a:r>
              <a:rPr lang="en-US" sz="2400" b="1" dirty="0">
                <a:solidFill>
                  <a:srgbClr val="00B050"/>
                </a:solidFill>
                <a:latin typeface="Bodoni MT" panose="02070603080606020203" pitchFamily="18" charset="0"/>
              </a:rPr>
              <a:t>Zero flag (Z).</a:t>
            </a:r>
          </a:p>
          <a:p>
            <a:pPr marL="0" indent="0" algn="just">
              <a:lnSpc>
                <a:spcPct val="150000"/>
              </a:lnSpc>
              <a:buNone/>
            </a:pPr>
            <a:endParaRPr lang="en-US" dirty="0">
              <a:latin typeface="Bodoni MT" panose="02070603080606020203" pitchFamily="18" charset="0"/>
            </a:endParaRPr>
          </a:p>
        </p:txBody>
      </p:sp>
    </p:spTree>
    <p:extLst>
      <p:ext uri="{BB962C8B-B14F-4D97-AF65-F5344CB8AC3E}">
        <p14:creationId xmlns:p14="http://schemas.microsoft.com/office/powerpoint/2010/main" val="3384568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9206A0-3EBB-4C83-834C-1A48650FA7A0}"/>
              </a:ext>
            </a:extLst>
          </p:cNvPr>
          <p:cNvSpPr>
            <a:spLocks noGrp="1"/>
          </p:cNvSpPr>
          <p:nvPr>
            <p:ph idx="1"/>
          </p:nvPr>
        </p:nvSpPr>
        <p:spPr>
          <a:xfrm>
            <a:off x="838200" y="834887"/>
            <a:ext cx="10515600" cy="5342076"/>
          </a:xfrm>
        </p:spPr>
        <p:txBody>
          <a:bodyPr>
            <a:normAutofit/>
          </a:bodyPr>
          <a:lstStyle/>
          <a:p>
            <a:pPr marL="0" indent="0" algn="just">
              <a:lnSpc>
                <a:spcPct val="150000"/>
              </a:lnSpc>
              <a:buNone/>
            </a:pPr>
            <a:r>
              <a:rPr lang="en-US" sz="2400" dirty="0">
                <a:latin typeface="Bodoni MT" panose="02070603080606020203" pitchFamily="18" charset="0"/>
              </a:rPr>
              <a:t>The respective position of these flag bits in flag register has been show the below figure. The positions marked by “x” are to be considered as don't care bits in the flags register. The user is not required to memorize the positions of these flags in the flags register.</a:t>
            </a:r>
          </a:p>
          <a:p>
            <a:pPr marL="0" indent="0" algn="just">
              <a:lnSpc>
                <a:spcPct val="150000"/>
              </a:lnSpc>
              <a:buNone/>
            </a:pPr>
            <a:endParaRPr lang="en-US" dirty="0">
              <a:latin typeface="Bodoni MT" panose="02070603080606020203" pitchFamily="18" charset="0"/>
            </a:endParaRPr>
          </a:p>
          <a:p>
            <a:pPr marL="0" indent="0" algn="ctr">
              <a:lnSpc>
                <a:spcPct val="150000"/>
              </a:lnSpc>
              <a:buNone/>
            </a:pPr>
            <a:endParaRPr lang="en-US" sz="2000" b="1" dirty="0">
              <a:solidFill>
                <a:srgbClr val="00B050"/>
              </a:solidFill>
              <a:latin typeface="Bodoni MT" panose="02070603080606020203" pitchFamily="18" charset="0"/>
            </a:endParaRPr>
          </a:p>
          <a:p>
            <a:pPr marL="0" indent="0" algn="ctr">
              <a:lnSpc>
                <a:spcPct val="150000"/>
              </a:lnSpc>
              <a:buNone/>
            </a:pPr>
            <a:r>
              <a:rPr lang="en-US" sz="2000" b="1" dirty="0">
                <a:solidFill>
                  <a:srgbClr val="00B050"/>
                </a:solidFill>
                <a:latin typeface="Bodoni MT" panose="02070603080606020203" pitchFamily="18" charset="0"/>
              </a:rPr>
              <a:t>Fig. Flags register</a:t>
            </a:r>
          </a:p>
        </p:txBody>
      </p:sp>
      <p:pic>
        <p:nvPicPr>
          <p:cNvPr id="6" name="Picture 5">
            <a:extLst>
              <a:ext uri="{FF2B5EF4-FFF2-40B4-BE49-F238E27FC236}">
                <a16:creationId xmlns:a16="http://schemas.microsoft.com/office/drawing/2014/main" id="{1C0C1E10-E271-46B5-8AEA-C32055BF86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8157" y="3429000"/>
            <a:ext cx="6798365" cy="877957"/>
          </a:xfrm>
          <a:prstGeom prst="rect">
            <a:avLst/>
          </a:prstGeom>
        </p:spPr>
      </p:pic>
    </p:spTree>
    <p:extLst>
      <p:ext uri="{BB962C8B-B14F-4D97-AF65-F5344CB8AC3E}">
        <p14:creationId xmlns:p14="http://schemas.microsoft.com/office/powerpoint/2010/main" val="387586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7B5A2B-4E91-46E1-9A44-C63F9345B248}"/>
              </a:ext>
            </a:extLst>
          </p:cNvPr>
          <p:cNvSpPr>
            <a:spLocks noGrp="1"/>
          </p:cNvSpPr>
          <p:nvPr>
            <p:ph idx="1"/>
          </p:nvPr>
        </p:nvSpPr>
        <p:spPr>
          <a:xfrm>
            <a:off x="838200" y="742122"/>
            <a:ext cx="10515600" cy="5434841"/>
          </a:xfrm>
        </p:spPr>
        <p:txBody>
          <a:bodyPr>
            <a:normAutofit/>
          </a:bodyPr>
          <a:lstStyle/>
          <a:p>
            <a:pPr marL="0" indent="0" algn="just">
              <a:lnSpc>
                <a:spcPct val="150000"/>
              </a:lnSpc>
              <a:buNone/>
            </a:pPr>
            <a:r>
              <a:rPr lang="en-US" dirty="0">
                <a:latin typeface="Bodoni MT" panose="02070603080606020203" pitchFamily="18" charset="0"/>
              </a:rPr>
              <a:t>Now consider the programmer's view of 8085 contains the flags register has been depicted in the following figure –</a:t>
            </a:r>
          </a:p>
          <a:p>
            <a:pPr marL="0" indent="0" algn="just">
              <a:lnSpc>
                <a:spcPct val="150000"/>
              </a:lnSpc>
              <a:buNone/>
            </a:pPr>
            <a:endParaRPr lang="en-US" dirty="0">
              <a:latin typeface="Bodoni MT" panose="02070603080606020203" pitchFamily="18" charset="0"/>
            </a:endParaRPr>
          </a:p>
          <a:p>
            <a:pPr marL="0" indent="0" algn="just">
              <a:lnSpc>
                <a:spcPct val="150000"/>
              </a:lnSpc>
              <a:buNone/>
            </a:pPr>
            <a:endParaRPr lang="en-US" dirty="0">
              <a:latin typeface="Bodoni MT" panose="02070603080606020203" pitchFamily="18" charset="0"/>
            </a:endParaRPr>
          </a:p>
          <a:p>
            <a:pPr marL="0" indent="0" algn="just">
              <a:lnSpc>
                <a:spcPct val="150000"/>
              </a:lnSpc>
              <a:buNone/>
            </a:pPr>
            <a:endParaRPr lang="en-US" dirty="0">
              <a:latin typeface="Bodoni MT" panose="02070603080606020203" pitchFamily="18" charset="0"/>
            </a:endParaRPr>
          </a:p>
          <a:p>
            <a:pPr marL="0" indent="0" algn="ctr">
              <a:lnSpc>
                <a:spcPct val="150000"/>
              </a:lnSpc>
              <a:buNone/>
            </a:pPr>
            <a:endParaRPr lang="en-US" sz="2000" dirty="0">
              <a:latin typeface="Bodoni MT" panose="02070603080606020203" pitchFamily="18" charset="0"/>
            </a:endParaRPr>
          </a:p>
          <a:p>
            <a:pPr marL="0" indent="0" algn="ctr">
              <a:lnSpc>
                <a:spcPct val="150000"/>
              </a:lnSpc>
              <a:buNone/>
            </a:pPr>
            <a:r>
              <a:rPr lang="en-US" sz="2000" b="1" dirty="0">
                <a:solidFill>
                  <a:srgbClr val="00B050"/>
                </a:solidFill>
                <a:latin typeface="Bodoni MT" panose="02070603080606020203" pitchFamily="18" charset="0"/>
              </a:rPr>
              <a:t>Fig. Programmer's view of 8085 Flags register</a:t>
            </a:r>
          </a:p>
        </p:txBody>
      </p:sp>
      <p:pic>
        <p:nvPicPr>
          <p:cNvPr id="5" name="Picture 4">
            <a:extLst>
              <a:ext uri="{FF2B5EF4-FFF2-40B4-BE49-F238E27FC236}">
                <a16:creationId xmlns:a16="http://schemas.microsoft.com/office/drawing/2014/main" id="{1C339279-E69F-44D1-965A-6B4A6D0BEF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2398642"/>
            <a:ext cx="2637183" cy="2504661"/>
          </a:xfrm>
          <a:prstGeom prst="rect">
            <a:avLst/>
          </a:prstGeom>
        </p:spPr>
      </p:pic>
    </p:spTree>
    <p:extLst>
      <p:ext uri="{BB962C8B-B14F-4D97-AF65-F5344CB8AC3E}">
        <p14:creationId xmlns:p14="http://schemas.microsoft.com/office/powerpoint/2010/main" val="4065520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CD8BFF-4953-492E-8EA9-A6B1C08EE1D2}"/>
              </a:ext>
            </a:extLst>
          </p:cNvPr>
          <p:cNvSpPr>
            <a:spLocks noGrp="1"/>
          </p:cNvSpPr>
          <p:nvPr>
            <p:ph idx="1"/>
          </p:nvPr>
        </p:nvSpPr>
        <p:spPr>
          <a:xfrm>
            <a:off x="838200" y="848139"/>
            <a:ext cx="10515600" cy="5328824"/>
          </a:xfrm>
        </p:spPr>
        <p:txBody>
          <a:bodyPr>
            <a:normAutofit fontScale="92500" lnSpcReduction="10000"/>
          </a:bodyPr>
          <a:lstStyle/>
          <a:p>
            <a:pPr marL="0" indent="0" algn="just">
              <a:lnSpc>
                <a:spcPct val="150000"/>
              </a:lnSpc>
              <a:buNone/>
            </a:pPr>
            <a:r>
              <a:rPr lang="en-US" dirty="0">
                <a:latin typeface="Bodoni MT" panose="02070603080606020203" pitchFamily="18" charset="0"/>
              </a:rPr>
              <a:t>These individual flags are either set to 1, or reset to 0 depending on the result of execution of the last executed arithmetic or logical instruction. But in a few arithmetic and logical instructions, some or none of these flags are affected. Also there are some arithmetic and logical instructions, flag bits in the flag register will not get affected as well. As example in the execution of DCX and INX instructions, flag bit in flag register will not get affected at all.</a:t>
            </a:r>
          </a:p>
          <a:p>
            <a:pPr marL="0" indent="0" algn="just">
              <a:lnSpc>
                <a:spcPct val="150000"/>
              </a:lnSpc>
              <a:buNone/>
            </a:pPr>
            <a:r>
              <a:rPr lang="en-US" dirty="0">
                <a:latin typeface="Bodoni MT" panose="02070603080606020203" pitchFamily="18" charset="0"/>
              </a:rPr>
              <a:t>However, in any data transfer instruction, none of the flags bits in flag register are affected.</a:t>
            </a:r>
          </a:p>
          <a:p>
            <a:pPr marL="0" indent="0" algn="just">
              <a:lnSpc>
                <a:spcPct val="150000"/>
              </a:lnSpc>
              <a:buNone/>
            </a:pPr>
            <a:endParaRPr lang="en-US" dirty="0">
              <a:latin typeface="Bodoni MT" panose="02070603080606020203" pitchFamily="18" charset="0"/>
            </a:endParaRPr>
          </a:p>
        </p:txBody>
      </p:sp>
    </p:spTree>
    <p:extLst>
      <p:ext uri="{BB962C8B-B14F-4D97-AF65-F5344CB8AC3E}">
        <p14:creationId xmlns:p14="http://schemas.microsoft.com/office/powerpoint/2010/main" val="3002817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4634ED-E092-4A61-8475-407741D8E2A2}"/>
              </a:ext>
            </a:extLst>
          </p:cNvPr>
          <p:cNvSpPr>
            <a:spLocks noGrp="1"/>
          </p:cNvSpPr>
          <p:nvPr>
            <p:ph idx="1"/>
          </p:nvPr>
        </p:nvSpPr>
        <p:spPr>
          <a:xfrm>
            <a:off x="838200" y="821635"/>
            <a:ext cx="10515600" cy="5355328"/>
          </a:xfrm>
        </p:spPr>
        <p:txBody>
          <a:bodyPr>
            <a:normAutofit/>
          </a:bodyPr>
          <a:lstStyle/>
          <a:p>
            <a:pPr algn="just">
              <a:lnSpc>
                <a:spcPct val="150000"/>
              </a:lnSpc>
            </a:pPr>
            <a:r>
              <a:rPr lang="en-US" sz="2000" b="1" dirty="0">
                <a:solidFill>
                  <a:srgbClr val="00B050"/>
                </a:solidFill>
                <a:latin typeface="Bodoni MT" panose="02070603080606020203" pitchFamily="18" charset="0"/>
              </a:rPr>
              <a:t>Carry flag (Cy): </a:t>
            </a:r>
            <a:r>
              <a:rPr lang="en-US" sz="2000" dirty="0">
                <a:latin typeface="Bodoni MT" panose="02070603080606020203" pitchFamily="18" charset="0"/>
              </a:rPr>
              <a:t>after performing the addition of any two 8-bit numbers, the carry generated can be either 0 or 1. That is only 1-bit. Thus to store the carry information 1-bit storage is enough. The Cy flag is stored in the LS bit position in the flags register. Instructions that use the Cy flag are widely used in the user programs.</a:t>
            </a:r>
          </a:p>
          <a:p>
            <a:pPr algn="just">
              <a:lnSpc>
                <a:spcPct val="150000"/>
              </a:lnSpc>
            </a:pPr>
            <a:r>
              <a:rPr lang="en-US" sz="2000" b="1" u="sng" dirty="0">
                <a:solidFill>
                  <a:srgbClr val="00B050"/>
                </a:solidFill>
                <a:latin typeface="Bodoni MT" panose="02070603080606020203" pitchFamily="18" charset="0"/>
              </a:rPr>
              <a:t>Example 1</a:t>
            </a:r>
            <a:r>
              <a:rPr lang="en-US" sz="2000" b="1" dirty="0">
                <a:solidFill>
                  <a:srgbClr val="00B050"/>
                </a:solidFill>
                <a:latin typeface="Bodoni MT" panose="02070603080606020203" pitchFamily="18" charset="0"/>
              </a:rPr>
              <a:t>:</a:t>
            </a:r>
            <a:r>
              <a:rPr lang="en-US" sz="2000" dirty="0">
                <a:latin typeface="Bodoni MT" panose="02070603080606020203" pitchFamily="18" charset="0"/>
              </a:rPr>
              <a:t> In the addition of 45H and F3H, the result thus produced will be 38H and with Cy flag = 1, as shown below.</a:t>
            </a:r>
          </a:p>
          <a:p>
            <a:pPr marL="0" indent="0" algn="just">
              <a:lnSpc>
                <a:spcPct val="150000"/>
              </a:lnSpc>
              <a:buNone/>
            </a:pPr>
            <a:endParaRPr lang="en-US" sz="2000" dirty="0">
              <a:latin typeface="Bodoni MT" panose="02070603080606020203" pitchFamily="18" charset="0"/>
            </a:endParaRPr>
          </a:p>
        </p:txBody>
      </p:sp>
      <p:pic>
        <p:nvPicPr>
          <p:cNvPr id="5" name="Picture 4">
            <a:extLst>
              <a:ext uri="{FF2B5EF4-FFF2-40B4-BE49-F238E27FC236}">
                <a16:creationId xmlns:a16="http://schemas.microsoft.com/office/drawing/2014/main" id="{A8DF38A4-C3D8-4BDE-B195-E5E722BE1F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026" y="3986626"/>
            <a:ext cx="2160312" cy="1672052"/>
          </a:xfrm>
          <a:prstGeom prst="rect">
            <a:avLst/>
          </a:prstGeom>
        </p:spPr>
      </p:pic>
    </p:spTree>
    <p:extLst>
      <p:ext uri="{BB962C8B-B14F-4D97-AF65-F5344CB8AC3E}">
        <p14:creationId xmlns:p14="http://schemas.microsoft.com/office/powerpoint/2010/main" val="2519603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1D6FDA-E525-453A-A05D-D1E13CF6F26F}"/>
              </a:ext>
            </a:extLst>
          </p:cNvPr>
          <p:cNvSpPr>
            <a:spLocks noGrp="1"/>
          </p:cNvSpPr>
          <p:nvPr>
            <p:ph idx="1"/>
          </p:nvPr>
        </p:nvSpPr>
        <p:spPr>
          <a:xfrm>
            <a:off x="838200" y="768626"/>
            <a:ext cx="10515600" cy="5408337"/>
          </a:xfrm>
        </p:spPr>
        <p:txBody>
          <a:bodyPr/>
          <a:lstStyle/>
          <a:p>
            <a:pPr marL="0" indent="0" algn="just">
              <a:lnSpc>
                <a:spcPct val="150000"/>
              </a:lnSpc>
              <a:buNone/>
            </a:pPr>
            <a:r>
              <a:rPr lang="en-US" b="1" u="sng" dirty="0">
                <a:solidFill>
                  <a:srgbClr val="00B050"/>
                </a:solidFill>
                <a:latin typeface="Bodoni MT" panose="02070603080606020203" pitchFamily="18" charset="0"/>
              </a:rPr>
              <a:t>Example 2</a:t>
            </a:r>
            <a:r>
              <a:rPr lang="en-US" b="1" dirty="0">
                <a:solidFill>
                  <a:srgbClr val="00B050"/>
                </a:solidFill>
                <a:latin typeface="Bodoni MT" panose="02070603080606020203" pitchFamily="18" charset="0"/>
              </a:rPr>
              <a:t>:</a:t>
            </a:r>
            <a:r>
              <a:rPr lang="en-US" dirty="0">
                <a:latin typeface="Bodoni MT" panose="02070603080606020203" pitchFamily="18" charset="0"/>
              </a:rPr>
              <a:t> In the addition of 85H and 1EH, the result thus produced will be A3H with Cy = 0, as shown below.</a:t>
            </a:r>
          </a:p>
          <a:p>
            <a:pPr marL="0" indent="0" algn="just">
              <a:lnSpc>
                <a:spcPct val="150000"/>
              </a:lnSpc>
              <a:buNone/>
            </a:pPr>
            <a:endParaRPr lang="en-US" dirty="0">
              <a:latin typeface="Bodoni MT" panose="02070603080606020203" pitchFamily="18" charset="0"/>
            </a:endParaRPr>
          </a:p>
        </p:txBody>
      </p:sp>
      <p:pic>
        <p:nvPicPr>
          <p:cNvPr id="5" name="Picture 4">
            <a:extLst>
              <a:ext uri="{FF2B5EF4-FFF2-40B4-BE49-F238E27FC236}">
                <a16:creationId xmlns:a16="http://schemas.microsoft.com/office/drawing/2014/main" id="{F574F363-11C3-48F8-BB0C-246A707762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3705" y="2833687"/>
            <a:ext cx="2602396" cy="1738313"/>
          </a:xfrm>
          <a:prstGeom prst="rect">
            <a:avLst/>
          </a:prstGeom>
        </p:spPr>
      </p:pic>
    </p:spTree>
    <p:extLst>
      <p:ext uri="{BB962C8B-B14F-4D97-AF65-F5344CB8AC3E}">
        <p14:creationId xmlns:p14="http://schemas.microsoft.com/office/powerpoint/2010/main" val="1348142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9B44D7-A9C2-4AF5-B8CD-6719C6FC9EEC}"/>
              </a:ext>
            </a:extLst>
          </p:cNvPr>
          <p:cNvSpPr>
            <a:spLocks noGrp="1"/>
          </p:cNvSpPr>
          <p:nvPr>
            <p:ph idx="1"/>
          </p:nvPr>
        </p:nvSpPr>
        <p:spPr>
          <a:xfrm>
            <a:off x="838200" y="821635"/>
            <a:ext cx="10515600" cy="5355328"/>
          </a:xfrm>
        </p:spPr>
        <p:txBody>
          <a:bodyPr>
            <a:normAutofit lnSpcReduction="10000"/>
          </a:bodyPr>
          <a:lstStyle/>
          <a:p>
            <a:pPr algn="just">
              <a:lnSpc>
                <a:spcPct val="150000"/>
              </a:lnSpc>
            </a:pPr>
            <a:r>
              <a:rPr lang="en-US" sz="2400" b="1" dirty="0">
                <a:solidFill>
                  <a:srgbClr val="00B050"/>
                </a:solidFill>
                <a:latin typeface="Bodoni MT" panose="02070603080606020203" pitchFamily="18" charset="0"/>
              </a:rPr>
              <a:t>Auxiliary carry flag (Ac):</a:t>
            </a:r>
            <a:r>
              <a:rPr lang="en-US" sz="2400" dirty="0">
                <a:solidFill>
                  <a:srgbClr val="00B050"/>
                </a:solidFill>
                <a:latin typeface="Bodoni MT" panose="02070603080606020203" pitchFamily="18" charset="0"/>
              </a:rPr>
              <a:t> </a:t>
            </a:r>
            <a:r>
              <a:rPr lang="en-US" sz="2400" dirty="0">
                <a:latin typeface="Bodoni MT" panose="02070603080606020203" pitchFamily="18" charset="0"/>
              </a:rPr>
              <a:t>Now let us consider the addition of any two 8-bit (2-hex digit) numbers, a carry may be generated when we add the LS hex digits of the two numbers. Such a carry is called intermediate carry also known as half carry, or auxiliary carry (AC). Intel prefers to call it AC. In the above Example 1, AC was not generated but in Example 2, AC is generated.</a:t>
            </a:r>
          </a:p>
          <a:p>
            <a:pPr marL="0" indent="0" algn="just">
              <a:lnSpc>
                <a:spcPct val="150000"/>
              </a:lnSpc>
              <a:buNone/>
            </a:pPr>
            <a:r>
              <a:rPr lang="en-US" sz="2400" dirty="0">
                <a:latin typeface="Bodoni MT" panose="02070603080606020203" pitchFamily="18" charset="0"/>
              </a:rPr>
              <a:t>As this is only an intermediate carry, we may not be interested in storing this bit information. But 8085 microprocessor still stores this AC information in bit position 4 of the flags register. The result of execution of DAA instruction, is affected by the status of this flag. However, in our 8085 instruction set does not provide any instruction, which explicitly uses the AC flag.</a:t>
            </a:r>
          </a:p>
          <a:p>
            <a:pPr marL="0" indent="0" algn="just">
              <a:lnSpc>
                <a:spcPct val="150000"/>
              </a:lnSpc>
              <a:buNone/>
            </a:pPr>
            <a:endParaRPr lang="en-US" sz="2400" dirty="0">
              <a:latin typeface="Bodoni MT" panose="02070603080606020203" pitchFamily="18" charset="0"/>
            </a:endParaRPr>
          </a:p>
        </p:txBody>
      </p:sp>
    </p:spTree>
    <p:extLst>
      <p:ext uri="{BB962C8B-B14F-4D97-AF65-F5344CB8AC3E}">
        <p14:creationId xmlns:p14="http://schemas.microsoft.com/office/powerpoint/2010/main" val="605610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7D66A0-E3DB-4DBF-89C7-2129234677FC}"/>
              </a:ext>
            </a:extLst>
          </p:cNvPr>
          <p:cNvSpPr>
            <a:spLocks noGrp="1"/>
          </p:cNvSpPr>
          <p:nvPr>
            <p:ph idx="1"/>
          </p:nvPr>
        </p:nvSpPr>
        <p:spPr>
          <a:xfrm>
            <a:off x="838200" y="834887"/>
            <a:ext cx="10515600" cy="5342076"/>
          </a:xfrm>
        </p:spPr>
        <p:txBody>
          <a:bodyPr>
            <a:normAutofit fontScale="85000" lnSpcReduction="10000"/>
          </a:bodyPr>
          <a:lstStyle/>
          <a:p>
            <a:pPr algn="just">
              <a:lnSpc>
                <a:spcPct val="150000"/>
              </a:lnSpc>
            </a:pPr>
            <a:r>
              <a:rPr lang="en-US" b="1" dirty="0">
                <a:solidFill>
                  <a:srgbClr val="00B050"/>
                </a:solidFill>
                <a:latin typeface="Bodoni MT" panose="02070603080606020203" pitchFamily="18" charset="0"/>
              </a:rPr>
              <a:t>Sign flag (S):</a:t>
            </a:r>
            <a:r>
              <a:rPr lang="en-US" dirty="0">
                <a:solidFill>
                  <a:srgbClr val="00B050"/>
                </a:solidFill>
                <a:latin typeface="Bodoni MT" panose="02070603080606020203" pitchFamily="18" charset="0"/>
              </a:rPr>
              <a:t> </a:t>
            </a:r>
            <a:r>
              <a:rPr lang="en-US" dirty="0">
                <a:latin typeface="Bodoni MT" panose="02070603080606020203" pitchFamily="18" charset="0"/>
              </a:rPr>
              <a:t>The S flag is set to 1, when the result thus produced against any logical or arithmetic operations is negative, indicated by MS bit of 8-bit result being 1. It is reset to 0 otherwise if the result is positive, indicated by MS bit of 8-bit result being 0.</a:t>
            </a:r>
          </a:p>
          <a:p>
            <a:pPr marL="0" indent="0" algn="just">
              <a:lnSpc>
                <a:spcPct val="150000"/>
              </a:lnSpc>
              <a:buNone/>
            </a:pPr>
            <a:r>
              <a:rPr lang="en-US" dirty="0">
                <a:latin typeface="Bodoni MT" panose="02070603080606020203" pitchFamily="18" charset="0"/>
              </a:rPr>
              <a:t>Thus, the value of S flag is essentially the value of the MS bit of the 8-bit result. In the above Example 1, as the 8-bit result is 38H = 0 011 1000, 0 in MSB indicates result is positive and the sign flag is reset to 0. Note that we are not considering here the 9-bit result including the carry, to decide the S flag value. In Example 2, as the 8-bit result is A3H = 1 010 0011, the MSB has become 1 that means negative and the sign flag is set to 1.</a:t>
            </a:r>
          </a:p>
          <a:p>
            <a:pPr marL="0" indent="0" algn="just">
              <a:lnSpc>
                <a:spcPct val="150000"/>
              </a:lnSpc>
              <a:buNone/>
            </a:pPr>
            <a:endParaRPr lang="en-US" dirty="0">
              <a:latin typeface="Bodoni MT" panose="02070603080606020203" pitchFamily="18" charset="0"/>
            </a:endParaRPr>
          </a:p>
        </p:txBody>
      </p:sp>
    </p:spTree>
    <p:extLst>
      <p:ext uri="{BB962C8B-B14F-4D97-AF65-F5344CB8AC3E}">
        <p14:creationId xmlns:p14="http://schemas.microsoft.com/office/powerpoint/2010/main" val="3244644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971</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Bodoni MT</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Black n White</dc:creator>
  <cp:lastModifiedBy>Kabir.CSE</cp:lastModifiedBy>
  <cp:revision>12</cp:revision>
  <dcterms:created xsi:type="dcterms:W3CDTF">2020-10-07T17:43:22Z</dcterms:created>
  <dcterms:modified xsi:type="dcterms:W3CDTF">2022-06-15T07:42:59Z</dcterms:modified>
</cp:coreProperties>
</file>