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0"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057D4-96A3-4C0E-BD2A-48F0F901A1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5B3950-4CD4-4D8C-B395-8A5FCFC877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D540B0-AD99-48CF-B7A6-CBCFF3B03DE9}"/>
              </a:ext>
            </a:extLst>
          </p:cNvPr>
          <p:cNvSpPr>
            <a:spLocks noGrp="1"/>
          </p:cNvSpPr>
          <p:nvPr>
            <p:ph type="dt" sz="half" idx="10"/>
          </p:nvPr>
        </p:nvSpPr>
        <p:spPr/>
        <p:txBody>
          <a:bodyPr/>
          <a:lstStyle/>
          <a:p>
            <a:fld id="{04BED461-4EDB-492B-A1ED-91FE3BB52674}" type="datetimeFigureOut">
              <a:rPr lang="en-US" smtClean="0"/>
              <a:t>6/15/2022</a:t>
            </a:fld>
            <a:endParaRPr lang="en-US"/>
          </a:p>
        </p:txBody>
      </p:sp>
      <p:sp>
        <p:nvSpPr>
          <p:cNvPr id="5" name="Footer Placeholder 4">
            <a:extLst>
              <a:ext uri="{FF2B5EF4-FFF2-40B4-BE49-F238E27FC236}">
                <a16:creationId xmlns:a16="http://schemas.microsoft.com/office/drawing/2014/main" id="{715F349B-A972-4457-803E-4B891C3D6F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8D53C-C264-4A6C-B0AF-71BE8FA1A6A0}"/>
              </a:ext>
            </a:extLst>
          </p:cNvPr>
          <p:cNvSpPr>
            <a:spLocks noGrp="1"/>
          </p:cNvSpPr>
          <p:nvPr>
            <p:ph type="sldNum" sz="quarter" idx="12"/>
          </p:nvPr>
        </p:nvSpPr>
        <p:spPr/>
        <p:txBody>
          <a:bodyPr/>
          <a:lstStyle/>
          <a:p>
            <a:fld id="{21F232AD-2588-4082-8D38-3BA4FCDDE925}" type="slidenum">
              <a:rPr lang="en-US" smtClean="0"/>
              <a:t>‹#›</a:t>
            </a:fld>
            <a:endParaRPr lang="en-US"/>
          </a:p>
        </p:txBody>
      </p:sp>
    </p:spTree>
    <p:extLst>
      <p:ext uri="{BB962C8B-B14F-4D97-AF65-F5344CB8AC3E}">
        <p14:creationId xmlns:p14="http://schemas.microsoft.com/office/powerpoint/2010/main" val="1167575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1E5E3-FEAE-45B2-824F-C36FD92959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DD530E-88A9-42F6-A716-EB5AAB6C78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4BD6C4-8E90-4E83-9452-1E138FC948BB}"/>
              </a:ext>
            </a:extLst>
          </p:cNvPr>
          <p:cNvSpPr>
            <a:spLocks noGrp="1"/>
          </p:cNvSpPr>
          <p:nvPr>
            <p:ph type="dt" sz="half" idx="10"/>
          </p:nvPr>
        </p:nvSpPr>
        <p:spPr/>
        <p:txBody>
          <a:bodyPr/>
          <a:lstStyle/>
          <a:p>
            <a:fld id="{04BED461-4EDB-492B-A1ED-91FE3BB52674}" type="datetimeFigureOut">
              <a:rPr lang="en-US" smtClean="0"/>
              <a:t>6/15/2022</a:t>
            </a:fld>
            <a:endParaRPr lang="en-US"/>
          </a:p>
        </p:txBody>
      </p:sp>
      <p:sp>
        <p:nvSpPr>
          <p:cNvPr id="5" name="Footer Placeholder 4">
            <a:extLst>
              <a:ext uri="{FF2B5EF4-FFF2-40B4-BE49-F238E27FC236}">
                <a16:creationId xmlns:a16="http://schemas.microsoft.com/office/drawing/2014/main" id="{3B382720-D324-4998-B41A-3A99CB268B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938C7-90C1-440C-BF0A-45665A907821}"/>
              </a:ext>
            </a:extLst>
          </p:cNvPr>
          <p:cNvSpPr>
            <a:spLocks noGrp="1"/>
          </p:cNvSpPr>
          <p:nvPr>
            <p:ph type="sldNum" sz="quarter" idx="12"/>
          </p:nvPr>
        </p:nvSpPr>
        <p:spPr/>
        <p:txBody>
          <a:bodyPr/>
          <a:lstStyle/>
          <a:p>
            <a:fld id="{21F232AD-2588-4082-8D38-3BA4FCDDE925}" type="slidenum">
              <a:rPr lang="en-US" smtClean="0"/>
              <a:t>‹#›</a:t>
            </a:fld>
            <a:endParaRPr lang="en-US"/>
          </a:p>
        </p:txBody>
      </p:sp>
    </p:spTree>
    <p:extLst>
      <p:ext uri="{BB962C8B-B14F-4D97-AF65-F5344CB8AC3E}">
        <p14:creationId xmlns:p14="http://schemas.microsoft.com/office/powerpoint/2010/main" val="357763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CCAF1F-406C-4133-8FFB-25D5CF9FF3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F0992D-E0A6-4C92-966D-0995C02ABF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4224AE-A668-4C2F-8D8E-1C4FC42F38DB}"/>
              </a:ext>
            </a:extLst>
          </p:cNvPr>
          <p:cNvSpPr>
            <a:spLocks noGrp="1"/>
          </p:cNvSpPr>
          <p:nvPr>
            <p:ph type="dt" sz="half" idx="10"/>
          </p:nvPr>
        </p:nvSpPr>
        <p:spPr/>
        <p:txBody>
          <a:bodyPr/>
          <a:lstStyle/>
          <a:p>
            <a:fld id="{04BED461-4EDB-492B-A1ED-91FE3BB52674}" type="datetimeFigureOut">
              <a:rPr lang="en-US" smtClean="0"/>
              <a:t>6/15/2022</a:t>
            </a:fld>
            <a:endParaRPr lang="en-US"/>
          </a:p>
        </p:txBody>
      </p:sp>
      <p:sp>
        <p:nvSpPr>
          <p:cNvPr id="5" name="Footer Placeholder 4">
            <a:extLst>
              <a:ext uri="{FF2B5EF4-FFF2-40B4-BE49-F238E27FC236}">
                <a16:creationId xmlns:a16="http://schemas.microsoft.com/office/drawing/2014/main" id="{639AEF96-C742-4A27-BAA2-072076C516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F321C9-A356-4E4C-A34C-81BF1CE2A2FC}"/>
              </a:ext>
            </a:extLst>
          </p:cNvPr>
          <p:cNvSpPr>
            <a:spLocks noGrp="1"/>
          </p:cNvSpPr>
          <p:nvPr>
            <p:ph type="sldNum" sz="quarter" idx="12"/>
          </p:nvPr>
        </p:nvSpPr>
        <p:spPr/>
        <p:txBody>
          <a:bodyPr/>
          <a:lstStyle/>
          <a:p>
            <a:fld id="{21F232AD-2588-4082-8D38-3BA4FCDDE925}" type="slidenum">
              <a:rPr lang="en-US" smtClean="0"/>
              <a:t>‹#›</a:t>
            </a:fld>
            <a:endParaRPr lang="en-US"/>
          </a:p>
        </p:txBody>
      </p:sp>
    </p:spTree>
    <p:extLst>
      <p:ext uri="{BB962C8B-B14F-4D97-AF65-F5344CB8AC3E}">
        <p14:creationId xmlns:p14="http://schemas.microsoft.com/office/powerpoint/2010/main" val="3411194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1684-9D6E-48E2-9A18-8D9AE9A3B5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AE8774-4241-491F-8671-B2DDC60EAD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F74C2D-F191-4D7B-ACA8-FC8E9DEEEF13}"/>
              </a:ext>
            </a:extLst>
          </p:cNvPr>
          <p:cNvSpPr>
            <a:spLocks noGrp="1"/>
          </p:cNvSpPr>
          <p:nvPr>
            <p:ph type="dt" sz="half" idx="10"/>
          </p:nvPr>
        </p:nvSpPr>
        <p:spPr/>
        <p:txBody>
          <a:bodyPr/>
          <a:lstStyle/>
          <a:p>
            <a:fld id="{04BED461-4EDB-492B-A1ED-91FE3BB52674}" type="datetimeFigureOut">
              <a:rPr lang="en-US" smtClean="0"/>
              <a:t>6/15/2022</a:t>
            </a:fld>
            <a:endParaRPr lang="en-US"/>
          </a:p>
        </p:txBody>
      </p:sp>
      <p:sp>
        <p:nvSpPr>
          <p:cNvPr id="5" name="Footer Placeholder 4">
            <a:extLst>
              <a:ext uri="{FF2B5EF4-FFF2-40B4-BE49-F238E27FC236}">
                <a16:creationId xmlns:a16="http://schemas.microsoft.com/office/drawing/2014/main" id="{758DEC6D-98C4-4ED7-ABDC-719A73016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D0EE76-574F-482C-961A-27A87DA5E323}"/>
              </a:ext>
            </a:extLst>
          </p:cNvPr>
          <p:cNvSpPr>
            <a:spLocks noGrp="1"/>
          </p:cNvSpPr>
          <p:nvPr>
            <p:ph type="sldNum" sz="quarter" idx="12"/>
          </p:nvPr>
        </p:nvSpPr>
        <p:spPr/>
        <p:txBody>
          <a:bodyPr/>
          <a:lstStyle/>
          <a:p>
            <a:fld id="{21F232AD-2588-4082-8D38-3BA4FCDDE925}" type="slidenum">
              <a:rPr lang="en-US" smtClean="0"/>
              <a:t>‹#›</a:t>
            </a:fld>
            <a:endParaRPr lang="en-US"/>
          </a:p>
        </p:txBody>
      </p:sp>
    </p:spTree>
    <p:extLst>
      <p:ext uri="{BB962C8B-B14F-4D97-AF65-F5344CB8AC3E}">
        <p14:creationId xmlns:p14="http://schemas.microsoft.com/office/powerpoint/2010/main" val="2180793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BF55-F289-4DDC-8A7F-D1EEB45A83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020186-1898-4362-9572-2F8D78045E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769CBE-185B-4379-969D-DC11228B6A51}"/>
              </a:ext>
            </a:extLst>
          </p:cNvPr>
          <p:cNvSpPr>
            <a:spLocks noGrp="1"/>
          </p:cNvSpPr>
          <p:nvPr>
            <p:ph type="dt" sz="half" idx="10"/>
          </p:nvPr>
        </p:nvSpPr>
        <p:spPr/>
        <p:txBody>
          <a:bodyPr/>
          <a:lstStyle/>
          <a:p>
            <a:fld id="{04BED461-4EDB-492B-A1ED-91FE3BB52674}" type="datetimeFigureOut">
              <a:rPr lang="en-US" smtClean="0"/>
              <a:t>6/15/2022</a:t>
            </a:fld>
            <a:endParaRPr lang="en-US"/>
          </a:p>
        </p:txBody>
      </p:sp>
      <p:sp>
        <p:nvSpPr>
          <p:cNvPr id="5" name="Footer Placeholder 4">
            <a:extLst>
              <a:ext uri="{FF2B5EF4-FFF2-40B4-BE49-F238E27FC236}">
                <a16:creationId xmlns:a16="http://schemas.microsoft.com/office/drawing/2014/main" id="{B6AA5013-AAD7-436E-81CA-1CFB6BA657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E31C15-A23A-469C-B339-AB1D9446EA42}"/>
              </a:ext>
            </a:extLst>
          </p:cNvPr>
          <p:cNvSpPr>
            <a:spLocks noGrp="1"/>
          </p:cNvSpPr>
          <p:nvPr>
            <p:ph type="sldNum" sz="quarter" idx="12"/>
          </p:nvPr>
        </p:nvSpPr>
        <p:spPr/>
        <p:txBody>
          <a:bodyPr/>
          <a:lstStyle/>
          <a:p>
            <a:fld id="{21F232AD-2588-4082-8D38-3BA4FCDDE925}" type="slidenum">
              <a:rPr lang="en-US" smtClean="0"/>
              <a:t>‹#›</a:t>
            </a:fld>
            <a:endParaRPr lang="en-US"/>
          </a:p>
        </p:txBody>
      </p:sp>
    </p:spTree>
    <p:extLst>
      <p:ext uri="{BB962C8B-B14F-4D97-AF65-F5344CB8AC3E}">
        <p14:creationId xmlns:p14="http://schemas.microsoft.com/office/powerpoint/2010/main" val="1599270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2F7D9-790C-432F-93EA-9A60FA6710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306986-3CDD-4057-9E34-006E1D1768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7801FA-2493-45CC-BDF5-75A15B6013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5617FC-6BBB-4E75-883C-6F59A5BDCE1D}"/>
              </a:ext>
            </a:extLst>
          </p:cNvPr>
          <p:cNvSpPr>
            <a:spLocks noGrp="1"/>
          </p:cNvSpPr>
          <p:nvPr>
            <p:ph type="dt" sz="half" idx="10"/>
          </p:nvPr>
        </p:nvSpPr>
        <p:spPr/>
        <p:txBody>
          <a:bodyPr/>
          <a:lstStyle/>
          <a:p>
            <a:fld id="{04BED461-4EDB-492B-A1ED-91FE3BB52674}" type="datetimeFigureOut">
              <a:rPr lang="en-US" smtClean="0"/>
              <a:t>6/15/2022</a:t>
            </a:fld>
            <a:endParaRPr lang="en-US"/>
          </a:p>
        </p:txBody>
      </p:sp>
      <p:sp>
        <p:nvSpPr>
          <p:cNvPr id="6" name="Footer Placeholder 5">
            <a:extLst>
              <a:ext uri="{FF2B5EF4-FFF2-40B4-BE49-F238E27FC236}">
                <a16:creationId xmlns:a16="http://schemas.microsoft.com/office/drawing/2014/main" id="{E6000D9B-25A8-4BA2-A22F-4B568A2F0E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02D42B-9B0D-42B7-9058-08432B815F4F}"/>
              </a:ext>
            </a:extLst>
          </p:cNvPr>
          <p:cNvSpPr>
            <a:spLocks noGrp="1"/>
          </p:cNvSpPr>
          <p:nvPr>
            <p:ph type="sldNum" sz="quarter" idx="12"/>
          </p:nvPr>
        </p:nvSpPr>
        <p:spPr/>
        <p:txBody>
          <a:bodyPr/>
          <a:lstStyle/>
          <a:p>
            <a:fld id="{21F232AD-2588-4082-8D38-3BA4FCDDE925}" type="slidenum">
              <a:rPr lang="en-US" smtClean="0"/>
              <a:t>‹#›</a:t>
            </a:fld>
            <a:endParaRPr lang="en-US"/>
          </a:p>
        </p:txBody>
      </p:sp>
    </p:spTree>
    <p:extLst>
      <p:ext uri="{BB962C8B-B14F-4D97-AF65-F5344CB8AC3E}">
        <p14:creationId xmlns:p14="http://schemas.microsoft.com/office/powerpoint/2010/main" val="2892437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15E71-54E6-4DE4-9C0F-9097C2B9B1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01AD28-895C-4236-9A0D-55D8DD3BCA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433A86-CF50-421A-8298-AA4BAE93CC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742824-3785-470C-9672-D1235834C6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9AFB7F-EC73-4EAD-A214-6BC145ACC4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D1357A-9448-4A6A-84B2-571408B94E67}"/>
              </a:ext>
            </a:extLst>
          </p:cNvPr>
          <p:cNvSpPr>
            <a:spLocks noGrp="1"/>
          </p:cNvSpPr>
          <p:nvPr>
            <p:ph type="dt" sz="half" idx="10"/>
          </p:nvPr>
        </p:nvSpPr>
        <p:spPr/>
        <p:txBody>
          <a:bodyPr/>
          <a:lstStyle/>
          <a:p>
            <a:fld id="{04BED461-4EDB-492B-A1ED-91FE3BB52674}" type="datetimeFigureOut">
              <a:rPr lang="en-US" smtClean="0"/>
              <a:t>6/15/2022</a:t>
            </a:fld>
            <a:endParaRPr lang="en-US"/>
          </a:p>
        </p:txBody>
      </p:sp>
      <p:sp>
        <p:nvSpPr>
          <p:cNvPr id="8" name="Footer Placeholder 7">
            <a:extLst>
              <a:ext uri="{FF2B5EF4-FFF2-40B4-BE49-F238E27FC236}">
                <a16:creationId xmlns:a16="http://schemas.microsoft.com/office/drawing/2014/main" id="{DAA05038-5360-4CD0-9446-55716412AC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CEEE46-37A8-4BE9-891A-BD22FCC729F9}"/>
              </a:ext>
            </a:extLst>
          </p:cNvPr>
          <p:cNvSpPr>
            <a:spLocks noGrp="1"/>
          </p:cNvSpPr>
          <p:nvPr>
            <p:ph type="sldNum" sz="quarter" idx="12"/>
          </p:nvPr>
        </p:nvSpPr>
        <p:spPr/>
        <p:txBody>
          <a:bodyPr/>
          <a:lstStyle/>
          <a:p>
            <a:fld id="{21F232AD-2588-4082-8D38-3BA4FCDDE925}" type="slidenum">
              <a:rPr lang="en-US" smtClean="0"/>
              <a:t>‹#›</a:t>
            </a:fld>
            <a:endParaRPr lang="en-US"/>
          </a:p>
        </p:txBody>
      </p:sp>
    </p:spTree>
    <p:extLst>
      <p:ext uri="{BB962C8B-B14F-4D97-AF65-F5344CB8AC3E}">
        <p14:creationId xmlns:p14="http://schemas.microsoft.com/office/powerpoint/2010/main" val="3698813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DB4E5-7CF3-432E-A004-7004D4CA51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65AF4B-91D4-4C79-B1CD-742365F12EE3}"/>
              </a:ext>
            </a:extLst>
          </p:cNvPr>
          <p:cNvSpPr>
            <a:spLocks noGrp="1"/>
          </p:cNvSpPr>
          <p:nvPr>
            <p:ph type="dt" sz="half" idx="10"/>
          </p:nvPr>
        </p:nvSpPr>
        <p:spPr/>
        <p:txBody>
          <a:bodyPr/>
          <a:lstStyle/>
          <a:p>
            <a:fld id="{04BED461-4EDB-492B-A1ED-91FE3BB52674}" type="datetimeFigureOut">
              <a:rPr lang="en-US" smtClean="0"/>
              <a:t>6/15/2022</a:t>
            </a:fld>
            <a:endParaRPr lang="en-US"/>
          </a:p>
        </p:txBody>
      </p:sp>
      <p:sp>
        <p:nvSpPr>
          <p:cNvPr id="4" name="Footer Placeholder 3">
            <a:extLst>
              <a:ext uri="{FF2B5EF4-FFF2-40B4-BE49-F238E27FC236}">
                <a16:creationId xmlns:a16="http://schemas.microsoft.com/office/drawing/2014/main" id="{36A2FF6A-C102-45FA-9879-CF1896A981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F8AB1B-5547-4F3E-BBC8-C3F6463EE713}"/>
              </a:ext>
            </a:extLst>
          </p:cNvPr>
          <p:cNvSpPr>
            <a:spLocks noGrp="1"/>
          </p:cNvSpPr>
          <p:nvPr>
            <p:ph type="sldNum" sz="quarter" idx="12"/>
          </p:nvPr>
        </p:nvSpPr>
        <p:spPr/>
        <p:txBody>
          <a:bodyPr/>
          <a:lstStyle/>
          <a:p>
            <a:fld id="{21F232AD-2588-4082-8D38-3BA4FCDDE925}" type="slidenum">
              <a:rPr lang="en-US" smtClean="0"/>
              <a:t>‹#›</a:t>
            </a:fld>
            <a:endParaRPr lang="en-US"/>
          </a:p>
        </p:txBody>
      </p:sp>
    </p:spTree>
    <p:extLst>
      <p:ext uri="{BB962C8B-B14F-4D97-AF65-F5344CB8AC3E}">
        <p14:creationId xmlns:p14="http://schemas.microsoft.com/office/powerpoint/2010/main" val="1998830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2D79E1-21AD-49D0-BDF7-B9B2EE1A8C55}"/>
              </a:ext>
            </a:extLst>
          </p:cNvPr>
          <p:cNvSpPr>
            <a:spLocks noGrp="1"/>
          </p:cNvSpPr>
          <p:nvPr>
            <p:ph type="dt" sz="half" idx="10"/>
          </p:nvPr>
        </p:nvSpPr>
        <p:spPr/>
        <p:txBody>
          <a:bodyPr/>
          <a:lstStyle/>
          <a:p>
            <a:fld id="{04BED461-4EDB-492B-A1ED-91FE3BB52674}" type="datetimeFigureOut">
              <a:rPr lang="en-US" smtClean="0"/>
              <a:t>6/15/2022</a:t>
            </a:fld>
            <a:endParaRPr lang="en-US"/>
          </a:p>
        </p:txBody>
      </p:sp>
      <p:sp>
        <p:nvSpPr>
          <p:cNvPr id="3" name="Footer Placeholder 2">
            <a:extLst>
              <a:ext uri="{FF2B5EF4-FFF2-40B4-BE49-F238E27FC236}">
                <a16:creationId xmlns:a16="http://schemas.microsoft.com/office/drawing/2014/main" id="{5F32415C-11F9-49F8-B25C-30C6536006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0C3181-E91A-4A9D-B81F-3B7651E79AC4}"/>
              </a:ext>
            </a:extLst>
          </p:cNvPr>
          <p:cNvSpPr>
            <a:spLocks noGrp="1"/>
          </p:cNvSpPr>
          <p:nvPr>
            <p:ph type="sldNum" sz="quarter" idx="12"/>
          </p:nvPr>
        </p:nvSpPr>
        <p:spPr/>
        <p:txBody>
          <a:bodyPr/>
          <a:lstStyle/>
          <a:p>
            <a:fld id="{21F232AD-2588-4082-8D38-3BA4FCDDE925}" type="slidenum">
              <a:rPr lang="en-US" smtClean="0"/>
              <a:t>‹#›</a:t>
            </a:fld>
            <a:endParaRPr lang="en-US"/>
          </a:p>
        </p:txBody>
      </p:sp>
    </p:spTree>
    <p:extLst>
      <p:ext uri="{BB962C8B-B14F-4D97-AF65-F5344CB8AC3E}">
        <p14:creationId xmlns:p14="http://schemas.microsoft.com/office/powerpoint/2010/main" val="181685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63DC5-8EEB-4110-AB3D-6D102D9309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D8D43A-B9F3-4F48-97CB-B0DDB93CCD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81FAE6-A4CC-4C19-A40C-508B48FF9C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A18888-F6CD-436F-B9D7-08AD514BF753}"/>
              </a:ext>
            </a:extLst>
          </p:cNvPr>
          <p:cNvSpPr>
            <a:spLocks noGrp="1"/>
          </p:cNvSpPr>
          <p:nvPr>
            <p:ph type="dt" sz="half" idx="10"/>
          </p:nvPr>
        </p:nvSpPr>
        <p:spPr/>
        <p:txBody>
          <a:bodyPr/>
          <a:lstStyle/>
          <a:p>
            <a:fld id="{04BED461-4EDB-492B-A1ED-91FE3BB52674}" type="datetimeFigureOut">
              <a:rPr lang="en-US" smtClean="0"/>
              <a:t>6/15/2022</a:t>
            </a:fld>
            <a:endParaRPr lang="en-US"/>
          </a:p>
        </p:txBody>
      </p:sp>
      <p:sp>
        <p:nvSpPr>
          <p:cNvPr id="6" name="Footer Placeholder 5">
            <a:extLst>
              <a:ext uri="{FF2B5EF4-FFF2-40B4-BE49-F238E27FC236}">
                <a16:creationId xmlns:a16="http://schemas.microsoft.com/office/drawing/2014/main" id="{7A0A0BA5-0CE6-4367-8FDB-B412943EF7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441F0A-F88C-4CAA-B6A1-E407F52336DD}"/>
              </a:ext>
            </a:extLst>
          </p:cNvPr>
          <p:cNvSpPr>
            <a:spLocks noGrp="1"/>
          </p:cNvSpPr>
          <p:nvPr>
            <p:ph type="sldNum" sz="quarter" idx="12"/>
          </p:nvPr>
        </p:nvSpPr>
        <p:spPr/>
        <p:txBody>
          <a:bodyPr/>
          <a:lstStyle/>
          <a:p>
            <a:fld id="{21F232AD-2588-4082-8D38-3BA4FCDDE925}" type="slidenum">
              <a:rPr lang="en-US" smtClean="0"/>
              <a:t>‹#›</a:t>
            </a:fld>
            <a:endParaRPr lang="en-US"/>
          </a:p>
        </p:txBody>
      </p:sp>
    </p:spTree>
    <p:extLst>
      <p:ext uri="{BB962C8B-B14F-4D97-AF65-F5344CB8AC3E}">
        <p14:creationId xmlns:p14="http://schemas.microsoft.com/office/powerpoint/2010/main" val="2192252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A6F18-1FE2-4A35-BA0C-D62F51765F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DB4D92-E24A-495C-8410-3C239F2F8E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643FB9-45D6-4207-BA6B-AD1812F211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C9ABDB-D925-45B7-90D1-0C131EB1F6E0}"/>
              </a:ext>
            </a:extLst>
          </p:cNvPr>
          <p:cNvSpPr>
            <a:spLocks noGrp="1"/>
          </p:cNvSpPr>
          <p:nvPr>
            <p:ph type="dt" sz="half" idx="10"/>
          </p:nvPr>
        </p:nvSpPr>
        <p:spPr/>
        <p:txBody>
          <a:bodyPr/>
          <a:lstStyle/>
          <a:p>
            <a:fld id="{04BED461-4EDB-492B-A1ED-91FE3BB52674}" type="datetimeFigureOut">
              <a:rPr lang="en-US" smtClean="0"/>
              <a:t>6/15/2022</a:t>
            </a:fld>
            <a:endParaRPr lang="en-US"/>
          </a:p>
        </p:txBody>
      </p:sp>
      <p:sp>
        <p:nvSpPr>
          <p:cNvPr id="6" name="Footer Placeholder 5">
            <a:extLst>
              <a:ext uri="{FF2B5EF4-FFF2-40B4-BE49-F238E27FC236}">
                <a16:creationId xmlns:a16="http://schemas.microsoft.com/office/drawing/2014/main" id="{3668BC3F-FEE3-4377-80F4-43BC70E30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87B371-FE87-403F-80A3-262DC99D04CD}"/>
              </a:ext>
            </a:extLst>
          </p:cNvPr>
          <p:cNvSpPr>
            <a:spLocks noGrp="1"/>
          </p:cNvSpPr>
          <p:nvPr>
            <p:ph type="sldNum" sz="quarter" idx="12"/>
          </p:nvPr>
        </p:nvSpPr>
        <p:spPr/>
        <p:txBody>
          <a:bodyPr/>
          <a:lstStyle/>
          <a:p>
            <a:fld id="{21F232AD-2588-4082-8D38-3BA4FCDDE925}" type="slidenum">
              <a:rPr lang="en-US" smtClean="0"/>
              <a:t>‹#›</a:t>
            </a:fld>
            <a:endParaRPr lang="en-US"/>
          </a:p>
        </p:txBody>
      </p:sp>
    </p:spTree>
    <p:extLst>
      <p:ext uri="{BB962C8B-B14F-4D97-AF65-F5344CB8AC3E}">
        <p14:creationId xmlns:p14="http://schemas.microsoft.com/office/powerpoint/2010/main" val="257152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9A3E43-DB02-4D4C-A73A-BBC148C512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32D07C-7BB0-4D87-83FF-95D2EFB2B4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6C65DC-048F-484C-BD03-531FB12761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BED461-4EDB-492B-A1ED-91FE3BB52674}" type="datetimeFigureOut">
              <a:rPr lang="en-US" smtClean="0"/>
              <a:t>6/15/2022</a:t>
            </a:fld>
            <a:endParaRPr lang="en-US"/>
          </a:p>
        </p:txBody>
      </p:sp>
      <p:sp>
        <p:nvSpPr>
          <p:cNvPr id="5" name="Footer Placeholder 4">
            <a:extLst>
              <a:ext uri="{FF2B5EF4-FFF2-40B4-BE49-F238E27FC236}">
                <a16:creationId xmlns:a16="http://schemas.microsoft.com/office/drawing/2014/main" id="{9E4A4C4A-7ECA-4FE8-9540-CCB21E4C08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CA7F4E-9118-44C1-B61A-D714634BB1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F232AD-2588-4082-8D38-3BA4FCDDE925}" type="slidenum">
              <a:rPr lang="en-US" smtClean="0"/>
              <a:t>‹#›</a:t>
            </a:fld>
            <a:endParaRPr lang="en-US"/>
          </a:p>
        </p:txBody>
      </p:sp>
    </p:spTree>
    <p:extLst>
      <p:ext uri="{BB962C8B-B14F-4D97-AF65-F5344CB8AC3E}">
        <p14:creationId xmlns:p14="http://schemas.microsoft.com/office/powerpoint/2010/main" val="635826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6664D-EC26-4370-9A9B-27343DE51971}"/>
              </a:ext>
            </a:extLst>
          </p:cNvPr>
          <p:cNvSpPr>
            <a:spLocks noGrp="1"/>
          </p:cNvSpPr>
          <p:nvPr>
            <p:ph type="ctrTitle"/>
          </p:nvPr>
        </p:nvSpPr>
        <p:spPr>
          <a:xfrm>
            <a:off x="1524000" y="2433708"/>
            <a:ext cx="9144000" cy="1575580"/>
          </a:xfrm>
        </p:spPr>
        <p:txBody>
          <a:bodyPr>
            <a:normAutofit/>
          </a:bodyPr>
          <a:lstStyle/>
          <a:p>
            <a:r>
              <a:rPr lang="en-US" sz="7200" b="1" dirty="0">
                <a:solidFill>
                  <a:srgbClr val="00B050"/>
                </a:solidFill>
                <a:latin typeface="Cambria" panose="02040503050406030204" pitchFamily="18" charset="0"/>
                <a:ea typeface="Cambria" panose="02040503050406030204" pitchFamily="18" charset="0"/>
              </a:rPr>
              <a:t>Interrupts of 8085</a:t>
            </a:r>
          </a:p>
        </p:txBody>
      </p:sp>
    </p:spTree>
    <p:extLst>
      <p:ext uri="{BB962C8B-B14F-4D97-AF65-F5344CB8AC3E}">
        <p14:creationId xmlns:p14="http://schemas.microsoft.com/office/powerpoint/2010/main" val="3905226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55582D-8438-4186-94C4-BE1DB01A2319}"/>
              </a:ext>
            </a:extLst>
          </p:cNvPr>
          <p:cNvSpPr>
            <a:spLocks noGrp="1"/>
          </p:cNvSpPr>
          <p:nvPr>
            <p:ph idx="1"/>
          </p:nvPr>
        </p:nvSpPr>
        <p:spPr>
          <a:xfrm>
            <a:off x="838200" y="759653"/>
            <a:ext cx="10515600" cy="5318834"/>
          </a:xfrm>
        </p:spPr>
        <p:txBody>
          <a:bodyPr>
            <a:normAutofit/>
          </a:bodyPr>
          <a:lstStyle/>
          <a:p>
            <a:pPr marL="0" indent="0" algn="just">
              <a:lnSpc>
                <a:spcPct val="150000"/>
              </a:lnSpc>
              <a:buNone/>
            </a:pPr>
            <a:r>
              <a:rPr lang="en-US" sz="2000" b="1" dirty="0">
                <a:effectLst/>
                <a:latin typeface="Cambria" panose="02040503050406030204" pitchFamily="18" charset="0"/>
                <a:ea typeface="Cambria" panose="02040503050406030204" pitchFamily="18" charset="0"/>
                <a:cs typeface="Times New Roman" panose="02020603050405020304" pitchFamily="18" charset="0"/>
              </a:rPr>
              <a:t>Set Interrupt Mask (SIM) –</a:t>
            </a:r>
            <a:r>
              <a:rPr lang="en-US" sz="2000" dirty="0">
                <a:effectLst/>
                <a:latin typeface="Cambria" panose="02040503050406030204" pitchFamily="18" charset="0"/>
                <a:ea typeface="Cambria" panose="02040503050406030204" pitchFamily="18" charset="0"/>
                <a:cs typeface="Times New Roman" panose="02020603050405020304" pitchFamily="18" charset="0"/>
              </a:rPr>
              <a:t> It is used to implement the hardware interrupts (RST 7.5, RST 6.5, RST 5.5) by setting various bits to form masks or generate output data via the Serial Output Data (SOD) line. First the required value is loaded in accumulator then SIM will take the bit pattern from it. </a:t>
            </a:r>
          </a:p>
          <a:p>
            <a:pPr marL="0" indent="0" algn="ctr">
              <a:lnSpc>
                <a:spcPct val="150000"/>
              </a:lnSpc>
              <a:buNone/>
            </a:pPr>
            <a:endParaRPr lang="en-US" sz="2000" dirty="0">
              <a:effectLst/>
              <a:latin typeface="Cambria" panose="02040503050406030204" pitchFamily="18" charset="0"/>
              <a:ea typeface="Cambria" panose="020405030504060302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345423C-17A5-4025-8823-08F2BB8E0BD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50831" y="2602523"/>
            <a:ext cx="7554351" cy="3495824"/>
          </a:xfrm>
          <a:prstGeom prst="rect">
            <a:avLst/>
          </a:prstGeom>
          <a:noFill/>
          <a:ln>
            <a:noFill/>
          </a:ln>
        </p:spPr>
      </p:pic>
    </p:spTree>
    <p:extLst>
      <p:ext uri="{BB962C8B-B14F-4D97-AF65-F5344CB8AC3E}">
        <p14:creationId xmlns:p14="http://schemas.microsoft.com/office/powerpoint/2010/main" val="109570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DD15E-F821-48C9-9850-F63903FDF4A5}"/>
              </a:ext>
            </a:extLst>
          </p:cNvPr>
          <p:cNvSpPr>
            <a:spLocks noGrp="1"/>
          </p:cNvSpPr>
          <p:nvPr>
            <p:ph idx="1"/>
          </p:nvPr>
        </p:nvSpPr>
        <p:spPr>
          <a:xfrm>
            <a:off x="838200" y="745582"/>
            <a:ext cx="10515600" cy="5332901"/>
          </a:xfrm>
        </p:spPr>
        <p:txBody>
          <a:bodyPr>
            <a:normAutofit/>
          </a:bodyPr>
          <a:lstStyle/>
          <a:p>
            <a:pPr marL="0" indent="0" algn="just">
              <a:lnSpc>
                <a:spcPct val="150000"/>
              </a:lnSpc>
              <a:buNone/>
            </a:pPr>
            <a:r>
              <a:rPr lang="en-US" sz="2000" b="1" dirty="0">
                <a:effectLst/>
                <a:latin typeface="Cambria" panose="02040503050406030204" pitchFamily="18" charset="0"/>
                <a:ea typeface="Cambria" panose="02040503050406030204" pitchFamily="18" charset="0"/>
                <a:cs typeface="Times New Roman" panose="02020603050405020304" pitchFamily="18" charset="0"/>
              </a:rPr>
              <a:t>Read Interrupt Mask (RIM) –</a:t>
            </a:r>
            <a:r>
              <a:rPr lang="en-US" sz="2000" dirty="0">
                <a:effectLst/>
                <a:latin typeface="Cambria" panose="02040503050406030204" pitchFamily="18" charset="0"/>
                <a:ea typeface="Cambria" panose="02040503050406030204" pitchFamily="18" charset="0"/>
                <a:cs typeface="Times New Roman" panose="02020603050405020304" pitchFamily="18" charset="0"/>
              </a:rPr>
              <a:t> This instruction is used to read the status of the hardware interrupts (RST 7.5, RST 6.5, RST 5.5) by loading into the A register a byte which defines the condition of the mask bits for the interrupts. It also reads the condition of SID (Serial Input Data) bit on the microprocessor. </a:t>
            </a:r>
          </a:p>
          <a:p>
            <a:pPr marL="0" indent="0" algn="just">
              <a:lnSpc>
                <a:spcPct val="150000"/>
              </a:lnSpc>
              <a:buNone/>
            </a:pPr>
            <a:endParaRPr lang="en-US" sz="2000" dirty="0">
              <a:effectLst/>
              <a:latin typeface="Cambria" panose="02040503050406030204" pitchFamily="18" charset="0"/>
              <a:ea typeface="Cambria" panose="020405030504060302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0058175-C200-4155-9719-15B03C8F424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67950" y="2834734"/>
            <a:ext cx="7990449" cy="3277684"/>
          </a:xfrm>
          <a:prstGeom prst="rect">
            <a:avLst/>
          </a:prstGeom>
          <a:noFill/>
          <a:ln>
            <a:noFill/>
          </a:ln>
        </p:spPr>
      </p:pic>
    </p:spTree>
    <p:extLst>
      <p:ext uri="{BB962C8B-B14F-4D97-AF65-F5344CB8AC3E}">
        <p14:creationId xmlns:p14="http://schemas.microsoft.com/office/powerpoint/2010/main" val="3119942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346457-71A1-4038-B0DA-D9C0AFCEB5EA}"/>
              </a:ext>
            </a:extLst>
          </p:cNvPr>
          <p:cNvSpPr>
            <a:spLocks noGrp="1"/>
          </p:cNvSpPr>
          <p:nvPr>
            <p:ph idx="1"/>
          </p:nvPr>
        </p:nvSpPr>
        <p:spPr>
          <a:xfrm>
            <a:off x="838200" y="731520"/>
            <a:ext cx="10515600" cy="5445443"/>
          </a:xfrm>
        </p:spPr>
        <p:txBody>
          <a:bodyPr>
            <a:normAutofit fontScale="70000" lnSpcReduction="20000"/>
          </a:bodyPr>
          <a:lstStyle/>
          <a:p>
            <a:pPr marL="0" indent="0" algn="just">
              <a:lnSpc>
                <a:spcPct val="170000"/>
              </a:lnSpc>
              <a:buNone/>
            </a:pPr>
            <a:r>
              <a:rPr lang="en-US" sz="3200" b="1" dirty="0">
                <a:solidFill>
                  <a:srgbClr val="00B050"/>
                </a:solidFill>
                <a:latin typeface="Cambria" panose="02040503050406030204" pitchFamily="18" charset="0"/>
                <a:ea typeface="Cambria" panose="02040503050406030204" pitchFamily="18" charset="0"/>
              </a:rPr>
              <a:t>Interrupt</a:t>
            </a:r>
          </a:p>
          <a:p>
            <a:pPr marL="0" indent="0" algn="just">
              <a:lnSpc>
                <a:spcPct val="170000"/>
              </a:lnSpc>
              <a:buNone/>
            </a:pPr>
            <a:r>
              <a:rPr lang="en-US" sz="2900" dirty="0">
                <a:latin typeface="Cambria" panose="02040503050406030204" pitchFamily="18" charset="0"/>
                <a:ea typeface="Cambria" panose="02040503050406030204" pitchFamily="18" charset="0"/>
              </a:rPr>
              <a:t>An external I/O signal or an instruction can suspend normal flow of execution and go to ISR. Once serviced, program resumes.</a:t>
            </a:r>
          </a:p>
          <a:p>
            <a:pPr marL="0" indent="0" algn="just">
              <a:lnSpc>
                <a:spcPct val="170000"/>
              </a:lnSpc>
              <a:buNone/>
            </a:pPr>
            <a:r>
              <a:rPr lang="en-US" sz="3100" b="1" dirty="0">
                <a:solidFill>
                  <a:srgbClr val="00B050"/>
                </a:solidFill>
                <a:latin typeface="Cambria" panose="02040503050406030204" pitchFamily="18" charset="0"/>
                <a:ea typeface="Cambria" panose="02040503050406030204" pitchFamily="18" charset="0"/>
              </a:rPr>
              <a:t>ISR</a:t>
            </a:r>
          </a:p>
          <a:p>
            <a:pPr marL="0" indent="0" algn="just">
              <a:lnSpc>
                <a:spcPct val="170000"/>
              </a:lnSpc>
              <a:buNone/>
            </a:pPr>
            <a:r>
              <a:rPr lang="en-US" sz="2900" dirty="0">
                <a:latin typeface="Cambria" panose="02040503050406030204" pitchFamily="18" charset="0"/>
                <a:ea typeface="Cambria" panose="02040503050406030204" pitchFamily="18" charset="0"/>
              </a:rPr>
              <a:t>A small program or a routine that when executed services the corresponding interrupting source is called as an ISR.</a:t>
            </a:r>
          </a:p>
          <a:p>
            <a:pPr marL="0" indent="0" algn="just">
              <a:lnSpc>
                <a:spcPct val="170000"/>
              </a:lnSpc>
              <a:buNone/>
            </a:pPr>
            <a:r>
              <a:rPr lang="en-US" sz="3100" b="1" dirty="0">
                <a:solidFill>
                  <a:srgbClr val="00B050"/>
                </a:solidFill>
                <a:latin typeface="Cambria" panose="02040503050406030204" pitchFamily="18" charset="0"/>
                <a:ea typeface="Cambria" panose="02040503050406030204" pitchFamily="18" charset="0"/>
              </a:rPr>
              <a:t>What happens when interrupt comes?</a:t>
            </a:r>
          </a:p>
          <a:p>
            <a:pPr lvl="1" algn="just">
              <a:lnSpc>
                <a:spcPct val="170000"/>
              </a:lnSpc>
              <a:buFont typeface="Wingdings" panose="05000000000000000000" pitchFamily="2" charset="2"/>
              <a:buChar char="§"/>
            </a:pPr>
            <a:r>
              <a:rPr lang="en-US" sz="2900" dirty="0">
                <a:latin typeface="Cambria" panose="02040503050406030204" pitchFamily="18" charset="0"/>
                <a:ea typeface="Cambria" panose="02040503050406030204" pitchFamily="18" charset="0"/>
              </a:rPr>
              <a:t>INTA (active low) signal to the peripheral.</a:t>
            </a:r>
          </a:p>
          <a:p>
            <a:pPr lvl="1" algn="just">
              <a:lnSpc>
                <a:spcPct val="170000"/>
              </a:lnSpc>
              <a:buFont typeface="Wingdings" panose="05000000000000000000" pitchFamily="2" charset="2"/>
              <a:buChar char="§"/>
            </a:pPr>
            <a:r>
              <a:rPr lang="en-US" sz="2900" dirty="0">
                <a:latin typeface="Cambria" panose="02040503050406030204" pitchFamily="18" charset="0"/>
                <a:ea typeface="Cambria" panose="02040503050406030204" pitchFamily="18" charset="0"/>
              </a:rPr>
              <a:t>Vector address of particular interrupt is stored in program counter.</a:t>
            </a:r>
          </a:p>
          <a:p>
            <a:pPr lvl="1" algn="just">
              <a:lnSpc>
                <a:spcPct val="170000"/>
              </a:lnSpc>
              <a:buFont typeface="Wingdings" panose="05000000000000000000" pitchFamily="2" charset="2"/>
              <a:buChar char="§"/>
            </a:pPr>
            <a:r>
              <a:rPr lang="en-US" sz="2900" dirty="0">
                <a:latin typeface="Cambria" panose="02040503050406030204" pitchFamily="18" charset="0"/>
                <a:ea typeface="Cambria" panose="02040503050406030204" pitchFamily="18" charset="0"/>
              </a:rPr>
              <a:t>The processor executes an ISR.</a:t>
            </a:r>
          </a:p>
        </p:txBody>
      </p:sp>
    </p:spTree>
    <p:extLst>
      <p:ext uri="{BB962C8B-B14F-4D97-AF65-F5344CB8AC3E}">
        <p14:creationId xmlns:p14="http://schemas.microsoft.com/office/powerpoint/2010/main" val="2393393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485A58-53DB-4342-910F-8DD9524A1FCA}"/>
              </a:ext>
            </a:extLst>
          </p:cNvPr>
          <p:cNvSpPr>
            <a:spLocks noGrp="1"/>
          </p:cNvSpPr>
          <p:nvPr>
            <p:ph idx="1"/>
          </p:nvPr>
        </p:nvSpPr>
        <p:spPr>
          <a:xfrm>
            <a:off x="838200" y="872197"/>
            <a:ext cx="10515600" cy="5304766"/>
          </a:xfrm>
        </p:spPr>
        <p:txBody>
          <a:bodyPr>
            <a:normAutofit/>
          </a:bodyPr>
          <a:lstStyle/>
          <a:p>
            <a:pPr marL="0" marR="0" indent="0" algn="just">
              <a:lnSpc>
                <a:spcPct val="200000"/>
              </a:lnSpc>
              <a:spcBef>
                <a:spcPts val="0"/>
              </a:spcBef>
              <a:spcAft>
                <a:spcPts val="800"/>
              </a:spcAft>
              <a:buNone/>
            </a:pPr>
            <a:r>
              <a:rPr lang="en-US" sz="2400" b="1" kern="1800" dirty="0">
                <a:solidFill>
                  <a:srgbClr val="00B050"/>
                </a:solidFill>
                <a:effectLst/>
                <a:latin typeface="Cambria" panose="02040503050406030204" pitchFamily="18" charset="0"/>
                <a:ea typeface="Cambria" panose="02040503050406030204" pitchFamily="18" charset="0"/>
                <a:cs typeface="Times New Roman" panose="02020603050405020304" pitchFamily="18" charset="0"/>
              </a:rPr>
              <a:t>Interrupts in 8085 microprocessor</a:t>
            </a:r>
            <a:endParaRPr lang="en-US" sz="2400" b="1" dirty="0">
              <a:solidFill>
                <a:srgbClr val="00B050"/>
              </a:solidFill>
              <a:effectLst/>
              <a:latin typeface="Cambria" panose="02040503050406030204" pitchFamily="18" charset="0"/>
              <a:ea typeface="Cambria" panose="02040503050406030204" pitchFamily="18" charset="0"/>
              <a:cs typeface="Times New Roman" panose="02020603050405020304" pitchFamily="18" charset="0"/>
            </a:endParaRPr>
          </a:p>
          <a:p>
            <a:pPr marL="0" marR="0" indent="0" algn="just">
              <a:lnSpc>
                <a:spcPct val="200000"/>
              </a:lnSpc>
              <a:spcBef>
                <a:spcPts val="0"/>
              </a:spcBef>
              <a:spcAft>
                <a:spcPts val="800"/>
              </a:spcAft>
              <a:buNone/>
            </a:pPr>
            <a:r>
              <a:rPr lang="en-US" sz="2000" dirty="0">
                <a:effectLst/>
                <a:latin typeface="Cambria" panose="02040503050406030204" pitchFamily="18" charset="0"/>
                <a:ea typeface="Cambria" panose="02040503050406030204" pitchFamily="18" charset="0"/>
                <a:cs typeface="Times New Roman" panose="02020603050405020304" pitchFamily="18" charset="0"/>
              </a:rPr>
              <a:t>When microprocessor receives any interrupt signal from peripheral(s) which are requesting its services, it stops its current execution and program control is transferred to a sub-routine by generating </a:t>
            </a:r>
            <a:r>
              <a:rPr lang="en-US" sz="2000" b="1" dirty="0">
                <a:effectLst/>
                <a:latin typeface="Cambria" panose="02040503050406030204" pitchFamily="18" charset="0"/>
                <a:ea typeface="Cambria" panose="02040503050406030204" pitchFamily="18" charset="0"/>
                <a:cs typeface="Times New Roman" panose="02020603050405020304" pitchFamily="18" charset="0"/>
              </a:rPr>
              <a:t>CALL</a:t>
            </a:r>
            <a:r>
              <a:rPr lang="en-US" sz="2000" dirty="0">
                <a:effectLst/>
                <a:latin typeface="Cambria" panose="02040503050406030204" pitchFamily="18" charset="0"/>
                <a:ea typeface="Cambria" panose="02040503050406030204" pitchFamily="18" charset="0"/>
                <a:cs typeface="Times New Roman" panose="02020603050405020304" pitchFamily="18" charset="0"/>
              </a:rPr>
              <a:t> signal and after executing sub-routine by generating </a:t>
            </a:r>
            <a:r>
              <a:rPr lang="en-US" sz="2000" b="1" dirty="0">
                <a:effectLst/>
                <a:latin typeface="Cambria" panose="02040503050406030204" pitchFamily="18" charset="0"/>
                <a:ea typeface="Cambria" panose="02040503050406030204" pitchFamily="18" charset="0"/>
                <a:cs typeface="Times New Roman" panose="02020603050405020304" pitchFamily="18" charset="0"/>
              </a:rPr>
              <a:t>RET</a:t>
            </a:r>
            <a:r>
              <a:rPr lang="en-US" sz="2000" dirty="0">
                <a:effectLst/>
                <a:latin typeface="Cambria" panose="02040503050406030204" pitchFamily="18" charset="0"/>
                <a:ea typeface="Cambria" panose="02040503050406030204" pitchFamily="18" charset="0"/>
                <a:cs typeface="Times New Roman" panose="02020603050405020304" pitchFamily="18" charset="0"/>
              </a:rPr>
              <a:t> signal again program control is transferred to main program from where it had stopped.</a:t>
            </a:r>
          </a:p>
          <a:p>
            <a:pPr marL="0" marR="0" indent="0" algn="just">
              <a:lnSpc>
                <a:spcPct val="200000"/>
              </a:lnSpc>
              <a:spcBef>
                <a:spcPts val="0"/>
              </a:spcBef>
              <a:spcAft>
                <a:spcPts val="800"/>
              </a:spcAft>
              <a:buNone/>
            </a:pPr>
            <a:r>
              <a:rPr lang="en-US" sz="2000" dirty="0">
                <a:effectLst/>
                <a:latin typeface="Cambria" panose="02040503050406030204" pitchFamily="18" charset="0"/>
                <a:ea typeface="Cambria" panose="02040503050406030204" pitchFamily="18" charset="0"/>
                <a:cs typeface="Times New Roman" panose="02020603050405020304" pitchFamily="18" charset="0"/>
              </a:rPr>
              <a:t>When microprocessor receives interrupt signals, it sends an acknowledgement (INTA) to the peripheral which is requesting for its service.</a:t>
            </a:r>
          </a:p>
          <a:p>
            <a:pPr marL="0" indent="0" algn="just">
              <a:lnSpc>
                <a:spcPct val="200000"/>
              </a:lnSpc>
              <a:buNone/>
            </a:pP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96800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AE0DEB-DA03-4A07-BE82-0AA8E5B260F5}"/>
              </a:ext>
            </a:extLst>
          </p:cNvPr>
          <p:cNvSpPr>
            <a:spLocks noGrp="1"/>
          </p:cNvSpPr>
          <p:nvPr>
            <p:ph idx="1"/>
          </p:nvPr>
        </p:nvSpPr>
        <p:spPr>
          <a:xfrm>
            <a:off x="838199" y="829994"/>
            <a:ext cx="10809850" cy="5346969"/>
          </a:xfrm>
        </p:spPr>
        <p:txBody>
          <a:bodyPr>
            <a:normAutofit/>
          </a:bodyPr>
          <a:lstStyle/>
          <a:p>
            <a:pPr marL="0" marR="0" indent="0" algn="just">
              <a:lnSpc>
                <a:spcPct val="200000"/>
              </a:lnSpc>
              <a:spcBef>
                <a:spcPts val="0"/>
              </a:spcBef>
              <a:spcAft>
                <a:spcPts val="800"/>
              </a:spcAft>
              <a:buNone/>
            </a:pPr>
            <a:r>
              <a:rPr lang="en-US" sz="2000" dirty="0">
                <a:effectLst/>
                <a:latin typeface="Cambria" panose="02040503050406030204" pitchFamily="18" charset="0"/>
                <a:ea typeface="Cambria" panose="02040503050406030204" pitchFamily="18" charset="0"/>
                <a:cs typeface="Times New Roman" panose="02020603050405020304" pitchFamily="18" charset="0"/>
              </a:rPr>
              <a:t>Interrupts can be classified into various categories based on different parameters: </a:t>
            </a:r>
          </a:p>
          <a:p>
            <a:pPr marL="0" marR="0" lvl="0" indent="0" algn="just">
              <a:lnSpc>
                <a:spcPct val="200000"/>
              </a:lnSpc>
              <a:spcBef>
                <a:spcPts val="0"/>
              </a:spcBef>
              <a:spcAft>
                <a:spcPts val="800"/>
              </a:spcAft>
              <a:buNone/>
              <a:tabLst>
                <a:tab pos="457200" algn="l"/>
              </a:tabLst>
            </a:pPr>
            <a:r>
              <a:rPr lang="en-US" sz="2400" b="1" dirty="0">
                <a:solidFill>
                  <a:srgbClr val="00B050"/>
                </a:solidFill>
                <a:effectLst/>
                <a:latin typeface="Cambria" panose="02040503050406030204" pitchFamily="18" charset="0"/>
                <a:ea typeface="Cambria" panose="02040503050406030204" pitchFamily="18" charset="0"/>
                <a:cs typeface="Times New Roman" panose="02020603050405020304" pitchFamily="18" charset="0"/>
              </a:rPr>
              <a:t>Hardware and Software Interrupts</a:t>
            </a:r>
          </a:p>
          <a:p>
            <a:pPr marL="0" marR="0" lvl="0" indent="0" algn="just">
              <a:lnSpc>
                <a:spcPct val="200000"/>
              </a:lnSpc>
              <a:spcBef>
                <a:spcPts val="0"/>
              </a:spcBef>
              <a:spcAft>
                <a:spcPts val="800"/>
              </a:spcAft>
              <a:buNone/>
              <a:tabLst>
                <a:tab pos="457200" algn="l"/>
              </a:tabLst>
            </a:pPr>
            <a:r>
              <a:rPr lang="en-US" sz="2000" dirty="0">
                <a:effectLst/>
                <a:latin typeface="Cambria" panose="02040503050406030204" pitchFamily="18" charset="0"/>
                <a:ea typeface="Cambria" panose="02040503050406030204" pitchFamily="18" charset="0"/>
                <a:cs typeface="Times New Roman" panose="02020603050405020304" pitchFamily="18" charset="0"/>
              </a:rPr>
              <a:t>When microprocessors receive interrupt signals through pins (hardware) of microprocessor, they are known as </a:t>
            </a:r>
            <a:r>
              <a:rPr lang="en-US" sz="2000" b="1" i="1" dirty="0">
                <a:solidFill>
                  <a:srgbClr val="00B050"/>
                </a:solidFill>
                <a:effectLst/>
                <a:latin typeface="Cambria" panose="02040503050406030204" pitchFamily="18" charset="0"/>
                <a:ea typeface="Cambria" panose="02040503050406030204" pitchFamily="18" charset="0"/>
                <a:cs typeface="Times New Roman" panose="02020603050405020304" pitchFamily="18" charset="0"/>
              </a:rPr>
              <a:t>Hardware Interrupts</a:t>
            </a:r>
            <a:r>
              <a:rPr lang="en-US" sz="2000" dirty="0">
                <a:effectLst/>
                <a:latin typeface="Cambria" panose="02040503050406030204" pitchFamily="18" charset="0"/>
                <a:ea typeface="Cambria" panose="02040503050406030204" pitchFamily="18" charset="0"/>
                <a:cs typeface="Times New Roman" panose="02020603050405020304" pitchFamily="18" charset="0"/>
              </a:rPr>
              <a:t>. There are 5 Hardware Interrupts in 8085 microprocessor. They are – </a:t>
            </a:r>
            <a:r>
              <a:rPr lang="en-US" sz="2000" i="1" dirty="0">
                <a:effectLst/>
                <a:latin typeface="Cambria" panose="02040503050406030204" pitchFamily="18" charset="0"/>
                <a:ea typeface="Cambria" panose="02040503050406030204" pitchFamily="18" charset="0"/>
                <a:cs typeface="Times New Roman" panose="02020603050405020304" pitchFamily="18" charset="0"/>
              </a:rPr>
              <a:t>INTR, RST 7.5, RST 6.5, RST 5.5, TRAP.</a:t>
            </a:r>
            <a:r>
              <a:rPr lang="en-US" sz="2000" dirty="0">
                <a:effectLst/>
                <a:latin typeface="Cambria" panose="02040503050406030204" pitchFamily="18" charset="0"/>
                <a:ea typeface="Cambria" panose="02040503050406030204" pitchFamily="18" charset="0"/>
                <a:cs typeface="Times New Roman" panose="02020603050405020304" pitchFamily="18" charset="0"/>
              </a:rPr>
              <a:t> </a:t>
            </a:r>
            <a:r>
              <a:rPr lang="en-US" sz="2000" b="1" i="1" dirty="0">
                <a:solidFill>
                  <a:srgbClr val="00B050"/>
                </a:solidFill>
                <a:effectLst/>
                <a:latin typeface="Cambria" panose="02040503050406030204" pitchFamily="18" charset="0"/>
                <a:ea typeface="Cambria" panose="02040503050406030204" pitchFamily="18" charset="0"/>
                <a:cs typeface="Times New Roman" panose="02020603050405020304" pitchFamily="18" charset="0"/>
              </a:rPr>
              <a:t>Software Interrupts</a:t>
            </a:r>
            <a:r>
              <a:rPr lang="en-US" sz="2000" b="1" dirty="0">
                <a:solidFill>
                  <a:srgbClr val="00B050"/>
                </a:solidFill>
                <a:effectLst/>
                <a:latin typeface="Cambria" panose="02040503050406030204" pitchFamily="18" charset="0"/>
                <a:ea typeface="Cambria" panose="02040503050406030204" pitchFamily="18" charset="0"/>
                <a:cs typeface="Times New Roman" panose="02020603050405020304" pitchFamily="18" charset="0"/>
              </a:rPr>
              <a:t> </a:t>
            </a:r>
            <a:r>
              <a:rPr lang="en-US" sz="2000" dirty="0">
                <a:effectLst/>
                <a:latin typeface="Cambria" panose="02040503050406030204" pitchFamily="18" charset="0"/>
                <a:ea typeface="Cambria" panose="02040503050406030204" pitchFamily="18" charset="0"/>
                <a:cs typeface="Times New Roman" panose="02020603050405020304" pitchFamily="18" charset="0"/>
              </a:rPr>
              <a:t>are those which are inserted in between the program which means these are mnemonics of microprocessor. There are 8 software interrupts in 8085 microprocessor. They are – </a:t>
            </a:r>
            <a:r>
              <a:rPr lang="en-US" sz="2000" i="1" dirty="0">
                <a:effectLst/>
                <a:latin typeface="Cambria" panose="02040503050406030204" pitchFamily="18" charset="0"/>
                <a:ea typeface="Cambria" panose="02040503050406030204" pitchFamily="18" charset="0"/>
                <a:cs typeface="Times New Roman" panose="02020603050405020304" pitchFamily="18" charset="0"/>
              </a:rPr>
              <a:t>RST 0, RST 1, RST 2, RST 3, RST 4, RST 5, RST 6, RST 7</a:t>
            </a:r>
            <a:r>
              <a:rPr lang="en-US" sz="2000" dirty="0">
                <a:effectLst/>
                <a:latin typeface="Cambria" panose="02040503050406030204" pitchFamily="18" charset="0"/>
                <a:ea typeface="Cambria" panose="02040503050406030204" pitchFamily="18" charset="0"/>
                <a:cs typeface="Times New Roman" panose="02020603050405020304" pitchFamily="18" charset="0"/>
              </a:rPr>
              <a:t>.</a:t>
            </a:r>
          </a:p>
        </p:txBody>
      </p:sp>
    </p:spTree>
    <p:extLst>
      <p:ext uri="{BB962C8B-B14F-4D97-AF65-F5344CB8AC3E}">
        <p14:creationId xmlns:p14="http://schemas.microsoft.com/office/powerpoint/2010/main" val="2516837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7C181D-AFBA-4768-9DA7-B7C2FF93CC2D}"/>
              </a:ext>
            </a:extLst>
          </p:cNvPr>
          <p:cNvSpPr>
            <a:spLocks noGrp="1"/>
          </p:cNvSpPr>
          <p:nvPr>
            <p:ph idx="1"/>
          </p:nvPr>
        </p:nvSpPr>
        <p:spPr>
          <a:xfrm>
            <a:off x="838200" y="773723"/>
            <a:ext cx="10515600" cy="5403240"/>
          </a:xfrm>
        </p:spPr>
        <p:txBody>
          <a:bodyPr/>
          <a:lstStyle/>
          <a:p>
            <a:pPr marL="0" marR="0" lvl="0" indent="0" algn="just">
              <a:lnSpc>
                <a:spcPct val="150000"/>
              </a:lnSpc>
              <a:spcBef>
                <a:spcPts val="0"/>
              </a:spcBef>
              <a:spcAft>
                <a:spcPts val="800"/>
              </a:spcAft>
              <a:buNone/>
              <a:tabLst>
                <a:tab pos="457200" algn="l"/>
              </a:tabLst>
            </a:pPr>
            <a:r>
              <a:rPr lang="en-US" b="1" dirty="0">
                <a:solidFill>
                  <a:srgbClr val="00B050"/>
                </a:solidFill>
                <a:effectLst/>
                <a:latin typeface="Cambria" panose="02040503050406030204" pitchFamily="18" charset="0"/>
                <a:ea typeface="Cambria" panose="02040503050406030204" pitchFamily="18" charset="0"/>
                <a:cs typeface="Times New Roman" panose="02020603050405020304" pitchFamily="18" charset="0"/>
              </a:rPr>
              <a:t>Vectored and Non-Vectored Interrupts</a:t>
            </a:r>
            <a:endParaRPr lang="en-US" b="1" dirty="0">
              <a:solidFill>
                <a:srgbClr val="00B050"/>
              </a:solidFill>
              <a:latin typeface="Cambria" panose="02040503050406030204" pitchFamily="18" charset="0"/>
              <a:ea typeface="Cambria" panose="02040503050406030204" pitchFamily="18" charset="0"/>
              <a:cs typeface="Times New Roman" panose="02020603050405020304" pitchFamily="18" charset="0"/>
            </a:endParaRPr>
          </a:p>
          <a:p>
            <a:pPr marL="0" marR="0" lvl="0" indent="0" algn="just">
              <a:lnSpc>
                <a:spcPct val="150000"/>
              </a:lnSpc>
              <a:spcBef>
                <a:spcPts val="0"/>
              </a:spcBef>
              <a:spcAft>
                <a:spcPts val="800"/>
              </a:spcAft>
              <a:buNone/>
              <a:tabLst>
                <a:tab pos="457200" algn="l"/>
              </a:tabLst>
            </a:pPr>
            <a:r>
              <a:rPr lang="en-US" sz="2000" i="1" dirty="0">
                <a:effectLst/>
                <a:latin typeface="Cambria" panose="02040503050406030204" pitchFamily="18" charset="0"/>
                <a:ea typeface="Cambria" panose="02040503050406030204" pitchFamily="18" charset="0"/>
                <a:cs typeface="Times New Roman" panose="02020603050405020304" pitchFamily="18" charset="0"/>
              </a:rPr>
              <a:t>Vectored Interrupts</a:t>
            </a:r>
            <a:r>
              <a:rPr lang="en-US" sz="2000" dirty="0">
                <a:effectLst/>
                <a:latin typeface="Cambria" panose="02040503050406030204" pitchFamily="18" charset="0"/>
                <a:ea typeface="Cambria" panose="02040503050406030204" pitchFamily="18" charset="0"/>
                <a:cs typeface="Times New Roman" panose="02020603050405020304" pitchFamily="18" charset="0"/>
              </a:rPr>
              <a:t> are those which have fixed vector address (starting address of sub-routine) and after executing these, program control is transferred to that address.</a:t>
            </a:r>
          </a:p>
          <a:p>
            <a:pPr marL="0" marR="0" lvl="0" indent="0" algn="just">
              <a:lnSpc>
                <a:spcPct val="150000"/>
              </a:lnSpc>
              <a:spcBef>
                <a:spcPts val="0"/>
              </a:spcBef>
              <a:spcAft>
                <a:spcPts val="800"/>
              </a:spcAft>
              <a:buNone/>
              <a:tabLst>
                <a:tab pos="457200" algn="l"/>
              </a:tabLst>
            </a:pPr>
            <a:r>
              <a:rPr lang="en-US" sz="2000" dirty="0">
                <a:effectLst/>
                <a:latin typeface="Cambria" panose="02040503050406030204" pitchFamily="18" charset="0"/>
                <a:ea typeface="Cambria" panose="02040503050406030204" pitchFamily="18" charset="0"/>
                <a:cs typeface="Times New Roman" panose="02020603050405020304" pitchFamily="18" charset="0"/>
              </a:rPr>
              <a:t>Vector Addresses are calculated by the formula 8 * TYPE </a:t>
            </a:r>
          </a:p>
          <a:p>
            <a:pPr marL="0" indent="0" algn="ctr">
              <a:lnSpc>
                <a:spcPct val="150000"/>
              </a:lnSpc>
              <a:buNone/>
            </a:pPr>
            <a:endParaRPr lang="en-US" dirty="0">
              <a:latin typeface="Cambria" panose="02040503050406030204" pitchFamily="18" charset="0"/>
              <a:ea typeface="Cambria" panose="02040503050406030204" pitchFamily="18" charset="0"/>
            </a:endParaRPr>
          </a:p>
        </p:txBody>
      </p:sp>
      <p:graphicFrame>
        <p:nvGraphicFramePr>
          <p:cNvPr id="6" name="Table 6">
            <a:extLst>
              <a:ext uri="{FF2B5EF4-FFF2-40B4-BE49-F238E27FC236}">
                <a16:creationId xmlns:a16="http://schemas.microsoft.com/office/drawing/2014/main" id="{847CBE8E-3C5C-4C65-AB10-30C331E3EE2F}"/>
              </a:ext>
            </a:extLst>
          </p:cNvPr>
          <p:cNvGraphicFramePr>
            <a:graphicFrameLocks noGrp="1"/>
          </p:cNvGraphicFramePr>
          <p:nvPr>
            <p:extLst>
              <p:ext uri="{D42A27DB-BD31-4B8C-83A1-F6EECF244321}">
                <p14:modId xmlns:p14="http://schemas.microsoft.com/office/powerpoint/2010/main" val="1531079740"/>
              </p:ext>
            </p:extLst>
          </p:nvPr>
        </p:nvGraphicFramePr>
        <p:xfrm>
          <a:off x="2032000" y="3265921"/>
          <a:ext cx="8128000" cy="2460625"/>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430940109"/>
                    </a:ext>
                  </a:extLst>
                </a:gridCol>
                <a:gridCol w="4064000">
                  <a:extLst>
                    <a:ext uri="{9D8B030D-6E8A-4147-A177-3AD203B41FA5}">
                      <a16:colId xmlns:a16="http://schemas.microsoft.com/office/drawing/2014/main" val="3731974969"/>
                    </a:ext>
                  </a:extLst>
                </a:gridCol>
              </a:tblGrid>
              <a:tr h="370840">
                <a:tc>
                  <a:txBody>
                    <a:bodyPr/>
                    <a:lstStyle/>
                    <a:p>
                      <a:pPr algn="ctr">
                        <a:lnSpc>
                          <a:spcPct val="150000"/>
                        </a:lnSpc>
                      </a:pPr>
                      <a:r>
                        <a:rPr lang="en-US" sz="2000" dirty="0">
                          <a:solidFill>
                            <a:srgbClr val="00B050"/>
                          </a:solidFill>
                          <a:latin typeface="Cambria" panose="02040503050406030204" pitchFamily="18" charset="0"/>
                          <a:ea typeface="Cambria" panose="02040503050406030204" pitchFamily="18" charset="0"/>
                        </a:rPr>
                        <a:t>Interrupt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pPr>
                      <a:r>
                        <a:rPr lang="en-US" sz="2000" dirty="0">
                          <a:solidFill>
                            <a:srgbClr val="00B050"/>
                          </a:solidFill>
                          <a:latin typeface="Cambria" panose="02040503050406030204" pitchFamily="18" charset="0"/>
                          <a:ea typeface="Cambria" panose="02040503050406030204" pitchFamily="18" charset="0"/>
                        </a:rPr>
                        <a:t>Vector Address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6584318"/>
                  </a:ext>
                </a:extLst>
              </a:tr>
              <a:tr h="370840">
                <a:tc>
                  <a:txBody>
                    <a:bodyPr/>
                    <a:lstStyle/>
                    <a:p>
                      <a:pPr algn="ctr">
                        <a:lnSpc>
                          <a:spcPct val="150000"/>
                        </a:lnSpc>
                      </a:pPr>
                      <a:r>
                        <a:rPr lang="en-US" sz="2000" dirty="0">
                          <a:solidFill>
                            <a:schemeClr val="tx1"/>
                          </a:solidFill>
                          <a:latin typeface="Cambria" panose="02040503050406030204" pitchFamily="18" charset="0"/>
                          <a:ea typeface="Cambria" panose="02040503050406030204" pitchFamily="18" charset="0"/>
                        </a:rPr>
                        <a:t>TRAP (RST 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pPr>
                      <a:r>
                        <a:rPr lang="en-US" sz="2000" dirty="0">
                          <a:solidFill>
                            <a:schemeClr val="tx1"/>
                          </a:solidFill>
                          <a:latin typeface="Cambria" panose="02040503050406030204" pitchFamily="18" charset="0"/>
                          <a:ea typeface="Cambria" panose="02040503050406030204" pitchFamily="18" charset="0"/>
                        </a:rPr>
                        <a:t>24 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95140854"/>
                  </a:ext>
                </a:extLst>
              </a:tr>
              <a:tr h="370840">
                <a:tc>
                  <a:txBody>
                    <a:bodyPr/>
                    <a:lstStyle/>
                    <a:p>
                      <a:pPr algn="ctr">
                        <a:lnSpc>
                          <a:spcPct val="150000"/>
                        </a:lnSpc>
                      </a:pPr>
                      <a:r>
                        <a:rPr lang="en-US" sz="2000" dirty="0">
                          <a:solidFill>
                            <a:schemeClr val="tx1"/>
                          </a:solidFill>
                          <a:latin typeface="Cambria" panose="02040503050406030204" pitchFamily="18" charset="0"/>
                          <a:ea typeface="Cambria" panose="02040503050406030204" pitchFamily="18" charset="0"/>
                        </a:rPr>
                        <a:t>RST 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pPr>
                      <a:r>
                        <a:rPr lang="en-US" sz="2000" dirty="0">
                          <a:solidFill>
                            <a:schemeClr val="tx1"/>
                          </a:solidFill>
                          <a:latin typeface="Cambria" panose="02040503050406030204" pitchFamily="18" charset="0"/>
                          <a:ea typeface="Cambria" panose="02040503050406030204" pitchFamily="18" charset="0"/>
                        </a:rPr>
                        <a:t>2C 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10949479"/>
                  </a:ext>
                </a:extLst>
              </a:tr>
              <a:tr h="370840">
                <a:tc>
                  <a:txBody>
                    <a:bodyPr/>
                    <a:lstStyle/>
                    <a:p>
                      <a:pPr algn="ctr">
                        <a:lnSpc>
                          <a:spcPct val="150000"/>
                        </a:lnSpc>
                      </a:pPr>
                      <a:r>
                        <a:rPr lang="en-US" sz="2000" dirty="0">
                          <a:solidFill>
                            <a:schemeClr val="tx1"/>
                          </a:solidFill>
                          <a:latin typeface="Cambria" panose="02040503050406030204" pitchFamily="18" charset="0"/>
                          <a:ea typeface="Cambria" panose="02040503050406030204" pitchFamily="18" charset="0"/>
                        </a:rPr>
                        <a:t>RST 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pPr>
                      <a:r>
                        <a:rPr lang="en-US" sz="2000" dirty="0">
                          <a:solidFill>
                            <a:schemeClr val="tx1"/>
                          </a:solidFill>
                          <a:latin typeface="Cambria" panose="02040503050406030204" pitchFamily="18" charset="0"/>
                          <a:ea typeface="Cambria" panose="02040503050406030204" pitchFamily="18" charset="0"/>
                        </a:rPr>
                        <a:t>34 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8067751"/>
                  </a:ext>
                </a:extLst>
              </a:tr>
              <a:tr h="370840">
                <a:tc>
                  <a:txBody>
                    <a:bodyPr/>
                    <a:lstStyle/>
                    <a:p>
                      <a:pPr algn="ctr">
                        <a:lnSpc>
                          <a:spcPct val="150000"/>
                        </a:lnSpc>
                      </a:pPr>
                      <a:r>
                        <a:rPr lang="en-US" sz="2000" dirty="0">
                          <a:solidFill>
                            <a:schemeClr val="tx1"/>
                          </a:solidFill>
                          <a:latin typeface="Cambria" panose="02040503050406030204" pitchFamily="18" charset="0"/>
                          <a:ea typeface="Cambria" panose="02040503050406030204" pitchFamily="18" charset="0"/>
                        </a:rPr>
                        <a:t>RST 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pPr>
                      <a:r>
                        <a:rPr lang="en-US" sz="2000" dirty="0">
                          <a:solidFill>
                            <a:schemeClr val="tx1"/>
                          </a:solidFill>
                          <a:latin typeface="Cambria" panose="02040503050406030204" pitchFamily="18" charset="0"/>
                          <a:ea typeface="Cambria" panose="02040503050406030204" pitchFamily="18" charset="0"/>
                        </a:rPr>
                        <a:t>3C 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30221714"/>
                  </a:ext>
                </a:extLst>
              </a:tr>
            </a:tbl>
          </a:graphicData>
        </a:graphic>
      </p:graphicFrame>
    </p:spTree>
    <p:extLst>
      <p:ext uri="{BB962C8B-B14F-4D97-AF65-F5344CB8AC3E}">
        <p14:creationId xmlns:p14="http://schemas.microsoft.com/office/powerpoint/2010/main" val="870250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42680B-DFF5-4095-96FA-EE452AD8C70E}"/>
              </a:ext>
            </a:extLst>
          </p:cNvPr>
          <p:cNvSpPr>
            <a:spLocks noGrp="1"/>
          </p:cNvSpPr>
          <p:nvPr>
            <p:ph idx="1"/>
          </p:nvPr>
        </p:nvSpPr>
        <p:spPr>
          <a:xfrm>
            <a:off x="838200" y="872197"/>
            <a:ext cx="10515600" cy="5304766"/>
          </a:xfrm>
        </p:spPr>
        <p:txBody>
          <a:bodyPr/>
          <a:lstStyle/>
          <a:p>
            <a:pPr marL="0" indent="0" algn="just">
              <a:lnSpc>
                <a:spcPct val="200000"/>
              </a:lnSpc>
              <a:buNone/>
            </a:pPr>
            <a:r>
              <a:rPr lang="en-US" sz="2400" b="1" dirty="0">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a:t>For Software interrupts vector addresses are given by: </a:t>
            </a:r>
          </a:p>
          <a:p>
            <a:pPr marL="0" indent="0" algn="ctr">
              <a:lnSpc>
                <a:spcPct val="200000"/>
              </a:lnSpc>
              <a:buNone/>
            </a:pPr>
            <a:endParaRPr lang="en-US" dirty="0">
              <a:latin typeface="Cambria" panose="02040503050406030204" pitchFamily="18" charset="0"/>
              <a:ea typeface="Cambria" panose="02040503050406030204" pitchFamily="18" charset="0"/>
            </a:endParaRPr>
          </a:p>
        </p:txBody>
      </p:sp>
      <p:graphicFrame>
        <p:nvGraphicFramePr>
          <p:cNvPr id="5" name="Table 5">
            <a:extLst>
              <a:ext uri="{FF2B5EF4-FFF2-40B4-BE49-F238E27FC236}">
                <a16:creationId xmlns:a16="http://schemas.microsoft.com/office/drawing/2014/main" id="{C361AC31-2D46-4430-8C91-437A53927836}"/>
              </a:ext>
            </a:extLst>
          </p:cNvPr>
          <p:cNvGraphicFramePr>
            <a:graphicFrameLocks noGrp="1"/>
          </p:cNvGraphicFramePr>
          <p:nvPr>
            <p:extLst>
              <p:ext uri="{D42A27DB-BD31-4B8C-83A1-F6EECF244321}">
                <p14:modId xmlns:p14="http://schemas.microsoft.com/office/powerpoint/2010/main" val="1767799723"/>
              </p:ext>
            </p:extLst>
          </p:nvPr>
        </p:nvGraphicFramePr>
        <p:xfrm>
          <a:off x="3699800" y="1929489"/>
          <a:ext cx="4740813" cy="3850005"/>
        </p:xfrm>
        <a:graphic>
          <a:graphicData uri="http://schemas.openxmlformats.org/drawingml/2006/table">
            <a:tbl>
              <a:tblPr firstRow="1" bandRow="1">
                <a:tableStyleId>{5C22544A-7EE6-4342-B048-85BDC9FD1C3A}</a:tableStyleId>
              </a:tblPr>
              <a:tblGrid>
                <a:gridCol w="1714994">
                  <a:extLst>
                    <a:ext uri="{9D8B030D-6E8A-4147-A177-3AD203B41FA5}">
                      <a16:colId xmlns:a16="http://schemas.microsoft.com/office/drawing/2014/main" val="3934349880"/>
                    </a:ext>
                  </a:extLst>
                </a:gridCol>
                <a:gridCol w="3025819">
                  <a:extLst>
                    <a:ext uri="{9D8B030D-6E8A-4147-A177-3AD203B41FA5}">
                      <a16:colId xmlns:a16="http://schemas.microsoft.com/office/drawing/2014/main" val="1411857103"/>
                    </a:ext>
                  </a:extLst>
                </a:gridCol>
              </a:tblGrid>
              <a:tr h="370840">
                <a:tc>
                  <a:txBody>
                    <a:bodyPr/>
                    <a:lstStyle/>
                    <a:p>
                      <a:pPr algn="ctr">
                        <a:lnSpc>
                          <a:spcPct val="150000"/>
                        </a:lnSpc>
                      </a:pPr>
                      <a:r>
                        <a:rPr lang="en-US" sz="2000" dirty="0">
                          <a:solidFill>
                            <a:srgbClr val="00B050"/>
                          </a:solidFill>
                          <a:latin typeface="Cambria" panose="02040503050406030204" pitchFamily="18" charset="0"/>
                          <a:ea typeface="Cambria" panose="02040503050406030204" pitchFamily="18" charset="0"/>
                        </a:rPr>
                        <a:t>Interrupt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pPr>
                      <a:r>
                        <a:rPr lang="en-US" sz="2000" dirty="0">
                          <a:solidFill>
                            <a:srgbClr val="00B050"/>
                          </a:solidFill>
                          <a:latin typeface="Cambria" panose="02040503050406030204" pitchFamily="18" charset="0"/>
                          <a:ea typeface="Cambria" panose="02040503050406030204" pitchFamily="18" charset="0"/>
                        </a:rPr>
                        <a:t>Vector Address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1377783"/>
                  </a:ext>
                </a:extLst>
              </a:tr>
              <a:tr h="370840">
                <a:tc>
                  <a:txBody>
                    <a:bodyPr/>
                    <a:lstStyle/>
                    <a:p>
                      <a:pPr marL="0" marR="0" algn="ctr">
                        <a:lnSpc>
                          <a:spcPct val="150000"/>
                        </a:lnSpc>
                        <a:spcBef>
                          <a:spcPts val="0"/>
                        </a:spcBef>
                        <a:spcAft>
                          <a:spcPts val="0"/>
                        </a:spcAft>
                      </a:pPr>
                      <a:r>
                        <a:rPr lang="en-US" sz="2000" dirty="0">
                          <a:effectLst/>
                          <a:latin typeface="Cambria" panose="02040503050406030204" pitchFamily="18" charset="0"/>
                          <a:ea typeface="Cambria" panose="02040503050406030204" pitchFamily="18" charset="0"/>
                          <a:cs typeface="Times New Roman" panose="02020603050405020304" pitchFamily="18" charset="0"/>
                        </a:rPr>
                        <a:t>RST 0</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000">
                          <a:effectLst/>
                          <a:latin typeface="Cambria" panose="02040503050406030204" pitchFamily="18" charset="0"/>
                          <a:ea typeface="Cambria" panose="02040503050406030204" pitchFamily="18" charset="0"/>
                          <a:cs typeface="Times New Roman" panose="02020603050405020304" pitchFamily="18" charset="0"/>
                        </a:rPr>
                        <a:t>00 H</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0437935"/>
                  </a:ext>
                </a:extLst>
              </a:tr>
              <a:tr h="370840">
                <a:tc>
                  <a:txBody>
                    <a:bodyPr/>
                    <a:lstStyle/>
                    <a:p>
                      <a:pPr marL="0" marR="0" algn="ctr">
                        <a:lnSpc>
                          <a:spcPct val="150000"/>
                        </a:lnSpc>
                        <a:spcBef>
                          <a:spcPts val="0"/>
                        </a:spcBef>
                        <a:spcAft>
                          <a:spcPts val="0"/>
                        </a:spcAft>
                      </a:pPr>
                      <a:r>
                        <a:rPr lang="en-US" sz="2000" dirty="0">
                          <a:effectLst/>
                          <a:latin typeface="Cambria" panose="02040503050406030204" pitchFamily="18" charset="0"/>
                          <a:ea typeface="Cambria" panose="02040503050406030204" pitchFamily="18" charset="0"/>
                          <a:cs typeface="Times New Roman" panose="02020603050405020304" pitchFamily="18" charset="0"/>
                        </a:rPr>
                        <a:t>RST 1</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000">
                          <a:effectLst/>
                          <a:latin typeface="Cambria" panose="02040503050406030204" pitchFamily="18" charset="0"/>
                          <a:ea typeface="Cambria" panose="02040503050406030204" pitchFamily="18" charset="0"/>
                          <a:cs typeface="Times New Roman" panose="02020603050405020304" pitchFamily="18" charset="0"/>
                        </a:rPr>
                        <a:t>08 H</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77318747"/>
                  </a:ext>
                </a:extLst>
              </a:tr>
              <a:tr h="370840">
                <a:tc>
                  <a:txBody>
                    <a:bodyPr/>
                    <a:lstStyle/>
                    <a:p>
                      <a:pPr marL="0" marR="0" algn="ctr">
                        <a:lnSpc>
                          <a:spcPct val="150000"/>
                        </a:lnSpc>
                        <a:spcBef>
                          <a:spcPts val="0"/>
                        </a:spcBef>
                        <a:spcAft>
                          <a:spcPts val="0"/>
                        </a:spcAft>
                      </a:pPr>
                      <a:r>
                        <a:rPr lang="en-US" sz="2000" dirty="0">
                          <a:effectLst/>
                          <a:latin typeface="Cambria" panose="02040503050406030204" pitchFamily="18" charset="0"/>
                          <a:ea typeface="Cambria" panose="02040503050406030204" pitchFamily="18" charset="0"/>
                          <a:cs typeface="Times New Roman" panose="02020603050405020304" pitchFamily="18" charset="0"/>
                        </a:rPr>
                        <a:t>RST 2</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000">
                          <a:effectLst/>
                          <a:latin typeface="Cambria" panose="02040503050406030204" pitchFamily="18" charset="0"/>
                          <a:ea typeface="Cambria" panose="02040503050406030204" pitchFamily="18" charset="0"/>
                          <a:cs typeface="Times New Roman" panose="02020603050405020304" pitchFamily="18" charset="0"/>
                        </a:rPr>
                        <a:t>10 H</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5114022"/>
                  </a:ext>
                </a:extLst>
              </a:tr>
              <a:tr h="370840">
                <a:tc>
                  <a:txBody>
                    <a:bodyPr/>
                    <a:lstStyle/>
                    <a:p>
                      <a:pPr marL="0" marR="0" algn="ctr">
                        <a:lnSpc>
                          <a:spcPct val="150000"/>
                        </a:lnSpc>
                        <a:spcBef>
                          <a:spcPts val="0"/>
                        </a:spcBef>
                        <a:spcAft>
                          <a:spcPts val="0"/>
                        </a:spcAft>
                      </a:pPr>
                      <a:r>
                        <a:rPr lang="en-US" sz="2000" dirty="0">
                          <a:effectLst/>
                          <a:latin typeface="Cambria" panose="02040503050406030204" pitchFamily="18" charset="0"/>
                          <a:ea typeface="Cambria" panose="02040503050406030204" pitchFamily="18" charset="0"/>
                          <a:cs typeface="Times New Roman" panose="02020603050405020304" pitchFamily="18" charset="0"/>
                        </a:rPr>
                        <a:t>RST 3</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000" dirty="0">
                          <a:effectLst/>
                          <a:latin typeface="Cambria" panose="02040503050406030204" pitchFamily="18" charset="0"/>
                          <a:ea typeface="Cambria" panose="02040503050406030204" pitchFamily="18" charset="0"/>
                          <a:cs typeface="Times New Roman" panose="02020603050405020304" pitchFamily="18" charset="0"/>
                        </a:rPr>
                        <a:t>18 H</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11848385"/>
                  </a:ext>
                </a:extLst>
              </a:tr>
              <a:tr h="370840">
                <a:tc>
                  <a:txBody>
                    <a:bodyPr/>
                    <a:lstStyle/>
                    <a:p>
                      <a:pPr marL="0" marR="0" algn="ctr">
                        <a:lnSpc>
                          <a:spcPct val="150000"/>
                        </a:lnSpc>
                        <a:spcBef>
                          <a:spcPts val="0"/>
                        </a:spcBef>
                        <a:spcAft>
                          <a:spcPts val="0"/>
                        </a:spcAft>
                      </a:pPr>
                      <a:r>
                        <a:rPr lang="en-US" sz="2000">
                          <a:effectLst/>
                          <a:latin typeface="Cambria" panose="02040503050406030204" pitchFamily="18" charset="0"/>
                          <a:ea typeface="Cambria" panose="02040503050406030204" pitchFamily="18" charset="0"/>
                          <a:cs typeface="Times New Roman" panose="02020603050405020304" pitchFamily="18" charset="0"/>
                        </a:rPr>
                        <a:t>RST 4</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000" dirty="0">
                          <a:effectLst/>
                          <a:latin typeface="Cambria" panose="02040503050406030204" pitchFamily="18" charset="0"/>
                          <a:ea typeface="Cambria" panose="02040503050406030204" pitchFamily="18" charset="0"/>
                          <a:cs typeface="Times New Roman" panose="02020603050405020304" pitchFamily="18" charset="0"/>
                        </a:rPr>
                        <a:t>20 H</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75347126"/>
                  </a:ext>
                </a:extLst>
              </a:tr>
              <a:tr h="370840">
                <a:tc>
                  <a:txBody>
                    <a:bodyPr/>
                    <a:lstStyle/>
                    <a:p>
                      <a:pPr marL="0" marR="0" algn="ctr">
                        <a:lnSpc>
                          <a:spcPct val="150000"/>
                        </a:lnSpc>
                        <a:spcBef>
                          <a:spcPts val="0"/>
                        </a:spcBef>
                        <a:spcAft>
                          <a:spcPts val="0"/>
                        </a:spcAft>
                      </a:pPr>
                      <a:r>
                        <a:rPr lang="en-US" sz="2000">
                          <a:effectLst/>
                          <a:latin typeface="Cambria" panose="02040503050406030204" pitchFamily="18" charset="0"/>
                          <a:ea typeface="Cambria" panose="02040503050406030204" pitchFamily="18" charset="0"/>
                          <a:cs typeface="Times New Roman" panose="02020603050405020304" pitchFamily="18" charset="0"/>
                        </a:rPr>
                        <a:t>RST 5</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000" dirty="0">
                          <a:effectLst/>
                          <a:latin typeface="Cambria" panose="02040503050406030204" pitchFamily="18" charset="0"/>
                          <a:ea typeface="Cambria" panose="02040503050406030204" pitchFamily="18" charset="0"/>
                          <a:cs typeface="Times New Roman" panose="02020603050405020304" pitchFamily="18" charset="0"/>
                        </a:rPr>
                        <a:t>28 H</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14596836"/>
                  </a:ext>
                </a:extLst>
              </a:tr>
              <a:tr h="370840">
                <a:tc>
                  <a:txBody>
                    <a:bodyPr/>
                    <a:lstStyle/>
                    <a:p>
                      <a:pPr marL="0" marR="0" algn="ctr">
                        <a:lnSpc>
                          <a:spcPct val="150000"/>
                        </a:lnSpc>
                        <a:spcBef>
                          <a:spcPts val="0"/>
                        </a:spcBef>
                        <a:spcAft>
                          <a:spcPts val="0"/>
                        </a:spcAft>
                      </a:pPr>
                      <a:r>
                        <a:rPr lang="en-US" sz="2000">
                          <a:effectLst/>
                          <a:latin typeface="Cambria" panose="02040503050406030204" pitchFamily="18" charset="0"/>
                          <a:ea typeface="Cambria" panose="02040503050406030204" pitchFamily="18" charset="0"/>
                          <a:cs typeface="Times New Roman" panose="02020603050405020304" pitchFamily="18" charset="0"/>
                        </a:rPr>
                        <a:t>RST 6</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000" dirty="0">
                          <a:effectLst/>
                          <a:latin typeface="Cambria" panose="02040503050406030204" pitchFamily="18" charset="0"/>
                          <a:ea typeface="Cambria" panose="02040503050406030204" pitchFamily="18" charset="0"/>
                          <a:cs typeface="Times New Roman" panose="02020603050405020304" pitchFamily="18" charset="0"/>
                        </a:rPr>
                        <a:t>30 H</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1826699"/>
                  </a:ext>
                </a:extLst>
              </a:tr>
              <a:tr h="370840">
                <a:tc>
                  <a:txBody>
                    <a:bodyPr/>
                    <a:lstStyle/>
                    <a:p>
                      <a:pPr marL="0" marR="0" algn="ctr">
                        <a:lnSpc>
                          <a:spcPct val="150000"/>
                        </a:lnSpc>
                        <a:spcBef>
                          <a:spcPts val="0"/>
                        </a:spcBef>
                        <a:spcAft>
                          <a:spcPts val="0"/>
                        </a:spcAft>
                      </a:pPr>
                      <a:r>
                        <a:rPr lang="en-US" sz="2000" dirty="0">
                          <a:effectLst/>
                          <a:latin typeface="Cambria" panose="02040503050406030204" pitchFamily="18" charset="0"/>
                          <a:ea typeface="Cambria" panose="02040503050406030204" pitchFamily="18" charset="0"/>
                          <a:cs typeface="Times New Roman" panose="02020603050405020304" pitchFamily="18" charset="0"/>
                        </a:rPr>
                        <a:t>RST 7</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000" dirty="0">
                          <a:effectLst/>
                          <a:latin typeface="Cambria" panose="02040503050406030204" pitchFamily="18" charset="0"/>
                          <a:ea typeface="Cambria" panose="02040503050406030204" pitchFamily="18" charset="0"/>
                          <a:cs typeface="Times New Roman" panose="02020603050405020304" pitchFamily="18" charset="0"/>
                        </a:rPr>
                        <a:t>38 H</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0782003"/>
                  </a:ext>
                </a:extLst>
              </a:tr>
            </a:tbl>
          </a:graphicData>
        </a:graphic>
      </p:graphicFrame>
    </p:spTree>
    <p:extLst>
      <p:ext uri="{BB962C8B-B14F-4D97-AF65-F5344CB8AC3E}">
        <p14:creationId xmlns:p14="http://schemas.microsoft.com/office/powerpoint/2010/main" val="1860641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A6E462-2FA5-4798-A6B9-CEF0C857611D}"/>
              </a:ext>
            </a:extLst>
          </p:cNvPr>
          <p:cNvSpPr>
            <a:spLocks noGrp="1"/>
          </p:cNvSpPr>
          <p:nvPr>
            <p:ph idx="1"/>
          </p:nvPr>
        </p:nvSpPr>
        <p:spPr>
          <a:xfrm>
            <a:off x="838200" y="801858"/>
            <a:ext cx="10515600" cy="5375105"/>
          </a:xfrm>
        </p:spPr>
        <p:txBody>
          <a:bodyPr>
            <a:normAutofit/>
          </a:bodyPr>
          <a:lstStyle/>
          <a:p>
            <a:pPr marL="0" marR="0" lvl="0" indent="0" algn="just">
              <a:lnSpc>
                <a:spcPct val="150000"/>
              </a:lnSpc>
              <a:spcBef>
                <a:spcPts val="0"/>
              </a:spcBef>
              <a:spcAft>
                <a:spcPts val="800"/>
              </a:spcAft>
              <a:buNone/>
              <a:tabLst>
                <a:tab pos="457200" algn="l"/>
              </a:tabLst>
            </a:pPr>
            <a:r>
              <a:rPr lang="en-US" sz="2000" i="1" dirty="0">
                <a:effectLst/>
                <a:latin typeface="Cambria" panose="02040503050406030204" pitchFamily="18" charset="0"/>
                <a:ea typeface="Cambria" panose="02040503050406030204" pitchFamily="18" charset="0"/>
                <a:cs typeface="Times New Roman" panose="02020603050405020304" pitchFamily="18" charset="0"/>
              </a:rPr>
              <a:t>Non-Vectored Interrupts</a:t>
            </a:r>
            <a:r>
              <a:rPr lang="en-US" sz="2000" dirty="0">
                <a:effectLst/>
                <a:latin typeface="Cambria" panose="02040503050406030204" pitchFamily="18" charset="0"/>
                <a:ea typeface="Cambria" panose="02040503050406030204" pitchFamily="18" charset="0"/>
                <a:cs typeface="Times New Roman" panose="02020603050405020304" pitchFamily="18" charset="0"/>
              </a:rPr>
              <a:t> are those in which vector address is not predefined. The interrupting device gives the address of sub-routine for these interrupts. </a:t>
            </a:r>
            <a:r>
              <a:rPr lang="en-US" sz="2000" i="1" dirty="0">
                <a:effectLst/>
                <a:latin typeface="Cambria" panose="02040503050406030204" pitchFamily="18" charset="0"/>
                <a:ea typeface="Cambria" panose="02040503050406030204" pitchFamily="18" charset="0"/>
                <a:cs typeface="Times New Roman" panose="02020603050405020304" pitchFamily="18" charset="0"/>
              </a:rPr>
              <a:t>INTR</a:t>
            </a:r>
            <a:r>
              <a:rPr lang="en-US" sz="2000" dirty="0">
                <a:effectLst/>
                <a:latin typeface="Cambria" panose="02040503050406030204" pitchFamily="18" charset="0"/>
                <a:ea typeface="Cambria" panose="02040503050406030204" pitchFamily="18" charset="0"/>
                <a:cs typeface="Times New Roman" panose="02020603050405020304" pitchFamily="18" charset="0"/>
              </a:rPr>
              <a:t> is the only non-vectored interrupt in 8085 microprocessor.</a:t>
            </a:r>
          </a:p>
          <a:p>
            <a:pPr marL="0" marR="0" lvl="0" indent="0" algn="just">
              <a:lnSpc>
                <a:spcPct val="150000"/>
              </a:lnSpc>
              <a:spcBef>
                <a:spcPts val="0"/>
              </a:spcBef>
              <a:spcAft>
                <a:spcPts val="800"/>
              </a:spcAft>
              <a:buNone/>
              <a:tabLst>
                <a:tab pos="457200" algn="l"/>
              </a:tabLst>
            </a:pPr>
            <a:r>
              <a:rPr lang="en-US" sz="2400" b="1" dirty="0">
                <a:solidFill>
                  <a:srgbClr val="00B050"/>
                </a:solidFill>
                <a:effectLst/>
                <a:latin typeface="Cambria" panose="02040503050406030204" pitchFamily="18" charset="0"/>
                <a:ea typeface="Cambria" panose="02040503050406030204" pitchFamily="18" charset="0"/>
                <a:cs typeface="Times New Roman" panose="02020603050405020304" pitchFamily="18" charset="0"/>
              </a:rPr>
              <a:t>Maskable and Non-Maskable Interrupts</a:t>
            </a:r>
            <a:endParaRPr lang="en-US" sz="2400" dirty="0">
              <a:solidFill>
                <a:srgbClr val="00B050"/>
              </a:solidFill>
              <a:effectLst/>
              <a:latin typeface="Cambria" panose="02040503050406030204" pitchFamily="18" charset="0"/>
              <a:ea typeface="Cambria" panose="02040503050406030204" pitchFamily="18" charset="0"/>
              <a:cs typeface="Times New Roman" panose="02020603050405020304" pitchFamily="18" charset="0"/>
            </a:endParaRPr>
          </a:p>
          <a:p>
            <a:pPr marL="457200" marR="0" algn="just">
              <a:lnSpc>
                <a:spcPct val="150000"/>
              </a:lnSpc>
              <a:spcBef>
                <a:spcPts val="0"/>
              </a:spcBef>
              <a:spcAft>
                <a:spcPts val="800"/>
              </a:spcAft>
            </a:pPr>
            <a:r>
              <a:rPr lang="en-US" sz="2000" i="1" dirty="0">
                <a:effectLst/>
                <a:latin typeface="Cambria" panose="02040503050406030204" pitchFamily="18" charset="0"/>
                <a:ea typeface="Cambria" panose="02040503050406030204" pitchFamily="18" charset="0"/>
                <a:cs typeface="Times New Roman" panose="02020603050405020304" pitchFamily="18" charset="0"/>
              </a:rPr>
              <a:t>Maskable Interrupts</a:t>
            </a:r>
            <a:r>
              <a:rPr lang="en-US" sz="2000" dirty="0">
                <a:effectLst/>
                <a:latin typeface="Cambria" panose="02040503050406030204" pitchFamily="18" charset="0"/>
                <a:ea typeface="Cambria" panose="02040503050406030204" pitchFamily="18" charset="0"/>
                <a:cs typeface="Times New Roman" panose="02020603050405020304" pitchFamily="18" charset="0"/>
              </a:rPr>
              <a:t> are those which can be disabled or ignored by the microprocessor. These interrupts are either edge-triggered or level-triggered, so they can be disabled. </a:t>
            </a:r>
            <a:r>
              <a:rPr lang="en-US" sz="2000" i="1" dirty="0">
                <a:effectLst/>
                <a:latin typeface="Cambria" panose="02040503050406030204" pitchFamily="18" charset="0"/>
                <a:ea typeface="Cambria" panose="02040503050406030204" pitchFamily="18" charset="0"/>
                <a:cs typeface="Times New Roman" panose="02020603050405020304" pitchFamily="18" charset="0"/>
              </a:rPr>
              <a:t>INTR, RST 7.5, RST 6.5, RST 5.5 </a:t>
            </a:r>
            <a:r>
              <a:rPr lang="en-US" sz="2000" dirty="0">
                <a:effectLst/>
                <a:latin typeface="Cambria" panose="02040503050406030204" pitchFamily="18" charset="0"/>
                <a:ea typeface="Cambria" panose="02040503050406030204" pitchFamily="18" charset="0"/>
                <a:cs typeface="Times New Roman" panose="02020603050405020304" pitchFamily="18" charset="0"/>
              </a:rPr>
              <a:t>are maskable interrupts in 8085 microprocessor. </a:t>
            </a:r>
          </a:p>
          <a:p>
            <a:pPr marL="457200" marR="0" algn="just">
              <a:lnSpc>
                <a:spcPct val="150000"/>
              </a:lnSpc>
              <a:spcBef>
                <a:spcPts val="0"/>
              </a:spcBef>
              <a:spcAft>
                <a:spcPts val="800"/>
              </a:spcAft>
            </a:pPr>
            <a:r>
              <a:rPr lang="en-US" sz="2000" dirty="0">
                <a:effectLst/>
                <a:latin typeface="Cambria" panose="02040503050406030204" pitchFamily="18" charset="0"/>
                <a:ea typeface="Cambria" panose="02040503050406030204" pitchFamily="18" charset="0"/>
                <a:cs typeface="Times New Roman" panose="02020603050405020304" pitchFamily="18" charset="0"/>
              </a:rPr>
              <a:t>Non-Maskable Interrupts are those which cannot be disabled or ignored by microprocessor. </a:t>
            </a:r>
            <a:r>
              <a:rPr lang="en-US" sz="2000" i="1" dirty="0">
                <a:effectLst/>
                <a:latin typeface="Cambria" panose="02040503050406030204" pitchFamily="18" charset="0"/>
                <a:ea typeface="Cambria" panose="02040503050406030204" pitchFamily="18" charset="0"/>
                <a:cs typeface="Times New Roman" panose="02020603050405020304" pitchFamily="18" charset="0"/>
              </a:rPr>
              <a:t>TRAP</a:t>
            </a:r>
            <a:r>
              <a:rPr lang="en-US" sz="2000" dirty="0">
                <a:effectLst/>
                <a:latin typeface="Cambria" panose="02040503050406030204" pitchFamily="18" charset="0"/>
                <a:ea typeface="Cambria" panose="02040503050406030204" pitchFamily="18" charset="0"/>
                <a:cs typeface="Times New Roman" panose="02020603050405020304" pitchFamily="18" charset="0"/>
              </a:rPr>
              <a:t> is a non-maskable interrupt. It consists of both level as well as edge triggering and is used in critical power failure conditions. </a:t>
            </a:r>
          </a:p>
          <a:p>
            <a:pPr marL="0" indent="0">
              <a:buNone/>
            </a:pP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78439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FC8D1F-1E1D-4EA1-A021-A4D2268301D8}"/>
              </a:ext>
            </a:extLst>
          </p:cNvPr>
          <p:cNvSpPr>
            <a:spLocks noGrp="1"/>
          </p:cNvSpPr>
          <p:nvPr>
            <p:ph idx="1"/>
          </p:nvPr>
        </p:nvSpPr>
        <p:spPr>
          <a:xfrm>
            <a:off x="838200" y="900332"/>
            <a:ext cx="10515600" cy="5276631"/>
          </a:xfrm>
        </p:spPr>
        <p:txBody>
          <a:bodyPr/>
          <a:lstStyle/>
          <a:p>
            <a:pPr marL="0" marR="0" indent="0" algn="just">
              <a:lnSpc>
                <a:spcPct val="150000"/>
              </a:lnSpc>
              <a:spcBef>
                <a:spcPts val="0"/>
              </a:spcBef>
              <a:spcAft>
                <a:spcPts val="800"/>
              </a:spcAft>
              <a:buNone/>
            </a:pPr>
            <a:r>
              <a:rPr lang="en-US" sz="2400" b="1" dirty="0">
                <a:solidFill>
                  <a:srgbClr val="00B050"/>
                </a:solidFill>
                <a:effectLst/>
                <a:latin typeface="Cambria" panose="02040503050406030204" pitchFamily="18" charset="0"/>
                <a:ea typeface="Cambria" panose="02040503050406030204" pitchFamily="18" charset="0"/>
                <a:cs typeface="Times New Roman" panose="02020603050405020304" pitchFamily="18" charset="0"/>
              </a:rPr>
              <a:t>Priority of Interrupts</a:t>
            </a:r>
          </a:p>
          <a:p>
            <a:pPr marL="0" marR="0" indent="0" algn="just">
              <a:lnSpc>
                <a:spcPct val="150000"/>
              </a:lnSpc>
              <a:spcBef>
                <a:spcPts val="0"/>
              </a:spcBef>
              <a:spcAft>
                <a:spcPts val="800"/>
              </a:spcAft>
              <a:buNone/>
            </a:pPr>
            <a:r>
              <a:rPr lang="en-US" sz="2000" dirty="0">
                <a:effectLst/>
                <a:latin typeface="Cambria" panose="02040503050406030204" pitchFamily="18" charset="0"/>
                <a:ea typeface="Cambria" panose="02040503050406030204" pitchFamily="18" charset="0"/>
                <a:cs typeface="Times New Roman" panose="02020603050405020304" pitchFamily="18" charset="0"/>
              </a:rPr>
              <a:t>When microprocessor receives multiple interrupt requests simultaneously, it will execute the interrupt service request (ISR) according to the priority of the interrupts.</a:t>
            </a:r>
          </a:p>
        </p:txBody>
      </p:sp>
      <p:pic>
        <p:nvPicPr>
          <p:cNvPr id="7" name="Picture 6">
            <a:extLst>
              <a:ext uri="{FF2B5EF4-FFF2-40B4-BE49-F238E27FC236}">
                <a16:creationId xmlns:a16="http://schemas.microsoft.com/office/drawing/2014/main" id="{B73496FE-2F62-4727-9413-3D57E8DDFDC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35902" y="2813542"/>
            <a:ext cx="3388848" cy="3093575"/>
          </a:xfrm>
          <a:prstGeom prst="rect">
            <a:avLst/>
          </a:prstGeom>
          <a:noFill/>
          <a:ln>
            <a:noFill/>
          </a:ln>
        </p:spPr>
      </p:pic>
    </p:spTree>
    <p:extLst>
      <p:ext uri="{BB962C8B-B14F-4D97-AF65-F5344CB8AC3E}">
        <p14:creationId xmlns:p14="http://schemas.microsoft.com/office/powerpoint/2010/main" val="4042333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A9252A-8FD1-4A91-BA87-27962326038C}"/>
              </a:ext>
            </a:extLst>
          </p:cNvPr>
          <p:cNvSpPr>
            <a:spLocks noGrp="1"/>
          </p:cNvSpPr>
          <p:nvPr>
            <p:ph idx="1"/>
          </p:nvPr>
        </p:nvSpPr>
        <p:spPr>
          <a:xfrm>
            <a:off x="838200" y="815926"/>
            <a:ext cx="10515600" cy="5361037"/>
          </a:xfrm>
        </p:spPr>
        <p:txBody>
          <a:bodyPr>
            <a:normAutofit/>
          </a:bodyPr>
          <a:lstStyle/>
          <a:p>
            <a:pPr marL="0" marR="0" indent="0" algn="just">
              <a:lnSpc>
                <a:spcPct val="200000"/>
              </a:lnSpc>
              <a:spcBef>
                <a:spcPts val="0"/>
              </a:spcBef>
              <a:spcAft>
                <a:spcPts val="800"/>
              </a:spcAft>
              <a:buNone/>
            </a:pPr>
            <a:r>
              <a:rPr lang="en-US" sz="2400" b="1" dirty="0">
                <a:solidFill>
                  <a:srgbClr val="00B050"/>
                </a:solidFill>
                <a:effectLst/>
                <a:latin typeface="Cambria" panose="02040503050406030204" pitchFamily="18" charset="0"/>
                <a:ea typeface="Cambria" panose="02040503050406030204" pitchFamily="18" charset="0"/>
                <a:cs typeface="Times New Roman" panose="02020603050405020304" pitchFamily="18" charset="0"/>
              </a:rPr>
              <a:t>Instruction for Interrupts</a:t>
            </a:r>
          </a:p>
          <a:p>
            <a:pPr marL="0" marR="0" lvl="0" indent="0" algn="just">
              <a:lnSpc>
                <a:spcPct val="200000"/>
              </a:lnSpc>
              <a:spcBef>
                <a:spcPts val="0"/>
              </a:spcBef>
              <a:spcAft>
                <a:spcPts val="800"/>
              </a:spcAft>
              <a:buNone/>
              <a:tabLst>
                <a:tab pos="457200" algn="l"/>
              </a:tabLst>
            </a:pPr>
            <a:r>
              <a:rPr lang="en-US" sz="2000" b="1" dirty="0">
                <a:solidFill>
                  <a:srgbClr val="00B050"/>
                </a:solidFill>
                <a:effectLst/>
                <a:latin typeface="Cambria" panose="02040503050406030204" pitchFamily="18" charset="0"/>
                <a:ea typeface="Cambria" panose="02040503050406030204" pitchFamily="18" charset="0"/>
                <a:cs typeface="Times New Roman" panose="02020603050405020304" pitchFamily="18" charset="0"/>
              </a:rPr>
              <a:t>Enable Interrupt (EI) –</a:t>
            </a:r>
            <a:r>
              <a:rPr lang="en-US" sz="2000" dirty="0">
                <a:solidFill>
                  <a:srgbClr val="00B050"/>
                </a:solidFill>
                <a:effectLst/>
                <a:latin typeface="Cambria" panose="02040503050406030204" pitchFamily="18" charset="0"/>
                <a:ea typeface="Cambria" panose="02040503050406030204" pitchFamily="18" charset="0"/>
                <a:cs typeface="Times New Roman" panose="02020603050405020304" pitchFamily="18" charset="0"/>
              </a:rPr>
              <a:t> </a:t>
            </a:r>
            <a:r>
              <a:rPr lang="en-US" sz="2000" dirty="0">
                <a:effectLst/>
                <a:latin typeface="Cambria" panose="02040503050406030204" pitchFamily="18" charset="0"/>
                <a:ea typeface="Cambria" panose="02040503050406030204" pitchFamily="18" charset="0"/>
                <a:cs typeface="Times New Roman" panose="02020603050405020304" pitchFamily="18" charset="0"/>
              </a:rPr>
              <a:t>The interrupt enable flip-flop is set and all interrupts are enabled following the execution of next instruction followed by EI. No flags are affected. After a system reset, the interrupt enable flip-flop is reset, thus disabling the interrupts. This instruction is necessary to enable the interrupts again (except TRAP). </a:t>
            </a:r>
          </a:p>
          <a:p>
            <a:pPr marL="0" indent="0" algn="just">
              <a:lnSpc>
                <a:spcPct val="200000"/>
              </a:lnSpc>
              <a:buNone/>
            </a:pPr>
            <a:r>
              <a:rPr lang="en-US" sz="2000" b="1" dirty="0">
                <a:solidFill>
                  <a:srgbClr val="00B050"/>
                </a:solidFill>
                <a:effectLst/>
                <a:latin typeface="Cambria" panose="02040503050406030204" pitchFamily="18" charset="0"/>
                <a:ea typeface="Cambria" panose="02040503050406030204" pitchFamily="18" charset="0"/>
                <a:cs typeface="Times New Roman" panose="02020603050405020304" pitchFamily="18" charset="0"/>
              </a:rPr>
              <a:t>Disable Interrupt (DI) –</a:t>
            </a:r>
            <a:r>
              <a:rPr lang="en-US" sz="2000" dirty="0">
                <a:solidFill>
                  <a:srgbClr val="00B050"/>
                </a:solidFill>
                <a:effectLst/>
                <a:latin typeface="Cambria" panose="02040503050406030204" pitchFamily="18" charset="0"/>
                <a:ea typeface="Cambria" panose="02040503050406030204" pitchFamily="18" charset="0"/>
                <a:cs typeface="Times New Roman" panose="02020603050405020304" pitchFamily="18" charset="0"/>
              </a:rPr>
              <a:t> </a:t>
            </a:r>
            <a:r>
              <a:rPr lang="en-US" sz="2000" dirty="0">
                <a:effectLst/>
                <a:latin typeface="Cambria" panose="02040503050406030204" pitchFamily="18" charset="0"/>
                <a:ea typeface="Cambria" panose="02040503050406030204" pitchFamily="18" charset="0"/>
                <a:cs typeface="Times New Roman" panose="02020603050405020304" pitchFamily="18" charset="0"/>
              </a:rPr>
              <a:t>This instruction is used to reset the value of enable flip-flop hence disabling all the interrupts. No flags are affected by this instruction. </a:t>
            </a: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44705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763</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Cambria</vt:lpstr>
      <vt:lpstr>Cambria Math</vt:lpstr>
      <vt:lpstr>Times New Roman</vt:lpstr>
      <vt:lpstr>Wingdings</vt:lpstr>
      <vt:lpstr>Office Theme</vt:lpstr>
      <vt:lpstr>Interrupts of 8085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Interrupts of 8085</dc:title>
  <dc:creator>Black n White</dc:creator>
  <cp:lastModifiedBy>Kabir.CSE</cp:lastModifiedBy>
  <cp:revision>18</cp:revision>
  <dcterms:created xsi:type="dcterms:W3CDTF">2020-10-26T19:14:15Z</dcterms:created>
  <dcterms:modified xsi:type="dcterms:W3CDTF">2022-06-15T07:43:46Z</dcterms:modified>
</cp:coreProperties>
</file>