
<file path=[Content_Types].xml><?xml version="1.0" encoding="utf-8"?>
<Types xmlns="http://schemas.openxmlformats.org/package/2006/content-types">
  <Default Extension="webp" ContentType="image/webp"/>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0" r:id="rId4"/>
    <p:sldId id="261" r:id="rId5"/>
    <p:sldId id="262" r:id="rId6"/>
    <p:sldId id="265" r:id="rId7"/>
    <p:sldId id="264" r:id="rId8"/>
    <p:sldId id="269" r:id="rId9"/>
    <p:sldId id="270" r:id="rId10"/>
    <p:sldId id="271" r:id="rId11"/>
    <p:sldId id="272" r:id="rId12"/>
    <p:sldId id="273" r:id="rId13"/>
    <p:sldId id="274" r:id="rId14"/>
    <p:sldId id="275" r:id="rId15"/>
    <p:sldId id="276" r:id="rId16"/>
    <p:sldId id="277" r:id="rId17"/>
    <p:sldId id="278" r:id="rId18"/>
    <p:sldId id="266" r:id="rId19"/>
    <p:sldId id="267" r:id="rId20"/>
    <p:sldId id="268"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4" d="100"/>
          <a:sy n="64" d="100"/>
        </p:scale>
        <p:origin x="90" y="18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F72BBB-19F0-47F1-8E48-2BF82F8D0F0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1A50DEA-F707-4DB0-8F10-D925101E8F6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C5F40BF-8418-4813-809F-252A6FCD89F3}"/>
              </a:ext>
            </a:extLst>
          </p:cNvPr>
          <p:cNvSpPr>
            <a:spLocks noGrp="1"/>
          </p:cNvSpPr>
          <p:nvPr>
            <p:ph type="dt" sz="half" idx="10"/>
          </p:nvPr>
        </p:nvSpPr>
        <p:spPr/>
        <p:txBody>
          <a:bodyPr/>
          <a:lstStyle/>
          <a:p>
            <a:fld id="{9420556F-742D-41AC-BEA5-59F677032BF0}" type="datetimeFigureOut">
              <a:rPr lang="en-US" smtClean="0"/>
              <a:t>6/15/2022</a:t>
            </a:fld>
            <a:endParaRPr lang="en-US"/>
          </a:p>
        </p:txBody>
      </p:sp>
      <p:sp>
        <p:nvSpPr>
          <p:cNvPr id="5" name="Footer Placeholder 4">
            <a:extLst>
              <a:ext uri="{FF2B5EF4-FFF2-40B4-BE49-F238E27FC236}">
                <a16:creationId xmlns:a16="http://schemas.microsoft.com/office/drawing/2014/main" id="{DAC7CAA1-247B-4F1D-8531-674A3229E3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6BFA59B-FB65-463B-80E7-B8D872DB341F}"/>
              </a:ext>
            </a:extLst>
          </p:cNvPr>
          <p:cNvSpPr>
            <a:spLocks noGrp="1"/>
          </p:cNvSpPr>
          <p:nvPr>
            <p:ph type="sldNum" sz="quarter" idx="12"/>
          </p:nvPr>
        </p:nvSpPr>
        <p:spPr/>
        <p:txBody>
          <a:bodyPr/>
          <a:lstStyle/>
          <a:p>
            <a:fld id="{8CD7DA1C-C59C-40A5-AB66-386FB5C352A1}" type="slidenum">
              <a:rPr lang="en-US" smtClean="0"/>
              <a:t>‹#›</a:t>
            </a:fld>
            <a:endParaRPr lang="en-US"/>
          </a:p>
        </p:txBody>
      </p:sp>
    </p:spTree>
    <p:extLst>
      <p:ext uri="{BB962C8B-B14F-4D97-AF65-F5344CB8AC3E}">
        <p14:creationId xmlns:p14="http://schemas.microsoft.com/office/powerpoint/2010/main" val="23696991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0E8D57-7A34-4DBB-B7AB-89868A4B50A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6D5ABE5-9C18-4CCD-8B63-6805E401C9D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3959531-A696-4A12-B4DE-46FF5B222D8C}"/>
              </a:ext>
            </a:extLst>
          </p:cNvPr>
          <p:cNvSpPr>
            <a:spLocks noGrp="1"/>
          </p:cNvSpPr>
          <p:nvPr>
            <p:ph type="dt" sz="half" idx="10"/>
          </p:nvPr>
        </p:nvSpPr>
        <p:spPr/>
        <p:txBody>
          <a:bodyPr/>
          <a:lstStyle/>
          <a:p>
            <a:fld id="{9420556F-742D-41AC-BEA5-59F677032BF0}" type="datetimeFigureOut">
              <a:rPr lang="en-US" smtClean="0"/>
              <a:t>6/15/2022</a:t>
            </a:fld>
            <a:endParaRPr lang="en-US"/>
          </a:p>
        </p:txBody>
      </p:sp>
      <p:sp>
        <p:nvSpPr>
          <p:cNvPr id="5" name="Footer Placeholder 4">
            <a:extLst>
              <a:ext uri="{FF2B5EF4-FFF2-40B4-BE49-F238E27FC236}">
                <a16:creationId xmlns:a16="http://schemas.microsoft.com/office/drawing/2014/main" id="{72026AF9-F834-47BE-88CD-487F072683C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DE4CD3C-3BC1-4B15-A2E9-CE5B78BBE139}"/>
              </a:ext>
            </a:extLst>
          </p:cNvPr>
          <p:cNvSpPr>
            <a:spLocks noGrp="1"/>
          </p:cNvSpPr>
          <p:nvPr>
            <p:ph type="sldNum" sz="quarter" idx="12"/>
          </p:nvPr>
        </p:nvSpPr>
        <p:spPr/>
        <p:txBody>
          <a:bodyPr/>
          <a:lstStyle/>
          <a:p>
            <a:fld id="{8CD7DA1C-C59C-40A5-AB66-386FB5C352A1}" type="slidenum">
              <a:rPr lang="en-US" smtClean="0"/>
              <a:t>‹#›</a:t>
            </a:fld>
            <a:endParaRPr lang="en-US"/>
          </a:p>
        </p:txBody>
      </p:sp>
    </p:spTree>
    <p:extLst>
      <p:ext uri="{BB962C8B-B14F-4D97-AF65-F5344CB8AC3E}">
        <p14:creationId xmlns:p14="http://schemas.microsoft.com/office/powerpoint/2010/main" val="39694647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B68D527-E4D1-4AAE-9F9F-28F59D2C21A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3B416FE-24C0-427B-9032-AD491E753B5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B0601B0-0563-4624-AFB9-A7700B7C011F}"/>
              </a:ext>
            </a:extLst>
          </p:cNvPr>
          <p:cNvSpPr>
            <a:spLocks noGrp="1"/>
          </p:cNvSpPr>
          <p:nvPr>
            <p:ph type="dt" sz="half" idx="10"/>
          </p:nvPr>
        </p:nvSpPr>
        <p:spPr/>
        <p:txBody>
          <a:bodyPr/>
          <a:lstStyle/>
          <a:p>
            <a:fld id="{9420556F-742D-41AC-BEA5-59F677032BF0}" type="datetimeFigureOut">
              <a:rPr lang="en-US" smtClean="0"/>
              <a:t>6/15/2022</a:t>
            </a:fld>
            <a:endParaRPr lang="en-US"/>
          </a:p>
        </p:txBody>
      </p:sp>
      <p:sp>
        <p:nvSpPr>
          <p:cNvPr id="5" name="Footer Placeholder 4">
            <a:extLst>
              <a:ext uri="{FF2B5EF4-FFF2-40B4-BE49-F238E27FC236}">
                <a16:creationId xmlns:a16="http://schemas.microsoft.com/office/drawing/2014/main" id="{7D478E83-878A-4006-8D61-207C3C8D63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01E7561-7F7A-4ADF-B230-0E6FD72E49F0}"/>
              </a:ext>
            </a:extLst>
          </p:cNvPr>
          <p:cNvSpPr>
            <a:spLocks noGrp="1"/>
          </p:cNvSpPr>
          <p:nvPr>
            <p:ph type="sldNum" sz="quarter" idx="12"/>
          </p:nvPr>
        </p:nvSpPr>
        <p:spPr/>
        <p:txBody>
          <a:bodyPr/>
          <a:lstStyle/>
          <a:p>
            <a:fld id="{8CD7DA1C-C59C-40A5-AB66-386FB5C352A1}" type="slidenum">
              <a:rPr lang="en-US" smtClean="0"/>
              <a:t>‹#›</a:t>
            </a:fld>
            <a:endParaRPr lang="en-US"/>
          </a:p>
        </p:txBody>
      </p:sp>
    </p:spTree>
    <p:extLst>
      <p:ext uri="{BB962C8B-B14F-4D97-AF65-F5344CB8AC3E}">
        <p14:creationId xmlns:p14="http://schemas.microsoft.com/office/powerpoint/2010/main" val="36421887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4FA046-3BF5-4B9E-BAD2-B0B00C0D463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FF7EBC5-0A2D-4F6B-9178-91253280D98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B9C0D27-0C37-4D7D-BA0B-32A3622FD19D}"/>
              </a:ext>
            </a:extLst>
          </p:cNvPr>
          <p:cNvSpPr>
            <a:spLocks noGrp="1"/>
          </p:cNvSpPr>
          <p:nvPr>
            <p:ph type="dt" sz="half" idx="10"/>
          </p:nvPr>
        </p:nvSpPr>
        <p:spPr/>
        <p:txBody>
          <a:bodyPr/>
          <a:lstStyle/>
          <a:p>
            <a:fld id="{9420556F-742D-41AC-BEA5-59F677032BF0}" type="datetimeFigureOut">
              <a:rPr lang="en-US" smtClean="0"/>
              <a:t>6/15/2022</a:t>
            </a:fld>
            <a:endParaRPr lang="en-US"/>
          </a:p>
        </p:txBody>
      </p:sp>
      <p:sp>
        <p:nvSpPr>
          <p:cNvPr id="5" name="Footer Placeholder 4">
            <a:extLst>
              <a:ext uri="{FF2B5EF4-FFF2-40B4-BE49-F238E27FC236}">
                <a16:creationId xmlns:a16="http://schemas.microsoft.com/office/drawing/2014/main" id="{73A6F2B7-ECE7-462B-ADC8-73754DA253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929CB6-94B9-4CEC-90B5-AAA577A9160E}"/>
              </a:ext>
            </a:extLst>
          </p:cNvPr>
          <p:cNvSpPr>
            <a:spLocks noGrp="1"/>
          </p:cNvSpPr>
          <p:nvPr>
            <p:ph type="sldNum" sz="quarter" idx="12"/>
          </p:nvPr>
        </p:nvSpPr>
        <p:spPr/>
        <p:txBody>
          <a:bodyPr/>
          <a:lstStyle/>
          <a:p>
            <a:fld id="{8CD7DA1C-C59C-40A5-AB66-386FB5C352A1}" type="slidenum">
              <a:rPr lang="en-US" smtClean="0"/>
              <a:t>‹#›</a:t>
            </a:fld>
            <a:endParaRPr lang="en-US"/>
          </a:p>
        </p:txBody>
      </p:sp>
    </p:spTree>
    <p:extLst>
      <p:ext uri="{BB962C8B-B14F-4D97-AF65-F5344CB8AC3E}">
        <p14:creationId xmlns:p14="http://schemas.microsoft.com/office/powerpoint/2010/main" val="41288311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C30819-7180-4A94-BB27-36AA8EB2821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A1A3DDF-BEF6-4DA0-83F0-6AFBF26A9A3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D6F983A-247A-4A74-BB44-0C0C7DAEDE2C}"/>
              </a:ext>
            </a:extLst>
          </p:cNvPr>
          <p:cNvSpPr>
            <a:spLocks noGrp="1"/>
          </p:cNvSpPr>
          <p:nvPr>
            <p:ph type="dt" sz="half" idx="10"/>
          </p:nvPr>
        </p:nvSpPr>
        <p:spPr/>
        <p:txBody>
          <a:bodyPr/>
          <a:lstStyle/>
          <a:p>
            <a:fld id="{9420556F-742D-41AC-BEA5-59F677032BF0}" type="datetimeFigureOut">
              <a:rPr lang="en-US" smtClean="0"/>
              <a:t>6/15/2022</a:t>
            </a:fld>
            <a:endParaRPr lang="en-US"/>
          </a:p>
        </p:txBody>
      </p:sp>
      <p:sp>
        <p:nvSpPr>
          <p:cNvPr id="5" name="Footer Placeholder 4">
            <a:extLst>
              <a:ext uri="{FF2B5EF4-FFF2-40B4-BE49-F238E27FC236}">
                <a16:creationId xmlns:a16="http://schemas.microsoft.com/office/drawing/2014/main" id="{5DD63A7E-A733-4F5C-9F91-C87B45A8081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5EE35A-641E-44E4-B500-B2AC080A297E}"/>
              </a:ext>
            </a:extLst>
          </p:cNvPr>
          <p:cNvSpPr>
            <a:spLocks noGrp="1"/>
          </p:cNvSpPr>
          <p:nvPr>
            <p:ph type="sldNum" sz="quarter" idx="12"/>
          </p:nvPr>
        </p:nvSpPr>
        <p:spPr/>
        <p:txBody>
          <a:bodyPr/>
          <a:lstStyle/>
          <a:p>
            <a:fld id="{8CD7DA1C-C59C-40A5-AB66-386FB5C352A1}" type="slidenum">
              <a:rPr lang="en-US" smtClean="0"/>
              <a:t>‹#›</a:t>
            </a:fld>
            <a:endParaRPr lang="en-US"/>
          </a:p>
        </p:txBody>
      </p:sp>
    </p:spTree>
    <p:extLst>
      <p:ext uri="{BB962C8B-B14F-4D97-AF65-F5344CB8AC3E}">
        <p14:creationId xmlns:p14="http://schemas.microsoft.com/office/powerpoint/2010/main" val="34566675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E0EEE1-B7D1-4D5E-9554-A6B529D9D1A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70C32EA-EFF9-40A7-87CD-8A7C0D1270F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BBE107F-AEFC-4892-A554-2037328FE58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24D2462-D10D-4D48-B0CD-416CF040D6FA}"/>
              </a:ext>
            </a:extLst>
          </p:cNvPr>
          <p:cNvSpPr>
            <a:spLocks noGrp="1"/>
          </p:cNvSpPr>
          <p:nvPr>
            <p:ph type="dt" sz="half" idx="10"/>
          </p:nvPr>
        </p:nvSpPr>
        <p:spPr/>
        <p:txBody>
          <a:bodyPr/>
          <a:lstStyle/>
          <a:p>
            <a:fld id="{9420556F-742D-41AC-BEA5-59F677032BF0}" type="datetimeFigureOut">
              <a:rPr lang="en-US" smtClean="0"/>
              <a:t>6/15/2022</a:t>
            </a:fld>
            <a:endParaRPr lang="en-US"/>
          </a:p>
        </p:txBody>
      </p:sp>
      <p:sp>
        <p:nvSpPr>
          <p:cNvPr id="6" name="Footer Placeholder 5">
            <a:extLst>
              <a:ext uri="{FF2B5EF4-FFF2-40B4-BE49-F238E27FC236}">
                <a16:creationId xmlns:a16="http://schemas.microsoft.com/office/drawing/2014/main" id="{FF8C6B4D-49FA-4088-A05C-C984EC2DCC7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622B96B-BA5E-4227-93CB-D1A510C4212A}"/>
              </a:ext>
            </a:extLst>
          </p:cNvPr>
          <p:cNvSpPr>
            <a:spLocks noGrp="1"/>
          </p:cNvSpPr>
          <p:nvPr>
            <p:ph type="sldNum" sz="quarter" idx="12"/>
          </p:nvPr>
        </p:nvSpPr>
        <p:spPr/>
        <p:txBody>
          <a:bodyPr/>
          <a:lstStyle/>
          <a:p>
            <a:fld id="{8CD7DA1C-C59C-40A5-AB66-386FB5C352A1}" type="slidenum">
              <a:rPr lang="en-US" smtClean="0"/>
              <a:t>‹#›</a:t>
            </a:fld>
            <a:endParaRPr lang="en-US"/>
          </a:p>
        </p:txBody>
      </p:sp>
    </p:spTree>
    <p:extLst>
      <p:ext uri="{BB962C8B-B14F-4D97-AF65-F5344CB8AC3E}">
        <p14:creationId xmlns:p14="http://schemas.microsoft.com/office/powerpoint/2010/main" val="12409567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646386-2575-473D-8A97-82250CDB54C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FFFFA35-FB0E-45F4-AAC8-D40CEDE1852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DEB9611-1F2E-4F44-B553-58792A48E06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4C05EE6-E307-41C5-B5BD-B4DDBA910F5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54E65EE-861F-4C5C-9488-6C650980777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1367FF5-3409-4073-912A-A191BEB96E96}"/>
              </a:ext>
            </a:extLst>
          </p:cNvPr>
          <p:cNvSpPr>
            <a:spLocks noGrp="1"/>
          </p:cNvSpPr>
          <p:nvPr>
            <p:ph type="dt" sz="half" idx="10"/>
          </p:nvPr>
        </p:nvSpPr>
        <p:spPr/>
        <p:txBody>
          <a:bodyPr/>
          <a:lstStyle/>
          <a:p>
            <a:fld id="{9420556F-742D-41AC-BEA5-59F677032BF0}" type="datetimeFigureOut">
              <a:rPr lang="en-US" smtClean="0"/>
              <a:t>6/15/2022</a:t>
            </a:fld>
            <a:endParaRPr lang="en-US"/>
          </a:p>
        </p:txBody>
      </p:sp>
      <p:sp>
        <p:nvSpPr>
          <p:cNvPr id="8" name="Footer Placeholder 7">
            <a:extLst>
              <a:ext uri="{FF2B5EF4-FFF2-40B4-BE49-F238E27FC236}">
                <a16:creationId xmlns:a16="http://schemas.microsoft.com/office/drawing/2014/main" id="{76901F37-C051-41D8-A130-E68F230B605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B68A28A-C226-4F11-9B00-0E1167A41526}"/>
              </a:ext>
            </a:extLst>
          </p:cNvPr>
          <p:cNvSpPr>
            <a:spLocks noGrp="1"/>
          </p:cNvSpPr>
          <p:nvPr>
            <p:ph type="sldNum" sz="quarter" idx="12"/>
          </p:nvPr>
        </p:nvSpPr>
        <p:spPr/>
        <p:txBody>
          <a:bodyPr/>
          <a:lstStyle/>
          <a:p>
            <a:fld id="{8CD7DA1C-C59C-40A5-AB66-386FB5C352A1}" type="slidenum">
              <a:rPr lang="en-US" smtClean="0"/>
              <a:t>‹#›</a:t>
            </a:fld>
            <a:endParaRPr lang="en-US"/>
          </a:p>
        </p:txBody>
      </p:sp>
    </p:spTree>
    <p:extLst>
      <p:ext uri="{BB962C8B-B14F-4D97-AF65-F5344CB8AC3E}">
        <p14:creationId xmlns:p14="http://schemas.microsoft.com/office/powerpoint/2010/main" val="28498859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F74A59-BC3F-4B06-87F0-51F25A5E59C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FE7D425-6DE5-4774-BDDB-CB9FB83BC00B}"/>
              </a:ext>
            </a:extLst>
          </p:cNvPr>
          <p:cNvSpPr>
            <a:spLocks noGrp="1"/>
          </p:cNvSpPr>
          <p:nvPr>
            <p:ph type="dt" sz="half" idx="10"/>
          </p:nvPr>
        </p:nvSpPr>
        <p:spPr/>
        <p:txBody>
          <a:bodyPr/>
          <a:lstStyle/>
          <a:p>
            <a:fld id="{9420556F-742D-41AC-BEA5-59F677032BF0}" type="datetimeFigureOut">
              <a:rPr lang="en-US" smtClean="0"/>
              <a:t>6/15/2022</a:t>
            </a:fld>
            <a:endParaRPr lang="en-US"/>
          </a:p>
        </p:txBody>
      </p:sp>
      <p:sp>
        <p:nvSpPr>
          <p:cNvPr id="4" name="Footer Placeholder 3">
            <a:extLst>
              <a:ext uri="{FF2B5EF4-FFF2-40B4-BE49-F238E27FC236}">
                <a16:creationId xmlns:a16="http://schemas.microsoft.com/office/drawing/2014/main" id="{A2D539A6-D985-41A5-BEB1-D1D1F8F2AB1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462E464-07C1-4A3D-BC61-CA20B8B186FA}"/>
              </a:ext>
            </a:extLst>
          </p:cNvPr>
          <p:cNvSpPr>
            <a:spLocks noGrp="1"/>
          </p:cNvSpPr>
          <p:nvPr>
            <p:ph type="sldNum" sz="quarter" idx="12"/>
          </p:nvPr>
        </p:nvSpPr>
        <p:spPr/>
        <p:txBody>
          <a:bodyPr/>
          <a:lstStyle/>
          <a:p>
            <a:fld id="{8CD7DA1C-C59C-40A5-AB66-386FB5C352A1}" type="slidenum">
              <a:rPr lang="en-US" smtClean="0"/>
              <a:t>‹#›</a:t>
            </a:fld>
            <a:endParaRPr lang="en-US"/>
          </a:p>
        </p:txBody>
      </p:sp>
    </p:spTree>
    <p:extLst>
      <p:ext uri="{BB962C8B-B14F-4D97-AF65-F5344CB8AC3E}">
        <p14:creationId xmlns:p14="http://schemas.microsoft.com/office/powerpoint/2010/main" val="12638636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8B96877-AB1A-4C80-AF50-993D36A74298}"/>
              </a:ext>
            </a:extLst>
          </p:cNvPr>
          <p:cNvSpPr>
            <a:spLocks noGrp="1"/>
          </p:cNvSpPr>
          <p:nvPr>
            <p:ph type="dt" sz="half" idx="10"/>
          </p:nvPr>
        </p:nvSpPr>
        <p:spPr/>
        <p:txBody>
          <a:bodyPr/>
          <a:lstStyle/>
          <a:p>
            <a:fld id="{9420556F-742D-41AC-BEA5-59F677032BF0}" type="datetimeFigureOut">
              <a:rPr lang="en-US" smtClean="0"/>
              <a:t>6/15/2022</a:t>
            </a:fld>
            <a:endParaRPr lang="en-US"/>
          </a:p>
        </p:txBody>
      </p:sp>
      <p:sp>
        <p:nvSpPr>
          <p:cNvPr id="3" name="Footer Placeholder 2">
            <a:extLst>
              <a:ext uri="{FF2B5EF4-FFF2-40B4-BE49-F238E27FC236}">
                <a16:creationId xmlns:a16="http://schemas.microsoft.com/office/drawing/2014/main" id="{0CD675A7-D1EC-499C-BE31-17203850CBA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B5A6B57-1A15-42DA-8384-6AE3081A9B1B}"/>
              </a:ext>
            </a:extLst>
          </p:cNvPr>
          <p:cNvSpPr>
            <a:spLocks noGrp="1"/>
          </p:cNvSpPr>
          <p:nvPr>
            <p:ph type="sldNum" sz="quarter" idx="12"/>
          </p:nvPr>
        </p:nvSpPr>
        <p:spPr/>
        <p:txBody>
          <a:bodyPr/>
          <a:lstStyle/>
          <a:p>
            <a:fld id="{8CD7DA1C-C59C-40A5-AB66-386FB5C352A1}" type="slidenum">
              <a:rPr lang="en-US" smtClean="0"/>
              <a:t>‹#›</a:t>
            </a:fld>
            <a:endParaRPr lang="en-US"/>
          </a:p>
        </p:txBody>
      </p:sp>
    </p:spTree>
    <p:extLst>
      <p:ext uri="{BB962C8B-B14F-4D97-AF65-F5344CB8AC3E}">
        <p14:creationId xmlns:p14="http://schemas.microsoft.com/office/powerpoint/2010/main" val="26320374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AA54F-EC60-4D2B-8E4D-570429A8DFC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69F8AEB-8E73-46F5-A828-64FB09D6297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517D2CD-7537-4915-8498-4FCEA6D8078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D3E8AD5-669A-4AC8-9571-278C0C1468CA}"/>
              </a:ext>
            </a:extLst>
          </p:cNvPr>
          <p:cNvSpPr>
            <a:spLocks noGrp="1"/>
          </p:cNvSpPr>
          <p:nvPr>
            <p:ph type="dt" sz="half" idx="10"/>
          </p:nvPr>
        </p:nvSpPr>
        <p:spPr/>
        <p:txBody>
          <a:bodyPr/>
          <a:lstStyle/>
          <a:p>
            <a:fld id="{9420556F-742D-41AC-BEA5-59F677032BF0}" type="datetimeFigureOut">
              <a:rPr lang="en-US" smtClean="0"/>
              <a:t>6/15/2022</a:t>
            </a:fld>
            <a:endParaRPr lang="en-US"/>
          </a:p>
        </p:txBody>
      </p:sp>
      <p:sp>
        <p:nvSpPr>
          <p:cNvPr id="6" name="Footer Placeholder 5">
            <a:extLst>
              <a:ext uri="{FF2B5EF4-FFF2-40B4-BE49-F238E27FC236}">
                <a16:creationId xmlns:a16="http://schemas.microsoft.com/office/drawing/2014/main" id="{9D1FD3E3-C801-4FBB-9564-079AEE06F87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E12D5B9-CF4C-4493-8DD3-B01A3A462755}"/>
              </a:ext>
            </a:extLst>
          </p:cNvPr>
          <p:cNvSpPr>
            <a:spLocks noGrp="1"/>
          </p:cNvSpPr>
          <p:nvPr>
            <p:ph type="sldNum" sz="quarter" idx="12"/>
          </p:nvPr>
        </p:nvSpPr>
        <p:spPr/>
        <p:txBody>
          <a:bodyPr/>
          <a:lstStyle/>
          <a:p>
            <a:fld id="{8CD7DA1C-C59C-40A5-AB66-386FB5C352A1}" type="slidenum">
              <a:rPr lang="en-US" smtClean="0"/>
              <a:t>‹#›</a:t>
            </a:fld>
            <a:endParaRPr lang="en-US"/>
          </a:p>
        </p:txBody>
      </p:sp>
    </p:spTree>
    <p:extLst>
      <p:ext uri="{BB962C8B-B14F-4D97-AF65-F5344CB8AC3E}">
        <p14:creationId xmlns:p14="http://schemas.microsoft.com/office/powerpoint/2010/main" val="31521294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D4D718-AF2C-415A-9111-10013EB539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5800630-F7BE-43B2-A982-6380DCFD027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27E67D4-3418-4449-8ADA-CB06FBB2E28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9635827-51F0-46FB-B0BB-E08750D0473C}"/>
              </a:ext>
            </a:extLst>
          </p:cNvPr>
          <p:cNvSpPr>
            <a:spLocks noGrp="1"/>
          </p:cNvSpPr>
          <p:nvPr>
            <p:ph type="dt" sz="half" idx="10"/>
          </p:nvPr>
        </p:nvSpPr>
        <p:spPr/>
        <p:txBody>
          <a:bodyPr/>
          <a:lstStyle/>
          <a:p>
            <a:fld id="{9420556F-742D-41AC-BEA5-59F677032BF0}" type="datetimeFigureOut">
              <a:rPr lang="en-US" smtClean="0"/>
              <a:t>6/15/2022</a:t>
            </a:fld>
            <a:endParaRPr lang="en-US"/>
          </a:p>
        </p:txBody>
      </p:sp>
      <p:sp>
        <p:nvSpPr>
          <p:cNvPr id="6" name="Footer Placeholder 5">
            <a:extLst>
              <a:ext uri="{FF2B5EF4-FFF2-40B4-BE49-F238E27FC236}">
                <a16:creationId xmlns:a16="http://schemas.microsoft.com/office/drawing/2014/main" id="{51B12945-46AD-4035-B6A6-7492E480222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B21CB8C-5B6F-4301-93DB-EE4C47D46117}"/>
              </a:ext>
            </a:extLst>
          </p:cNvPr>
          <p:cNvSpPr>
            <a:spLocks noGrp="1"/>
          </p:cNvSpPr>
          <p:nvPr>
            <p:ph type="sldNum" sz="quarter" idx="12"/>
          </p:nvPr>
        </p:nvSpPr>
        <p:spPr/>
        <p:txBody>
          <a:bodyPr/>
          <a:lstStyle/>
          <a:p>
            <a:fld id="{8CD7DA1C-C59C-40A5-AB66-386FB5C352A1}" type="slidenum">
              <a:rPr lang="en-US" smtClean="0"/>
              <a:t>‹#›</a:t>
            </a:fld>
            <a:endParaRPr lang="en-US"/>
          </a:p>
        </p:txBody>
      </p:sp>
    </p:spTree>
    <p:extLst>
      <p:ext uri="{BB962C8B-B14F-4D97-AF65-F5344CB8AC3E}">
        <p14:creationId xmlns:p14="http://schemas.microsoft.com/office/powerpoint/2010/main" val="4459559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7396EA2-62BC-4C61-850A-BC6E12B2861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E391586-32AB-4289-A09E-A8DA8A5963A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41305E-84D6-48E2-81C7-20CA08C72C2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420556F-742D-41AC-BEA5-59F677032BF0}" type="datetimeFigureOut">
              <a:rPr lang="en-US" smtClean="0"/>
              <a:t>6/15/2022</a:t>
            </a:fld>
            <a:endParaRPr lang="en-US"/>
          </a:p>
        </p:txBody>
      </p:sp>
      <p:sp>
        <p:nvSpPr>
          <p:cNvPr id="5" name="Footer Placeholder 4">
            <a:extLst>
              <a:ext uri="{FF2B5EF4-FFF2-40B4-BE49-F238E27FC236}">
                <a16:creationId xmlns:a16="http://schemas.microsoft.com/office/drawing/2014/main" id="{39E8EE05-2763-458E-92F8-C8D78081194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00CEA3A-0614-41B8-A3F9-975047C90FB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D7DA1C-C59C-40A5-AB66-386FB5C352A1}" type="slidenum">
              <a:rPr lang="en-US" smtClean="0"/>
              <a:t>‹#›</a:t>
            </a:fld>
            <a:endParaRPr lang="en-US"/>
          </a:p>
        </p:txBody>
      </p:sp>
    </p:spTree>
    <p:extLst>
      <p:ext uri="{BB962C8B-B14F-4D97-AF65-F5344CB8AC3E}">
        <p14:creationId xmlns:p14="http://schemas.microsoft.com/office/powerpoint/2010/main" val="29839760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webp"/><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webp"/><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webp"/><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webp"/><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webp"/><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technobyte.org/jtag-boundary-scan-structured-techniques-dft/"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640225-20BC-4963-B687-458F5DF6F2A6}"/>
              </a:ext>
            </a:extLst>
          </p:cNvPr>
          <p:cNvSpPr>
            <a:spLocks noGrp="1"/>
          </p:cNvSpPr>
          <p:nvPr>
            <p:ph type="ctrTitle"/>
          </p:nvPr>
        </p:nvSpPr>
        <p:spPr>
          <a:xfrm>
            <a:off x="1223889" y="2264897"/>
            <a:ext cx="9988062" cy="1245065"/>
          </a:xfrm>
        </p:spPr>
        <p:txBody>
          <a:bodyPr>
            <a:noAutofit/>
          </a:bodyPr>
          <a:lstStyle/>
          <a:p>
            <a:r>
              <a:rPr lang="en-US" b="1" dirty="0">
                <a:solidFill>
                  <a:srgbClr val="00B050"/>
                </a:solidFill>
                <a:latin typeface="Cambria" panose="02040503050406030204" pitchFamily="18" charset="0"/>
                <a:ea typeface="Cambria" panose="02040503050406030204" pitchFamily="18" charset="0"/>
              </a:rPr>
              <a:t>Memory Interfacing in 8085</a:t>
            </a:r>
          </a:p>
        </p:txBody>
      </p:sp>
    </p:spTree>
    <p:extLst>
      <p:ext uri="{BB962C8B-B14F-4D97-AF65-F5344CB8AC3E}">
        <p14:creationId xmlns:p14="http://schemas.microsoft.com/office/powerpoint/2010/main" val="31821218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BC19B2A-C870-4417-B960-1978CCBB9D44}"/>
              </a:ext>
            </a:extLst>
          </p:cNvPr>
          <p:cNvSpPr>
            <a:spLocks noGrp="1"/>
          </p:cNvSpPr>
          <p:nvPr>
            <p:ph idx="1"/>
          </p:nvPr>
        </p:nvSpPr>
        <p:spPr>
          <a:xfrm>
            <a:off x="717452" y="764498"/>
            <a:ext cx="10874326" cy="5678506"/>
          </a:xfrm>
        </p:spPr>
        <p:txBody>
          <a:bodyPr>
            <a:noAutofit/>
          </a:bodyPr>
          <a:lstStyle/>
          <a:p>
            <a:pPr marL="0" indent="0" algn="just">
              <a:lnSpc>
                <a:spcPct val="150000"/>
              </a:lnSpc>
              <a:buNone/>
            </a:pPr>
            <a:endParaRPr lang="en-US" sz="1600" b="0" dirty="0">
              <a:effectLst/>
              <a:latin typeface="Cambria" panose="02040503050406030204" pitchFamily="18" charset="0"/>
              <a:ea typeface="Cambria" panose="02040503050406030204" pitchFamily="18" charset="0"/>
            </a:endParaRPr>
          </a:p>
          <a:p>
            <a:pPr marL="0" indent="0" algn="just">
              <a:lnSpc>
                <a:spcPct val="150000"/>
              </a:lnSpc>
              <a:buNone/>
            </a:pPr>
            <a:endParaRPr lang="en-US" sz="1600" dirty="0">
              <a:latin typeface="Cambria" panose="02040503050406030204" pitchFamily="18" charset="0"/>
              <a:ea typeface="Cambria" panose="02040503050406030204" pitchFamily="18" charset="0"/>
            </a:endParaRPr>
          </a:p>
        </p:txBody>
      </p:sp>
      <p:sp>
        <p:nvSpPr>
          <p:cNvPr id="4" name="TextBox 3">
            <a:extLst>
              <a:ext uri="{FF2B5EF4-FFF2-40B4-BE49-F238E27FC236}">
                <a16:creationId xmlns:a16="http://schemas.microsoft.com/office/drawing/2014/main" id="{4F496D2C-621A-49FF-ADB1-FA391AEA1169}"/>
              </a:ext>
            </a:extLst>
          </p:cNvPr>
          <p:cNvSpPr txBox="1"/>
          <p:nvPr/>
        </p:nvSpPr>
        <p:spPr>
          <a:xfrm>
            <a:off x="839448" y="745686"/>
            <a:ext cx="10478125" cy="2805255"/>
          </a:xfrm>
          <a:prstGeom prst="rect">
            <a:avLst/>
          </a:prstGeom>
          <a:noFill/>
        </p:spPr>
        <p:txBody>
          <a:bodyPr wrap="square">
            <a:spAutoFit/>
          </a:bodyPr>
          <a:lstStyle/>
          <a:p>
            <a:pPr algn="just">
              <a:lnSpc>
                <a:spcPct val="150000"/>
              </a:lnSpc>
            </a:pPr>
            <a:r>
              <a:rPr lang="en-US" sz="2000" b="0" dirty="0">
                <a:effectLst/>
                <a:latin typeface="Cambria" panose="02040503050406030204" pitchFamily="18" charset="0"/>
                <a:ea typeface="Cambria" panose="02040503050406030204" pitchFamily="18" charset="0"/>
              </a:rPr>
              <a:t>Let us tabulate the starting and ending address of the 1kB EPROM.</a:t>
            </a:r>
            <a:endParaRPr lang="en-US" sz="2000" dirty="0">
              <a:latin typeface="Cambria" panose="02040503050406030204" pitchFamily="18" charset="0"/>
              <a:ea typeface="Cambria" panose="02040503050406030204" pitchFamily="18" charset="0"/>
            </a:endParaRPr>
          </a:p>
          <a:p>
            <a:pPr algn="just">
              <a:lnSpc>
                <a:spcPct val="150000"/>
              </a:lnSpc>
            </a:pPr>
            <a:r>
              <a:rPr lang="en-US" sz="2000" b="0" dirty="0">
                <a:effectLst/>
                <a:latin typeface="Cambria" panose="02040503050406030204" pitchFamily="18" charset="0"/>
                <a:ea typeface="Cambria" panose="02040503050406030204" pitchFamily="18" charset="0"/>
              </a:rPr>
              <a:t>A15 is most significant, and A0 is the least significant bit. The address range for placing the EPROM is from 3000H to 33FFH (as given in the question.) Translating these to binary: </a:t>
            </a:r>
            <a:endParaRPr lang="en-US" sz="2000" dirty="0">
              <a:latin typeface="Cambria" panose="02040503050406030204" pitchFamily="18" charset="0"/>
              <a:ea typeface="Cambria" panose="02040503050406030204" pitchFamily="18" charset="0"/>
            </a:endParaRPr>
          </a:p>
          <a:p>
            <a:pPr algn="ctr">
              <a:lnSpc>
                <a:spcPct val="150000"/>
              </a:lnSpc>
            </a:pPr>
            <a:r>
              <a:rPr lang="en-US" sz="2000" b="0" dirty="0">
                <a:effectLst/>
                <a:latin typeface="Cambria" panose="02040503050406030204" pitchFamily="18" charset="0"/>
                <a:ea typeface="Cambria" panose="02040503050406030204" pitchFamily="18" charset="0"/>
              </a:rPr>
              <a:t>3000H = 0011 0000 0000 0000</a:t>
            </a:r>
            <a:endParaRPr lang="en-US" sz="2000" dirty="0">
              <a:latin typeface="Cambria" panose="02040503050406030204" pitchFamily="18" charset="0"/>
              <a:ea typeface="Cambria" panose="02040503050406030204" pitchFamily="18" charset="0"/>
            </a:endParaRPr>
          </a:p>
          <a:p>
            <a:pPr algn="ctr">
              <a:lnSpc>
                <a:spcPct val="150000"/>
              </a:lnSpc>
            </a:pPr>
            <a:r>
              <a:rPr lang="en-US" sz="2000" b="0" dirty="0">
                <a:effectLst/>
                <a:latin typeface="Cambria" panose="02040503050406030204" pitchFamily="18" charset="0"/>
                <a:ea typeface="Cambria" panose="02040503050406030204" pitchFamily="18" charset="0"/>
              </a:rPr>
              <a:t>33FFH = 0011 0011 1111 1111</a:t>
            </a:r>
          </a:p>
          <a:p>
            <a:pPr algn="ctr">
              <a:lnSpc>
                <a:spcPct val="150000"/>
              </a:lnSpc>
            </a:pPr>
            <a:endParaRPr lang="en-US" sz="2000" dirty="0">
              <a:latin typeface="Cambria" panose="02040503050406030204" pitchFamily="18" charset="0"/>
              <a:ea typeface="Cambria" panose="02040503050406030204" pitchFamily="18" charset="0"/>
            </a:endParaRPr>
          </a:p>
        </p:txBody>
      </p:sp>
      <p:graphicFrame>
        <p:nvGraphicFramePr>
          <p:cNvPr id="5" name="Table 4">
            <a:extLst>
              <a:ext uri="{FF2B5EF4-FFF2-40B4-BE49-F238E27FC236}">
                <a16:creationId xmlns:a16="http://schemas.microsoft.com/office/drawing/2014/main" id="{10503B95-964B-4A35-A174-C6D68BECA47A}"/>
              </a:ext>
            </a:extLst>
          </p:cNvPr>
          <p:cNvGraphicFramePr>
            <a:graphicFrameLocks noGrp="1"/>
          </p:cNvGraphicFramePr>
          <p:nvPr>
            <p:extLst>
              <p:ext uri="{D42A27DB-BD31-4B8C-83A1-F6EECF244321}">
                <p14:modId xmlns:p14="http://schemas.microsoft.com/office/powerpoint/2010/main" val="1318621077"/>
              </p:ext>
            </p:extLst>
          </p:nvPr>
        </p:nvGraphicFramePr>
        <p:xfrm>
          <a:off x="838199" y="3190322"/>
          <a:ext cx="10284506" cy="2683658"/>
        </p:xfrm>
        <a:graphic>
          <a:graphicData uri="http://schemas.openxmlformats.org/drawingml/2006/table">
            <a:tbl>
              <a:tblPr/>
              <a:tblGrid>
                <a:gridCol w="1437975">
                  <a:extLst>
                    <a:ext uri="{9D8B030D-6E8A-4147-A177-3AD203B41FA5}">
                      <a16:colId xmlns:a16="http://schemas.microsoft.com/office/drawing/2014/main" val="3705108561"/>
                    </a:ext>
                  </a:extLst>
                </a:gridCol>
                <a:gridCol w="615751">
                  <a:extLst>
                    <a:ext uri="{9D8B030D-6E8A-4147-A177-3AD203B41FA5}">
                      <a16:colId xmlns:a16="http://schemas.microsoft.com/office/drawing/2014/main" val="1481196506"/>
                    </a:ext>
                  </a:extLst>
                </a:gridCol>
                <a:gridCol w="615751">
                  <a:extLst>
                    <a:ext uri="{9D8B030D-6E8A-4147-A177-3AD203B41FA5}">
                      <a16:colId xmlns:a16="http://schemas.microsoft.com/office/drawing/2014/main" val="1492344675"/>
                    </a:ext>
                  </a:extLst>
                </a:gridCol>
                <a:gridCol w="614619">
                  <a:extLst>
                    <a:ext uri="{9D8B030D-6E8A-4147-A177-3AD203B41FA5}">
                      <a16:colId xmlns:a16="http://schemas.microsoft.com/office/drawing/2014/main" val="1284443207"/>
                    </a:ext>
                  </a:extLst>
                </a:gridCol>
                <a:gridCol w="629587">
                  <a:extLst>
                    <a:ext uri="{9D8B030D-6E8A-4147-A177-3AD203B41FA5}">
                      <a16:colId xmlns:a16="http://schemas.microsoft.com/office/drawing/2014/main" val="2486497797"/>
                    </a:ext>
                  </a:extLst>
                </a:gridCol>
                <a:gridCol w="661688">
                  <a:extLst>
                    <a:ext uri="{9D8B030D-6E8A-4147-A177-3AD203B41FA5}">
                      <a16:colId xmlns:a16="http://schemas.microsoft.com/office/drawing/2014/main" val="2213127995"/>
                    </a:ext>
                  </a:extLst>
                </a:gridCol>
                <a:gridCol w="627466">
                  <a:extLst>
                    <a:ext uri="{9D8B030D-6E8A-4147-A177-3AD203B41FA5}">
                      <a16:colId xmlns:a16="http://schemas.microsoft.com/office/drawing/2014/main" val="334963077"/>
                    </a:ext>
                  </a:extLst>
                </a:gridCol>
                <a:gridCol w="494675">
                  <a:extLst>
                    <a:ext uri="{9D8B030D-6E8A-4147-A177-3AD203B41FA5}">
                      <a16:colId xmlns:a16="http://schemas.microsoft.com/office/drawing/2014/main" val="3608370754"/>
                    </a:ext>
                  </a:extLst>
                </a:gridCol>
                <a:gridCol w="479686">
                  <a:extLst>
                    <a:ext uri="{9D8B030D-6E8A-4147-A177-3AD203B41FA5}">
                      <a16:colId xmlns:a16="http://schemas.microsoft.com/office/drawing/2014/main" val="2493087388"/>
                    </a:ext>
                  </a:extLst>
                </a:gridCol>
                <a:gridCol w="479685">
                  <a:extLst>
                    <a:ext uri="{9D8B030D-6E8A-4147-A177-3AD203B41FA5}">
                      <a16:colId xmlns:a16="http://schemas.microsoft.com/office/drawing/2014/main" val="672079231"/>
                    </a:ext>
                  </a:extLst>
                </a:gridCol>
                <a:gridCol w="479685">
                  <a:extLst>
                    <a:ext uri="{9D8B030D-6E8A-4147-A177-3AD203B41FA5}">
                      <a16:colId xmlns:a16="http://schemas.microsoft.com/office/drawing/2014/main" val="432390298"/>
                    </a:ext>
                  </a:extLst>
                </a:gridCol>
                <a:gridCol w="509666">
                  <a:extLst>
                    <a:ext uri="{9D8B030D-6E8A-4147-A177-3AD203B41FA5}">
                      <a16:colId xmlns:a16="http://schemas.microsoft.com/office/drawing/2014/main" val="2345184880"/>
                    </a:ext>
                  </a:extLst>
                </a:gridCol>
                <a:gridCol w="479685">
                  <a:extLst>
                    <a:ext uri="{9D8B030D-6E8A-4147-A177-3AD203B41FA5}">
                      <a16:colId xmlns:a16="http://schemas.microsoft.com/office/drawing/2014/main" val="2801121007"/>
                    </a:ext>
                  </a:extLst>
                </a:gridCol>
                <a:gridCol w="494675">
                  <a:extLst>
                    <a:ext uri="{9D8B030D-6E8A-4147-A177-3AD203B41FA5}">
                      <a16:colId xmlns:a16="http://schemas.microsoft.com/office/drawing/2014/main" val="3290367164"/>
                    </a:ext>
                  </a:extLst>
                </a:gridCol>
                <a:gridCol w="494676">
                  <a:extLst>
                    <a:ext uri="{9D8B030D-6E8A-4147-A177-3AD203B41FA5}">
                      <a16:colId xmlns:a16="http://schemas.microsoft.com/office/drawing/2014/main" val="482021719"/>
                    </a:ext>
                  </a:extLst>
                </a:gridCol>
                <a:gridCol w="539646">
                  <a:extLst>
                    <a:ext uri="{9D8B030D-6E8A-4147-A177-3AD203B41FA5}">
                      <a16:colId xmlns:a16="http://schemas.microsoft.com/office/drawing/2014/main" val="3165928441"/>
                    </a:ext>
                  </a:extLst>
                </a:gridCol>
                <a:gridCol w="629590">
                  <a:extLst>
                    <a:ext uri="{9D8B030D-6E8A-4147-A177-3AD203B41FA5}">
                      <a16:colId xmlns:a16="http://schemas.microsoft.com/office/drawing/2014/main" val="1221210072"/>
                    </a:ext>
                  </a:extLst>
                </a:gridCol>
              </a:tblGrid>
              <a:tr h="1022346">
                <a:tc>
                  <a:txBody>
                    <a:bodyPr/>
                    <a:lstStyle/>
                    <a:p>
                      <a:pPr algn="ctr"/>
                      <a:r>
                        <a:rPr lang="en-US" sz="1800" b="1">
                          <a:effectLst/>
                          <a:latin typeface="Cambria" panose="02040503050406030204" pitchFamily="18" charset="0"/>
                          <a:ea typeface="Cambria" panose="02040503050406030204" pitchFamily="18" charset="0"/>
                        </a:rPr>
                        <a:t>Address bit number</a:t>
                      </a:r>
                      <a:endParaRPr lang="en-US" sz="1800" b="1">
                        <a:latin typeface="Cambria" panose="02040503050406030204" pitchFamily="18" charset="0"/>
                        <a:ea typeface="Cambria" panose="02040503050406030204" pitchFamily="18" charset="0"/>
                      </a:endParaRPr>
                    </a:p>
                  </a:txBody>
                  <a:tcPr anchor="ctr">
                    <a:lnL>
                      <a:noFill/>
                    </a:lnL>
                    <a:lnR>
                      <a:noFill/>
                    </a:lnR>
                    <a:lnT>
                      <a:noFill/>
                    </a:lnT>
                    <a:lnB>
                      <a:noFill/>
                    </a:lnB>
                  </a:tcPr>
                </a:tc>
                <a:tc>
                  <a:txBody>
                    <a:bodyPr/>
                    <a:lstStyle/>
                    <a:p>
                      <a:pPr algn="ctr"/>
                      <a:r>
                        <a:rPr lang="en-US" sz="1800" b="1" dirty="0">
                          <a:effectLst/>
                          <a:latin typeface="Cambria" panose="02040503050406030204" pitchFamily="18" charset="0"/>
                          <a:ea typeface="Cambria" panose="02040503050406030204" pitchFamily="18" charset="0"/>
                        </a:rPr>
                        <a:t>A15</a:t>
                      </a:r>
                      <a:endParaRPr lang="en-US" sz="1800" b="1" dirty="0">
                        <a:latin typeface="Cambria" panose="02040503050406030204" pitchFamily="18" charset="0"/>
                        <a:ea typeface="Cambria" panose="02040503050406030204" pitchFamily="18" charset="0"/>
                      </a:endParaRPr>
                    </a:p>
                  </a:txBody>
                  <a:tcPr anchor="ctr">
                    <a:lnL>
                      <a:noFill/>
                    </a:lnL>
                    <a:lnR>
                      <a:noFill/>
                    </a:lnR>
                    <a:lnT>
                      <a:noFill/>
                    </a:lnT>
                    <a:lnB>
                      <a:noFill/>
                    </a:lnB>
                  </a:tcPr>
                </a:tc>
                <a:tc>
                  <a:txBody>
                    <a:bodyPr/>
                    <a:lstStyle/>
                    <a:p>
                      <a:pPr algn="ctr"/>
                      <a:r>
                        <a:rPr lang="en-US" sz="1800" b="1" dirty="0">
                          <a:effectLst/>
                          <a:latin typeface="Cambria" panose="02040503050406030204" pitchFamily="18" charset="0"/>
                          <a:ea typeface="Cambria" panose="02040503050406030204" pitchFamily="18" charset="0"/>
                        </a:rPr>
                        <a:t>A14</a:t>
                      </a:r>
                      <a:endParaRPr lang="en-US" sz="1800" b="1" dirty="0">
                        <a:latin typeface="Cambria" panose="02040503050406030204" pitchFamily="18" charset="0"/>
                        <a:ea typeface="Cambria" panose="02040503050406030204" pitchFamily="18" charset="0"/>
                      </a:endParaRPr>
                    </a:p>
                  </a:txBody>
                  <a:tcPr anchor="ctr">
                    <a:lnL>
                      <a:noFill/>
                    </a:lnL>
                    <a:lnR>
                      <a:noFill/>
                    </a:lnR>
                    <a:lnT>
                      <a:noFill/>
                    </a:lnT>
                    <a:lnB>
                      <a:noFill/>
                    </a:lnB>
                  </a:tcPr>
                </a:tc>
                <a:tc>
                  <a:txBody>
                    <a:bodyPr/>
                    <a:lstStyle/>
                    <a:p>
                      <a:pPr algn="ctr"/>
                      <a:r>
                        <a:rPr lang="en-US" sz="1800" b="1" dirty="0">
                          <a:effectLst/>
                          <a:latin typeface="Cambria" panose="02040503050406030204" pitchFamily="18" charset="0"/>
                          <a:ea typeface="Cambria" panose="02040503050406030204" pitchFamily="18" charset="0"/>
                        </a:rPr>
                        <a:t>A13</a:t>
                      </a:r>
                      <a:endParaRPr lang="en-US" sz="1800" b="1" dirty="0">
                        <a:latin typeface="Cambria" panose="02040503050406030204" pitchFamily="18" charset="0"/>
                        <a:ea typeface="Cambria" panose="02040503050406030204" pitchFamily="18" charset="0"/>
                      </a:endParaRPr>
                    </a:p>
                  </a:txBody>
                  <a:tcPr anchor="ctr">
                    <a:lnL>
                      <a:noFill/>
                    </a:lnL>
                    <a:lnR>
                      <a:noFill/>
                    </a:lnR>
                    <a:lnT>
                      <a:noFill/>
                    </a:lnT>
                    <a:lnB>
                      <a:noFill/>
                    </a:lnB>
                  </a:tcPr>
                </a:tc>
                <a:tc>
                  <a:txBody>
                    <a:bodyPr/>
                    <a:lstStyle/>
                    <a:p>
                      <a:pPr algn="ctr"/>
                      <a:r>
                        <a:rPr lang="en-US" sz="1800" b="1" dirty="0">
                          <a:effectLst/>
                          <a:latin typeface="Cambria" panose="02040503050406030204" pitchFamily="18" charset="0"/>
                          <a:ea typeface="Cambria" panose="02040503050406030204" pitchFamily="18" charset="0"/>
                        </a:rPr>
                        <a:t>A12</a:t>
                      </a:r>
                      <a:endParaRPr lang="en-US" sz="1800" b="1" dirty="0">
                        <a:latin typeface="Cambria" panose="02040503050406030204" pitchFamily="18" charset="0"/>
                        <a:ea typeface="Cambria" panose="02040503050406030204" pitchFamily="18" charset="0"/>
                      </a:endParaRPr>
                    </a:p>
                  </a:txBody>
                  <a:tcPr anchor="ctr">
                    <a:lnL>
                      <a:noFill/>
                    </a:lnL>
                    <a:lnR>
                      <a:noFill/>
                    </a:lnR>
                    <a:lnT>
                      <a:noFill/>
                    </a:lnT>
                    <a:lnB>
                      <a:noFill/>
                    </a:lnB>
                  </a:tcPr>
                </a:tc>
                <a:tc>
                  <a:txBody>
                    <a:bodyPr/>
                    <a:lstStyle/>
                    <a:p>
                      <a:pPr algn="ctr"/>
                      <a:r>
                        <a:rPr lang="en-US" sz="1800" b="1" dirty="0">
                          <a:effectLst/>
                          <a:latin typeface="Cambria" panose="02040503050406030204" pitchFamily="18" charset="0"/>
                          <a:ea typeface="Cambria" panose="02040503050406030204" pitchFamily="18" charset="0"/>
                        </a:rPr>
                        <a:t>A11</a:t>
                      </a:r>
                      <a:endParaRPr lang="en-US" sz="1800" b="1" dirty="0">
                        <a:latin typeface="Cambria" panose="02040503050406030204" pitchFamily="18" charset="0"/>
                        <a:ea typeface="Cambria" panose="02040503050406030204" pitchFamily="18" charset="0"/>
                      </a:endParaRPr>
                    </a:p>
                  </a:txBody>
                  <a:tcPr anchor="ctr">
                    <a:lnL>
                      <a:noFill/>
                    </a:lnL>
                    <a:lnR>
                      <a:noFill/>
                    </a:lnR>
                    <a:lnT>
                      <a:noFill/>
                    </a:lnT>
                    <a:lnB>
                      <a:noFill/>
                    </a:lnB>
                  </a:tcPr>
                </a:tc>
                <a:tc>
                  <a:txBody>
                    <a:bodyPr/>
                    <a:lstStyle/>
                    <a:p>
                      <a:pPr algn="ctr"/>
                      <a:r>
                        <a:rPr lang="en-US" sz="1800" b="1" dirty="0">
                          <a:effectLst/>
                          <a:latin typeface="Cambria" panose="02040503050406030204" pitchFamily="18" charset="0"/>
                          <a:ea typeface="Cambria" panose="02040503050406030204" pitchFamily="18" charset="0"/>
                        </a:rPr>
                        <a:t>A10</a:t>
                      </a:r>
                      <a:endParaRPr lang="en-US" sz="1800" b="1" dirty="0">
                        <a:latin typeface="Cambria" panose="02040503050406030204" pitchFamily="18" charset="0"/>
                        <a:ea typeface="Cambria" panose="02040503050406030204" pitchFamily="18" charset="0"/>
                      </a:endParaRPr>
                    </a:p>
                  </a:txBody>
                  <a:tcPr anchor="ctr">
                    <a:lnL>
                      <a:noFill/>
                    </a:lnL>
                    <a:lnR>
                      <a:noFill/>
                    </a:lnR>
                    <a:lnT>
                      <a:noFill/>
                    </a:lnT>
                    <a:lnB>
                      <a:noFill/>
                    </a:lnB>
                  </a:tcPr>
                </a:tc>
                <a:tc>
                  <a:txBody>
                    <a:bodyPr/>
                    <a:lstStyle/>
                    <a:p>
                      <a:pPr algn="ctr"/>
                      <a:r>
                        <a:rPr lang="en-US" sz="1800" b="1" dirty="0">
                          <a:effectLst/>
                          <a:latin typeface="Cambria" panose="02040503050406030204" pitchFamily="18" charset="0"/>
                          <a:ea typeface="Cambria" panose="02040503050406030204" pitchFamily="18" charset="0"/>
                        </a:rPr>
                        <a:t>A9</a:t>
                      </a:r>
                      <a:endParaRPr lang="en-US" sz="1800" b="1" dirty="0">
                        <a:latin typeface="Cambria" panose="02040503050406030204" pitchFamily="18" charset="0"/>
                        <a:ea typeface="Cambria" panose="02040503050406030204" pitchFamily="18" charset="0"/>
                      </a:endParaRPr>
                    </a:p>
                  </a:txBody>
                  <a:tcPr anchor="ctr">
                    <a:lnL>
                      <a:noFill/>
                    </a:lnL>
                    <a:lnR>
                      <a:noFill/>
                    </a:lnR>
                    <a:lnT>
                      <a:noFill/>
                    </a:lnT>
                    <a:lnB>
                      <a:noFill/>
                    </a:lnB>
                  </a:tcPr>
                </a:tc>
                <a:tc>
                  <a:txBody>
                    <a:bodyPr/>
                    <a:lstStyle/>
                    <a:p>
                      <a:pPr algn="ctr"/>
                      <a:r>
                        <a:rPr lang="en-US" sz="1800" b="1" dirty="0">
                          <a:effectLst/>
                          <a:latin typeface="Cambria" panose="02040503050406030204" pitchFamily="18" charset="0"/>
                          <a:ea typeface="Cambria" panose="02040503050406030204" pitchFamily="18" charset="0"/>
                        </a:rPr>
                        <a:t>A8</a:t>
                      </a:r>
                      <a:endParaRPr lang="en-US" sz="1800" b="1" dirty="0">
                        <a:latin typeface="Cambria" panose="02040503050406030204" pitchFamily="18" charset="0"/>
                        <a:ea typeface="Cambria" panose="02040503050406030204" pitchFamily="18" charset="0"/>
                      </a:endParaRPr>
                    </a:p>
                  </a:txBody>
                  <a:tcPr anchor="ctr">
                    <a:lnL>
                      <a:noFill/>
                    </a:lnL>
                    <a:lnR>
                      <a:noFill/>
                    </a:lnR>
                    <a:lnT>
                      <a:noFill/>
                    </a:lnT>
                    <a:lnB>
                      <a:noFill/>
                    </a:lnB>
                  </a:tcPr>
                </a:tc>
                <a:tc>
                  <a:txBody>
                    <a:bodyPr/>
                    <a:lstStyle/>
                    <a:p>
                      <a:pPr algn="ctr"/>
                      <a:r>
                        <a:rPr lang="en-US" sz="1800" b="1" dirty="0">
                          <a:effectLst/>
                          <a:latin typeface="Cambria" panose="02040503050406030204" pitchFamily="18" charset="0"/>
                          <a:ea typeface="Cambria" panose="02040503050406030204" pitchFamily="18" charset="0"/>
                        </a:rPr>
                        <a:t>A7</a:t>
                      </a:r>
                      <a:endParaRPr lang="en-US" sz="1800" b="1" dirty="0">
                        <a:latin typeface="Cambria" panose="02040503050406030204" pitchFamily="18" charset="0"/>
                        <a:ea typeface="Cambria" panose="02040503050406030204" pitchFamily="18" charset="0"/>
                      </a:endParaRPr>
                    </a:p>
                  </a:txBody>
                  <a:tcPr anchor="ctr">
                    <a:lnL>
                      <a:noFill/>
                    </a:lnL>
                    <a:lnR>
                      <a:noFill/>
                    </a:lnR>
                    <a:lnT>
                      <a:noFill/>
                    </a:lnT>
                    <a:lnB>
                      <a:noFill/>
                    </a:lnB>
                  </a:tcPr>
                </a:tc>
                <a:tc>
                  <a:txBody>
                    <a:bodyPr/>
                    <a:lstStyle/>
                    <a:p>
                      <a:pPr algn="ctr"/>
                      <a:r>
                        <a:rPr lang="en-US" sz="1800" b="1" dirty="0">
                          <a:effectLst/>
                          <a:latin typeface="Cambria" panose="02040503050406030204" pitchFamily="18" charset="0"/>
                          <a:ea typeface="Cambria" panose="02040503050406030204" pitchFamily="18" charset="0"/>
                        </a:rPr>
                        <a:t>A6</a:t>
                      </a:r>
                      <a:endParaRPr lang="en-US" sz="1800" b="1" dirty="0">
                        <a:latin typeface="Cambria" panose="02040503050406030204" pitchFamily="18" charset="0"/>
                        <a:ea typeface="Cambria" panose="02040503050406030204" pitchFamily="18" charset="0"/>
                      </a:endParaRPr>
                    </a:p>
                  </a:txBody>
                  <a:tcPr anchor="ctr">
                    <a:lnL>
                      <a:noFill/>
                    </a:lnL>
                    <a:lnR>
                      <a:noFill/>
                    </a:lnR>
                    <a:lnT>
                      <a:noFill/>
                    </a:lnT>
                    <a:lnB>
                      <a:noFill/>
                    </a:lnB>
                  </a:tcPr>
                </a:tc>
                <a:tc>
                  <a:txBody>
                    <a:bodyPr/>
                    <a:lstStyle/>
                    <a:p>
                      <a:pPr algn="ctr"/>
                      <a:r>
                        <a:rPr lang="en-US" sz="1800" b="1" dirty="0">
                          <a:effectLst/>
                          <a:latin typeface="Cambria" panose="02040503050406030204" pitchFamily="18" charset="0"/>
                          <a:ea typeface="Cambria" panose="02040503050406030204" pitchFamily="18" charset="0"/>
                        </a:rPr>
                        <a:t>A5</a:t>
                      </a:r>
                      <a:endParaRPr lang="en-US" sz="1800" b="1" dirty="0">
                        <a:latin typeface="Cambria" panose="02040503050406030204" pitchFamily="18" charset="0"/>
                        <a:ea typeface="Cambria" panose="02040503050406030204" pitchFamily="18" charset="0"/>
                      </a:endParaRPr>
                    </a:p>
                  </a:txBody>
                  <a:tcPr anchor="ctr">
                    <a:lnL>
                      <a:noFill/>
                    </a:lnL>
                    <a:lnR>
                      <a:noFill/>
                    </a:lnR>
                    <a:lnT>
                      <a:noFill/>
                    </a:lnT>
                    <a:lnB>
                      <a:noFill/>
                    </a:lnB>
                  </a:tcPr>
                </a:tc>
                <a:tc>
                  <a:txBody>
                    <a:bodyPr/>
                    <a:lstStyle/>
                    <a:p>
                      <a:pPr algn="ctr"/>
                      <a:r>
                        <a:rPr lang="en-US" sz="1800" b="1" dirty="0">
                          <a:effectLst/>
                          <a:latin typeface="Cambria" panose="02040503050406030204" pitchFamily="18" charset="0"/>
                          <a:ea typeface="Cambria" panose="02040503050406030204" pitchFamily="18" charset="0"/>
                        </a:rPr>
                        <a:t>A4</a:t>
                      </a:r>
                      <a:endParaRPr lang="en-US" sz="1800" b="1" dirty="0">
                        <a:latin typeface="Cambria" panose="02040503050406030204" pitchFamily="18" charset="0"/>
                        <a:ea typeface="Cambria" panose="02040503050406030204" pitchFamily="18" charset="0"/>
                      </a:endParaRPr>
                    </a:p>
                  </a:txBody>
                  <a:tcPr anchor="ctr">
                    <a:lnL>
                      <a:noFill/>
                    </a:lnL>
                    <a:lnR>
                      <a:noFill/>
                    </a:lnR>
                    <a:lnT>
                      <a:noFill/>
                    </a:lnT>
                    <a:lnB>
                      <a:noFill/>
                    </a:lnB>
                  </a:tcPr>
                </a:tc>
                <a:tc>
                  <a:txBody>
                    <a:bodyPr/>
                    <a:lstStyle/>
                    <a:p>
                      <a:pPr algn="ctr"/>
                      <a:r>
                        <a:rPr lang="en-US" sz="1800" b="1" dirty="0">
                          <a:effectLst/>
                          <a:latin typeface="Cambria" panose="02040503050406030204" pitchFamily="18" charset="0"/>
                          <a:ea typeface="Cambria" panose="02040503050406030204" pitchFamily="18" charset="0"/>
                        </a:rPr>
                        <a:t>A3</a:t>
                      </a:r>
                      <a:endParaRPr lang="en-US" sz="1800" b="1" dirty="0">
                        <a:latin typeface="Cambria" panose="02040503050406030204" pitchFamily="18" charset="0"/>
                        <a:ea typeface="Cambria" panose="02040503050406030204" pitchFamily="18" charset="0"/>
                      </a:endParaRPr>
                    </a:p>
                  </a:txBody>
                  <a:tcPr anchor="ctr">
                    <a:lnL>
                      <a:noFill/>
                    </a:lnL>
                    <a:lnR>
                      <a:noFill/>
                    </a:lnR>
                    <a:lnT>
                      <a:noFill/>
                    </a:lnT>
                    <a:lnB>
                      <a:noFill/>
                    </a:lnB>
                  </a:tcPr>
                </a:tc>
                <a:tc>
                  <a:txBody>
                    <a:bodyPr/>
                    <a:lstStyle/>
                    <a:p>
                      <a:pPr algn="ctr"/>
                      <a:r>
                        <a:rPr lang="en-US" sz="1800" b="1" dirty="0">
                          <a:effectLst/>
                          <a:latin typeface="Cambria" panose="02040503050406030204" pitchFamily="18" charset="0"/>
                          <a:ea typeface="Cambria" panose="02040503050406030204" pitchFamily="18" charset="0"/>
                        </a:rPr>
                        <a:t>A2</a:t>
                      </a:r>
                      <a:endParaRPr lang="en-US" sz="1800" b="1" dirty="0">
                        <a:latin typeface="Cambria" panose="02040503050406030204" pitchFamily="18" charset="0"/>
                        <a:ea typeface="Cambria" panose="02040503050406030204" pitchFamily="18" charset="0"/>
                      </a:endParaRPr>
                    </a:p>
                  </a:txBody>
                  <a:tcPr anchor="ctr">
                    <a:lnL>
                      <a:noFill/>
                    </a:lnL>
                    <a:lnR>
                      <a:noFill/>
                    </a:lnR>
                    <a:lnT>
                      <a:noFill/>
                    </a:lnT>
                    <a:lnB>
                      <a:noFill/>
                    </a:lnB>
                  </a:tcPr>
                </a:tc>
                <a:tc>
                  <a:txBody>
                    <a:bodyPr/>
                    <a:lstStyle/>
                    <a:p>
                      <a:pPr algn="ctr"/>
                      <a:r>
                        <a:rPr lang="en-US" sz="1800" b="1" dirty="0">
                          <a:effectLst/>
                          <a:latin typeface="Cambria" panose="02040503050406030204" pitchFamily="18" charset="0"/>
                          <a:ea typeface="Cambria" panose="02040503050406030204" pitchFamily="18" charset="0"/>
                        </a:rPr>
                        <a:t>A1</a:t>
                      </a:r>
                      <a:endParaRPr lang="en-US" sz="1800" b="1" dirty="0">
                        <a:latin typeface="Cambria" panose="02040503050406030204" pitchFamily="18" charset="0"/>
                        <a:ea typeface="Cambria" panose="02040503050406030204" pitchFamily="18" charset="0"/>
                      </a:endParaRPr>
                    </a:p>
                  </a:txBody>
                  <a:tcPr anchor="ctr">
                    <a:lnL>
                      <a:noFill/>
                    </a:lnL>
                    <a:lnR>
                      <a:noFill/>
                    </a:lnR>
                    <a:lnT>
                      <a:noFill/>
                    </a:lnT>
                    <a:lnB>
                      <a:noFill/>
                    </a:lnB>
                  </a:tcPr>
                </a:tc>
                <a:tc>
                  <a:txBody>
                    <a:bodyPr/>
                    <a:lstStyle/>
                    <a:p>
                      <a:pPr algn="ctr"/>
                      <a:r>
                        <a:rPr lang="en-US" sz="1800" b="1" dirty="0">
                          <a:effectLst/>
                          <a:latin typeface="Cambria" panose="02040503050406030204" pitchFamily="18" charset="0"/>
                          <a:ea typeface="Cambria" panose="02040503050406030204" pitchFamily="18" charset="0"/>
                        </a:rPr>
                        <a:t>A0</a:t>
                      </a:r>
                      <a:endParaRPr lang="en-US" sz="1800" b="1" dirty="0">
                        <a:latin typeface="Cambria" panose="02040503050406030204" pitchFamily="18" charset="0"/>
                        <a:ea typeface="Cambria" panose="02040503050406030204" pitchFamily="18" charset="0"/>
                      </a:endParaRPr>
                    </a:p>
                  </a:txBody>
                  <a:tcPr anchor="ctr">
                    <a:lnL>
                      <a:noFill/>
                    </a:lnL>
                    <a:lnR>
                      <a:noFill/>
                    </a:lnR>
                    <a:lnT>
                      <a:noFill/>
                    </a:lnT>
                    <a:lnB>
                      <a:noFill/>
                    </a:lnB>
                  </a:tcPr>
                </a:tc>
                <a:extLst>
                  <a:ext uri="{0D108BD9-81ED-4DB2-BD59-A6C34878D82A}">
                    <a16:rowId xmlns:a16="http://schemas.microsoft.com/office/drawing/2014/main" val="3237294954"/>
                  </a:ext>
                </a:extLst>
              </a:tr>
              <a:tr h="830656">
                <a:tc>
                  <a:txBody>
                    <a:bodyPr/>
                    <a:lstStyle/>
                    <a:p>
                      <a:pPr algn="ctr"/>
                      <a:r>
                        <a:rPr lang="en-US" sz="1800" b="1">
                          <a:effectLst/>
                          <a:latin typeface="Cambria" panose="02040503050406030204" pitchFamily="18" charset="0"/>
                          <a:ea typeface="Cambria" panose="02040503050406030204" pitchFamily="18" charset="0"/>
                        </a:rPr>
                        <a:t>Starting address</a:t>
                      </a:r>
                      <a:endParaRPr lang="en-US" sz="1800" b="1">
                        <a:latin typeface="Cambria" panose="02040503050406030204" pitchFamily="18" charset="0"/>
                        <a:ea typeface="Cambria" panose="02040503050406030204" pitchFamily="18" charset="0"/>
                      </a:endParaRPr>
                    </a:p>
                  </a:txBody>
                  <a:tcPr anchor="ctr">
                    <a:lnL>
                      <a:noFill/>
                    </a:lnL>
                    <a:lnR>
                      <a:noFill/>
                    </a:lnR>
                    <a:lnT>
                      <a:noFill/>
                    </a:lnT>
                    <a:lnB>
                      <a:noFill/>
                    </a:lnB>
                  </a:tcPr>
                </a:tc>
                <a:tc>
                  <a:txBody>
                    <a:bodyPr/>
                    <a:lstStyle/>
                    <a:p>
                      <a:pPr algn="ctr"/>
                      <a:r>
                        <a:rPr lang="en-US" sz="1800">
                          <a:latin typeface="Cambria" panose="02040503050406030204" pitchFamily="18" charset="0"/>
                          <a:ea typeface="Cambria" panose="02040503050406030204" pitchFamily="18" charset="0"/>
                        </a:rPr>
                        <a:t>0</a:t>
                      </a:r>
                    </a:p>
                  </a:txBody>
                  <a:tcPr anchor="ctr">
                    <a:lnL>
                      <a:noFill/>
                    </a:lnL>
                    <a:lnR>
                      <a:noFill/>
                    </a:lnR>
                    <a:lnT>
                      <a:noFill/>
                    </a:lnT>
                    <a:lnB>
                      <a:noFill/>
                    </a:lnB>
                  </a:tcPr>
                </a:tc>
                <a:tc>
                  <a:txBody>
                    <a:bodyPr/>
                    <a:lstStyle/>
                    <a:p>
                      <a:pPr algn="ctr"/>
                      <a:r>
                        <a:rPr lang="en-US" sz="1800">
                          <a:latin typeface="Cambria" panose="02040503050406030204" pitchFamily="18" charset="0"/>
                          <a:ea typeface="Cambria" panose="02040503050406030204" pitchFamily="18" charset="0"/>
                        </a:rPr>
                        <a:t>0</a:t>
                      </a:r>
                    </a:p>
                  </a:txBody>
                  <a:tcPr anchor="ctr">
                    <a:lnL>
                      <a:noFill/>
                    </a:lnL>
                    <a:lnR>
                      <a:noFill/>
                    </a:lnR>
                    <a:lnT>
                      <a:noFill/>
                    </a:lnT>
                    <a:lnB>
                      <a:noFill/>
                    </a:lnB>
                  </a:tcPr>
                </a:tc>
                <a:tc>
                  <a:txBody>
                    <a:bodyPr/>
                    <a:lstStyle/>
                    <a:p>
                      <a:pPr algn="ctr"/>
                      <a:r>
                        <a:rPr lang="en-US" sz="1800">
                          <a:latin typeface="Cambria" panose="02040503050406030204" pitchFamily="18" charset="0"/>
                          <a:ea typeface="Cambria" panose="02040503050406030204" pitchFamily="18" charset="0"/>
                        </a:rPr>
                        <a:t>1</a:t>
                      </a:r>
                    </a:p>
                  </a:txBody>
                  <a:tcPr anchor="ctr">
                    <a:lnL>
                      <a:noFill/>
                    </a:lnL>
                    <a:lnR>
                      <a:noFill/>
                    </a:lnR>
                    <a:lnT>
                      <a:noFill/>
                    </a:lnT>
                    <a:lnB>
                      <a:noFill/>
                    </a:lnB>
                  </a:tcPr>
                </a:tc>
                <a:tc>
                  <a:txBody>
                    <a:bodyPr/>
                    <a:lstStyle/>
                    <a:p>
                      <a:pPr algn="ctr"/>
                      <a:r>
                        <a:rPr lang="en-US" sz="1800">
                          <a:latin typeface="Cambria" panose="02040503050406030204" pitchFamily="18" charset="0"/>
                          <a:ea typeface="Cambria" panose="02040503050406030204" pitchFamily="18" charset="0"/>
                        </a:rPr>
                        <a:t>1</a:t>
                      </a:r>
                    </a:p>
                  </a:txBody>
                  <a:tcPr anchor="ctr">
                    <a:lnL>
                      <a:noFill/>
                    </a:lnL>
                    <a:lnR>
                      <a:noFill/>
                    </a:lnR>
                    <a:lnT>
                      <a:noFill/>
                    </a:lnT>
                    <a:lnB>
                      <a:noFill/>
                    </a:lnB>
                  </a:tcPr>
                </a:tc>
                <a:tc>
                  <a:txBody>
                    <a:bodyPr/>
                    <a:lstStyle/>
                    <a:p>
                      <a:pPr algn="ctr"/>
                      <a:r>
                        <a:rPr lang="en-US" sz="1800">
                          <a:latin typeface="Cambria" panose="02040503050406030204" pitchFamily="18" charset="0"/>
                          <a:ea typeface="Cambria" panose="02040503050406030204" pitchFamily="18" charset="0"/>
                        </a:rPr>
                        <a:t>0</a:t>
                      </a:r>
                    </a:p>
                  </a:txBody>
                  <a:tcPr anchor="ctr">
                    <a:lnL>
                      <a:noFill/>
                    </a:lnL>
                    <a:lnR>
                      <a:noFill/>
                    </a:lnR>
                    <a:lnT>
                      <a:noFill/>
                    </a:lnT>
                    <a:lnB>
                      <a:noFill/>
                    </a:lnB>
                  </a:tcPr>
                </a:tc>
                <a:tc>
                  <a:txBody>
                    <a:bodyPr/>
                    <a:lstStyle/>
                    <a:p>
                      <a:pPr algn="ctr"/>
                      <a:r>
                        <a:rPr lang="en-US" sz="1800">
                          <a:latin typeface="Cambria" panose="02040503050406030204" pitchFamily="18" charset="0"/>
                          <a:ea typeface="Cambria" panose="02040503050406030204" pitchFamily="18" charset="0"/>
                        </a:rPr>
                        <a:t>0</a:t>
                      </a:r>
                    </a:p>
                  </a:txBody>
                  <a:tcPr anchor="ctr">
                    <a:lnL>
                      <a:noFill/>
                    </a:lnL>
                    <a:lnR>
                      <a:noFill/>
                    </a:lnR>
                    <a:lnT>
                      <a:noFill/>
                    </a:lnT>
                    <a:lnB>
                      <a:noFill/>
                    </a:lnB>
                  </a:tcPr>
                </a:tc>
                <a:tc>
                  <a:txBody>
                    <a:bodyPr/>
                    <a:lstStyle/>
                    <a:p>
                      <a:pPr algn="ctr"/>
                      <a:r>
                        <a:rPr lang="en-US" sz="1800">
                          <a:latin typeface="Cambria" panose="02040503050406030204" pitchFamily="18" charset="0"/>
                          <a:ea typeface="Cambria" panose="02040503050406030204" pitchFamily="18" charset="0"/>
                        </a:rPr>
                        <a:t>0</a:t>
                      </a:r>
                    </a:p>
                  </a:txBody>
                  <a:tcPr anchor="ctr">
                    <a:lnL>
                      <a:noFill/>
                    </a:lnL>
                    <a:lnR>
                      <a:noFill/>
                    </a:lnR>
                    <a:lnT>
                      <a:noFill/>
                    </a:lnT>
                    <a:lnB>
                      <a:noFill/>
                    </a:lnB>
                  </a:tcPr>
                </a:tc>
                <a:tc>
                  <a:txBody>
                    <a:bodyPr/>
                    <a:lstStyle/>
                    <a:p>
                      <a:pPr algn="ctr"/>
                      <a:r>
                        <a:rPr lang="en-US" sz="1800">
                          <a:latin typeface="Cambria" panose="02040503050406030204" pitchFamily="18" charset="0"/>
                          <a:ea typeface="Cambria" panose="02040503050406030204" pitchFamily="18" charset="0"/>
                        </a:rPr>
                        <a:t>0</a:t>
                      </a:r>
                    </a:p>
                  </a:txBody>
                  <a:tcPr anchor="ctr">
                    <a:lnL>
                      <a:noFill/>
                    </a:lnL>
                    <a:lnR>
                      <a:noFill/>
                    </a:lnR>
                    <a:lnT>
                      <a:noFill/>
                    </a:lnT>
                    <a:lnB>
                      <a:noFill/>
                    </a:lnB>
                  </a:tcPr>
                </a:tc>
                <a:tc>
                  <a:txBody>
                    <a:bodyPr/>
                    <a:lstStyle/>
                    <a:p>
                      <a:pPr algn="ctr"/>
                      <a:r>
                        <a:rPr lang="en-US" sz="1800">
                          <a:latin typeface="Cambria" panose="02040503050406030204" pitchFamily="18" charset="0"/>
                          <a:ea typeface="Cambria" panose="02040503050406030204" pitchFamily="18" charset="0"/>
                        </a:rPr>
                        <a:t>0</a:t>
                      </a:r>
                    </a:p>
                  </a:txBody>
                  <a:tcPr anchor="ctr">
                    <a:lnL>
                      <a:noFill/>
                    </a:lnL>
                    <a:lnR>
                      <a:noFill/>
                    </a:lnR>
                    <a:lnT>
                      <a:noFill/>
                    </a:lnT>
                    <a:lnB>
                      <a:noFill/>
                    </a:lnB>
                  </a:tcPr>
                </a:tc>
                <a:tc>
                  <a:txBody>
                    <a:bodyPr/>
                    <a:lstStyle/>
                    <a:p>
                      <a:pPr algn="ctr"/>
                      <a:r>
                        <a:rPr lang="en-US" sz="1800">
                          <a:latin typeface="Cambria" panose="02040503050406030204" pitchFamily="18" charset="0"/>
                          <a:ea typeface="Cambria" panose="02040503050406030204" pitchFamily="18" charset="0"/>
                        </a:rPr>
                        <a:t>0</a:t>
                      </a:r>
                    </a:p>
                  </a:txBody>
                  <a:tcPr anchor="ctr">
                    <a:lnL>
                      <a:noFill/>
                    </a:lnL>
                    <a:lnR>
                      <a:noFill/>
                    </a:lnR>
                    <a:lnT>
                      <a:noFill/>
                    </a:lnT>
                    <a:lnB>
                      <a:noFill/>
                    </a:lnB>
                  </a:tcPr>
                </a:tc>
                <a:tc>
                  <a:txBody>
                    <a:bodyPr/>
                    <a:lstStyle/>
                    <a:p>
                      <a:pPr algn="ctr"/>
                      <a:r>
                        <a:rPr lang="en-US" sz="1800">
                          <a:latin typeface="Cambria" panose="02040503050406030204" pitchFamily="18" charset="0"/>
                          <a:ea typeface="Cambria" panose="02040503050406030204" pitchFamily="18" charset="0"/>
                        </a:rPr>
                        <a:t>0</a:t>
                      </a:r>
                    </a:p>
                  </a:txBody>
                  <a:tcPr anchor="ctr">
                    <a:lnL>
                      <a:noFill/>
                    </a:lnL>
                    <a:lnR>
                      <a:noFill/>
                    </a:lnR>
                    <a:lnT>
                      <a:noFill/>
                    </a:lnT>
                    <a:lnB>
                      <a:noFill/>
                    </a:lnB>
                  </a:tcPr>
                </a:tc>
                <a:tc>
                  <a:txBody>
                    <a:bodyPr/>
                    <a:lstStyle/>
                    <a:p>
                      <a:pPr algn="ctr"/>
                      <a:r>
                        <a:rPr lang="en-US" sz="1800">
                          <a:latin typeface="Cambria" panose="02040503050406030204" pitchFamily="18" charset="0"/>
                          <a:ea typeface="Cambria" panose="02040503050406030204" pitchFamily="18" charset="0"/>
                        </a:rPr>
                        <a:t>0</a:t>
                      </a:r>
                    </a:p>
                  </a:txBody>
                  <a:tcPr anchor="ctr">
                    <a:lnL>
                      <a:noFill/>
                    </a:lnL>
                    <a:lnR>
                      <a:noFill/>
                    </a:lnR>
                    <a:lnT>
                      <a:noFill/>
                    </a:lnT>
                    <a:lnB>
                      <a:noFill/>
                    </a:lnB>
                  </a:tcPr>
                </a:tc>
                <a:tc>
                  <a:txBody>
                    <a:bodyPr/>
                    <a:lstStyle/>
                    <a:p>
                      <a:pPr algn="ctr"/>
                      <a:r>
                        <a:rPr lang="en-US" sz="1800">
                          <a:latin typeface="Cambria" panose="02040503050406030204" pitchFamily="18" charset="0"/>
                          <a:ea typeface="Cambria" panose="02040503050406030204" pitchFamily="18" charset="0"/>
                        </a:rPr>
                        <a:t>0</a:t>
                      </a:r>
                    </a:p>
                  </a:txBody>
                  <a:tcPr anchor="ctr">
                    <a:lnL>
                      <a:noFill/>
                    </a:lnL>
                    <a:lnR>
                      <a:noFill/>
                    </a:lnR>
                    <a:lnT>
                      <a:noFill/>
                    </a:lnT>
                    <a:lnB>
                      <a:noFill/>
                    </a:lnB>
                  </a:tcPr>
                </a:tc>
                <a:tc>
                  <a:txBody>
                    <a:bodyPr/>
                    <a:lstStyle/>
                    <a:p>
                      <a:pPr algn="ctr"/>
                      <a:r>
                        <a:rPr lang="en-US" sz="1800">
                          <a:latin typeface="Cambria" panose="02040503050406030204" pitchFamily="18" charset="0"/>
                          <a:ea typeface="Cambria" panose="02040503050406030204" pitchFamily="18" charset="0"/>
                        </a:rPr>
                        <a:t>0</a:t>
                      </a:r>
                    </a:p>
                  </a:txBody>
                  <a:tcPr anchor="ctr">
                    <a:lnL>
                      <a:noFill/>
                    </a:lnL>
                    <a:lnR>
                      <a:noFill/>
                    </a:lnR>
                    <a:lnT>
                      <a:noFill/>
                    </a:lnT>
                    <a:lnB>
                      <a:noFill/>
                    </a:lnB>
                  </a:tcPr>
                </a:tc>
                <a:tc>
                  <a:txBody>
                    <a:bodyPr/>
                    <a:lstStyle/>
                    <a:p>
                      <a:pPr algn="ctr"/>
                      <a:r>
                        <a:rPr lang="en-US" sz="1800">
                          <a:latin typeface="Cambria" panose="02040503050406030204" pitchFamily="18" charset="0"/>
                          <a:ea typeface="Cambria" panose="02040503050406030204" pitchFamily="18" charset="0"/>
                        </a:rPr>
                        <a:t>0</a:t>
                      </a:r>
                    </a:p>
                  </a:txBody>
                  <a:tcPr anchor="ctr">
                    <a:lnL>
                      <a:noFill/>
                    </a:lnL>
                    <a:lnR>
                      <a:noFill/>
                    </a:lnR>
                    <a:lnT>
                      <a:noFill/>
                    </a:lnT>
                    <a:lnB>
                      <a:noFill/>
                    </a:lnB>
                  </a:tcPr>
                </a:tc>
                <a:tc>
                  <a:txBody>
                    <a:bodyPr/>
                    <a:lstStyle/>
                    <a:p>
                      <a:pPr algn="ctr"/>
                      <a:r>
                        <a:rPr lang="en-US" sz="1800">
                          <a:latin typeface="Cambria" panose="02040503050406030204" pitchFamily="18" charset="0"/>
                          <a:ea typeface="Cambria" panose="02040503050406030204" pitchFamily="18" charset="0"/>
                        </a:rPr>
                        <a:t>0</a:t>
                      </a:r>
                    </a:p>
                  </a:txBody>
                  <a:tcPr anchor="ctr">
                    <a:lnL>
                      <a:noFill/>
                    </a:lnL>
                    <a:lnR>
                      <a:noFill/>
                    </a:lnR>
                    <a:lnT>
                      <a:noFill/>
                    </a:lnT>
                    <a:lnB>
                      <a:noFill/>
                    </a:lnB>
                  </a:tcPr>
                </a:tc>
                <a:extLst>
                  <a:ext uri="{0D108BD9-81ED-4DB2-BD59-A6C34878D82A}">
                    <a16:rowId xmlns:a16="http://schemas.microsoft.com/office/drawing/2014/main" val="1240639700"/>
                  </a:ext>
                </a:extLst>
              </a:tr>
              <a:tr h="830656">
                <a:tc>
                  <a:txBody>
                    <a:bodyPr/>
                    <a:lstStyle/>
                    <a:p>
                      <a:pPr algn="ctr"/>
                      <a:r>
                        <a:rPr lang="en-US" sz="1800" b="1" dirty="0">
                          <a:latin typeface="Cambria" panose="02040503050406030204" pitchFamily="18" charset="0"/>
                          <a:ea typeface="Cambria" panose="02040503050406030204" pitchFamily="18" charset="0"/>
                        </a:rPr>
                        <a:t>Ending Address</a:t>
                      </a:r>
                    </a:p>
                  </a:txBody>
                  <a:tcPr anchor="ctr">
                    <a:lnL>
                      <a:noFill/>
                    </a:lnL>
                    <a:lnR>
                      <a:noFill/>
                    </a:lnR>
                    <a:lnT>
                      <a:noFill/>
                    </a:lnT>
                    <a:lnB>
                      <a:noFill/>
                    </a:lnB>
                  </a:tcPr>
                </a:tc>
                <a:tc>
                  <a:txBody>
                    <a:bodyPr/>
                    <a:lstStyle/>
                    <a:p>
                      <a:pPr algn="ctr"/>
                      <a:r>
                        <a:rPr lang="en-US" sz="1800" dirty="0">
                          <a:latin typeface="Cambria" panose="02040503050406030204" pitchFamily="18" charset="0"/>
                          <a:ea typeface="Cambria" panose="02040503050406030204" pitchFamily="18" charset="0"/>
                        </a:rPr>
                        <a:t>0</a:t>
                      </a:r>
                    </a:p>
                  </a:txBody>
                  <a:tcPr anchor="ctr">
                    <a:lnL>
                      <a:noFill/>
                    </a:lnL>
                    <a:lnR>
                      <a:noFill/>
                    </a:lnR>
                    <a:lnT>
                      <a:noFill/>
                    </a:lnT>
                    <a:lnB>
                      <a:noFill/>
                    </a:lnB>
                  </a:tcPr>
                </a:tc>
                <a:tc>
                  <a:txBody>
                    <a:bodyPr/>
                    <a:lstStyle/>
                    <a:p>
                      <a:pPr algn="ctr"/>
                      <a:r>
                        <a:rPr lang="en-US" sz="1800">
                          <a:latin typeface="Cambria" panose="02040503050406030204" pitchFamily="18" charset="0"/>
                          <a:ea typeface="Cambria" panose="02040503050406030204" pitchFamily="18" charset="0"/>
                        </a:rPr>
                        <a:t>0</a:t>
                      </a:r>
                    </a:p>
                  </a:txBody>
                  <a:tcPr anchor="ctr">
                    <a:lnL>
                      <a:noFill/>
                    </a:lnL>
                    <a:lnR>
                      <a:noFill/>
                    </a:lnR>
                    <a:lnT>
                      <a:noFill/>
                    </a:lnT>
                    <a:lnB>
                      <a:noFill/>
                    </a:lnB>
                  </a:tcPr>
                </a:tc>
                <a:tc>
                  <a:txBody>
                    <a:bodyPr/>
                    <a:lstStyle/>
                    <a:p>
                      <a:pPr algn="ctr"/>
                      <a:r>
                        <a:rPr lang="en-US" sz="1800" dirty="0">
                          <a:latin typeface="Cambria" panose="02040503050406030204" pitchFamily="18" charset="0"/>
                          <a:ea typeface="Cambria" panose="02040503050406030204" pitchFamily="18" charset="0"/>
                        </a:rPr>
                        <a:t>1</a:t>
                      </a:r>
                    </a:p>
                  </a:txBody>
                  <a:tcPr anchor="ctr">
                    <a:lnL>
                      <a:noFill/>
                    </a:lnL>
                    <a:lnR>
                      <a:noFill/>
                    </a:lnR>
                    <a:lnT>
                      <a:noFill/>
                    </a:lnT>
                    <a:lnB>
                      <a:noFill/>
                    </a:lnB>
                  </a:tcPr>
                </a:tc>
                <a:tc>
                  <a:txBody>
                    <a:bodyPr/>
                    <a:lstStyle/>
                    <a:p>
                      <a:pPr algn="ctr"/>
                      <a:r>
                        <a:rPr lang="en-US" sz="1800">
                          <a:latin typeface="Cambria" panose="02040503050406030204" pitchFamily="18" charset="0"/>
                          <a:ea typeface="Cambria" panose="02040503050406030204" pitchFamily="18" charset="0"/>
                        </a:rPr>
                        <a:t>1</a:t>
                      </a:r>
                    </a:p>
                  </a:txBody>
                  <a:tcPr anchor="ctr">
                    <a:lnL>
                      <a:noFill/>
                    </a:lnL>
                    <a:lnR>
                      <a:noFill/>
                    </a:lnR>
                    <a:lnT>
                      <a:noFill/>
                    </a:lnT>
                    <a:lnB>
                      <a:noFill/>
                    </a:lnB>
                  </a:tcPr>
                </a:tc>
                <a:tc>
                  <a:txBody>
                    <a:bodyPr/>
                    <a:lstStyle/>
                    <a:p>
                      <a:pPr algn="ctr"/>
                      <a:r>
                        <a:rPr lang="en-US" sz="1800">
                          <a:latin typeface="Cambria" panose="02040503050406030204" pitchFamily="18" charset="0"/>
                          <a:ea typeface="Cambria" panose="02040503050406030204" pitchFamily="18" charset="0"/>
                        </a:rPr>
                        <a:t>0</a:t>
                      </a:r>
                    </a:p>
                  </a:txBody>
                  <a:tcPr anchor="ctr">
                    <a:lnL>
                      <a:noFill/>
                    </a:lnL>
                    <a:lnR>
                      <a:noFill/>
                    </a:lnR>
                    <a:lnT>
                      <a:noFill/>
                    </a:lnT>
                    <a:lnB>
                      <a:noFill/>
                    </a:lnB>
                  </a:tcPr>
                </a:tc>
                <a:tc>
                  <a:txBody>
                    <a:bodyPr/>
                    <a:lstStyle/>
                    <a:p>
                      <a:pPr algn="ctr"/>
                      <a:r>
                        <a:rPr lang="en-US" sz="1800">
                          <a:latin typeface="Cambria" panose="02040503050406030204" pitchFamily="18" charset="0"/>
                          <a:ea typeface="Cambria" panose="02040503050406030204" pitchFamily="18" charset="0"/>
                        </a:rPr>
                        <a:t>0</a:t>
                      </a:r>
                    </a:p>
                  </a:txBody>
                  <a:tcPr anchor="ctr">
                    <a:lnL>
                      <a:noFill/>
                    </a:lnL>
                    <a:lnR>
                      <a:noFill/>
                    </a:lnR>
                    <a:lnT>
                      <a:noFill/>
                    </a:lnT>
                    <a:lnB>
                      <a:noFill/>
                    </a:lnB>
                  </a:tcPr>
                </a:tc>
                <a:tc>
                  <a:txBody>
                    <a:bodyPr/>
                    <a:lstStyle/>
                    <a:p>
                      <a:pPr algn="ctr"/>
                      <a:r>
                        <a:rPr lang="en-US" sz="1800" b="0">
                          <a:effectLst/>
                          <a:latin typeface="Cambria" panose="02040503050406030204" pitchFamily="18" charset="0"/>
                          <a:ea typeface="Cambria" panose="02040503050406030204" pitchFamily="18" charset="0"/>
                        </a:rPr>
                        <a:t>1</a:t>
                      </a:r>
                      <a:endParaRPr lang="en-US" sz="1800">
                        <a:latin typeface="Cambria" panose="02040503050406030204" pitchFamily="18" charset="0"/>
                        <a:ea typeface="Cambria" panose="02040503050406030204" pitchFamily="18" charset="0"/>
                      </a:endParaRPr>
                    </a:p>
                  </a:txBody>
                  <a:tcPr anchor="ctr">
                    <a:lnL>
                      <a:noFill/>
                    </a:lnL>
                    <a:lnR>
                      <a:noFill/>
                    </a:lnR>
                    <a:lnT>
                      <a:noFill/>
                    </a:lnT>
                    <a:lnB>
                      <a:noFill/>
                    </a:lnB>
                  </a:tcPr>
                </a:tc>
                <a:tc>
                  <a:txBody>
                    <a:bodyPr/>
                    <a:lstStyle/>
                    <a:p>
                      <a:pPr algn="ctr"/>
                      <a:r>
                        <a:rPr lang="en-US" sz="1800" b="0">
                          <a:effectLst/>
                          <a:latin typeface="Cambria" panose="02040503050406030204" pitchFamily="18" charset="0"/>
                          <a:ea typeface="Cambria" panose="02040503050406030204" pitchFamily="18" charset="0"/>
                        </a:rPr>
                        <a:t>1</a:t>
                      </a:r>
                      <a:endParaRPr lang="en-US" sz="1800">
                        <a:latin typeface="Cambria" panose="02040503050406030204" pitchFamily="18" charset="0"/>
                        <a:ea typeface="Cambria" panose="02040503050406030204" pitchFamily="18" charset="0"/>
                      </a:endParaRPr>
                    </a:p>
                  </a:txBody>
                  <a:tcPr anchor="ctr">
                    <a:lnL>
                      <a:noFill/>
                    </a:lnL>
                    <a:lnR>
                      <a:noFill/>
                    </a:lnR>
                    <a:lnT>
                      <a:noFill/>
                    </a:lnT>
                    <a:lnB>
                      <a:noFill/>
                    </a:lnB>
                  </a:tcPr>
                </a:tc>
                <a:tc>
                  <a:txBody>
                    <a:bodyPr/>
                    <a:lstStyle/>
                    <a:p>
                      <a:pPr algn="ctr"/>
                      <a:r>
                        <a:rPr lang="en-US" sz="1800" b="0">
                          <a:effectLst/>
                          <a:latin typeface="Cambria" panose="02040503050406030204" pitchFamily="18" charset="0"/>
                          <a:ea typeface="Cambria" panose="02040503050406030204" pitchFamily="18" charset="0"/>
                        </a:rPr>
                        <a:t>1</a:t>
                      </a:r>
                      <a:endParaRPr lang="en-US" sz="1800">
                        <a:latin typeface="Cambria" panose="02040503050406030204" pitchFamily="18" charset="0"/>
                        <a:ea typeface="Cambria" panose="02040503050406030204" pitchFamily="18" charset="0"/>
                      </a:endParaRPr>
                    </a:p>
                  </a:txBody>
                  <a:tcPr anchor="ctr">
                    <a:lnL>
                      <a:noFill/>
                    </a:lnL>
                    <a:lnR>
                      <a:noFill/>
                    </a:lnR>
                    <a:lnT>
                      <a:noFill/>
                    </a:lnT>
                    <a:lnB>
                      <a:noFill/>
                    </a:lnB>
                  </a:tcPr>
                </a:tc>
                <a:tc>
                  <a:txBody>
                    <a:bodyPr/>
                    <a:lstStyle/>
                    <a:p>
                      <a:pPr algn="ctr"/>
                      <a:r>
                        <a:rPr lang="en-US" sz="1800" b="0">
                          <a:effectLst/>
                          <a:latin typeface="Cambria" panose="02040503050406030204" pitchFamily="18" charset="0"/>
                          <a:ea typeface="Cambria" panose="02040503050406030204" pitchFamily="18" charset="0"/>
                        </a:rPr>
                        <a:t>1</a:t>
                      </a:r>
                      <a:endParaRPr lang="en-US" sz="1800">
                        <a:latin typeface="Cambria" panose="02040503050406030204" pitchFamily="18" charset="0"/>
                        <a:ea typeface="Cambria" panose="02040503050406030204" pitchFamily="18" charset="0"/>
                      </a:endParaRPr>
                    </a:p>
                  </a:txBody>
                  <a:tcPr anchor="ctr">
                    <a:lnL>
                      <a:noFill/>
                    </a:lnL>
                    <a:lnR>
                      <a:noFill/>
                    </a:lnR>
                    <a:lnT>
                      <a:noFill/>
                    </a:lnT>
                    <a:lnB>
                      <a:noFill/>
                    </a:lnB>
                  </a:tcPr>
                </a:tc>
                <a:tc>
                  <a:txBody>
                    <a:bodyPr/>
                    <a:lstStyle/>
                    <a:p>
                      <a:pPr algn="ctr"/>
                      <a:r>
                        <a:rPr lang="en-US" sz="1800" b="0">
                          <a:effectLst/>
                          <a:latin typeface="Cambria" panose="02040503050406030204" pitchFamily="18" charset="0"/>
                          <a:ea typeface="Cambria" panose="02040503050406030204" pitchFamily="18" charset="0"/>
                        </a:rPr>
                        <a:t>1</a:t>
                      </a:r>
                      <a:endParaRPr lang="en-US" sz="1800">
                        <a:latin typeface="Cambria" panose="02040503050406030204" pitchFamily="18" charset="0"/>
                        <a:ea typeface="Cambria" panose="02040503050406030204" pitchFamily="18" charset="0"/>
                      </a:endParaRPr>
                    </a:p>
                  </a:txBody>
                  <a:tcPr anchor="ctr">
                    <a:lnL>
                      <a:noFill/>
                    </a:lnL>
                    <a:lnR>
                      <a:noFill/>
                    </a:lnR>
                    <a:lnT>
                      <a:noFill/>
                    </a:lnT>
                    <a:lnB>
                      <a:noFill/>
                    </a:lnB>
                  </a:tcPr>
                </a:tc>
                <a:tc>
                  <a:txBody>
                    <a:bodyPr/>
                    <a:lstStyle/>
                    <a:p>
                      <a:pPr algn="ctr"/>
                      <a:r>
                        <a:rPr lang="en-US" sz="1800" b="0">
                          <a:effectLst/>
                          <a:latin typeface="Cambria" panose="02040503050406030204" pitchFamily="18" charset="0"/>
                          <a:ea typeface="Cambria" panose="02040503050406030204" pitchFamily="18" charset="0"/>
                        </a:rPr>
                        <a:t>1</a:t>
                      </a:r>
                      <a:endParaRPr lang="en-US" sz="1800">
                        <a:latin typeface="Cambria" panose="02040503050406030204" pitchFamily="18" charset="0"/>
                        <a:ea typeface="Cambria" panose="02040503050406030204" pitchFamily="18" charset="0"/>
                      </a:endParaRPr>
                    </a:p>
                  </a:txBody>
                  <a:tcPr anchor="ctr">
                    <a:lnL>
                      <a:noFill/>
                    </a:lnL>
                    <a:lnR>
                      <a:noFill/>
                    </a:lnR>
                    <a:lnT>
                      <a:noFill/>
                    </a:lnT>
                    <a:lnB>
                      <a:noFill/>
                    </a:lnB>
                  </a:tcPr>
                </a:tc>
                <a:tc>
                  <a:txBody>
                    <a:bodyPr/>
                    <a:lstStyle/>
                    <a:p>
                      <a:pPr algn="ctr"/>
                      <a:r>
                        <a:rPr lang="en-US" sz="1800" b="0">
                          <a:effectLst/>
                          <a:latin typeface="Cambria" panose="02040503050406030204" pitchFamily="18" charset="0"/>
                          <a:ea typeface="Cambria" panose="02040503050406030204" pitchFamily="18" charset="0"/>
                        </a:rPr>
                        <a:t>1</a:t>
                      </a:r>
                      <a:endParaRPr lang="en-US" sz="1800">
                        <a:latin typeface="Cambria" panose="02040503050406030204" pitchFamily="18" charset="0"/>
                        <a:ea typeface="Cambria" panose="02040503050406030204" pitchFamily="18" charset="0"/>
                      </a:endParaRPr>
                    </a:p>
                  </a:txBody>
                  <a:tcPr anchor="ctr">
                    <a:lnL>
                      <a:noFill/>
                    </a:lnL>
                    <a:lnR>
                      <a:noFill/>
                    </a:lnR>
                    <a:lnT>
                      <a:noFill/>
                    </a:lnT>
                    <a:lnB>
                      <a:noFill/>
                    </a:lnB>
                  </a:tcPr>
                </a:tc>
                <a:tc>
                  <a:txBody>
                    <a:bodyPr/>
                    <a:lstStyle/>
                    <a:p>
                      <a:pPr algn="ctr"/>
                      <a:r>
                        <a:rPr lang="en-US" sz="1800" b="0">
                          <a:effectLst/>
                          <a:latin typeface="Cambria" panose="02040503050406030204" pitchFamily="18" charset="0"/>
                          <a:ea typeface="Cambria" panose="02040503050406030204" pitchFamily="18" charset="0"/>
                        </a:rPr>
                        <a:t>1</a:t>
                      </a:r>
                      <a:endParaRPr lang="en-US" sz="1800">
                        <a:latin typeface="Cambria" panose="02040503050406030204" pitchFamily="18" charset="0"/>
                        <a:ea typeface="Cambria" panose="02040503050406030204" pitchFamily="18" charset="0"/>
                      </a:endParaRPr>
                    </a:p>
                  </a:txBody>
                  <a:tcPr anchor="ctr">
                    <a:lnL>
                      <a:noFill/>
                    </a:lnL>
                    <a:lnR>
                      <a:noFill/>
                    </a:lnR>
                    <a:lnT>
                      <a:noFill/>
                    </a:lnT>
                    <a:lnB>
                      <a:noFill/>
                    </a:lnB>
                  </a:tcPr>
                </a:tc>
                <a:tc>
                  <a:txBody>
                    <a:bodyPr/>
                    <a:lstStyle/>
                    <a:p>
                      <a:pPr algn="ctr"/>
                      <a:r>
                        <a:rPr lang="en-US" sz="1800" b="0">
                          <a:effectLst/>
                          <a:latin typeface="Cambria" panose="02040503050406030204" pitchFamily="18" charset="0"/>
                          <a:ea typeface="Cambria" panose="02040503050406030204" pitchFamily="18" charset="0"/>
                        </a:rPr>
                        <a:t>1</a:t>
                      </a:r>
                      <a:endParaRPr lang="en-US" sz="1800">
                        <a:latin typeface="Cambria" panose="02040503050406030204" pitchFamily="18" charset="0"/>
                        <a:ea typeface="Cambria" panose="02040503050406030204" pitchFamily="18" charset="0"/>
                      </a:endParaRPr>
                    </a:p>
                  </a:txBody>
                  <a:tcPr anchor="ctr">
                    <a:lnL>
                      <a:noFill/>
                    </a:lnL>
                    <a:lnR>
                      <a:noFill/>
                    </a:lnR>
                    <a:lnT>
                      <a:noFill/>
                    </a:lnT>
                    <a:lnB>
                      <a:noFill/>
                    </a:lnB>
                  </a:tcPr>
                </a:tc>
                <a:tc>
                  <a:txBody>
                    <a:bodyPr/>
                    <a:lstStyle/>
                    <a:p>
                      <a:pPr algn="ctr"/>
                      <a:r>
                        <a:rPr lang="en-US" sz="1800" b="0" dirty="0">
                          <a:effectLst/>
                          <a:latin typeface="Cambria" panose="02040503050406030204" pitchFamily="18" charset="0"/>
                          <a:ea typeface="Cambria" panose="02040503050406030204" pitchFamily="18" charset="0"/>
                        </a:rPr>
                        <a:t>1</a:t>
                      </a:r>
                      <a:endParaRPr lang="en-US" sz="1800" dirty="0">
                        <a:latin typeface="Cambria" panose="02040503050406030204" pitchFamily="18" charset="0"/>
                        <a:ea typeface="Cambria" panose="02040503050406030204" pitchFamily="18" charset="0"/>
                      </a:endParaRPr>
                    </a:p>
                  </a:txBody>
                  <a:tcPr anchor="ctr">
                    <a:lnL>
                      <a:noFill/>
                    </a:lnL>
                    <a:lnR>
                      <a:noFill/>
                    </a:lnR>
                    <a:lnT>
                      <a:noFill/>
                    </a:lnT>
                    <a:lnB>
                      <a:noFill/>
                    </a:lnB>
                  </a:tcPr>
                </a:tc>
                <a:extLst>
                  <a:ext uri="{0D108BD9-81ED-4DB2-BD59-A6C34878D82A}">
                    <a16:rowId xmlns:a16="http://schemas.microsoft.com/office/drawing/2014/main" val="1413599112"/>
                  </a:ext>
                </a:extLst>
              </a:tr>
            </a:tbl>
          </a:graphicData>
        </a:graphic>
      </p:graphicFrame>
    </p:spTree>
    <p:extLst>
      <p:ext uri="{BB962C8B-B14F-4D97-AF65-F5344CB8AC3E}">
        <p14:creationId xmlns:p14="http://schemas.microsoft.com/office/powerpoint/2010/main" val="37197654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BC19B2A-C870-4417-B960-1978CCBB9D44}"/>
              </a:ext>
            </a:extLst>
          </p:cNvPr>
          <p:cNvSpPr>
            <a:spLocks noGrp="1"/>
          </p:cNvSpPr>
          <p:nvPr>
            <p:ph idx="1"/>
          </p:nvPr>
        </p:nvSpPr>
        <p:spPr>
          <a:xfrm>
            <a:off x="717452" y="764498"/>
            <a:ext cx="10874326" cy="5678506"/>
          </a:xfrm>
        </p:spPr>
        <p:txBody>
          <a:bodyPr>
            <a:noAutofit/>
          </a:bodyPr>
          <a:lstStyle/>
          <a:p>
            <a:pPr marL="0" indent="0" algn="just">
              <a:lnSpc>
                <a:spcPct val="150000"/>
              </a:lnSpc>
              <a:buNone/>
            </a:pPr>
            <a:endParaRPr lang="en-US" sz="1600" b="0" dirty="0">
              <a:effectLst/>
              <a:latin typeface="Cambria" panose="02040503050406030204" pitchFamily="18" charset="0"/>
              <a:ea typeface="Cambria" panose="02040503050406030204" pitchFamily="18" charset="0"/>
            </a:endParaRPr>
          </a:p>
          <a:p>
            <a:pPr marL="0" indent="0" algn="just">
              <a:lnSpc>
                <a:spcPct val="150000"/>
              </a:lnSpc>
              <a:buNone/>
            </a:pPr>
            <a:endParaRPr lang="en-US" sz="1600" dirty="0">
              <a:latin typeface="Cambria" panose="02040503050406030204" pitchFamily="18" charset="0"/>
              <a:ea typeface="Cambria" panose="02040503050406030204" pitchFamily="18" charset="0"/>
            </a:endParaRPr>
          </a:p>
        </p:txBody>
      </p:sp>
      <p:sp>
        <p:nvSpPr>
          <p:cNvPr id="4" name="TextBox 3">
            <a:extLst>
              <a:ext uri="{FF2B5EF4-FFF2-40B4-BE49-F238E27FC236}">
                <a16:creationId xmlns:a16="http://schemas.microsoft.com/office/drawing/2014/main" id="{4F496D2C-621A-49FF-ADB1-FA391AEA1169}"/>
              </a:ext>
            </a:extLst>
          </p:cNvPr>
          <p:cNvSpPr txBox="1"/>
          <p:nvPr/>
        </p:nvSpPr>
        <p:spPr>
          <a:xfrm>
            <a:off x="856937" y="550814"/>
            <a:ext cx="10478125" cy="5537606"/>
          </a:xfrm>
          <a:prstGeom prst="rect">
            <a:avLst/>
          </a:prstGeom>
          <a:noFill/>
        </p:spPr>
        <p:txBody>
          <a:bodyPr wrap="square">
            <a:spAutoFit/>
          </a:bodyPr>
          <a:lstStyle/>
          <a:p>
            <a:pPr algn="just">
              <a:lnSpc>
                <a:spcPct val="150000"/>
              </a:lnSpc>
            </a:pPr>
            <a:r>
              <a:rPr lang="en-US" sz="1700" b="0" dirty="0">
                <a:effectLst/>
                <a:latin typeface="Cambria" panose="02040503050406030204" pitchFamily="18" charset="0"/>
                <a:ea typeface="Cambria" panose="02040503050406030204" pitchFamily="18" charset="0"/>
              </a:rPr>
              <a:t>From the above table, we can observe that ten bits from A0 to A9 are changing. These ten bits are directly connected to the address lines of the memory chip.</a:t>
            </a:r>
          </a:p>
          <a:p>
            <a:pPr algn="just">
              <a:lnSpc>
                <a:spcPct val="150000"/>
              </a:lnSpc>
            </a:pPr>
            <a:endParaRPr lang="en-US" sz="1700" dirty="0">
              <a:latin typeface="Cambria" panose="02040503050406030204" pitchFamily="18" charset="0"/>
              <a:ea typeface="Cambria" panose="02040503050406030204" pitchFamily="18" charset="0"/>
            </a:endParaRPr>
          </a:p>
          <a:p>
            <a:pPr algn="just">
              <a:lnSpc>
                <a:spcPct val="150000"/>
              </a:lnSpc>
            </a:pPr>
            <a:r>
              <a:rPr lang="en-US" sz="1700" b="0" dirty="0">
                <a:effectLst/>
                <a:latin typeface="Cambria" panose="02040503050406030204" pitchFamily="18" charset="0"/>
                <a:ea typeface="Cambria" panose="02040503050406030204" pitchFamily="18" charset="0"/>
              </a:rPr>
              <a:t>These ten bits take the value of either 0 or 1 to form addresses. The first address is 00 0000 0000, and the second address is 00 0000 0001, the third is 00 0000 0010 and so on. The last address will be 11 1111 1111. </a:t>
            </a:r>
            <a:endParaRPr lang="en-US" sz="1700" dirty="0">
              <a:latin typeface="Cambria" panose="02040503050406030204" pitchFamily="18" charset="0"/>
              <a:ea typeface="Cambria" panose="02040503050406030204" pitchFamily="18" charset="0"/>
            </a:endParaRPr>
          </a:p>
          <a:p>
            <a:pPr algn="just">
              <a:lnSpc>
                <a:spcPct val="150000"/>
              </a:lnSpc>
            </a:pPr>
            <a:r>
              <a:rPr lang="en-US" sz="1700" b="0" dirty="0">
                <a:effectLst/>
                <a:latin typeface="Cambria" panose="02040503050406030204" pitchFamily="18" charset="0"/>
                <a:ea typeface="Cambria" panose="02040503050406030204" pitchFamily="18" charset="0"/>
              </a:rPr>
              <a:t>Meanwhile, bits A11 to A15 do not change and don’t have any effect on the addressing process inside the memory chip. So, we can conclude that the values of bits A15-A11 (0011 00) given in the above table are in a unique, unchanging configuration for this memory chip. If even one of these bits changes, the address won’t belong to this memory chip. </a:t>
            </a:r>
            <a:r>
              <a:rPr lang="en-US" sz="1700" b="1" dirty="0">
                <a:latin typeface="Cambria" panose="02040503050406030204" pitchFamily="18" charset="0"/>
                <a:ea typeface="Cambria" panose="02040503050406030204" pitchFamily="18" charset="0"/>
              </a:rPr>
              <a:t>So, we can use these values of A15-A11 to uniquely identify this memory chip, which is exactly what the </a:t>
            </a:r>
            <a:r>
              <a:rPr lang="en-US" sz="1700" b="1" dirty="0">
                <a:effectLst/>
                <a:latin typeface="Cambria" panose="02040503050406030204" pitchFamily="18" charset="0"/>
                <a:ea typeface="Cambria" panose="02040503050406030204" pitchFamily="18" charset="0"/>
              </a:rPr>
              <a:t>CS</a:t>
            </a:r>
            <a:r>
              <a:rPr lang="en-US" sz="1700" b="1" dirty="0">
                <a:latin typeface="Cambria" panose="02040503050406030204" pitchFamily="18" charset="0"/>
                <a:ea typeface="Cambria" panose="02040503050406030204" pitchFamily="18" charset="0"/>
              </a:rPr>
              <a:t> signal is supposed to do.</a:t>
            </a:r>
          </a:p>
          <a:p>
            <a:pPr algn="just">
              <a:lnSpc>
                <a:spcPct val="150000"/>
              </a:lnSpc>
            </a:pPr>
            <a:endParaRPr lang="en-US" sz="1700" dirty="0">
              <a:latin typeface="Cambria" panose="02040503050406030204" pitchFamily="18" charset="0"/>
              <a:ea typeface="Cambria" panose="02040503050406030204" pitchFamily="18" charset="0"/>
            </a:endParaRPr>
          </a:p>
          <a:p>
            <a:pPr algn="just">
              <a:lnSpc>
                <a:spcPct val="150000"/>
              </a:lnSpc>
            </a:pPr>
            <a:r>
              <a:rPr lang="en-US" sz="1700" b="0" dirty="0">
                <a:effectLst/>
                <a:latin typeface="Cambria" panose="02040503050406030204" pitchFamily="18" charset="0"/>
                <a:ea typeface="Cambria" panose="02040503050406030204" pitchFamily="18" charset="0"/>
              </a:rPr>
              <a:t>We can say that when A15 = A14 = A11 = A10 = 0 and A13 = A12 = 1,  then our memory chip should be selected. Now, we need to design the logic to generate the CS signal. The resulting Boolean equation of CS will be: </a:t>
            </a:r>
            <a:endParaRPr lang="en-US" sz="1700" dirty="0">
              <a:latin typeface="Cambria" panose="02040503050406030204" pitchFamily="18" charset="0"/>
              <a:ea typeface="Cambria" panose="02040503050406030204" pitchFamily="18" charset="0"/>
            </a:endParaRPr>
          </a:p>
          <a:p>
            <a:pPr algn="just">
              <a:lnSpc>
                <a:spcPct val="150000"/>
              </a:lnSpc>
            </a:pPr>
            <a:r>
              <a:rPr lang="en-US" sz="1700" b="0" dirty="0">
                <a:effectLst/>
                <a:latin typeface="Cambria" panose="02040503050406030204" pitchFamily="18" charset="0"/>
                <a:ea typeface="Cambria" panose="02040503050406030204" pitchFamily="18" charset="0"/>
              </a:rPr>
              <a:t>CS = Complement of (A15* . A14* .  A13 . A12 . A11* . A10*) </a:t>
            </a:r>
            <a:endParaRPr lang="en-US" sz="17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7006471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BC19B2A-C870-4417-B960-1978CCBB9D44}"/>
              </a:ext>
            </a:extLst>
          </p:cNvPr>
          <p:cNvSpPr>
            <a:spLocks noGrp="1"/>
          </p:cNvSpPr>
          <p:nvPr>
            <p:ph idx="1"/>
          </p:nvPr>
        </p:nvSpPr>
        <p:spPr>
          <a:xfrm>
            <a:off x="717452" y="764498"/>
            <a:ext cx="10874326" cy="5678506"/>
          </a:xfrm>
        </p:spPr>
        <p:txBody>
          <a:bodyPr>
            <a:noAutofit/>
          </a:bodyPr>
          <a:lstStyle/>
          <a:p>
            <a:pPr marL="0" indent="0" algn="just">
              <a:lnSpc>
                <a:spcPct val="150000"/>
              </a:lnSpc>
              <a:buNone/>
            </a:pPr>
            <a:endParaRPr lang="en-US" sz="1600" b="0" dirty="0">
              <a:effectLst/>
              <a:latin typeface="Cambria" panose="02040503050406030204" pitchFamily="18" charset="0"/>
              <a:ea typeface="Cambria" panose="02040503050406030204" pitchFamily="18" charset="0"/>
            </a:endParaRPr>
          </a:p>
          <a:p>
            <a:pPr marL="0" indent="0" algn="just">
              <a:lnSpc>
                <a:spcPct val="150000"/>
              </a:lnSpc>
              <a:buNone/>
            </a:pPr>
            <a:endParaRPr lang="en-US" sz="1600" dirty="0">
              <a:latin typeface="Cambria" panose="02040503050406030204" pitchFamily="18" charset="0"/>
              <a:ea typeface="Cambria" panose="02040503050406030204" pitchFamily="18" charset="0"/>
            </a:endParaRPr>
          </a:p>
        </p:txBody>
      </p:sp>
      <p:sp>
        <p:nvSpPr>
          <p:cNvPr id="4" name="TextBox 3">
            <a:extLst>
              <a:ext uri="{FF2B5EF4-FFF2-40B4-BE49-F238E27FC236}">
                <a16:creationId xmlns:a16="http://schemas.microsoft.com/office/drawing/2014/main" id="{4F496D2C-621A-49FF-ADB1-FA391AEA1169}"/>
              </a:ext>
            </a:extLst>
          </p:cNvPr>
          <p:cNvSpPr txBox="1"/>
          <p:nvPr/>
        </p:nvSpPr>
        <p:spPr>
          <a:xfrm>
            <a:off x="856937" y="655744"/>
            <a:ext cx="10478125" cy="5606856"/>
          </a:xfrm>
          <a:prstGeom prst="rect">
            <a:avLst/>
          </a:prstGeom>
          <a:noFill/>
        </p:spPr>
        <p:txBody>
          <a:bodyPr wrap="square">
            <a:spAutoFit/>
          </a:bodyPr>
          <a:lstStyle/>
          <a:p>
            <a:pPr algn="just">
              <a:lnSpc>
                <a:spcPct val="150000"/>
              </a:lnSpc>
            </a:pPr>
            <a:r>
              <a:rPr lang="en-US" sz="1600" b="0" dirty="0">
                <a:effectLst/>
                <a:latin typeface="Cambria" panose="02040503050406030204" pitchFamily="18" charset="0"/>
                <a:ea typeface="Cambria" panose="02040503050406030204" pitchFamily="18" charset="0"/>
              </a:rPr>
              <a:t>This equation can be implemented using NAND Gate. The final chip select logic for 1kB EPROM is illustrated below.</a:t>
            </a:r>
          </a:p>
          <a:p>
            <a:pPr algn="just">
              <a:lnSpc>
                <a:spcPct val="150000"/>
              </a:lnSpc>
            </a:pPr>
            <a:endParaRPr lang="en-US" sz="1600" dirty="0">
              <a:latin typeface="Cambria" panose="02040503050406030204" pitchFamily="18" charset="0"/>
              <a:ea typeface="Cambria" panose="02040503050406030204" pitchFamily="18" charset="0"/>
            </a:endParaRPr>
          </a:p>
          <a:p>
            <a:pPr algn="just">
              <a:lnSpc>
                <a:spcPct val="150000"/>
              </a:lnSpc>
            </a:pPr>
            <a:endParaRPr lang="en-US" sz="1600" b="0" dirty="0">
              <a:effectLst/>
              <a:latin typeface="Cambria" panose="02040503050406030204" pitchFamily="18" charset="0"/>
              <a:ea typeface="Cambria" panose="02040503050406030204" pitchFamily="18" charset="0"/>
            </a:endParaRPr>
          </a:p>
          <a:p>
            <a:pPr algn="just">
              <a:lnSpc>
                <a:spcPct val="150000"/>
              </a:lnSpc>
            </a:pPr>
            <a:endParaRPr lang="en-US" sz="1600" dirty="0">
              <a:latin typeface="Cambria" panose="02040503050406030204" pitchFamily="18" charset="0"/>
              <a:ea typeface="Cambria" panose="02040503050406030204" pitchFamily="18" charset="0"/>
            </a:endParaRPr>
          </a:p>
          <a:p>
            <a:pPr algn="just">
              <a:lnSpc>
                <a:spcPct val="150000"/>
              </a:lnSpc>
            </a:pPr>
            <a:endParaRPr lang="en-US" sz="1600" b="0" dirty="0">
              <a:effectLst/>
              <a:latin typeface="Cambria" panose="02040503050406030204" pitchFamily="18" charset="0"/>
              <a:ea typeface="Cambria" panose="02040503050406030204" pitchFamily="18" charset="0"/>
            </a:endParaRPr>
          </a:p>
          <a:p>
            <a:pPr algn="just">
              <a:lnSpc>
                <a:spcPct val="150000"/>
              </a:lnSpc>
            </a:pPr>
            <a:endParaRPr lang="en-US" sz="1600" dirty="0">
              <a:latin typeface="Cambria" panose="02040503050406030204" pitchFamily="18" charset="0"/>
              <a:ea typeface="Cambria" panose="02040503050406030204" pitchFamily="18" charset="0"/>
            </a:endParaRPr>
          </a:p>
          <a:p>
            <a:pPr algn="just">
              <a:lnSpc>
                <a:spcPct val="150000"/>
              </a:lnSpc>
            </a:pPr>
            <a:endParaRPr lang="en-US" sz="1600" b="0" dirty="0">
              <a:effectLst/>
              <a:latin typeface="Cambria" panose="02040503050406030204" pitchFamily="18" charset="0"/>
              <a:ea typeface="Cambria" panose="02040503050406030204" pitchFamily="18" charset="0"/>
            </a:endParaRPr>
          </a:p>
          <a:p>
            <a:pPr algn="just">
              <a:lnSpc>
                <a:spcPct val="150000"/>
              </a:lnSpc>
            </a:pPr>
            <a:endParaRPr lang="en-US" sz="1600" dirty="0">
              <a:latin typeface="Cambria" panose="02040503050406030204" pitchFamily="18" charset="0"/>
              <a:ea typeface="Cambria" panose="02040503050406030204" pitchFamily="18" charset="0"/>
            </a:endParaRPr>
          </a:p>
          <a:p>
            <a:pPr algn="just">
              <a:lnSpc>
                <a:spcPct val="150000"/>
              </a:lnSpc>
            </a:pPr>
            <a:endParaRPr lang="en-US" sz="1600" b="0" dirty="0">
              <a:effectLst/>
              <a:latin typeface="Cambria" panose="02040503050406030204" pitchFamily="18" charset="0"/>
              <a:ea typeface="Cambria" panose="02040503050406030204" pitchFamily="18" charset="0"/>
            </a:endParaRPr>
          </a:p>
          <a:p>
            <a:pPr algn="just">
              <a:lnSpc>
                <a:spcPct val="150000"/>
              </a:lnSpc>
            </a:pPr>
            <a:endParaRPr lang="en-US" sz="1600" dirty="0">
              <a:latin typeface="Cambria" panose="02040503050406030204" pitchFamily="18" charset="0"/>
              <a:ea typeface="Cambria" panose="02040503050406030204" pitchFamily="18" charset="0"/>
            </a:endParaRPr>
          </a:p>
          <a:p>
            <a:pPr algn="just">
              <a:lnSpc>
                <a:spcPct val="150000"/>
              </a:lnSpc>
            </a:pPr>
            <a:r>
              <a:rPr lang="en-US" sz="1600" b="0" dirty="0">
                <a:effectLst/>
                <a:latin typeface="Cambria" panose="02040503050406030204" pitchFamily="18" charset="0"/>
                <a:ea typeface="Cambria" panose="02040503050406030204" pitchFamily="18" charset="0"/>
              </a:rPr>
              <a:t>Now, we have to generate a chip select signal for the second memory chip, which is 2kB RAM. The process is quite similar and differs from the previous one in two ways:</a:t>
            </a:r>
            <a:endParaRPr lang="en-US" sz="1600" dirty="0">
              <a:latin typeface="Cambria" panose="02040503050406030204" pitchFamily="18" charset="0"/>
              <a:ea typeface="Cambria" panose="02040503050406030204" pitchFamily="18" charset="0"/>
            </a:endParaRPr>
          </a:p>
          <a:p>
            <a:pPr algn="just">
              <a:lnSpc>
                <a:spcPct val="150000"/>
              </a:lnSpc>
              <a:buFont typeface="Arial" panose="020B0604020202020204" pitchFamily="34" charset="0"/>
              <a:buChar char="•"/>
            </a:pPr>
            <a:r>
              <a:rPr lang="en-US" sz="1600" b="0" dirty="0">
                <a:effectLst/>
                <a:latin typeface="Cambria" panose="02040503050406030204" pitchFamily="18" charset="0"/>
                <a:ea typeface="Cambria" panose="02040503050406030204" pitchFamily="18" charset="0"/>
              </a:rPr>
              <a:t>The size of the memory is different. So, there are 11 address lines instead of 10.</a:t>
            </a:r>
          </a:p>
          <a:p>
            <a:pPr algn="just">
              <a:lnSpc>
                <a:spcPct val="150000"/>
              </a:lnSpc>
              <a:buFont typeface="Arial" panose="020B0604020202020204" pitchFamily="34" charset="0"/>
              <a:buChar char="•"/>
            </a:pPr>
            <a:r>
              <a:rPr lang="en-US" sz="1600" b="0" dirty="0">
                <a:effectLst/>
                <a:latin typeface="Cambria" panose="02040503050406030204" pitchFamily="18" charset="0"/>
                <a:ea typeface="Cambria" panose="02040503050406030204" pitchFamily="18" charset="0"/>
              </a:rPr>
              <a:t>We are not given an address range here. We are given the liberty to decide on our own.</a:t>
            </a:r>
          </a:p>
          <a:p>
            <a:pPr algn="just">
              <a:lnSpc>
                <a:spcPct val="150000"/>
              </a:lnSpc>
            </a:pPr>
            <a:endParaRPr lang="en-US" sz="1700" dirty="0">
              <a:latin typeface="Cambria" panose="02040503050406030204" pitchFamily="18" charset="0"/>
              <a:ea typeface="Cambria" panose="02040503050406030204" pitchFamily="18" charset="0"/>
            </a:endParaRPr>
          </a:p>
        </p:txBody>
      </p:sp>
      <p:pic>
        <p:nvPicPr>
          <p:cNvPr id="5" name="Picture 4">
            <a:extLst>
              <a:ext uri="{FF2B5EF4-FFF2-40B4-BE49-F238E27FC236}">
                <a16:creationId xmlns:a16="http://schemas.microsoft.com/office/drawing/2014/main" id="{661A510A-816A-4FC9-9A86-CB9BD29EDC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22689" y="1334126"/>
            <a:ext cx="4976734" cy="2848130"/>
          </a:xfrm>
          <a:prstGeom prst="rect">
            <a:avLst/>
          </a:prstGeom>
        </p:spPr>
      </p:pic>
    </p:spTree>
    <p:extLst>
      <p:ext uri="{BB962C8B-B14F-4D97-AF65-F5344CB8AC3E}">
        <p14:creationId xmlns:p14="http://schemas.microsoft.com/office/powerpoint/2010/main" val="24526360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BC19B2A-C870-4417-B960-1978CCBB9D44}"/>
              </a:ext>
            </a:extLst>
          </p:cNvPr>
          <p:cNvSpPr>
            <a:spLocks noGrp="1"/>
          </p:cNvSpPr>
          <p:nvPr>
            <p:ph idx="1"/>
          </p:nvPr>
        </p:nvSpPr>
        <p:spPr>
          <a:xfrm>
            <a:off x="717452" y="764498"/>
            <a:ext cx="10874326" cy="5678506"/>
          </a:xfrm>
        </p:spPr>
        <p:txBody>
          <a:bodyPr>
            <a:noAutofit/>
          </a:bodyPr>
          <a:lstStyle/>
          <a:p>
            <a:pPr marL="0" indent="0" algn="just">
              <a:lnSpc>
                <a:spcPct val="150000"/>
              </a:lnSpc>
              <a:buNone/>
            </a:pPr>
            <a:endParaRPr lang="en-US" sz="1600" b="0" dirty="0">
              <a:effectLst/>
              <a:latin typeface="Cambria" panose="02040503050406030204" pitchFamily="18" charset="0"/>
              <a:ea typeface="Cambria" panose="02040503050406030204" pitchFamily="18" charset="0"/>
            </a:endParaRPr>
          </a:p>
          <a:p>
            <a:pPr marL="0" indent="0" algn="just">
              <a:lnSpc>
                <a:spcPct val="150000"/>
              </a:lnSpc>
              <a:buNone/>
            </a:pPr>
            <a:endParaRPr lang="en-US" sz="1600" dirty="0">
              <a:latin typeface="Cambria" panose="02040503050406030204" pitchFamily="18" charset="0"/>
              <a:ea typeface="Cambria" panose="02040503050406030204" pitchFamily="18" charset="0"/>
            </a:endParaRPr>
          </a:p>
        </p:txBody>
      </p:sp>
      <p:sp>
        <p:nvSpPr>
          <p:cNvPr id="6" name="TextBox 5">
            <a:extLst>
              <a:ext uri="{FF2B5EF4-FFF2-40B4-BE49-F238E27FC236}">
                <a16:creationId xmlns:a16="http://schemas.microsoft.com/office/drawing/2014/main" id="{E63A5F0D-DCAD-4163-9B15-A26C41550C63}"/>
              </a:ext>
            </a:extLst>
          </p:cNvPr>
          <p:cNvSpPr txBox="1"/>
          <p:nvPr/>
        </p:nvSpPr>
        <p:spPr>
          <a:xfrm>
            <a:off x="839448" y="716338"/>
            <a:ext cx="10508105" cy="2949462"/>
          </a:xfrm>
          <a:prstGeom prst="rect">
            <a:avLst/>
          </a:prstGeom>
          <a:noFill/>
        </p:spPr>
        <p:txBody>
          <a:bodyPr wrap="square">
            <a:spAutoFit/>
          </a:bodyPr>
          <a:lstStyle/>
          <a:p>
            <a:pPr algn="just">
              <a:lnSpc>
                <a:spcPct val="150000"/>
              </a:lnSpc>
            </a:pPr>
            <a:r>
              <a:rPr lang="en-US" b="0" dirty="0">
                <a:effectLst/>
                <a:latin typeface="Cambria" panose="02040503050406030204" pitchFamily="18" charset="0"/>
                <a:ea typeface="Cambria" panose="02040503050406030204" pitchFamily="18" charset="0"/>
              </a:rPr>
              <a:t>Similar to the previous case, we connect the first 11 address lines of the 8085 microprocessor to the 11 address lines of the 2kB RAM. These bits will take values of 0 and 1 and will generate 2 * 1024 different addresses. The address bits A10-A0 will vary from 000 0000 0000 to 111 1111 1111.</a:t>
            </a:r>
            <a:endParaRPr lang="en-US" dirty="0">
              <a:latin typeface="Cambria" panose="02040503050406030204" pitchFamily="18" charset="0"/>
              <a:ea typeface="Cambria" panose="02040503050406030204" pitchFamily="18" charset="0"/>
            </a:endParaRPr>
          </a:p>
          <a:p>
            <a:pPr algn="just">
              <a:lnSpc>
                <a:spcPct val="150000"/>
              </a:lnSpc>
            </a:pPr>
            <a:r>
              <a:rPr lang="en-US" b="0" dirty="0">
                <a:effectLst/>
                <a:latin typeface="Cambria" panose="02040503050406030204" pitchFamily="18" charset="0"/>
                <a:ea typeface="Cambria" panose="02040503050406030204" pitchFamily="18" charset="0"/>
              </a:rPr>
              <a:t>What about the remaining address bits? Well, they don’t have any role in the addressing of the memory in this 2kB RAM. So, we can fix them to a certain value without affecting anything. Let’s fix them to 0000 0. Thus, the address range for this chip becomes 0000 0000 0000 0000 to 0000 0111 1111 1111. In hexadecimal, the address range will be from 0000H to 07FFH.</a:t>
            </a:r>
            <a:endParaRPr lang="en-US" dirty="0">
              <a:latin typeface="Cambria" panose="02040503050406030204" pitchFamily="18" charset="0"/>
              <a:ea typeface="Cambria" panose="02040503050406030204" pitchFamily="18" charset="0"/>
            </a:endParaRPr>
          </a:p>
        </p:txBody>
      </p:sp>
      <p:graphicFrame>
        <p:nvGraphicFramePr>
          <p:cNvPr id="7" name="Table 6">
            <a:extLst>
              <a:ext uri="{FF2B5EF4-FFF2-40B4-BE49-F238E27FC236}">
                <a16:creationId xmlns:a16="http://schemas.microsoft.com/office/drawing/2014/main" id="{EE3E5F91-F361-4450-B16B-F19FB3C5E384}"/>
              </a:ext>
            </a:extLst>
          </p:cNvPr>
          <p:cNvGraphicFramePr>
            <a:graphicFrameLocks noGrp="1"/>
          </p:cNvGraphicFramePr>
          <p:nvPr>
            <p:extLst>
              <p:ext uri="{D42A27DB-BD31-4B8C-83A1-F6EECF244321}">
                <p14:modId xmlns:p14="http://schemas.microsoft.com/office/powerpoint/2010/main" val="1144587632"/>
              </p:ext>
            </p:extLst>
          </p:nvPr>
        </p:nvGraphicFramePr>
        <p:xfrm>
          <a:off x="838199" y="3670002"/>
          <a:ext cx="10284506" cy="2683658"/>
        </p:xfrm>
        <a:graphic>
          <a:graphicData uri="http://schemas.openxmlformats.org/drawingml/2006/table">
            <a:tbl>
              <a:tblPr/>
              <a:tblGrid>
                <a:gridCol w="1437975">
                  <a:extLst>
                    <a:ext uri="{9D8B030D-6E8A-4147-A177-3AD203B41FA5}">
                      <a16:colId xmlns:a16="http://schemas.microsoft.com/office/drawing/2014/main" val="3705108561"/>
                    </a:ext>
                  </a:extLst>
                </a:gridCol>
                <a:gridCol w="615751">
                  <a:extLst>
                    <a:ext uri="{9D8B030D-6E8A-4147-A177-3AD203B41FA5}">
                      <a16:colId xmlns:a16="http://schemas.microsoft.com/office/drawing/2014/main" val="1481196506"/>
                    </a:ext>
                  </a:extLst>
                </a:gridCol>
                <a:gridCol w="615751">
                  <a:extLst>
                    <a:ext uri="{9D8B030D-6E8A-4147-A177-3AD203B41FA5}">
                      <a16:colId xmlns:a16="http://schemas.microsoft.com/office/drawing/2014/main" val="1492344675"/>
                    </a:ext>
                  </a:extLst>
                </a:gridCol>
                <a:gridCol w="614619">
                  <a:extLst>
                    <a:ext uri="{9D8B030D-6E8A-4147-A177-3AD203B41FA5}">
                      <a16:colId xmlns:a16="http://schemas.microsoft.com/office/drawing/2014/main" val="1284443207"/>
                    </a:ext>
                  </a:extLst>
                </a:gridCol>
                <a:gridCol w="629587">
                  <a:extLst>
                    <a:ext uri="{9D8B030D-6E8A-4147-A177-3AD203B41FA5}">
                      <a16:colId xmlns:a16="http://schemas.microsoft.com/office/drawing/2014/main" val="2486497797"/>
                    </a:ext>
                  </a:extLst>
                </a:gridCol>
                <a:gridCol w="661688">
                  <a:extLst>
                    <a:ext uri="{9D8B030D-6E8A-4147-A177-3AD203B41FA5}">
                      <a16:colId xmlns:a16="http://schemas.microsoft.com/office/drawing/2014/main" val="2213127995"/>
                    </a:ext>
                  </a:extLst>
                </a:gridCol>
                <a:gridCol w="627466">
                  <a:extLst>
                    <a:ext uri="{9D8B030D-6E8A-4147-A177-3AD203B41FA5}">
                      <a16:colId xmlns:a16="http://schemas.microsoft.com/office/drawing/2014/main" val="334963077"/>
                    </a:ext>
                  </a:extLst>
                </a:gridCol>
                <a:gridCol w="494675">
                  <a:extLst>
                    <a:ext uri="{9D8B030D-6E8A-4147-A177-3AD203B41FA5}">
                      <a16:colId xmlns:a16="http://schemas.microsoft.com/office/drawing/2014/main" val="3608370754"/>
                    </a:ext>
                  </a:extLst>
                </a:gridCol>
                <a:gridCol w="479686">
                  <a:extLst>
                    <a:ext uri="{9D8B030D-6E8A-4147-A177-3AD203B41FA5}">
                      <a16:colId xmlns:a16="http://schemas.microsoft.com/office/drawing/2014/main" val="2493087388"/>
                    </a:ext>
                  </a:extLst>
                </a:gridCol>
                <a:gridCol w="479685">
                  <a:extLst>
                    <a:ext uri="{9D8B030D-6E8A-4147-A177-3AD203B41FA5}">
                      <a16:colId xmlns:a16="http://schemas.microsoft.com/office/drawing/2014/main" val="672079231"/>
                    </a:ext>
                  </a:extLst>
                </a:gridCol>
                <a:gridCol w="479685">
                  <a:extLst>
                    <a:ext uri="{9D8B030D-6E8A-4147-A177-3AD203B41FA5}">
                      <a16:colId xmlns:a16="http://schemas.microsoft.com/office/drawing/2014/main" val="432390298"/>
                    </a:ext>
                  </a:extLst>
                </a:gridCol>
                <a:gridCol w="509666">
                  <a:extLst>
                    <a:ext uri="{9D8B030D-6E8A-4147-A177-3AD203B41FA5}">
                      <a16:colId xmlns:a16="http://schemas.microsoft.com/office/drawing/2014/main" val="2345184880"/>
                    </a:ext>
                  </a:extLst>
                </a:gridCol>
                <a:gridCol w="479685">
                  <a:extLst>
                    <a:ext uri="{9D8B030D-6E8A-4147-A177-3AD203B41FA5}">
                      <a16:colId xmlns:a16="http://schemas.microsoft.com/office/drawing/2014/main" val="2801121007"/>
                    </a:ext>
                  </a:extLst>
                </a:gridCol>
                <a:gridCol w="494675">
                  <a:extLst>
                    <a:ext uri="{9D8B030D-6E8A-4147-A177-3AD203B41FA5}">
                      <a16:colId xmlns:a16="http://schemas.microsoft.com/office/drawing/2014/main" val="3290367164"/>
                    </a:ext>
                  </a:extLst>
                </a:gridCol>
                <a:gridCol w="494676">
                  <a:extLst>
                    <a:ext uri="{9D8B030D-6E8A-4147-A177-3AD203B41FA5}">
                      <a16:colId xmlns:a16="http://schemas.microsoft.com/office/drawing/2014/main" val="482021719"/>
                    </a:ext>
                  </a:extLst>
                </a:gridCol>
                <a:gridCol w="539646">
                  <a:extLst>
                    <a:ext uri="{9D8B030D-6E8A-4147-A177-3AD203B41FA5}">
                      <a16:colId xmlns:a16="http://schemas.microsoft.com/office/drawing/2014/main" val="3165928441"/>
                    </a:ext>
                  </a:extLst>
                </a:gridCol>
                <a:gridCol w="629590">
                  <a:extLst>
                    <a:ext uri="{9D8B030D-6E8A-4147-A177-3AD203B41FA5}">
                      <a16:colId xmlns:a16="http://schemas.microsoft.com/office/drawing/2014/main" val="1221210072"/>
                    </a:ext>
                  </a:extLst>
                </a:gridCol>
              </a:tblGrid>
              <a:tr h="1022346">
                <a:tc>
                  <a:txBody>
                    <a:bodyPr/>
                    <a:lstStyle/>
                    <a:p>
                      <a:pPr algn="ctr"/>
                      <a:r>
                        <a:rPr lang="en-US" sz="1800" b="1">
                          <a:effectLst/>
                          <a:latin typeface="Cambria" panose="02040503050406030204" pitchFamily="18" charset="0"/>
                          <a:ea typeface="Cambria" panose="02040503050406030204" pitchFamily="18" charset="0"/>
                        </a:rPr>
                        <a:t>Address bit number</a:t>
                      </a:r>
                      <a:endParaRPr lang="en-US" sz="1800" b="1">
                        <a:latin typeface="Cambria" panose="02040503050406030204" pitchFamily="18" charset="0"/>
                        <a:ea typeface="Cambria" panose="02040503050406030204" pitchFamily="18" charset="0"/>
                      </a:endParaRPr>
                    </a:p>
                  </a:txBody>
                  <a:tcPr anchor="ctr">
                    <a:lnL>
                      <a:noFill/>
                    </a:lnL>
                    <a:lnR>
                      <a:noFill/>
                    </a:lnR>
                    <a:lnT>
                      <a:noFill/>
                    </a:lnT>
                    <a:lnB>
                      <a:noFill/>
                    </a:lnB>
                  </a:tcPr>
                </a:tc>
                <a:tc>
                  <a:txBody>
                    <a:bodyPr/>
                    <a:lstStyle/>
                    <a:p>
                      <a:pPr algn="ctr"/>
                      <a:r>
                        <a:rPr lang="en-US" sz="1800" b="1" dirty="0">
                          <a:effectLst/>
                          <a:latin typeface="Cambria" panose="02040503050406030204" pitchFamily="18" charset="0"/>
                          <a:ea typeface="Cambria" panose="02040503050406030204" pitchFamily="18" charset="0"/>
                        </a:rPr>
                        <a:t>A15</a:t>
                      </a:r>
                      <a:endParaRPr lang="en-US" sz="1800" b="1" dirty="0">
                        <a:latin typeface="Cambria" panose="02040503050406030204" pitchFamily="18" charset="0"/>
                        <a:ea typeface="Cambria" panose="02040503050406030204" pitchFamily="18" charset="0"/>
                      </a:endParaRPr>
                    </a:p>
                  </a:txBody>
                  <a:tcPr anchor="ctr">
                    <a:lnL>
                      <a:noFill/>
                    </a:lnL>
                    <a:lnR>
                      <a:noFill/>
                    </a:lnR>
                    <a:lnT>
                      <a:noFill/>
                    </a:lnT>
                    <a:lnB>
                      <a:noFill/>
                    </a:lnB>
                  </a:tcPr>
                </a:tc>
                <a:tc>
                  <a:txBody>
                    <a:bodyPr/>
                    <a:lstStyle/>
                    <a:p>
                      <a:pPr algn="ctr"/>
                      <a:r>
                        <a:rPr lang="en-US" sz="1800" b="1" dirty="0">
                          <a:effectLst/>
                          <a:latin typeface="Cambria" panose="02040503050406030204" pitchFamily="18" charset="0"/>
                          <a:ea typeface="Cambria" panose="02040503050406030204" pitchFamily="18" charset="0"/>
                        </a:rPr>
                        <a:t>A14</a:t>
                      </a:r>
                      <a:endParaRPr lang="en-US" sz="1800" b="1" dirty="0">
                        <a:latin typeface="Cambria" panose="02040503050406030204" pitchFamily="18" charset="0"/>
                        <a:ea typeface="Cambria" panose="02040503050406030204" pitchFamily="18" charset="0"/>
                      </a:endParaRPr>
                    </a:p>
                  </a:txBody>
                  <a:tcPr anchor="ctr">
                    <a:lnL>
                      <a:noFill/>
                    </a:lnL>
                    <a:lnR>
                      <a:noFill/>
                    </a:lnR>
                    <a:lnT>
                      <a:noFill/>
                    </a:lnT>
                    <a:lnB>
                      <a:noFill/>
                    </a:lnB>
                  </a:tcPr>
                </a:tc>
                <a:tc>
                  <a:txBody>
                    <a:bodyPr/>
                    <a:lstStyle/>
                    <a:p>
                      <a:pPr algn="ctr"/>
                      <a:r>
                        <a:rPr lang="en-US" sz="1800" b="1" dirty="0">
                          <a:effectLst/>
                          <a:latin typeface="Cambria" panose="02040503050406030204" pitchFamily="18" charset="0"/>
                          <a:ea typeface="Cambria" panose="02040503050406030204" pitchFamily="18" charset="0"/>
                        </a:rPr>
                        <a:t>A13</a:t>
                      </a:r>
                      <a:endParaRPr lang="en-US" sz="1800" b="1" dirty="0">
                        <a:latin typeface="Cambria" panose="02040503050406030204" pitchFamily="18" charset="0"/>
                        <a:ea typeface="Cambria" panose="02040503050406030204" pitchFamily="18" charset="0"/>
                      </a:endParaRPr>
                    </a:p>
                  </a:txBody>
                  <a:tcPr anchor="ctr">
                    <a:lnL>
                      <a:noFill/>
                    </a:lnL>
                    <a:lnR>
                      <a:noFill/>
                    </a:lnR>
                    <a:lnT>
                      <a:noFill/>
                    </a:lnT>
                    <a:lnB>
                      <a:noFill/>
                    </a:lnB>
                  </a:tcPr>
                </a:tc>
                <a:tc>
                  <a:txBody>
                    <a:bodyPr/>
                    <a:lstStyle/>
                    <a:p>
                      <a:pPr algn="ctr"/>
                      <a:r>
                        <a:rPr lang="en-US" sz="1800" b="1" dirty="0">
                          <a:effectLst/>
                          <a:latin typeface="Cambria" panose="02040503050406030204" pitchFamily="18" charset="0"/>
                          <a:ea typeface="Cambria" panose="02040503050406030204" pitchFamily="18" charset="0"/>
                        </a:rPr>
                        <a:t>A12</a:t>
                      </a:r>
                      <a:endParaRPr lang="en-US" sz="1800" b="1" dirty="0">
                        <a:latin typeface="Cambria" panose="02040503050406030204" pitchFamily="18" charset="0"/>
                        <a:ea typeface="Cambria" panose="02040503050406030204" pitchFamily="18" charset="0"/>
                      </a:endParaRPr>
                    </a:p>
                  </a:txBody>
                  <a:tcPr anchor="ctr">
                    <a:lnL>
                      <a:noFill/>
                    </a:lnL>
                    <a:lnR>
                      <a:noFill/>
                    </a:lnR>
                    <a:lnT>
                      <a:noFill/>
                    </a:lnT>
                    <a:lnB>
                      <a:noFill/>
                    </a:lnB>
                  </a:tcPr>
                </a:tc>
                <a:tc>
                  <a:txBody>
                    <a:bodyPr/>
                    <a:lstStyle/>
                    <a:p>
                      <a:pPr algn="ctr"/>
                      <a:r>
                        <a:rPr lang="en-US" sz="1800" b="1" dirty="0">
                          <a:effectLst/>
                          <a:latin typeface="Cambria" panose="02040503050406030204" pitchFamily="18" charset="0"/>
                          <a:ea typeface="Cambria" panose="02040503050406030204" pitchFamily="18" charset="0"/>
                        </a:rPr>
                        <a:t>A11</a:t>
                      </a:r>
                      <a:endParaRPr lang="en-US" sz="1800" b="1" dirty="0">
                        <a:latin typeface="Cambria" panose="02040503050406030204" pitchFamily="18" charset="0"/>
                        <a:ea typeface="Cambria" panose="02040503050406030204" pitchFamily="18" charset="0"/>
                      </a:endParaRPr>
                    </a:p>
                  </a:txBody>
                  <a:tcPr anchor="ctr">
                    <a:lnL>
                      <a:noFill/>
                    </a:lnL>
                    <a:lnR>
                      <a:noFill/>
                    </a:lnR>
                    <a:lnT>
                      <a:noFill/>
                    </a:lnT>
                    <a:lnB>
                      <a:noFill/>
                    </a:lnB>
                  </a:tcPr>
                </a:tc>
                <a:tc>
                  <a:txBody>
                    <a:bodyPr/>
                    <a:lstStyle/>
                    <a:p>
                      <a:pPr algn="ctr"/>
                      <a:r>
                        <a:rPr lang="en-US" sz="1800" b="1" dirty="0">
                          <a:effectLst/>
                          <a:latin typeface="Cambria" panose="02040503050406030204" pitchFamily="18" charset="0"/>
                          <a:ea typeface="Cambria" panose="02040503050406030204" pitchFamily="18" charset="0"/>
                        </a:rPr>
                        <a:t>A10</a:t>
                      </a:r>
                      <a:endParaRPr lang="en-US" sz="1800" b="1" dirty="0">
                        <a:latin typeface="Cambria" panose="02040503050406030204" pitchFamily="18" charset="0"/>
                        <a:ea typeface="Cambria" panose="02040503050406030204" pitchFamily="18" charset="0"/>
                      </a:endParaRPr>
                    </a:p>
                  </a:txBody>
                  <a:tcPr anchor="ctr">
                    <a:lnL>
                      <a:noFill/>
                    </a:lnL>
                    <a:lnR>
                      <a:noFill/>
                    </a:lnR>
                    <a:lnT>
                      <a:noFill/>
                    </a:lnT>
                    <a:lnB>
                      <a:noFill/>
                    </a:lnB>
                  </a:tcPr>
                </a:tc>
                <a:tc>
                  <a:txBody>
                    <a:bodyPr/>
                    <a:lstStyle/>
                    <a:p>
                      <a:pPr algn="ctr"/>
                      <a:r>
                        <a:rPr lang="en-US" sz="1800" b="1" dirty="0">
                          <a:effectLst/>
                          <a:latin typeface="Cambria" panose="02040503050406030204" pitchFamily="18" charset="0"/>
                          <a:ea typeface="Cambria" panose="02040503050406030204" pitchFamily="18" charset="0"/>
                        </a:rPr>
                        <a:t>A9</a:t>
                      </a:r>
                      <a:endParaRPr lang="en-US" sz="1800" b="1" dirty="0">
                        <a:latin typeface="Cambria" panose="02040503050406030204" pitchFamily="18" charset="0"/>
                        <a:ea typeface="Cambria" panose="02040503050406030204" pitchFamily="18" charset="0"/>
                      </a:endParaRPr>
                    </a:p>
                  </a:txBody>
                  <a:tcPr anchor="ctr">
                    <a:lnL>
                      <a:noFill/>
                    </a:lnL>
                    <a:lnR>
                      <a:noFill/>
                    </a:lnR>
                    <a:lnT>
                      <a:noFill/>
                    </a:lnT>
                    <a:lnB>
                      <a:noFill/>
                    </a:lnB>
                  </a:tcPr>
                </a:tc>
                <a:tc>
                  <a:txBody>
                    <a:bodyPr/>
                    <a:lstStyle/>
                    <a:p>
                      <a:pPr algn="ctr"/>
                      <a:r>
                        <a:rPr lang="en-US" sz="1800" b="1" dirty="0">
                          <a:effectLst/>
                          <a:latin typeface="Cambria" panose="02040503050406030204" pitchFamily="18" charset="0"/>
                          <a:ea typeface="Cambria" panose="02040503050406030204" pitchFamily="18" charset="0"/>
                        </a:rPr>
                        <a:t>A8</a:t>
                      </a:r>
                      <a:endParaRPr lang="en-US" sz="1800" b="1" dirty="0">
                        <a:latin typeface="Cambria" panose="02040503050406030204" pitchFamily="18" charset="0"/>
                        <a:ea typeface="Cambria" panose="02040503050406030204" pitchFamily="18" charset="0"/>
                      </a:endParaRPr>
                    </a:p>
                  </a:txBody>
                  <a:tcPr anchor="ctr">
                    <a:lnL>
                      <a:noFill/>
                    </a:lnL>
                    <a:lnR>
                      <a:noFill/>
                    </a:lnR>
                    <a:lnT>
                      <a:noFill/>
                    </a:lnT>
                    <a:lnB>
                      <a:noFill/>
                    </a:lnB>
                  </a:tcPr>
                </a:tc>
                <a:tc>
                  <a:txBody>
                    <a:bodyPr/>
                    <a:lstStyle/>
                    <a:p>
                      <a:pPr algn="ctr"/>
                      <a:r>
                        <a:rPr lang="en-US" sz="1800" b="1" dirty="0">
                          <a:effectLst/>
                          <a:latin typeface="Cambria" panose="02040503050406030204" pitchFamily="18" charset="0"/>
                          <a:ea typeface="Cambria" panose="02040503050406030204" pitchFamily="18" charset="0"/>
                        </a:rPr>
                        <a:t>A7</a:t>
                      </a:r>
                      <a:endParaRPr lang="en-US" sz="1800" b="1" dirty="0">
                        <a:latin typeface="Cambria" panose="02040503050406030204" pitchFamily="18" charset="0"/>
                        <a:ea typeface="Cambria" panose="02040503050406030204" pitchFamily="18" charset="0"/>
                      </a:endParaRPr>
                    </a:p>
                  </a:txBody>
                  <a:tcPr anchor="ctr">
                    <a:lnL>
                      <a:noFill/>
                    </a:lnL>
                    <a:lnR>
                      <a:noFill/>
                    </a:lnR>
                    <a:lnT>
                      <a:noFill/>
                    </a:lnT>
                    <a:lnB>
                      <a:noFill/>
                    </a:lnB>
                  </a:tcPr>
                </a:tc>
                <a:tc>
                  <a:txBody>
                    <a:bodyPr/>
                    <a:lstStyle/>
                    <a:p>
                      <a:pPr algn="ctr"/>
                      <a:r>
                        <a:rPr lang="en-US" sz="1800" b="1" dirty="0">
                          <a:effectLst/>
                          <a:latin typeface="Cambria" panose="02040503050406030204" pitchFamily="18" charset="0"/>
                          <a:ea typeface="Cambria" panose="02040503050406030204" pitchFamily="18" charset="0"/>
                        </a:rPr>
                        <a:t>A6</a:t>
                      </a:r>
                      <a:endParaRPr lang="en-US" sz="1800" b="1" dirty="0">
                        <a:latin typeface="Cambria" panose="02040503050406030204" pitchFamily="18" charset="0"/>
                        <a:ea typeface="Cambria" panose="02040503050406030204" pitchFamily="18" charset="0"/>
                      </a:endParaRPr>
                    </a:p>
                  </a:txBody>
                  <a:tcPr anchor="ctr">
                    <a:lnL>
                      <a:noFill/>
                    </a:lnL>
                    <a:lnR>
                      <a:noFill/>
                    </a:lnR>
                    <a:lnT>
                      <a:noFill/>
                    </a:lnT>
                    <a:lnB>
                      <a:noFill/>
                    </a:lnB>
                  </a:tcPr>
                </a:tc>
                <a:tc>
                  <a:txBody>
                    <a:bodyPr/>
                    <a:lstStyle/>
                    <a:p>
                      <a:pPr algn="ctr"/>
                      <a:r>
                        <a:rPr lang="en-US" sz="1800" b="1" dirty="0">
                          <a:effectLst/>
                          <a:latin typeface="Cambria" panose="02040503050406030204" pitchFamily="18" charset="0"/>
                          <a:ea typeface="Cambria" panose="02040503050406030204" pitchFamily="18" charset="0"/>
                        </a:rPr>
                        <a:t>A5</a:t>
                      </a:r>
                      <a:endParaRPr lang="en-US" sz="1800" b="1" dirty="0">
                        <a:latin typeface="Cambria" panose="02040503050406030204" pitchFamily="18" charset="0"/>
                        <a:ea typeface="Cambria" panose="02040503050406030204" pitchFamily="18" charset="0"/>
                      </a:endParaRPr>
                    </a:p>
                  </a:txBody>
                  <a:tcPr anchor="ctr">
                    <a:lnL>
                      <a:noFill/>
                    </a:lnL>
                    <a:lnR>
                      <a:noFill/>
                    </a:lnR>
                    <a:lnT>
                      <a:noFill/>
                    </a:lnT>
                    <a:lnB>
                      <a:noFill/>
                    </a:lnB>
                  </a:tcPr>
                </a:tc>
                <a:tc>
                  <a:txBody>
                    <a:bodyPr/>
                    <a:lstStyle/>
                    <a:p>
                      <a:pPr algn="ctr"/>
                      <a:r>
                        <a:rPr lang="en-US" sz="1800" b="1" dirty="0">
                          <a:effectLst/>
                          <a:latin typeface="Cambria" panose="02040503050406030204" pitchFamily="18" charset="0"/>
                          <a:ea typeface="Cambria" panose="02040503050406030204" pitchFamily="18" charset="0"/>
                        </a:rPr>
                        <a:t>A4</a:t>
                      </a:r>
                      <a:endParaRPr lang="en-US" sz="1800" b="1" dirty="0">
                        <a:latin typeface="Cambria" panose="02040503050406030204" pitchFamily="18" charset="0"/>
                        <a:ea typeface="Cambria" panose="02040503050406030204" pitchFamily="18" charset="0"/>
                      </a:endParaRPr>
                    </a:p>
                  </a:txBody>
                  <a:tcPr anchor="ctr">
                    <a:lnL>
                      <a:noFill/>
                    </a:lnL>
                    <a:lnR>
                      <a:noFill/>
                    </a:lnR>
                    <a:lnT>
                      <a:noFill/>
                    </a:lnT>
                    <a:lnB>
                      <a:noFill/>
                    </a:lnB>
                  </a:tcPr>
                </a:tc>
                <a:tc>
                  <a:txBody>
                    <a:bodyPr/>
                    <a:lstStyle/>
                    <a:p>
                      <a:pPr algn="ctr"/>
                      <a:r>
                        <a:rPr lang="en-US" sz="1800" b="1" dirty="0">
                          <a:effectLst/>
                          <a:latin typeface="Cambria" panose="02040503050406030204" pitchFamily="18" charset="0"/>
                          <a:ea typeface="Cambria" panose="02040503050406030204" pitchFamily="18" charset="0"/>
                        </a:rPr>
                        <a:t>A3</a:t>
                      </a:r>
                      <a:endParaRPr lang="en-US" sz="1800" b="1" dirty="0">
                        <a:latin typeface="Cambria" panose="02040503050406030204" pitchFamily="18" charset="0"/>
                        <a:ea typeface="Cambria" panose="02040503050406030204" pitchFamily="18" charset="0"/>
                      </a:endParaRPr>
                    </a:p>
                  </a:txBody>
                  <a:tcPr anchor="ctr">
                    <a:lnL>
                      <a:noFill/>
                    </a:lnL>
                    <a:lnR>
                      <a:noFill/>
                    </a:lnR>
                    <a:lnT>
                      <a:noFill/>
                    </a:lnT>
                    <a:lnB>
                      <a:noFill/>
                    </a:lnB>
                  </a:tcPr>
                </a:tc>
                <a:tc>
                  <a:txBody>
                    <a:bodyPr/>
                    <a:lstStyle/>
                    <a:p>
                      <a:pPr algn="ctr"/>
                      <a:r>
                        <a:rPr lang="en-US" sz="1800" b="1" dirty="0">
                          <a:effectLst/>
                          <a:latin typeface="Cambria" panose="02040503050406030204" pitchFamily="18" charset="0"/>
                          <a:ea typeface="Cambria" panose="02040503050406030204" pitchFamily="18" charset="0"/>
                        </a:rPr>
                        <a:t>A2</a:t>
                      </a:r>
                      <a:endParaRPr lang="en-US" sz="1800" b="1" dirty="0">
                        <a:latin typeface="Cambria" panose="02040503050406030204" pitchFamily="18" charset="0"/>
                        <a:ea typeface="Cambria" panose="02040503050406030204" pitchFamily="18" charset="0"/>
                      </a:endParaRPr>
                    </a:p>
                  </a:txBody>
                  <a:tcPr anchor="ctr">
                    <a:lnL>
                      <a:noFill/>
                    </a:lnL>
                    <a:lnR>
                      <a:noFill/>
                    </a:lnR>
                    <a:lnT>
                      <a:noFill/>
                    </a:lnT>
                    <a:lnB>
                      <a:noFill/>
                    </a:lnB>
                  </a:tcPr>
                </a:tc>
                <a:tc>
                  <a:txBody>
                    <a:bodyPr/>
                    <a:lstStyle/>
                    <a:p>
                      <a:pPr algn="ctr"/>
                      <a:r>
                        <a:rPr lang="en-US" sz="1800" b="1" dirty="0">
                          <a:effectLst/>
                          <a:latin typeface="Cambria" panose="02040503050406030204" pitchFamily="18" charset="0"/>
                          <a:ea typeface="Cambria" panose="02040503050406030204" pitchFamily="18" charset="0"/>
                        </a:rPr>
                        <a:t>A1</a:t>
                      </a:r>
                      <a:endParaRPr lang="en-US" sz="1800" b="1" dirty="0">
                        <a:latin typeface="Cambria" panose="02040503050406030204" pitchFamily="18" charset="0"/>
                        <a:ea typeface="Cambria" panose="02040503050406030204" pitchFamily="18" charset="0"/>
                      </a:endParaRPr>
                    </a:p>
                  </a:txBody>
                  <a:tcPr anchor="ctr">
                    <a:lnL>
                      <a:noFill/>
                    </a:lnL>
                    <a:lnR>
                      <a:noFill/>
                    </a:lnR>
                    <a:lnT>
                      <a:noFill/>
                    </a:lnT>
                    <a:lnB>
                      <a:noFill/>
                    </a:lnB>
                  </a:tcPr>
                </a:tc>
                <a:tc>
                  <a:txBody>
                    <a:bodyPr/>
                    <a:lstStyle/>
                    <a:p>
                      <a:pPr algn="ctr"/>
                      <a:r>
                        <a:rPr lang="en-US" sz="1800" b="1" dirty="0">
                          <a:effectLst/>
                          <a:latin typeface="Cambria" panose="02040503050406030204" pitchFamily="18" charset="0"/>
                          <a:ea typeface="Cambria" panose="02040503050406030204" pitchFamily="18" charset="0"/>
                        </a:rPr>
                        <a:t>A0</a:t>
                      </a:r>
                      <a:endParaRPr lang="en-US" sz="1800" b="1" dirty="0">
                        <a:latin typeface="Cambria" panose="02040503050406030204" pitchFamily="18" charset="0"/>
                        <a:ea typeface="Cambria" panose="02040503050406030204" pitchFamily="18" charset="0"/>
                      </a:endParaRPr>
                    </a:p>
                  </a:txBody>
                  <a:tcPr anchor="ctr">
                    <a:lnL>
                      <a:noFill/>
                    </a:lnL>
                    <a:lnR>
                      <a:noFill/>
                    </a:lnR>
                    <a:lnT>
                      <a:noFill/>
                    </a:lnT>
                    <a:lnB>
                      <a:noFill/>
                    </a:lnB>
                  </a:tcPr>
                </a:tc>
                <a:extLst>
                  <a:ext uri="{0D108BD9-81ED-4DB2-BD59-A6C34878D82A}">
                    <a16:rowId xmlns:a16="http://schemas.microsoft.com/office/drawing/2014/main" val="3237294954"/>
                  </a:ext>
                </a:extLst>
              </a:tr>
              <a:tr h="830656">
                <a:tc>
                  <a:txBody>
                    <a:bodyPr/>
                    <a:lstStyle/>
                    <a:p>
                      <a:pPr algn="ctr"/>
                      <a:r>
                        <a:rPr lang="en-US" sz="1800" b="1">
                          <a:effectLst/>
                          <a:latin typeface="Cambria" panose="02040503050406030204" pitchFamily="18" charset="0"/>
                          <a:ea typeface="Cambria" panose="02040503050406030204" pitchFamily="18" charset="0"/>
                        </a:rPr>
                        <a:t>Starting address</a:t>
                      </a:r>
                      <a:endParaRPr lang="en-US" sz="1800" b="1">
                        <a:latin typeface="Cambria" panose="02040503050406030204" pitchFamily="18" charset="0"/>
                        <a:ea typeface="Cambria" panose="02040503050406030204" pitchFamily="18" charset="0"/>
                      </a:endParaRPr>
                    </a:p>
                  </a:txBody>
                  <a:tcPr anchor="ctr">
                    <a:lnL>
                      <a:noFill/>
                    </a:lnL>
                    <a:lnR>
                      <a:noFill/>
                    </a:lnR>
                    <a:lnT>
                      <a:noFill/>
                    </a:lnT>
                    <a:lnB>
                      <a:noFill/>
                    </a:lnB>
                  </a:tcPr>
                </a:tc>
                <a:tc>
                  <a:txBody>
                    <a:bodyPr/>
                    <a:lstStyle/>
                    <a:p>
                      <a:pPr algn="ctr"/>
                      <a:r>
                        <a:rPr lang="en-US" sz="1800">
                          <a:latin typeface="Cambria" panose="02040503050406030204" pitchFamily="18" charset="0"/>
                          <a:ea typeface="Cambria" panose="02040503050406030204" pitchFamily="18" charset="0"/>
                        </a:rPr>
                        <a:t>0</a:t>
                      </a:r>
                    </a:p>
                  </a:txBody>
                  <a:tcPr anchor="ctr">
                    <a:lnL>
                      <a:noFill/>
                    </a:lnL>
                    <a:lnR>
                      <a:noFill/>
                    </a:lnR>
                    <a:lnT>
                      <a:noFill/>
                    </a:lnT>
                    <a:lnB>
                      <a:noFill/>
                    </a:lnB>
                  </a:tcPr>
                </a:tc>
                <a:tc>
                  <a:txBody>
                    <a:bodyPr/>
                    <a:lstStyle/>
                    <a:p>
                      <a:pPr algn="ctr"/>
                      <a:r>
                        <a:rPr lang="en-US" sz="1800">
                          <a:latin typeface="Cambria" panose="02040503050406030204" pitchFamily="18" charset="0"/>
                          <a:ea typeface="Cambria" panose="02040503050406030204" pitchFamily="18" charset="0"/>
                        </a:rPr>
                        <a:t>0</a:t>
                      </a:r>
                    </a:p>
                  </a:txBody>
                  <a:tcPr anchor="ctr">
                    <a:lnL>
                      <a:noFill/>
                    </a:lnL>
                    <a:lnR>
                      <a:noFill/>
                    </a:lnR>
                    <a:lnT>
                      <a:noFill/>
                    </a:lnT>
                    <a:lnB>
                      <a:noFill/>
                    </a:lnB>
                  </a:tcPr>
                </a:tc>
                <a:tc>
                  <a:txBody>
                    <a:bodyPr/>
                    <a:lstStyle/>
                    <a:p>
                      <a:pPr algn="ctr"/>
                      <a:r>
                        <a:rPr lang="en-US" sz="1800" dirty="0">
                          <a:latin typeface="Cambria" panose="02040503050406030204" pitchFamily="18" charset="0"/>
                          <a:ea typeface="Cambria" panose="02040503050406030204" pitchFamily="18" charset="0"/>
                        </a:rPr>
                        <a:t>0</a:t>
                      </a:r>
                    </a:p>
                  </a:txBody>
                  <a:tcPr anchor="ctr">
                    <a:lnL>
                      <a:noFill/>
                    </a:lnL>
                    <a:lnR>
                      <a:noFill/>
                    </a:lnR>
                    <a:lnT>
                      <a:noFill/>
                    </a:lnT>
                    <a:lnB>
                      <a:noFill/>
                    </a:lnB>
                  </a:tcPr>
                </a:tc>
                <a:tc>
                  <a:txBody>
                    <a:bodyPr/>
                    <a:lstStyle/>
                    <a:p>
                      <a:pPr algn="ctr"/>
                      <a:r>
                        <a:rPr lang="en-US" sz="1800" dirty="0">
                          <a:latin typeface="Cambria" panose="02040503050406030204" pitchFamily="18" charset="0"/>
                          <a:ea typeface="Cambria" panose="02040503050406030204" pitchFamily="18" charset="0"/>
                        </a:rPr>
                        <a:t>0</a:t>
                      </a:r>
                    </a:p>
                  </a:txBody>
                  <a:tcPr anchor="ctr">
                    <a:lnL>
                      <a:noFill/>
                    </a:lnL>
                    <a:lnR>
                      <a:noFill/>
                    </a:lnR>
                    <a:lnT>
                      <a:noFill/>
                    </a:lnT>
                    <a:lnB>
                      <a:noFill/>
                    </a:lnB>
                  </a:tcPr>
                </a:tc>
                <a:tc>
                  <a:txBody>
                    <a:bodyPr/>
                    <a:lstStyle/>
                    <a:p>
                      <a:pPr algn="ctr"/>
                      <a:r>
                        <a:rPr lang="en-US" sz="1800">
                          <a:latin typeface="Cambria" panose="02040503050406030204" pitchFamily="18" charset="0"/>
                          <a:ea typeface="Cambria" panose="02040503050406030204" pitchFamily="18" charset="0"/>
                        </a:rPr>
                        <a:t>0</a:t>
                      </a:r>
                    </a:p>
                  </a:txBody>
                  <a:tcPr anchor="ctr">
                    <a:lnL>
                      <a:noFill/>
                    </a:lnL>
                    <a:lnR>
                      <a:noFill/>
                    </a:lnR>
                    <a:lnT>
                      <a:noFill/>
                    </a:lnT>
                    <a:lnB>
                      <a:noFill/>
                    </a:lnB>
                  </a:tcPr>
                </a:tc>
                <a:tc>
                  <a:txBody>
                    <a:bodyPr/>
                    <a:lstStyle/>
                    <a:p>
                      <a:pPr algn="ctr"/>
                      <a:r>
                        <a:rPr lang="en-US" sz="1800">
                          <a:latin typeface="Cambria" panose="02040503050406030204" pitchFamily="18" charset="0"/>
                          <a:ea typeface="Cambria" panose="02040503050406030204" pitchFamily="18" charset="0"/>
                        </a:rPr>
                        <a:t>0</a:t>
                      </a:r>
                    </a:p>
                  </a:txBody>
                  <a:tcPr anchor="ctr">
                    <a:lnL>
                      <a:noFill/>
                    </a:lnL>
                    <a:lnR>
                      <a:noFill/>
                    </a:lnR>
                    <a:lnT>
                      <a:noFill/>
                    </a:lnT>
                    <a:lnB>
                      <a:noFill/>
                    </a:lnB>
                  </a:tcPr>
                </a:tc>
                <a:tc>
                  <a:txBody>
                    <a:bodyPr/>
                    <a:lstStyle/>
                    <a:p>
                      <a:pPr algn="ctr"/>
                      <a:r>
                        <a:rPr lang="en-US" sz="1800">
                          <a:latin typeface="Cambria" panose="02040503050406030204" pitchFamily="18" charset="0"/>
                          <a:ea typeface="Cambria" panose="02040503050406030204" pitchFamily="18" charset="0"/>
                        </a:rPr>
                        <a:t>0</a:t>
                      </a:r>
                    </a:p>
                  </a:txBody>
                  <a:tcPr anchor="ctr">
                    <a:lnL>
                      <a:noFill/>
                    </a:lnL>
                    <a:lnR>
                      <a:noFill/>
                    </a:lnR>
                    <a:lnT>
                      <a:noFill/>
                    </a:lnT>
                    <a:lnB>
                      <a:noFill/>
                    </a:lnB>
                  </a:tcPr>
                </a:tc>
                <a:tc>
                  <a:txBody>
                    <a:bodyPr/>
                    <a:lstStyle/>
                    <a:p>
                      <a:pPr algn="ctr"/>
                      <a:r>
                        <a:rPr lang="en-US" sz="1800">
                          <a:latin typeface="Cambria" panose="02040503050406030204" pitchFamily="18" charset="0"/>
                          <a:ea typeface="Cambria" panose="02040503050406030204" pitchFamily="18" charset="0"/>
                        </a:rPr>
                        <a:t>0</a:t>
                      </a:r>
                    </a:p>
                  </a:txBody>
                  <a:tcPr anchor="ctr">
                    <a:lnL>
                      <a:noFill/>
                    </a:lnL>
                    <a:lnR>
                      <a:noFill/>
                    </a:lnR>
                    <a:lnT>
                      <a:noFill/>
                    </a:lnT>
                    <a:lnB>
                      <a:noFill/>
                    </a:lnB>
                  </a:tcPr>
                </a:tc>
                <a:tc>
                  <a:txBody>
                    <a:bodyPr/>
                    <a:lstStyle/>
                    <a:p>
                      <a:pPr algn="ctr"/>
                      <a:r>
                        <a:rPr lang="en-US" sz="1800">
                          <a:latin typeface="Cambria" panose="02040503050406030204" pitchFamily="18" charset="0"/>
                          <a:ea typeface="Cambria" panose="02040503050406030204" pitchFamily="18" charset="0"/>
                        </a:rPr>
                        <a:t>0</a:t>
                      </a:r>
                    </a:p>
                  </a:txBody>
                  <a:tcPr anchor="ctr">
                    <a:lnL>
                      <a:noFill/>
                    </a:lnL>
                    <a:lnR>
                      <a:noFill/>
                    </a:lnR>
                    <a:lnT>
                      <a:noFill/>
                    </a:lnT>
                    <a:lnB>
                      <a:noFill/>
                    </a:lnB>
                  </a:tcPr>
                </a:tc>
                <a:tc>
                  <a:txBody>
                    <a:bodyPr/>
                    <a:lstStyle/>
                    <a:p>
                      <a:pPr algn="ctr"/>
                      <a:r>
                        <a:rPr lang="en-US" sz="1800">
                          <a:latin typeface="Cambria" panose="02040503050406030204" pitchFamily="18" charset="0"/>
                          <a:ea typeface="Cambria" panose="02040503050406030204" pitchFamily="18" charset="0"/>
                        </a:rPr>
                        <a:t>0</a:t>
                      </a:r>
                    </a:p>
                  </a:txBody>
                  <a:tcPr anchor="ctr">
                    <a:lnL>
                      <a:noFill/>
                    </a:lnL>
                    <a:lnR>
                      <a:noFill/>
                    </a:lnR>
                    <a:lnT>
                      <a:noFill/>
                    </a:lnT>
                    <a:lnB>
                      <a:noFill/>
                    </a:lnB>
                  </a:tcPr>
                </a:tc>
                <a:tc>
                  <a:txBody>
                    <a:bodyPr/>
                    <a:lstStyle/>
                    <a:p>
                      <a:pPr algn="ctr"/>
                      <a:r>
                        <a:rPr lang="en-US" sz="1800">
                          <a:latin typeface="Cambria" panose="02040503050406030204" pitchFamily="18" charset="0"/>
                          <a:ea typeface="Cambria" panose="02040503050406030204" pitchFamily="18" charset="0"/>
                        </a:rPr>
                        <a:t>0</a:t>
                      </a:r>
                    </a:p>
                  </a:txBody>
                  <a:tcPr anchor="ctr">
                    <a:lnL>
                      <a:noFill/>
                    </a:lnL>
                    <a:lnR>
                      <a:noFill/>
                    </a:lnR>
                    <a:lnT>
                      <a:noFill/>
                    </a:lnT>
                    <a:lnB>
                      <a:noFill/>
                    </a:lnB>
                  </a:tcPr>
                </a:tc>
                <a:tc>
                  <a:txBody>
                    <a:bodyPr/>
                    <a:lstStyle/>
                    <a:p>
                      <a:pPr algn="ctr"/>
                      <a:r>
                        <a:rPr lang="en-US" sz="1800">
                          <a:latin typeface="Cambria" panose="02040503050406030204" pitchFamily="18" charset="0"/>
                          <a:ea typeface="Cambria" panose="02040503050406030204" pitchFamily="18" charset="0"/>
                        </a:rPr>
                        <a:t>0</a:t>
                      </a:r>
                    </a:p>
                  </a:txBody>
                  <a:tcPr anchor="ctr">
                    <a:lnL>
                      <a:noFill/>
                    </a:lnL>
                    <a:lnR>
                      <a:noFill/>
                    </a:lnR>
                    <a:lnT>
                      <a:noFill/>
                    </a:lnT>
                    <a:lnB>
                      <a:noFill/>
                    </a:lnB>
                  </a:tcPr>
                </a:tc>
                <a:tc>
                  <a:txBody>
                    <a:bodyPr/>
                    <a:lstStyle/>
                    <a:p>
                      <a:pPr algn="ctr"/>
                      <a:r>
                        <a:rPr lang="en-US" sz="1800">
                          <a:latin typeface="Cambria" panose="02040503050406030204" pitchFamily="18" charset="0"/>
                          <a:ea typeface="Cambria" panose="02040503050406030204" pitchFamily="18" charset="0"/>
                        </a:rPr>
                        <a:t>0</a:t>
                      </a:r>
                    </a:p>
                  </a:txBody>
                  <a:tcPr anchor="ctr">
                    <a:lnL>
                      <a:noFill/>
                    </a:lnL>
                    <a:lnR>
                      <a:noFill/>
                    </a:lnR>
                    <a:lnT>
                      <a:noFill/>
                    </a:lnT>
                    <a:lnB>
                      <a:noFill/>
                    </a:lnB>
                  </a:tcPr>
                </a:tc>
                <a:tc>
                  <a:txBody>
                    <a:bodyPr/>
                    <a:lstStyle/>
                    <a:p>
                      <a:pPr algn="ctr"/>
                      <a:r>
                        <a:rPr lang="en-US" sz="1800">
                          <a:latin typeface="Cambria" panose="02040503050406030204" pitchFamily="18" charset="0"/>
                          <a:ea typeface="Cambria" panose="02040503050406030204" pitchFamily="18" charset="0"/>
                        </a:rPr>
                        <a:t>0</a:t>
                      </a:r>
                    </a:p>
                  </a:txBody>
                  <a:tcPr anchor="ctr">
                    <a:lnL>
                      <a:noFill/>
                    </a:lnL>
                    <a:lnR>
                      <a:noFill/>
                    </a:lnR>
                    <a:lnT>
                      <a:noFill/>
                    </a:lnT>
                    <a:lnB>
                      <a:noFill/>
                    </a:lnB>
                  </a:tcPr>
                </a:tc>
                <a:tc>
                  <a:txBody>
                    <a:bodyPr/>
                    <a:lstStyle/>
                    <a:p>
                      <a:pPr algn="ctr"/>
                      <a:r>
                        <a:rPr lang="en-US" sz="1800">
                          <a:latin typeface="Cambria" panose="02040503050406030204" pitchFamily="18" charset="0"/>
                          <a:ea typeface="Cambria" panose="02040503050406030204" pitchFamily="18" charset="0"/>
                        </a:rPr>
                        <a:t>0</a:t>
                      </a:r>
                    </a:p>
                  </a:txBody>
                  <a:tcPr anchor="ctr">
                    <a:lnL>
                      <a:noFill/>
                    </a:lnL>
                    <a:lnR>
                      <a:noFill/>
                    </a:lnR>
                    <a:lnT>
                      <a:noFill/>
                    </a:lnT>
                    <a:lnB>
                      <a:noFill/>
                    </a:lnB>
                  </a:tcPr>
                </a:tc>
                <a:tc>
                  <a:txBody>
                    <a:bodyPr/>
                    <a:lstStyle/>
                    <a:p>
                      <a:pPr algn="ctr"/>
                      <a:r>
                        <a:rPr lang="en-US" sz="1800">
                          <a:latin typeface="Cambria" panose="02040503050406030204" pitchFamily="18" charset="0"/>
                          <a:ea typeface="Cambria" panose="02040503050406030204" pitchFamily="18" charset="0"/>
                        </a:rPr>
                        <a:t>0</a:t>
                      </a:r>
                    </a:p>
                  </a:txBody>
                  <a:tcPr anchor="ctr">
                    <a:lnL>
                      <a:noFill/>
                    </a:lnL>
                    <a:lnR>
                      <a:noFill/>
                    </a:lnR>
                    <a:lnT>
                      <a:noFill/>
                    </a:lnT>
                    <a:lnB>
                      <a:noFill/>
                    </a:lnB>
                  </a:tcPr>
                </a:tc>
                <a:extLst>
                  <a:ext uri="{0D108BD9-81ED-4DB2-BD59-A6C34878D82A}">
                    <a16:rowId xmlns:a16="http://schemas.microsoft.com/office/drawing/2014/main" val="1240639700"/>
                  </a:ext>
                </a:extLst>
              </a:tr>
              <a:tr h="830656">
                <a:tc>
                  <a:txBody>
                    <a:bodyPr/>
                    <a:lstStyle/>
                    <a:p>
                      <a:pPr algn="ctr"/>
                      <a:r>
                        <a:rPr lang="en-US" sz="1800" b="1" dirty="0">
                          <a:latin typeface="Cambria" panose="02040503050406030204" pitchFamily="18" charset="0"/>
                          <a:ea typeface="Cambria" panose="02040503050406030204" pitchFamily="18" charset="0"/>
                        </a:rPr>
                        <a:t>Ending Address</a:t>
                      </a:r>
                    </a:p>
                  </a:txBody>
                  <a:tcPr anchor="ctr">
                    <a:lnL>
                      <a:noFill/>
                    </a:lnL>
                    <a:lnR>
                      <a:noFill/>
                    </a:lnR>
                    <a:lnT>
                      <a:noFill/>
                    </a:lnT>
                    <a:lnB>
                      <a:noFill/>
                    </a:lnB>
                  </a:tcPr>
                </a:tc>
                <a:tc>
                  <a:txBody>
                    <a:bodyPr/>
                    <a:lstStyle/>
                    <a:p>
                      <a:pPr algn="ctr"/>
                      <a:r>
                        <a:rPr lang="en-US" sz="1800" dirty="0">
                          <a:latin typeface="Cambria" panose="02040503050406030204" pitchFamily="18" charset="0"/>
                          <a:ea typeface="Cambria" panose="02040503050406030204" pitchFamily="18" charset="0"/>
                        </a:rPr>
                        <a:t>0</a:t>
                      </a:r>
                    </a:p>
                  </a:txBody>
                  <a:tcPr anchor="ctr">
                    <a:lnL>
                      <a:noFill/>
                    </a:lnL>
                    <a:lnR>
                      <a:noFill/>
                    </a:lnR>
                    <a:lnT>
                      <a:noFill/>
                    </a:lnT>
                    <a:lnB>
                      <a:noFill/>
                    </a:lnB>
                  </a:tcPr>
                </a:tc>
                <a:tc>
                  <a:txBody>
                    <a:bodyPr/>
                    <a:lstStyle/>
                    <a:p>
                      <a:pPr algn="ctr"/>
                      <a:r>
                        <a:rPr lang="en-US" sz="1800">
                          <a:latin typeface="Cambria" panose="02040503050406030204" pitchFamily="18" charset="0"/>
                          <a:ea typeface="Cambria" panose="02040503050406030204" pitchFamily="18" charset="0"/>
                        </a:rPr>
                        <a:t>0</a:t>
                      </a:r>
                    </a:p>
                  </a:txBody>
                  <a:tcPr anchor="ctr">
                    <a:lnL>
                      <a:noFill/>
                    </a:lnL>
                    <a:lnR>
                      <a:noFill/>
                    </a:lnR>
                    <a:lnT>
                      <a:noFill/>
                    </a:lnT>
                    <a:lnB>
                      <a:noFill/>
                    </a:lnB>
                  </a:tcPr>
                </a:tc>
                <a:tc>
                  <a:txBody>
                    <a:bodyPr/>
                    <a:lstStyle/>
                    <a:p>
                      <a:pPr algn="ctr"/>
                      <a:r>
                        <a:rPr lang="en-US" sz="1800" dirty="0">
                          <a:latin typeface="Cambria" panose="02040503050406030204" pitchFamily="18" charset="0"/>
                          <a:ea typeface="Cambria" panose="02040503050406030204" pitchFamily="18" charset="0"/>
                        </a:rPr>
                        <a:t>0</a:t>
                      </a:r>
                    </a:p>
                  </a:txBody>
                  <a:tcPr anchor="ctr">
                    <a:lnL>
                      <a:noFill/>
                    </a:lnL>
                    <a:lnR>
                      <a:noFill/>
                    </a:lnR>
                    <a:lnT>
                      <a:noFill/>
                    </a:lnT>
                    <a:lnB>
                      <a:noFill/>
                    </a:lnB>
                  </a:tcPr>
                </a:tc>
                <a:tc>
                  <a:txBody>
                    <a:bodyPr/>
                    <a:lstStyle/>
                    <a:p>
                      <a:pPr algn="ctr"/>
                      <a:r>
                        <a:rPr lang="en-US" sz="1800" dirty="0">
                          <a:latin typeface="Cambria" panose="02040503050406030204" pitchFamily="18" charset="0"/>
                          <a:ea typeface="Cambria" panose="02040503050406030204" pitchFamily="18" charset="0"/>
                        </a:rPr>
                        <a:t>0</a:t>
                      </a:r>
                    </a:p>
                  </a:txBody>
                  <a:tcPr anchor="ctr">
                    <a:lnL>
                      <a:noFill/>
                    </a:lnL>
                    <a:lnR>
                      <a:noFill/>
                    </a:lnR>
                    <a:lnT>
                      <a:noFill/>
                    </a:lnT>
                    <a:lnB>
                      <a:noFill/>
                    </a:lnB>
                  </a:tcPr>
                </a:tc>
                <a:tc>
                  <a:txBody>
                    <a:bodyPr/>
                    <a:lstStyle/>
                    <a:p>
                      <a:pPr algn="ctr"/>
                      <a:r>
                        <a:rPr lang="en-US" sz="1800">
                          <a:latin typeface="Cambria" panose="02040503050406030204" pitchFamily="18" charset="0"/>
                          <a:ea typeface="Cambria" panose="02040503050406030204" pitchFamily="18" charset="0"/>
                        </a:rPr>
                        <a:t>0</a:t>
                      </a:r>
                    </a:p>
                  </a:txBody>
                  <a:tcPr anchor="ctr">
                    <a:lnL>
                      <a:noFill/>
                    </a:lnL>
                    <a:lnR>
                      <a:noFill/>
                    </a:lnR>
                    <a:lnT>
                      <a:noFill/>
                    </a:lnT>
                    <a:lnB>
                      <a:noFill/>
                    </a:lnB>
                  </a:tcPr>
                </a:tc>
                <a:tc>
                  <a:txBody>
                    <a:bodyPr/>
                    <a:lstStyle/>
                    <a:p>
                      <a:pPr algn="ctr"/>
                      <a:r>
                        <a:rPr lang="en-US" sz="1800" dirty="0">
                          <a:latin typeface="Cambria" panose="02040503050406030204" pitchFamily="18" charset="0"/>
                          <a:ea typeface="Cambria" panose="02040503050406030204" pitchFamily="18" charset="0"/>
                        </a:rPr>
                        <a:t>1</a:t>
                      </a:r>
                    </a:p>
                  </a:txBody>
                  <a:tcPr anchor="ctr">
                    <a:lnL>
                      <a:noFill/>
                    </a:lnL>
                    <a:lnR>
                      <a:noFill/>
                    </a:lnR>
                    <a:lnT>
                      <a:noFill/>
                    </a:lnT>
                    <a:lnB>
                      <a:noFill/>
                    </a:lnB>
                  </a:tcPr>
                </a:tc>
                <a:tc>
                  <a:txBody>
                    <a:bodyPr/>
                    <a:lstStyle/>
                    <a:p>
                      <a:pPr algn="ctr"/>
                      <a:r>
                        <a:rPr lang="en-US" sz="1800" b="0">
                          <a:effectLst/>
                          <a:latin typeface="Cambria" panose="02040503050406030204" pitchFamily="18" charset="0"/>
                          <a:ea typeface="Cambria" panose="02040503050406030204" pitchFamily="18" charset="0"/>
                        </a:rPr>
                        <a:t>1</a:t>
                      </a:r>
                      <a:endParaRPr lang="en-US" sz="1800">
                        <a:latin typeface="Cambria" panose="02040503050406030204" pitchFamily="18" charset="0"/>
                        <a:ea typeface="Cambria" panose="02040503050406030204" pitchFamily="18" charset="0"/>
                      </a:endParaRPr>
                    </a:p>
                  </a:txBody>
                  <a:tcPr anchor="ctr">
                    <a:lnL>
                      <a:noFill/>
                    </a:lnL>
                    <a:lnR>
                      <a:noFill/>
                    </a:lnR>
                    <a:lnT>
                      <a:noFill/>
                    </a:lnT>
                    <a:lnB>
                      <a:noFill/>
                    </a:lnB>
                  </a:tcPr>
                </a:tc>
                <a:tc>
                  <a:txBody>
                    <a:bodyPr/>
                    <a:lstStyle/>
                    <a:p>
                      <a:pPr algn="ctr"/>
                      <a:r>
                        <a:rPr lang="en-US" sz="1800" b="0">
                          <a:effectLst/>
                          <a:latin typeface="Cambria" panose="02040503050406030204" pitchFamily="18" charset="0"/>
                          <a:ea typeface="Cambria" panose="02040503050406030204" pitchFamily="18" charset="0"/>
                        </a:rPr>
                        <a:t>1</a:t>
                      </a:r>
                      <a:endParaRPr lang="en-US" sz="1800">
                        <a:latin typeface="Cambria" panose="02040503050406030204" pitchFamily="18" charset="0"/>
                        <a:ea typeface="Cambria" panose="02040503050406030204" pitchFamily="18" charset="0"/>
                      </a:endParaRPr>
                    </a:p>
                  </a:txBody>
                  <a:tcPr anchor="ctr">
                    <a:lnL>
                      <a:noFill/>
                    </a:lnL>
                    <a:lnR>
                      <a:noFill/>
                    </a:lnR>
                    <a:lnT>
                      <a:noFill/>
                    </a:lnT>
                    <a:lnB>
                      <a:noFill/>
                    </a:lnB>
                  </a:tcPr>
                </a:tc>
                <a:tc>
                  <a:txBody>
                    <a:bodyPr/>
                    <a:lstStyle/>
                    <a:p>
                      <a:pPr algn="ctr"/>
                      <a:r>
                        <a:rPr lang="en-US" sz="1800" b="0">
                          <a:effectLst/>
                          <a:latin typeface="Cambria" panose="02040503050406030204" pitchFamily="18" charset="0"/>
                          <a:ea typeface="Cambria" panose="02040503050406030204" pitchFamily="18" charset="0"/>
                        </a:rPr>
                        <a:t>1</a:t>
                      </a:r>
                      <a:endParaRPr lang="en-US" sz="1800">
                        <a:latin typeface="Cambria" panose="02040503050406030204" pitchFamily="18" charset="0"/>
                        <a:ea typeface="Cambria" panose="02040503050406030204" pitchFamily="18" charset="0"/>
                      </a:endParaRPr>
                    </a:p>
                  </a:txBody>
                  <a:tcPr anchor="ctr">
                    <a:lnL>
                      <a:noFill/>
                    </a:lnL>
                    <a:lnR>
                      <a:noFill/>
                    </a:lnR>
                    <a:lnT>
                      <a:noFill/>
                    </a:lnT>
                    <a:lnB>
                      <a:noFill/>
                    </a:lnB>
                  </a:tcPr>
                </a:tc>
                <a:tc>
                  <a:txBody>
                    <a:bodyPr/>
                    <a:lstStyle/>
                    <a:p>
                      <a:pPr algn="ctr"/>
                      <a:r>
                        <a:rPr lang="en-US" sz="1800" b="0">
                          <a:effectLst/>
                          <a:latin typeface="Cambria" panose="02040503050406030204" pitchFamily="18" charset="0"/>
                          <a:ea typeface="Cambria" panose="02040503050406030204" pitchFamily="18" charset="0"/>
                        </a:rPr>
                        <a:t>1</a:t>
                      </a:r>
                      <a:endParaRPr lang="en-US" sz="1800">
                        <a:latin typeface="Cambria" panose="02040503050406030204" pitchFamily="18" charset="0"/>
                        <a:ea typeface="Cambria" panose="02040503050406030204" pitchFamily="18" charset="0"/>
                      </a:endParaRPr>
                    </a:p>
                  </a:txBody>
                  <a:tcPr anchor="ctr">
                    <a:lnL>
                      <a:noFill/>
                    </a:lnL>
                    <a:lnR>
                      <a:noFill/>
                    </a:lnR>
                    <a:lnT>
                      <a:noFill/>
                    </a:lnT>
                    <a:lnB>
                      <a:noFill/>
                    </a:lnB>
                  </a:tcPr>
                </a:tc>
                <a:tc>
                  <a:txBody>
                    <a:bodyPr/>
                    <a:lstStyle/>
                    <a:p>
                      <a:pPr algn="ctr"/>
                      <a:r>
                        <a:rPr lang="en-US" sz="1800" b="0">
                          <a:effectLst/>
                          <a:latin typeface="Cambria" panose="02040503050406030204" pitchFamily="18" charset="0"/>
                          <a:ea typeface="Cambria" panose="02040503050406030204" pitchFamily="18" charset="0"/>
                        </a:rPr>
                        <a:t>1</a:t>
                      </a:r>
                      <a:endParaRPr lang="en-US" sz="1800">
                        <a:latin typeface="Cambria" panose="02040503050406030204" pitchFamily="18" charset="0"/>
                        <a:ea typeface="Cambria" panose="02040503050406030204" pitchFamily="18" charset="0"/>
                      </a:endParaRPr>
                    </a:p>
                  </a:txBody>
                  <a:tcPr anchor="ctr">
                    <a:lnL>
                      <a:noFill/>
                    </a:lnL>
                    <a:lnR>
                      <a:noFill/>
                    </a:lnR>
                    <a:lnT>
                      <a:noFill/>
                    </a:lnT>
                    <a:lnB>
                      <a:noFill/>
                    </a:lnB>
                  </a:tcPr>
                </a:tc>
                <a:tc>
                  <a:txBody>
                    <a:bodyPr/>
                    <a:lstStyle/>
                    <a:p>
                      <a:pPr algn="ctr"/>
                      <a:r>
                        <a:rPr lang="en-US" sz="1800" b="0">
                          <a:effectLst/>
                          <a:latin typeface="Cambria" panose="02040503050406030204" pitchFamily="18" charset="0"/>
                          <a:ea typeface="Cambria" panose="02040503050406030204" pitchFamily="18" charset="0"/>
                        </a:rPr>
                        <a:t>1</a:t>
                      </a:r>
                      <a:endParaRPr lang="en-US" sz="1800">
                        <a:latin typeface="Cambria" panose="02040503050406030204" pitchFamily="18" charset="0"/>
                        <a:ea typeface="Cambria" panose="02040503050406030204" pitchFamily="18" charset="0"/>
                      </a:endParaRPr>
                    </a:p>
                  </a:txBody>
                  <a:tcPr anchor="ctr">
                    <a:lnL>
                      <a:noFill/>
                    </a:lnL>
                    <a:lnR>
                      <a:noFill/>
                    </a:lnR>
                    <a:lnT>
                      <a:noFill/>
                    </a:lnT>
                    <a:lnB>
                      <a:noFill/>
                    </a:lnB>
                  </a:tcPr>
                </a:tc>
                <a:tc>
                  <a:txBody>
                    <a:bodyPr/>
                    <a:lstStyle/>
                    <a:p>
                      <a:pPr algn="ctr"/>
                      <a:r>
                        <a:rPr lang="en-US" sz="1800" b="0">
                          <a:effectLst/>
                          <a:latin typeface="Cambria" panose="02040503050406030204" pitchFamily="18" charset="0"/>
                          <a:ea typeface="Cambria" panose="02040503050406030204" pitchFamily="18" charset="0"/>
                        </a:rPr>
                        <a:t>1</a:t>
                      </a:r>
                      <a:endParaRPr lang="en-US" sz="1800">
                        <a:latin typeface="Cambria" panose="02040503050406030204" pitchFamily="18" charset="0"/>
                        <a:ea typeface="Cambria" panose="02040503050406030204" pitchFamily="18" charset="0"/>
                      </a:endParaRPr>
                    </a:p>
                  </a:txBody>
                  <a:tcPr anchor="ctr">
                    <a:lnL>
                      <a:noFill/>
                    </a:lnL>
                    <a:lnR>
                      <a:noFill/>
                    </a:lnR>
                    <a:lnT>
                      <a:noFill/>
                    </a:lnT>
                    <a:lnB>
                      <a:noFill/>
                    </a:lnB>
                  </a:tcPr>
                </a:tc>
                <a:tc>
                  <a:txBody>
                    <a:bodyPr/>
                    <a:lstStyle/>
                    <a:p>
                      <a:pPr algn="ctr"/>
                      <a:r>
                        <a:rPr lang="en-US" sz="1800" b="0">
                          <a:effectLst/>
                          <a:latin typeface="Cambria" panose="02040503050406030204" pitchFamily="18" charset="0"/>
                          <a:ea typeface="Cambria" panose="02040503050406030204" pitchFamily="18" charset="0"/>
                        </a:rPr>
                        <a:t>1</a:t>
                      </a:r>
                      <a:endParaRPr lang="en-US" sz="1800">
                        <a:latin typeface="Cambria" panose="02040503050406030204" pitchFamily="18" charset="0"/>
                        <a:ea typeface="Cambria" panose="02040503050406030204" pitchFamily="18" charset="0"/>
                      </a:endParaRPr>
                    </a:p>
                  </a:txBody>
                  <a:tcPr anchor="ctr">
                    <a:lnL>
                      <a:noFill/>
                    </a:lnL>
                    <a:lnR>
                      <a:noFill/>
                    </a:lnR>
                    <a:lnT>
                      <a:noFill/>
                    </a:lnT>
                    <a:lnB>
                      <a:noFill/>
                    </a:lnB>
                  </a:tcPr>
                </a:tc>
                <a:tc>
                  <a:txBody>
                    <a:bodyPr/>
                    <a:lstStyle/>
                    <a:p>
                      <a:pPr algn="ctr"/>
                      <a:r>
                        <a:rPr lang="en-US" sz="1800" b="0">
                          <a:effectLst/>
                          <a:latin typeface="Cambria" panose="02040503050406030204" pitchFamily="18" charset="0"/>
                          <a:ea typeface="Cambria" panose="02040503050406030204" pitchFamily="18" charset="0"/>
                        </a:rPr>
                        <a:t>1</a:t>
                      </a:r>
                      <a:endParaRPr lang="en-US" sz="1800">
                        <a:latin typeface="Cambria" panose="02040503050406030204" pitchFamily="18" charset="0"/>
                        <a:ea typeface="Cambria" panose="02040503050406030204" pitchFamily="18" charset="0"/>
                      </a:endParaRPr>
                    </a:p>
                  </a:txBody>
                  <a:tcPr anchor="ctr">
                    <a:lnL>
                      <a:noFill/>
                    </a:lnL>
                    <a:lnR>
                      <a:noFill/>
                    </a:lnR>
                    <a:lnT>
                      <a:noFill/>
                    </a:lnT>
                    <a:lnB>
                      <a:noFill/>
                    </a:lnB>
                  </a:tcPr>
                </a:tc>
                <a:tc>
                  <a:txBody>
                    <a:bodyPr/>
                    <a:lstStyle/>
                    <a:p>
                      <a:pPr algn="ctr"/>
                      <a:r>
                        <a:rPr lang="en-US" sz="1800" b="0" dirty="0">
                          <a:effectLst/>
                          <a:latin typeface="Cambria" panose="02040503050406030204" pitchFamily="18" charset="0"/>
                          <a:ea typeface="Cambria" panose="02040503050406030204" pitchFamily="18" charset="0"/>
                        </a:rPr>
                        <a:t>1</a:t>
                      </a:r>
                      <a:endParaRPr lang="en-US" sz="1800" dirty="0">
                        <a:latin typeface="Cambria" panose="02040503050406030204" pitchFamily="18" charset="0"/>
                        <a:ea typeface="Cambria" panose="02040503050406030204" pitchFamily="18" charset="0"/>
                      </a:endParaRPr>
                    </a:p>
                  </a:txBody>
                  <a:tcPr anchor="ctr">
                    <a:lnL>
                      <a:noFill/>
                    </a:lnL>
                    <a:lnR>
                      <a:noFill/>
                    </a:lnR>
                    <a:lnT>
                      <a:noFill/>
                    </a:lnT>
                    <a:lnB>
                      <a:noFill/>
                    </a:lnB>
                  </a:tcPr>
                </a:tc>
                <a:extLst>
                  <a:ext uri="{0D108BD9-81ED-4DB2-BD59-A6C34878D82A}">
                    <a16:rowId xmlns:a16="http://schemas.microsoft.com/office/drawing/2014/main" val="1413599112"/>
                  </a:ext>
                </a:extLst>
              </a:tr>
            </a:tbl>
          </a:graphicData>
        </a:graphic>
      </p:graphicFrame>
    </p:spTree>
    <p:extLst>
      <p:ext uri="{BB962C8B-B14F-4D97-AF65-F5344CB8AC3E}">
        <p14:creationId xmlns:p14="http://schemas.microsoft.com/office/powerpoint/2010/main" val="39839000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BC19B2A-C870-4417-B960-1978CCBB9D44}"/>
              </a:ext>
            </a:extLst>
          </p:cNvPr>
          <p:cNvSpPr>
            <a:spLocks noGrp="1"/>
          </p:cNvSpPr>
          <p:nvPr>
            <p:ph idx="1"/>
          </p:nvPr>
        </p:nvSpPr>
        <p:spPr>
          <a:xfrm>
            <a:off x="717452" y="764498"/>
            <a:ext cx="10874326" cy="5678506"/>
          </a:xfrm>
        </p:spPr>
        <p:txBody>
          <a:bodyPr>
            <a:noAutofit/>
          </a:bodyPr>
          <a:lstStyle/>
          <a:p>
            <a:pPr marL="0" indent="0" algn="just">
              <a:lnSpc>
                <a:spcPct val="150000"/>
              </a:lnSpc>
              <a:buNone/>
            </a:pPr>
            <a:endParaRPr lang="en-US" sz="1600" b="0" dirty="0">
              <a:effectLst/>
              <a:latin typeface="Cambria" panose="02040503050406030204" pitchFamily="18" charset="0"/>
              <a:ea typeface="Cambria" panose="02040503050406030204" pitchFamily="18" charset="0"/>
            </a:endParaRPr>
          </a:p>
          <a:p>
            <a:pPr marL="0" indent="0" algn="just">
              <a:lnSpc>
                <a:spcPct val="150000"/>
              </a:lnSpc>
              <a:buNone/>
            </a:pPr>
            <a:endParaRPr lang="en-US" sz="1600" dirty="0">
              <a:latin typeface="Cambria" panose="02040503050406030204" pitchFamily="18" charset="0"/>
              <a:ea typeface="Cambria" panose="02040503050406030204" pitchFamily="18" charset="0"/>
            </a:endParaRPr>
          </a:p>
        </p:txBody>
      </p:sp>
      <p:sp>
        <p:nvSpPr>
          <p:cNvPr id="8" name="TextBox 7">
            <a:extLst>
              <a:ext uri="{FF2B5EF4-FFF2-40B4-BE49-F238E27FC236}">
                <a16:creationId xmlns:a16="http://schemas.microsoft.com/office/drawing/2014/main" id="{5A004B36-71E7-449A-8100-D3215EA8EC91}"/>
              </a:ext>
            </a:extLst>
          </p:cNvPr>
          <p:cNvSpPr txBox="1"/>
          <p:nvPr/>
        </p:nvSpPr>
        <p:spPr>
          <a:xfrm>
            <a:off x="717452" y="749271"/>
            <a:ext cx="10570141" cy="2118465"/>
          </a:xfrm>
          <a:prstGeom prst="rect">
            <a:avLst/>
          </a:prstGeom>
          <a:noFill/>
        </p:spPr>
        <p:txBody>
          <a:bodyPr wrap="square">
            <a:spAutoFit/>
          </a:bodyPr>
          <a:lstStyle/>
          <a:p>
            <a:pPr algn="just">
              <a:lnSpc>
                <a:spcPct val="150000"/>
              </a:lnSpc>
            </a:pPr>
            <a:r>
              <a:rPr lang="en-US" b="0" dirty="0">
                <a:effectLst/>
                <a:latin typeface="Cambria" panose="02040503050406030204" pitchFamily="18" charset="0"/>
                <a:ea typeface="Cambria" panose="02040503050406030204" pitchFamily="18" charset="0"/>
              </a:rPr>
              <a:t>We use a similar technique here. We use the remaining bits A15-A11 to uniquely identify this chip i.e., to generate chip select signal. So, the boolean equation will be</a:t>
            </a:r>
            <a:endParaRPr lang="en-US" dirty="0">
              <a:latin typeface="Cambria" panose="02040503050406030204" pitchFamily="18" charset="0"/>
              <a:ea typeface="Cambria" panose="02040503050406030204" pitchFamily="18" charset="0"/>
            </a:endParaRPr>
          </a:p>
          <a:p>
            <a:pPr algn="just">
              <a:lnSpc>
                <a:spcPct val="150000"/>
              </a:lnSpc>
            </a:pPr>
            <a:r>
              <a:rPr lang="en-US" b="0" dirty="0">
                <a:effectLst/>
                <a:latin typeface="Cambria" panose="02040503050406030204" pitchFamily="18" charset="0"/>
                <a:ea typeface="Cambria" panose="02040503050406030204" pitchFamily="18" charset="0"/>
              </a:rPr>
              <a:t>CS = Complement of (A15* . A14* . A13* . A12* . A11*)</a:t>
            </a:r>
            <a:endParaRPr lang="en-US" dirty="0">
              <a:latin typeface="Cambria" panose="02040503050406030204" pitchFamily="18" charset="0"/>
              <a:ea typeface="Cambria" panose="02040503050406030204" pitchFamily="18" charset="0"/>
            </a:endParaRPr>
          </a:p>
          <a:p>
            <a:pPr algn="just">
              <a:lnSpc>
                <a:spcPct val="150000"/>
              </a:lnSpc>
            </a:pPr>
            <a:r>
              <a:rPr lang="en-US" b="0" dirty="0">
                <a:effectLst/>
                <a:latin typeface="Cambria" panose="02040503050406030204" pitchFamily="18" charset="0"/>
                <a:ea typeface="Cambria" panose="02040503050406030204" pitchFamily="18" charset="0"/>
              </a:rPr>
              <a:t>The implementation of this equation using NAND Gate to generate the CS signal is shown in the following image.</a:t>
            </a:r>
            <a:endParaRPr lang="en-US" dirty="0">
              <a:latin typeface="Cambria" panose="02040503050406030204" pitchFamily="18" charset="0"/>
              <a:ea typeface="Cambria" panose="02040503050406030204" pitchFamily="18" charset="0"/>
            </a:endParaRPr>
          </a:p>
        </p:txBody>
      </p:sp>
      <p:pic>
        <p:nvPicPr>
          <p:cNvPr id="5" name="Picture 4">
            <a:extLst>
              <a:ext uri="{FF2B5EF4-FFF2-40B4-BE49-F238E27FC236}">
                <a16:creationId xmlns:a16="http://schemas.microsoft.com/office/drawing/2014/main" id="{D9D7F92A-349B-454F-A2CB-808315A2F9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87777" y="2770374"/>
            <a:ext cx="5516380" cy="3323127"/>
          </a:xfrm>
          <a:prstGeom prst="rect">
            <a:avLst/>
          </a:prstGeom>
        </p:spPr>
      </p:pic>
    </p:spTree>
    <p:extLst>
      <p:ext uri="{BB962C8B-B14F-4D97-AF65-F5344CB8AC3E}">
        <p14:creationId xmlns:p14="http://schemas.microsoft.com/office/powerpoint/2010/main" val="37774942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BC19B2A-C870-4417-B960-1978CCBB9D44}"/>
              </a:ext>
            </a:extLst>
          </p:cNvPr>
          <p:cNvSpPr>
            <a:spLocks noGrp="1"/>
          </p:cNvSpPr>
          <p:nvPr>
            <p:ph idx="1"/>
          </p:nvPr>
        </p:nvSpPr>
        <p:spPr>
          <a:xfrm>
            <a:off x="717452" y="764498"/>
            <a:ext cx="10874326" cy="5678506"/>
          </a:xfrm>
        </p:spPr>
        <p:txBody>
          <a:bodyPr>
            <a:noAutofit/>
          </a:bodyPr>
          <a:lstStyle/>
          <a:p>
            <a:pPr marL="0" indent="0" algn="just">
              <a:lnSpc>
                <a:spcPct val="150000"/>
              </a:lnSpc>
              <a:buNone/>
            </a:pPr>
            <a:endParaRPr lang="en-US" sz="1600" b="0" dirty="0">
              <a:effectLst/>
              <a:latin typeface="Cambria" panose="02040503050406030204" pitchFamily="18" charset="0"/>
              <a:ea typeface="Cambria" panose="02040503050406030204" pitchFamily="18" charset="0"/>
            </a:endParaRPr>
          </a:p>
          <a:p>
            <a:pPr marL="0" indent="0" algn="just">
              <a:lnSpc>
                <a:spcPct val="150000"/>
              </a:lnSpc>
              <a:buNone/>
            </a:pPr>
            <a:endParaRPr lang="en-US" sz="1600" dirty="0">
              <a:latin typeface="Cambria" panose="02040503050406030204" pitchFamily="18" charset="0"/>
              <a:ea typeface="Cambria" panose="02040503050406030204" pitchFamily="18" charset="0"/>
            </a:endParaRPr>
          </a:p>
        </p:txBody>
      </p:sp>
      <p:sp>
        <p:nvSpPr>
          <p:cNvPr id="8" name="TextBox 7">
            <a:extLst>
              <a:ext uri="{FF2B5EF4-FFF2-40B4-BE49-F238E27FC236}">
                <a16:creationId xmlns:a16="http://schemas.microsoft.com/office/drawing/2014/main" id="{5A004B36-71E7-449A-8100-D3215EA8EC91}"/>
              </a:ext>
            </a:extLst>
          </p:cNvPr>
          <p:cNvSpPr txBox="1"/>
          <p:nvPr/>
        </p:nvSpPr>
        <p:spPr>
          <a:xfrm>
            <a:off x="717452" y="749271"/>
            <a:ext cx="10570141" cy="5165453"/>
          </a:xfrm>
          <a:prstGeom prst="rect">
            <a:avLst/>
          </a:prstGeom>
          <a:noFill/>
        </p:spPr>
        <p:txBody>
          <a:bodyPr wrap="square">
            <a:spAutoFit/>
          </a:bodyPr>
          <a:lstStyle/>
          <a:p>
            <a:pPr algn="just">
              <a:lnSpc>
                <a:spcPct val="150000"/>
              </a:lnSpc>
            </a:pPr>
            <a:r>
              <a:rPr lang="en-US" sz="2400" b="1" dirty="0">
                <a:latin typeface="Cambria" panose="02040503050406030204" pitchFamily="18" charset="0"/>
                <a:ea typeface="Cambria" panose="02040503050406030204" pitchFamily="18" charset="0"/>
              </a:rPr>
              <a:t>The final circuit</a:t>
            </a:r>
          </a:p>
          <a:p>
            <a:pPr algn="just">
              <a:lnSpc>
                <a:spcPct val="150000"/>
              </a:lnSpc>
            </a:pPr>
            <a:r>
              <a:rPr lang="en-US" b="0" dirty="0">
                <a:effectLst/>
                <a:latin typeface="Cambria" panose="02040503050406030204" pitchFamily="18" charset="0"/>
                <a:ea typeface="Cambria" panose="02040503050406030204" pitchFamily="18" charset="0"/>
              </a:rPr>
              <a:t>Since we now have the chip select logic and have decided all the connections, it’s time to finalize the circuit. The entire external memory interfacing circuit can be broken up into five different parts:</a:t>
            </a:r>
            <a:endParaRPr lang="en-US" dirty="0">
              <a:latin typeface="Cambria" panose="02040503050406030204" pitchFamily="18" charset="0"/>
              <a:ea typeface="Cambria" panose="02040503050406030204" pitchFamily="18" charset="0"/>
            </a:endParaRPr>
          </a:p>
          <a:p>
            <a:pPr lvl="5">
              <a:lnSpc>
                <a:spcPct val="150000"/>
              </a:lnSpc>
              <a:buFont typeface="Arial" panose="020B0604020202020204" pitchFamily="34" charset="0"/>
              <a:buChar char="•"/>
            </a:pPr>
            <a:r>
              <a:rPr lang="en-US" b="0" dirty="0">
                <a:effectLst/>
                <a:latin typeface="Cambria" panose="02040503050406030204" pitchFamily="18" charset="0"/>
                <a:ea typeface="Cambria" panose="02040503050406030204" pitchFamily="18" charset="0"/>
              </a:rPr>
              <a:t>8085 microprocessor </a:t>
            </a:r>
          </a:p>
          <a:p>
            <a:pPr lvl="5">
              <a:lnSpc>
                <a:spcPct val="150000"/>
              </a:lnSpc>
              <a:buFont typeface="Arial" panose="020B0604020202020204" pitchFamily="34" charset="0"/>
              <a:buChar char="•"/>
            </a:pPr>
            <a:r>
              <a:rPr lang="en-US" b="0" dirty="0">
                <a:effectLst/>
                <a:latin typeface="Cambria" panose="02040503050406030204" pitchFamily="18" charset="0"/>
                <a:ea typeface="Cambria" panose="02040503050406030204" pitchFamily="18" charset="0"/>
              </a:rPr>
              <a:t>Demultiplexing of address/data bus</a:t>
            </a:r>
          </a:p>
          <a:p>
            <a:pPr lvl="5">
              <a:lnSpc>
                <a:spcPct val="150000"/>
              </a:lnSpc>
              <a:buFont typeface="Arial" panose="020B0604020202020204" pitchFamily="34" charset="0"/>
              <a:buChar char="•"/>
            </a:pPr>
            <a:r>
              <a:rPr lang="en-US" b="0" dirty="0">
                <a:effectLst/>
                <a:latin typeface="Cambria" panose="02040503050406030204" pitchFamily="18" charset="0"/>
                <a:ea typeface="Cambria" panose="02040503050406030204" pitchFamily="18" charset="0"/>
              </a:rPr>
              <a:t>Generation of control signals</a:t>
            </a:r>
          </a:p>
          <a:p>
            <a:pPr lvl="5">
              <a:lnSpc>
                <a:spcPct val="150000"/>
              </a:lnSpc>
              <a:buFont typeface="Arial" panose="020B0604020202020204" pitchFamily="34" charset="0"/>
              <a:buChar char="•"/>
            </a:pPr>
            <a:r>
              <a:rPr lang="en-US" b="0" dirty="0">
                <a:effectLst/>
                <a:latin typeface="Cambria" panose="02040503050406030204" pitchFamily="18" charset="0"/>
                <a:ea typeface="Cambria" panose="02040503050406030204" pitchFamily="18" charset="0"/>
              </a:rPr>
              <a:t>Generation of chip select signals</a:t>
            </a:r>
          </a:p>
          <a:p>
            <a:pPr lvl="5">
              <a:lnSpc>
                <a:spcPct val="150000"/>
              </a:lnSpc>
              <a:buFont typeface="Arial" panose="020B0604020202020204" pitchFamily="34" charset="0"/>
              <a:buChar char="•"/>
            </a:pPr>
            <a:r>
              <a:rPr lang="en-US" b="0" dirty="0">
                <a:effectLst/>
                <a:latin typeface="Cambria" panose="02040503050406030204" pitchFamily="18" charset="0"/>
                <a:ea typeface="Cambria" panose="02040503050406030204" pitchFamily="18" charset="0"/>
              </a:rPr>
              <a:t>Memory chips</a:t>
            </a:r>
          </a:p>
          <a:p>
            <a:pPr algn="just">
              <a:lnSpc>
                <a:spcPct val="150000"/>
              </a:lnSpc>
            </a:pPr>
            <a:r>
              <a:rPr lang="en-US" b="0" dirty="0">
                <a:effectLst/>
                <a:latin typeface="Cambria" panose="02040503050406030204" pitchFamily="18" charset="0"/>
                <a:ea typeface="Cambria" panose="02040503050406030204" pitchFamily="18" charset="0"/>
              </a:rPr>
              <a:t>The images below show the final circuit with all the five parts listed above integrated into a single circuit. Just the connections are shown in the first diagram. In the diagram following it, different subsections of the circuit are labeled.</a:t>
            </a:r>
            <a:endParaRPr lang="en-US" dirty="0">
              <a:latin typeface="Cambria" panose="02040503050406030204" pitchFamily="18" charset="0"/>
              <a:ea typeface="Cambria" panose="02040503050406030204" pitchFamily="18" charset="0"/>
            </a:endParaRPr>
          </a:p>
          <a:p>
            <a:pPr algn="just">
              <a:lnSpc>
                <a:spcPct val="150000"/>
              </a:lnSpc>
            </a:pPr>
            <a:endParaRPr lang="en-US"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8535516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BC19B2A-C870-4417-B960-1978CCBB9D44}"/>
              </a:ext>
            </a:extLst>
          </p:cNvPr>
          <p:cNvSpPr>
            <a:spLocks noGrp="1"/>
          </p:cNvSpPr>
          <p:nvPr>
            <p:ph idx="1"/>
          </p:nvPr>
        </p:nvSpPr>
        <p:spPr>
          <a:xfrm>
            <a:off x="717452" y="764498"/>
            <a:ext cx="10874326" cy="5678506"/>
          </a:xfrm>
        </p:spPr>
        <p:txBody>
          <a:bodyPr>
            <a:noAutofit/>
          </a:bodyPr>
          <a:lstStyle/>
          <a:p>
            <a:pPr marL="0" indent="0" algn="just">
              <a:lnSpc>
                <a:spcPct val="150000"/>
              </a:lnSpc>
              <a:buNone/>
            </a:pPr>
            <a:endParaRPr lang="en-US" sz="1600" b="0" dirty="0">
              <a:effectLst/>
              <a:latin typeface="Cambria" panose="02040503050406030204" pitchFamily="18" charset="0"/>
              <a:ea typeface="Cambria" panose="02040503050406030204" pitchFamily="18" charset="0"/>
            </a:endParaRPr>
          </a:p>
          <a:p>
            <a:pPr marL="0" indent="0" algn="just">
              <a:lnSpc>
                <a:spcPct val="150000"/>
              </a:lnSpc>
              <a:buNone/>
            </a:pPr>
            <a:endParaRPr lang="en-US" sz="1600" dirty="0">
              <a:latin typeface="Cambria" panose="02040503050406030204" pitchFamily="18" charset="0"/>
              <a:ea typeface="Cambria" panose="02040503050406030204" pitchFamily="18" charset="0"/>
            </a:endParaRPr>
          </a:p>
        </p:txBody>
      </p:sp>
      <p:pic>
        <p:nvPicPr>
          <p:cNvPr id="4" name="Picture 3">
            <a:extLst>
              <a:ext uri="{FF2B5EF4-FFF2-40B4-BE49-F238E27FC236}">
                <a16:creationId xmlns:a16="http://schemas.microsoft.com/office/drawing/2014/main" id="{6743B678-01E1-4542-9BAD-7E3594CDD7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9291" y="869429"/>
            <a:ext cx="10103371" cy="5066675"/>
          </a:xfrm>
          <a:prstGeom prst="rect">
            <a:avLst/>
          </a:prstGeom>
        </p:spPr>
      </p:pic>
    </p:spTree>
    <p:extLst>
      <p:ext uri="{BB962C8B-B14F-4D97-AF65-F5344CB8AC3E}">
        <p14:creationId xmlns:p14="http://schemas.microsoft.com/office/powerpoint/2010/main" val="33776379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BC19B2A-C870-4417-B960-1978CCBB9D44}"/>
              </a:ext>
            </a:extLst>
          </p:cNvPr>
          <p:cNvSpPr>
            <a:spLocks noGrp="1"/>
          </p:cNvSpPr>
          <p:nvPr>
            <p:ph idx="1"/>
          </p:nvPr>
        </p:nvSpPr>
        <p:spPr>
          <a:xfrm>
            <a:off x="717452" y="764498"/>
            <a:ext cx="10874326" cy="5678506"/>
          </a:xfrm>
        </p:spPr>
        <p:txBody>
          <a:bodyPr>
            <a:noAutofit/>
          </a:bodyPr>
          <a:lstStyle/>
          <a:p>
            <a:pPr marL="0" indent="0" algn="just">
              <a:lnSpc>
                <a:spcPct val="150000"/>
              </a:lnSpc>
              <a:buNone/>
            </a:pPr>
            <a:endParaRPr lang="en-US" sz="1600" b="0" dirty="0">
              <a:effectLst/>
              <a:latin typeface="Cambria" panose="02040503050406030204" pitchFamily="18" charset="0"/>
              <a:ea typeface="Cambria" panose="02040503050406030204" pitchFamily="18" charset="0"/>
            </a:endParaRPr>
          </a:p>
          <a:p>
            <a:pPr marL="0" indent="0" algn="just">
              <a:lnSpc>
                <a:spcPct val="150000"/>
              </a:lnSpc>
              <a:buNone/>
            </a:pPr>
            <a:endParaRPr lang="en-US" sz="1600" dirty="0">
              <a:latin typeface="Cambria" panose="02040503050406030204" pitchFamily="18" charset="0"/>
              <a:ea typeface="Cambria" panose="02040503050406030204" pitchFamily="18" charset="0"/>
            </a:endParaRPr>
          </a:p>
        </p:txBody>
      </p:sp>
      <p:pic>
        <p:nvPicPr>
          <p:cNvPr id="5" name="Picture 4">
            <a:extLst>
              <a:ext uri="{FF2B5EF4-FFF2-40B4-BE49-F238E27FC236}">
                <a16:creationId xmlns:a16="http://schemas.microsoft.com/office/drawing/2014/main" id="{75613B58-8BC1-452D-A8C4-7AD95D8D4E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9311" y="685800"/>
            <a:ext cx="10088381" cy="5486400"/>
          </a:xfrm>
          <a:prstGeom prst="rect">
            <a:avLst/>
          </a:prstGeom>
        </p:spPr>
      </p:pic>
    </p:spTree>
    <p:extLst>
      <p:ext uri="{BB962C8B-B14F-4D97-AF65-F5344CB8AC3E}">
        <p14:creationId xmlns:p14="http://schemas.microsoft.com/office/powerpoint/2010/main" val="21847716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BC19B2A-C870-4417-B960-1978CCBB9D44}"/>
              </a:ext>
            </a:extLst>
          </p:cNvPr>
          <p:cNvSpPr>
            <a:spLocks noGrp="1"/>
          </p:cNvSpPr>
          <p:nvPr>
            <p:ph idx="1"/>
          </p:nvPr>
        </p:nvSpPr>
        <p:spPr>
          <a:xfrm>
            <a:off x="548640" y="745588"/>
            <a:ext cx="11141612" cy="5431375"/>
          </a:xfrm>
        </p:spPr>
        <p:txBody>
          <a:bodyPr>
            <a:normAutofit/>
          </a:bodyPr>
          <a:lstStyle/>
          <a:p>
            <a:pPr marL="0" indent="0" algn="just">
              <a:lnSpc>
                <a:spcPct val="150000"/>
              </a:lnSpc>
              <a:buNone/>
            </a:pPr>
            <a:r>
              <a:rPr lang="en-US" sz="2400" dirty="0">
                <a:latin typeface="Cambria" panose="02040503050406030204" pitchFamily="18" charset="0"/>
                <a:ea typeface="Cambria" panose="02040503050406030204" pitchFamily="18" charset="0"/>
              </a:rPr>
              <a:t>Peripherals are connected to microprocessor by two modes –</a:t>
            </a:r>
          </a:p>
          <a:p>
            <a:pPr lvl="1" algn="just">
              <a:lnSpc>
                <a:spcPct val="150000"/>
              </a:lnSpc>
            </a:pPr>
            <a:r>
              <a:rPr lang="en-US" sz="2000" dirty="0">
                <a:latin typeface="Cambria" panose="02040503050406030204" pitchFamily="18" charset="0"/>
                <a:ea typeface="Cambria" panose="02040503050406030204" pitchFamily="18" charset="0"/>
              </a:rPr>
              <a:t>Memory mapped I/O mode (I/O devices are treated as memory ICs) and I/O mapped I/O mode</a:t>
            </a:r>
          </a:p>
          <a:p>
            <a:pPr marL="0" indent="0" algn="ctr">
              <a:lnSpc>
                <a:spcPct val="150000"/>
              </a:lnSpc>
              <a:buNone/>
            </a:pPr>
            <a:endParaRPr lang="en-US" sz="2400" dirty="0">
              <a:latin typeface="Cambria" panose="02040503050406030204" pitchFamily="18" charset="0"/>
              <a:ea typeface="Cambria" panose="02040503050406030204" pitchFamily="18" charset="0"/>
            </a:endParaRPr>
          </a:p>
          <a:p>
            <a:pPr lvl="1" algn="just">
              <a:lnSpc>
                <a:spcPct val="150000"/>
              </a:lnSpc>
            </a:pPr>
            <a:endParaRPr lang="en-US" sz="2000" dirty="0">
              <a:latin typeface="Cambria" panose="02040503050406030204" pitchFamily="18" charset="0"/>
              <a:ea typeface="Cambria" panose="02040503050406030204" pitchFamily="18" charset="0"/>
            </a:endParaRPr>
          </a:p>
        </p:txBody>
      </p:sp>
      <p:graphicFrame>
        <p:nvGraphicFramePr>
          <p:cNvPr id="2" name="Table 3">
            <a:extLst>
              <a:ext uri="{FF2B5EF4-FFF2-40B4-BE49-F238E27FC236}">
                <a16:creationId xmlns:a16="http://schemas.microsoft.com/office/drawing/2014/main" id="{994F7EE5-376B-4E26-BFD4-49ADEBEB8FC7}"/>
              </a:ext>
            </a:extLst>
          </p:cNvPr>
          <p:cNvGraphicFramePr>
            <a:graphicFrameLocks noGrp="1"/>
          </p:cNvGraphicFramePr>
          <p:nvPr>
            <p:extLst>
              <p:ext uri="{D42A27DB-BD31-4B8C-83A1-F6EECF244321}">
                <p14:modId xmlns:p14="http://schemas.microsoft.com/office/powerpoint/2010/main" val="498383961"/>
              </p:ext>
            </p:extLst>
          </p:nvPr>
        </p:nvGraphicFramePr>
        <p:xfrm>
          <a:off x="1645920" y="2152360"/>
          <a:ext cx="8514080" cy="4007738"/>
        </p:xfrm>
        <a:graphic>
          <a:graphicData uri="http://schemas.openxmlformats.org/drawingml/2006/table">
            <a:tbl>
              <a:tblPr firstRow="1" bandRow="1">
                <a:tableStyleId>{5C22544A-7EE6-4342-B048-85BDC9FD1C3A}</a:tableStyleId>
              </a:tblPr>
              <a:tblGrid>
                <a:gridCol w="2912012">
                  <a:extLst>
                    <a:ext uri="{9D8B030D-6E8A-4147-A177-3AD203B41FA5}">
                      <a16:colId xmlns:a16="http://schemas.microsoft.com/office/drawing/2014/main" val="2021504277"/>
                    </a:ext>
                  </a:extLst>
                </a:gridCol>
                <a:gridCol w="1370743">
                  <a:extLst>
                    <a:ext uri="{9D8B030D-6E8A-4147-A177-3AD203B41FA5}">
                      <a16:colId xmlns:a16="http://schemas.microsoft.com/office/drawing/2014/main" val="2774899832"/>
                    </a:ext>
                  </a:extLst>
                </a:gridCol>
                <a:gridCol w="1370743">
                  <a:extLst>
                    <a:ext uri="{9D8B030D-6E8A-4147-A177-3AD203B41FA5}">
                      <a16:colId xmlns:a16="http://schemas.microsoft.com/office/drawing/2014/main" val="420882491"/>
                    </a:ext>
                  </a:extLst>
                </a:gridCol>
                <a:gridCol w="1430291">
                  <a:extLst>
                    <a:ext uri="{9D8B030D-6E8A-4147-A177-3AD203B41FA5}">
                      <a16:colId xmlns:a16="http://schemas.microsoft.com/office/drawing/2014/main" val="3884079301"/>
                    </a:ext>
                  </a:extLst>
                </a:gridCol>
                <a:gridCol w="1430291">
                  <a:extLst>
                    <a:ext uri="{9D8B030D-6E8A-4147-A177-3AD203B41FA5}">
                      <a16:colId xmlns:a16="http://schemas.microsoft.com/office/drawing/2014/main" val="1023144094"/>
                    </a:ext>
                  </a:extLst>
                </a:gridCol>
              </a:tblGrid>
              <a:tr h="844061">
                <a:tc>
                  <a:txBody>
                    <a:bodyPr/>
                    <a:lstStyle/>
                    <a:p>
                      <a:pPr algn="ctr"/>
                      <a:endParaRPr lang="en-US" sz="2000" dirty="0">
                        <a:solidFill>
                          <a:schemeClr val="tx1"/>
                        </a:solidFill>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2">
                  <a:txBody>
                    <a:bodyPr/>
                    <a:lstStyle/>
                    <a:p>
                      <a:pPr algn="ctr"/>
                      <a:r>
                        <a:rPr lang="en-US" sz="2000" dirty="0">
                          <a:solidFill>
                            <a:schemeClr val="tx1"/>
                          </a:solidFill>
                          <a:latin typeface="Cambria" panose="02040503050406030204" pitchFamily="18" charset="0"/>
                          <a:ea typeface="Cambria" panose="02040503050406030204" pitchFamily="18" charset="0"/>
                        </a:rPr>
                        <a:t>Memory mapped I/O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c gridSpan="2">
                  <a:txBody>
                    <a:bodyPr/>
                    <a:lstStyle/>
                    <a:p>
                      <a:pPr algn="ctr"/>
                      <a:r>
                        <a:rPr lang="en-US" sz="2000" dirty="0">
                          <a:solidFill>
                            <a:schemeClr val="tx1"/>
                          </a:solidFill>
                          <a:latin typeface="Cambria" panose="02040503050406030204" pitchFamily="18" charset="0"/>
                          <a:ea typeface="Cambria" panose="02040503050406030204" pitchFamily="18" charset="0"/>
                        </a:rPr>
                        <a:t>I/O mapped I/O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extLst>
                  <a:ext uri="{0D108BD9-81ED-4DB2-BD59-A6C34878D82A}">
                    <a16:rowId xmlns:a16="http://schemas.microsoft.com/office/drawing/2014/main" val="192242216"/>
                  </a:ext>
                </a:extLst>
              </a:tr>
              <a:tr h="956603">
                <a:tc>
                  <a:txBody>
                    <a:bodyPr/>
                    <a:lstStyle/>
                    <a:p>
                      <a:pPr algn="ctr"/>
                      <a:r>
                        <a:rPr lang="en-US" sz="2000" dirty="0">
                          <a:solidFill>
                            <a:schemeClr val="tx1"/>
                          </a:solidFill>
                          <a:latin typeface="Cambria" panose="02040503050406030204" pitchFamily="18" charset="0"/>
                          <a:ea typeface="Cambria" panose="02040503050406030204" pitchFamily="18" charset="0"/>
                        </a:rPr>
                        <a:t>Number of Address lines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000" dirty="0">
                          <a:solidFill>
                            <a:schemeClr val="tx1"/>
                          </a:solidFill>
                          <a:latin typeface="Cambria" panose="02040503050406030204" pitchFamily="18" charset="0"/>
                          <a:ea typeface="Cambria" panose="02040503050406030204" pitchFamily="18" charset="0"/>
                        </a:rPr>
                        <a:t>16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000" dirty="0">
                          <a:solidFill>
                            <a:schemeClr val="tx1"/>
                          </a:solidFill>
                          <a:latin typeface="Cambria" panose="02040503050406030204" pitchFamily="18" charset="0"/>
                          <a:ea typeface="Cambria" panose="02040503050406030204" pitchFamily="18" charset="0"/>
                        </a:rPr>
                        <a:t>16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000" dirty="0">
                          <a:solidFill>
                            <a:schemeClr val="tx1"/>
                          </a:solidFill>
                          <a:latin typeface="Cambria" panose="02040503050406030204" pitchFamily="18" charset="0"/>
                          <a:ea typeface="Cambria" panose="02040503050406030204" pitchFamily="18" charset="0"/>
                        </a:rPr>
                        <a:t>16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000" dirty="0">
                          <a:solidFill>
                            <a:schemeClr val="tx1"/>
                          </a:solidFill>
                          <a:latin typeface="Cambria" panose="02040503050406030204" pitchFamily="18" charset="0"/>
                          <a:ea typeface="Cambria" panose="02040503050406030204" pitchFamily="18" charset="0"/>
                        </a:rPr>
                        <a:t>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90683736"/>
                  </a:ext>
                </a:extLst>
              </a:tr>
              <a:tr h="1153551">
                <a:tc>
                  <a:txBody>
                    <a:bodyPr/>
                    <a:lstStyle/>
                    <a:p>
                      <a:pPr algn="ctr"/>
                      <a:r>
                        <a:rPr lang="en-US" sz="2000" dirty="0">
                          <a:solidFill>
                            <a:schemeClr val="tx1"/>
                          </a:solidFill>
                          <a:latin typeface="Cambria" panose="02040503050406030204" pitchFamily="18" charset="0"/>
                          <a:ea typeface="Cambria" panose="02040503050406030204" pitchFamily="18" charset="0"/>
                        </a:rPr>
                        <a:t>Control Signals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000" dirty="0">
                          <a:solidFill>
                            <a:schemeClr val="tx1"/>
                          </a:solidFill>
                          <a:latin typeface="Cambria" panose="02040503050406030204" pitchFamily="18" charset="0"/>
                          <a:ea typeface="Cambria" panose="02040503050406030204" pitchFamily="18" charset="0"/>
                        </a:rPr>
                        <a:t>MEMR’</a:t>
                      </a:r>
                    </a:p>
                    <a:p>
                      <a:pPr algn="ctr"/>
                      <a:r>
                        <a:rPr lang="en-US" sz="2000" dirty="0">
                          <a:solidFill>
                            <a:schemeClr val="tx1"/>
                          </a:solidFill>
                          <a:latin typeface="Cambria" panose="02040503050406030204" pitchFamily="18" charset="0"/>
                          <a:ea typeface="Cambria" panose="02040503050406030204" pitchFamily="18" charset="0"/>
                        </a:rPr>
                        <a:t>MEMW’</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000" dirty="0">
                          <a:solidFill>
                            <a:schemeClr val="tx1"/>
                          </a:solidFill>
                          <a:latin typeface="Cambria" panose="02040503050406030204" pitchFamily="18" charset="0"/>
                          <a:ea typeface="Cambria" panose="02040503050406030204" pitchFamily="18" charset="0"/>
                        </a:rPr>
                        <a:t>MEMR’</a:t>
                      </a:r>
                    </a:p>
                    <a:p>
                      <a:pPr algn="ctr"/>
                      <a:r>
                        <a:rPr lang="en-US" sz="2000" dirty="0">
                          <a:solidFill>
                            <a:schemeClr val="tx1"/>
                          </a:solidFill>
                          <a:latin typeface="Cambria" panose="02040503050406030204" pitchFamily="18" charset="0"/>
                          <a:ea typeface="Cambria" panose="02040503050406030204" pitchFamily="18" charset="0"/>
                        </a:rPr>
                        <a:t>MEMW’</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000" dirty="0">
                          <a:solidFill>
                            <a:schemeClr val="tx1"/>
                          </a:solidFill>
                          <a:latin typeface="Cambria" panose="02040503050406030204" pitchFamily="18" charset="0"/>
                          <a:ea typeface="Cambria" panose="02040503050406030204" pitchFamily="18" charset="0"/>
                        </a:rPr>
                        <a:t>MEMR’</a:t>
                      </a:r>
                    </a:p>
                    <a:p>
                      <a:pPr algn="ctr"/>
                      <a:r>
                        <a:rPr lang="en-US" sz="2000" dirty="0">
                          <a:solidFill>
                            <a:schemeClr val="tx1"/>
                          </a:solidFill>
                          <a:latin typeface="Cambria" panose="02040503050406030204" pitchFamily="18" charset="0"/>
                          <a:ea typeface="Cambria" panose="02040503050406030204" pitchFamily="18" charset="0"/>
                        </a:rPr>
                        <a:t>MEMW’</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000" dirty="0">
                          <a:solidFill>
                            <a:schemeClr val="tx1"/>
                          </a:solidFill>
                          <a:latin typeface="Cambria" panose="02040503050406030204" pitchFamily="18" charset="0"/>
                          <a:ea typeface="Cambria" panose="02040503050406030204" pitchFamily="18" charset="0"/>
                        </a:rPr>
                        <a:t>IOR’</a:t>
                      </a:r>
                    </a:p>
                    <a:p>
                      <a:pPr algn="ctr"/>
                      <a:r>
                        <a:rPr lang="en-US" sz="2000" dirty="0">
                          <a:solidFill>
                            <a:schemeClr val="tx1"/>
                          </a:solidFill>
                          <a:latin typeface="Cambria" panose="02040503050406030204" pitchFamily="18" charset="0"/>
                          <a:ea typeface="Cambria" panose="02040503050406030204" pitchFamily="18" charset="0"/>
                        </a:rPr>
                        <a:t>IOW’</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010041959"/>
                  </a:ext>
                </a:extLst>
              </a:tr>
              <a:tr h="1053523">
                <a:tc>
                  <a:txBody>
                    <a:bodyPr/>
                    <a:lstStyle/>
                    <a:p>
                      <a:pPr algn="ctr"/>
                      <a:r>
                        <a:rPr lang="en-US" sz="2000" dirty="0">
                          <a:solidFill>
                            <a:schemeClr val="tx1"/>
                          </a:solidFill>
                          <a:latin typeface="Cambria" panose="02040503050406030204" pitchFamily="18" charset="0"/>
                          <a:ea typeface="Cambria" panose="02040503050406030204" pitchFamily="18" charset="0"/>
                        </a:rPr>
                        <a:t>Number of peripherals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2">
                  <a:txBody>
                    <a:bodyPr/>
                    <a:lstStyle/>
                    <a:p>
                      <a:pPr algn="ctr"/>
                      <a:r>
                        <a:rPr lang="en-US" sz="2000" dirty="0">
                          <a:solidFill>
                            <a:schemeClr val="tx1"/>
                          </a:solidFill>
                          <a:latin typeface="Cambria" panose="02040503050406030204" pitchFamily="18" charset="0"/>
                          <a:ea typeface="Cambria" panose="02040503050406030204" pitchFamily="18" charset="0"/>
                        </a:rPr>
                        <a:t>64 KB       Mem.+I/O</a:t>
                      </a:r>
                    </a:p>
                    <a:p>
                      <a:pPr algn="ctr"/>
                      <a:r>
                        <a:rPr lang="en-US" sz="2000" dirty="0">
                          <a:solidFill>
                            <a:schemeClr val="tx1"/>
                          </a:solidFill>
                          <a:latin typeface="Cambria" panose="02040503050406030204" pitchFamily="18" charset="0"/>
                          <a:ea typeface="Cambria" panose="02040503050406030204" pitchFamily="18" charset="0"/>
                        </a:rPr>
                        <a:t>(e.g. 64+0, 50+14)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c>
                  <a:txBody>
                    <a:bodyPr/>
                    <a:lstStyle/>
                    <a:p>
                      <a:pPr algn="ctr"/>
                      <a:r>
                        <a:rPr lang="en-US" sz="2000" dirty="0">
                          <a:solidFill>
                            <a:schemeClr val="tx1"/>
                          </a:solidFill>
                          <a:latin typeface="Cambria" panose="02040503050406030204" pitchFamily="18" charset="0"/>
                          <a:ea typeface="Cambria" panose="02040503050406030204" pitchFamily="18" charset="0"/>
                        </a:rPr>
                        <a:t>64 KB</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000" dirty="0">
                          <a:solidFill>
                            <a:schemeClr val="tx1"/>
                          </a:solidFill>
                          <a:latin typeface="Cambria" panose="02040503050406030204" pitchFamily="18" charset="0"/>
                          <a:ea typeface="Cambria" panose="02040503050406030204" pitchFamily="18" charset="0"/>
                        </a:rPr>
                        <a:t>2^8 = 256</a:t>
                      </a:r>
                    </a:p>
                    <a:p>
                      <a:pPr algn="ctr"/>
                      <a:r>
                        <a:rPr lang="en-US" sz="2000" dirty="0">
                          <a:solidFill>
                            <a:schemeClr val="tx1"/>
                          </a:solidFill>
                          <a:latin typeface="Cambria" panose="02040503050406030204" pitchFamily="18" charset="0"/>
                          <a:ea typeface="Cambria" panose="02040503050406030204" pitchFamily="18" charset="0"/>
                        </a:rPr>
                        <a:t>I/O devices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863601169"/>
                  </a:ext>
                </a:extLst>
              </a:tr>
            </a:tbl>
          </a:graphicData>
        </a:graphic>
      </p:graphicFrame>
      <p:cxnSp>
        <p:nvCxnSpPr>
          <p:cNvPr id="5" name="Straight Arrow Connector 4">
            <a:extLst>
              <a:ext uri="{FF2B5EF4-FFF2-40B4-BE49-F238E27FC236}">
                <a16:creationId xmlns:a16="http://schemas.microsoft.com/office/drawing/2014/main" id="{3832B442-0278-426D-A03D-6D136851692A}"/>
              </a:ext>
            </a:extLst>
          </p:cNvPr>
          <p:cNvCxnSpPr/>
          <p:nvPr/>
        </p:nvCxnSpPr>
        <p:spPr>
          <a:xfrm>
            <a:off x="5556738" y="5514532"/>
            <a:ext cx="309490"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4172052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6B39239-82F0-42A4-ACCB-0D4F96DB87EB}"/>
              </a:ext>
            </a:extLst>
          </p:cNvPr>
          <p:cNvSpPr>
            <a:spLocks noGrp="1"/>
          </p:cNvSpPr>
          <p:nvPr>
            <p:ph idx="1"/>
          </p:nvPr>
        </p:nvSpPr>
        <p:spPr>
          <a:xfrm>
            <a:off x="838200" y="661182"/>
            <a:ext cx="10515600" cy="5515781"/>
          </a:xfrm>
        </p:spPr>
        <p:txBody>
          <a:bodyPr>
            <a:normAutofit/>
          </a:bodyPr>
          <a:lstStyle/>
          <a:p>
            <a:pPr marL="0" indent="0" algn="just">
              <a:lnSpc>
                <a:spcPct val="150000"/>
              </a:lnSpc>
              <a:buNone/>
            </a:pPr>
            <a:r>
              <a:rPr lang="en-US" dirty="0">
                <a:latin typeface="Cambria" panose="02040503050406030204" pitchFamily="18" charset="0"/>
                <a:ea typeface="Cambria" panose="02040503050406030204" pitchFamily="18" charset="0"/>
              </a:rPr>
              <a:t>Memory mapped I/O:</a:t>
            </a:r>
          </a:p>
          <a:p>
            <a:pPr marL="0" indent="0" algn="just">
              <a:lnSpc>
                <a:spcPct val="150000"/>
              </a:lnSpc>
              <a:buNone/>
            </a:pPr>
            <a:r>
              <a:rPr lang="en-US" dirty="0">
                <a:latin typeface="Cambria" panose="02040503050406030204" pitchFamily="18" charset="0"/>
                <a:ea typeface="Cambria" panose="02040503050406030204" pitchFamily="18" charset="0"/>
              </a:rPr>
              <a:t>Advantages:</a:t>
            </a:r>
          </a:p>
          <a:p>
            <a:pPr lvl="1" algn="just">
              <a:lnSpc>
                <a:spcPct val="150000"/>
              </a:lnSpc>
            </a:pPr>
            <a:r>
              <a:rPr lang="en-US" dirty="0">
                <a:latin typeface="Cambria" panose="02040503050406030204" pitchFamily="18" charset="0"/>
                <a:ea typeface="Cambria" panose="02040503050406030204" pitchFamily="18" charset="0"/>
              </a:rPr>
              <a:t>IO/M’ is not required. So no separate instructions are needed.</a:t>
            </a:r>
          </a:p>
          <a:p>
            <a:pPr lvl="1" algn="just">
              <a:lnSpc>
                <a:spcPct val="150000"/>
              </a:lnSpc>
            </a:pPr>
            <a:r>
              <a:rPr lang="en-US" dirty="0">
                <a:latin typeface="Cambria" panose="02040503050406030204" pitchFamily="18" charset="0"/>
                <a:ea typeface="Cambria" panose="02040503050406030204" pitchFamily="18" charset="0"/>
              </a:rPr>
              <a:t>Arithmetic, logical operations can be directly performed on I/O data.</a:t>
            </a:r>
          </a:p>
          <a:p>
            <a:pPr marL="0" indent="0" algn="just">
              <a:lnSpc>
                <a:spcPct val="150000"/>
              </a:lnSpc>
              <a:buNone/>
            </a:pPr>
            <a:r>
              <a:rPr lang="en-US" dirty="0">
                <a:latin typeface="Cambria" panose="02040503050406030204" pitchFamily="18" charset="0"/>
                <a:ea typeface="Cambria" panose="02040503050406030204" pitchFamily="18" charset="0"/>
              </a:rPr>
              <a:t>Disadvantages:</a:t>
            </a:r>
          </a:p>
          <a:p>
            <a:pPr lvl="1" algn="just">
              <a:lnSpc>
                <a:spcPct val="150000"/>
              </a:lnSpc>
            </a:pPr>
            <a:r>
              <a:rPr lang="en-US" dirty="0">
                <a:latin typeface="Cambria" panose="02040503050406030204" pitchFamily="18" charset="0"/>
                <a:ea typeface="Cambria" panose="02040503050406030204" pitchFamily="18" charset="0"/>
              </a:rPr>
              <a:t>Interfacing is complex.</a:t>
            </a:r>
          </a:p>
          <a:p>
            <a:pPr lvl="1" algn="just">
              <a:lnSpc>
                <a:spcPct val="150000"/>
              </a:lnSpc>
            </a:pPr>
            <a:r>
              <a:rPr lang="en-US" dirty="0">
                <a:latin typeface="Cambria" panose="02040503050406030204" pitchFamily="18" charset="0"/>
                <a:ea typeface="Cambria" panose="02040503050406030204" pitchFamily="18" charset="0"/>
              </a:rPr>
              <a:t>Memory space required is high.</a:t>
            </a:r>
          </a:p>
          <a:p>
            <a:pPr marL="457200" lvl="1" indent="0" algn="just">
              <a:lnSpc>
                <a:spcPct val="150000"/>
              </a:lnSpc>
              <a:buNone/>
            </a:pPr>
            <a:endParaRPr lang="en-US"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3174565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BC19B2A-C870-4417-B960-1978CCBB9D44}"/>
              </a:ext>
            </a:extLst>
          </p:cNvPr>
          <p:cNvSpPr>
            <a:spLocks noGrp="1"/>
          </p:cNvSpPr>
          <p:nvPr>
            <p:ph idx="1"/>
          </p:nvPr>
        </p:nvSpPr>
        <p:spPr>
          <a:xfrm>
            <a:off x="618978" y="745588"/>
            <a:ext cx="10944665" cy="5431375"/>
          </a:xfrm>
        </p:spPr>
        <p:txBody>
          <a:bodyPr>
            <a:normAutofit fontScale="85000" lnSpcReduction="10000"/>
          </a:bodyPr>
          <a:lstStyle/>
          <a:p>
            <a:pPr marL="0" indent="0" algn="just">
              <a:lnSpc>
                <a:spcPct val="150000"/>
              </a:lnSpc>
              <a:buNone/>
            </a:pPr>
            <a:r>
              <a:rPr lang="en-US" b="1" dirty="0">
                <a:solidFill>
                  <a:srgbClr val="00B050"/>
                </a:solidFill>
                <a:latin typeface="Cambria" panose="02040503050406030204" pitchFamily="18" charset="0"/>
                <a:ea typeface="Cambria" panose="02040503050406030204" pitchFamily="18" charset="0"/>
              </a:rPr>
              <a:t>Interfacing</a:t>
            </a:r>
            <a:r>
              <a:rPr lang="en-US" dirty="0">
                <a:latin typeface="Cambria" panose="02040503050406030204" pitchFamily="18" charset="0"/>
                <a:ea typeface="Cambria" panose="02040503050406030204" pitchFamily="18" charset="0"/>
              </a:rPr>
              <a:t> is nothing but connecting outside peripherals to 8085 Microprocessor. </a:t>
            </a:r>
          </a:p>
          <a:p>
            <a:pPr marL="0" indent="0" algn="just">
              <a:lnSpc>
                <a:spcPct val="150000"/>
              </a:lnSpc>
              <a:buNone/>
            </a:pPr>
            <a:r>
              <a:rPr lang="en-US" b="1" dirty="0">
                <a:solidFill>
                  <a:srgbClr val="00B050"/>
                </a:solidFill>
                <a:latin typeface="Cambria" panose="02040503050406030204" pitchFamily="18" charset="0"/>
                <a:ea typeface="Cambria" panose="02040503050406030204" pitchFamily="18" charset="0"/>
              </a:rPr>
              <a:t>Interface</a:t>
            </a:r>
            <a:r>
              <a:rPr lang="en-US" dirty="0">
                <a:latin typeface="Cambria" panose="02040503050406030204" pitchFamily="18" charset="0"/>
                <a:ea typeface="Cambria" panose="02040503050406030204" pitchFamily="18" charset="0"/>
              </a:rPr>
              <a:t> is a path of communication between two components.</a:t>
            </a:r>
          </a:p>
          <a:p>
            <a:pPr marL="0" indent="0" algn="just">
              <a:lnSpc>
                <a:spcPct val="150000"/>
              </a:lnSpc>
              <a:buNone/>
            </a:pPr>
            <a:r>
              <a:rPr lang="en-US" b="1" dirty="0">
                <a:solidFill>
                  <a:srgbClr val="00B050"/>
                </a:solidFill>
                <a:latin typeface="Cambria" panose="02040503050406030204" pitchFamily="18" charset="0"/>
                <a:ea typeface="Cambria" panose="02040503050406030204" pitchFamily="18" charset="0"/>
              </a:rPr>
              <a:t>Interfacing</a:t>
            </a:r>
            <a:r>
              <a:rPr lang="en-US" dirty="0">
                <a:latin typeface="Cambria" panose="02040503050406030204" pitchFamily="18" charset="0"/>
                <a:ea typeface="Cambria" panose="02040503050406030204" pitchFamily="18" charset="0"/>
              </a:rPr>
              <a:t> is a technique of connecting microprocessor with memory.</a:t>
            </a:r>
          </a:p>
          <a:p>
            <a:pPr marL="0" indent="0" algn="just">
              <a:lnSpc>
                <a:spcPct val="150000"/>
              </a:lnSpc>
              <a:buNone/>
            </a:pPr>
            <a:r>
              <a:rPr lang="en-US" dirty="0">
                <a:latin typeface="Cambria" panose="02040503050406030204" pitchFamily="18" charset="0"/>
                <a:ea typeface="Cambria" panose="02040503050406030204" pitchFamily="18" charset="0"/>
              </a:rPr>
              <a:t>When microprocessor is executing an instruction, it needs to access the memory for reading instruction codes and the data.</a:t>
            </a:r>
          </a:p>
          <a:p>
            <a:pPr marL="0" indent="0" algn="just">
              <a:lnSpc>
                <a:spcPct val="150000"/>
              </a:lnSpc>
              <a:buNone/>
            </a:pPr>
            <a:r>
              <a:rPr lang="en-US" dirty="0">
                <a:latin typeface="Cambria" panose="02040503050406030204" pitchFamily="18" charset="0"/>
                <a:ea typeface="Cambria" panose="02040503050406030204" pitchFamily="18" charset="0"/>
              </a:rPr>
              <a:t>For interfacing, both the memory and the microprocessor require some signals to read from and write to registers.</a:t>
            </a:r>
          </a:p>
          <a:p>
            <a:pPr marL="0" indent="0" algn="just">
              <a:lnSpc>
                <a:spcPct val="150000"/>
              </a:lnSpc>
              <a:buNone/>
            </a:pPr>
            <a:r>
              <a:rPr lang="en-US" dirty="0">
                <a:latin typeface="Cambria" panose="02040503050406030204" pitchFamily="18" charset="0"/>
                <a:ea typeface="Cambria" panose="02040503050406030204" pitchFamily="18" charset="0"/>
              </a:rPr>
              <a:t>Interfacing process needs to match the memory requirements and microprocessor signals.</a:t>
            </a:r>
          </a:p>
        </p:txBody>
      </p:sp>
    </p:spTree>
    <p:extLst>
      <p:ext uri="{BB962C8B-B14F-4D97-AF65-F5344CB8AC3E}">
        <p14:creationId xmlns:p14="http://schemas.microsoft.com/office/powerpoint/2010/main" val="32293298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6B39239-82F0-42A4-ACCB-0D4F96DB87EB}"/>
              </a:ext>
            </a:extLst>
          </p:cNvPr>
          <p:cNvSpPr>
            <a:spLocks noGrp="1"/>
          </p:cNvSpPr>
          <p:nvPr>
            <p:ph idx="1"/>
          </p:nvPr>
        </p:nvSpPr>
        <p:spPr>
          <a:xfrm>
            <a:off x="838200" y="661182"/>
            <a:ext cx="10515600" cy="5515781"/>
          </a:xfrm>
        </p:spPr>
        <p:txBody>
          <a:bodyPr/>
          <a:lstStyle/>
          <a:p>
            <a:pPr marL="0" indent="0" algn="just">
              <a:lnSpc>
                <a:spcPct val="150000"/>
              </a:lnSpc>
              <a:buNone/>
            </a:pPr>
            <a:r>
              <a:rPr lang="en-US" dirty="0">
                <a:latin typeface="Cambria" panose="02040503050406030204" pitchFamily="18" charset="0"/>
                <a:ea typeface="Cambria" panose="02040503050406030204" pitchFamily="18" charset="0"/>
              </a:rPr>
              <a:t>I/O mapped I/O:</a:t>
            </a:r>
          </a:p>
          <a:p>
            <a:pPr marL="0" indent="0" algn="just">
              <a:lnSpc>
                <a:spcPct val="150000"/>
              </a:lnSpc>
              <a:buNone/>
            </a:pPr>
            <a:r>
              <a:rPr lang="en-US" dirty="0">
                <a:latin typeface="Cambria" panose="02040503050406030204" pitchFamily="18" charset="0"/>
                <a:ea typeface="Cambria" panose="02040503050406030204" pitchFamily="18" charset="0"/>
              </a:rPr>
              <a:t>Advantages:</a:t>
            </a:r>
          </a:p>
          <a:p>
            <a:pPr lvl="1" algn="just">
              <a:lnSpc>
                <a:spcPct val="150000"/>
              </a:lnSpc>
            </a:pPr>
            <a:r>
              <a:rPr lang="en-US" dirty="0">
                <a:latin typeface="Cambria" panose="02040503050406030204" pitchFamily="18" charset="0"/>
                <a:ea typeface="Cambria" panose="02040503050406030204" pitchFamily="18" charset="0"/>
              </a:rPr>
              <a:t>Interfacing is less complex.</a:t>
            </a:r>
          </a:p>
          <a:p>
            <a:pPr lvl="1" algn="just">
              <a:lnSpc>
                <a:spcPct val="150000"/>
              </a:lnSpc>
            </a:pPr>
            <a:r>
              <a:rPr lang="en-US" dirty="0">
                <a:latin typeface="Cambria" panose="02040503050406030204" pitchFamily="18" charset="0"/>
                <a:ea typeface="Cambria" panose="02040503050406030204" pitchFamily="18" charset="0"/>
              </a:rPr>
              <a:t>Maximum capacity of microprocessor will be utilized.</a:t>
            </a:r>
          </a:p>
          <a:p>
            <a:pPr marL="0" indent="0" algn="just">
              <a:lnSpc>
                <a:spcPct val="150000"/>
              </a:lnSpc>
              <a:buNone/>
            </a:pPr>
            <a:r>
              <a:rPr lang="en-US" dirty="0">
                <a:latin typeface="Cambria" panose="02040503050406030204" pitchFamily="18" charset="0"/>
                <a:ea typeface="Cambria" panose="02040503050406030204" pitchFamily="18" charset="0"/>
              </a:rPr>
              <a:t>Disadvantages:</a:t>
            </a:r>
          </a:p>
          <a:p>
            <a:pPr lvl="1" algn="just">
              <a:lnSpc>
                <a:spcPct val="150000"/>
              </a:lnSpc>
            </a:pPr>
            <a:r>
              <a:rPr lang="en-US" dirty="0">
                <a:latin typeface="Cambria" panose="02040503050406030204" pitchFamily="18" charset="0"/>
                <a:ea typeface="Cambria" panose="02040503050406030204" pitchFamily="18" charset="0"/>
              </a:rPr>
              <a:t>I/O devices require separate instructions.</a:t>
            </a:r>
          </a:p>
          <a:p>
            <a:pPr lvl="1" algn="just">
              <a:lnSpc>
                <a:spcPct val="150000"/>
              </a:lnSpc>
            </a:pPr>
            <a:r>
              <a:rPr lang="en-US" dirty="0">
                <a:latin typeface="Cambria" panose="02040503050406030204" pitchFamily="18" charset="0"/>
                <a:ea typeface="Cambria" panose="02040503050406030204" pitchFamily="18" charset="0"/>
              </a:rPr>
              <a:t>Arithmetic, logical operations can’t be performed on I/O data.</a:t>
            </a:r>
          </a:p>
          <a:p>
            <a:pPr lvl="1" algn="just">
              <a:lnSpc>
                <a:spcPct val="150000"/>
              </a:lnSpc>
            </a:pPr>
            <a:r>
              <a:rPr lang="en-US" dirty="0">
                <a:latin typeface="Cambria" panose="02040503050406030204" pitchFamily="18" charset="0"/>
                <a:ea typeface="Cambria" panose="02040503050406030204" pitchFamily="18" charset="0"/>
              </a:rPr>
              <a:t>4 control signals required.</a:t>
            </a:r>
          </a:p>
        </p:txBody>
      </p:sp>
    </p:spTree>
    <p:extLst>
      <p:ext uri="{BB962C8B-B14F-4D97-AF65-F5344CB8AC3E}">
        <p14:creationId xmlns:p14="http://schemas.microsoft.com/office/powerpoint/2010/main" val="30408142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BC19B2A-C870-4417-B960-1978CCBB9D44}"/>
              </a:ext>
            </a:extLst>
          </p:cNvPr>
          <p:cNvSpPr>
            <a:spLocks noGrp="1"/>
          </p:cNvSpPr>
          <p:nvPr>
            <p:ph idx="1"/>
          </p:nvPr>
        </p:nvSpPr>
        <p:spPr>
          <a:xfrm>
            <a:off x="838200" y="745588"/>
            <a:ext cx="10515600" cy="5431375"/>
          </a:xfrm>
        </p:spPr>
        <p:txBody>
          <a:bodyPr>
            <a:normAutofit fontScale="92500"/>
          </a:bodyPr>
          <a:lstStyle/>
          <a:p>
            <a:pPr marL="0" indent="0" algn="just">
              <a:lnSpc>
                <a:spcPct val="150000"/>
              </a:lnSpc>
              <a:buNone/>
            </a:pPr>
            <a:r>
              <a:rPr lang="en-US" dirty="0">
                <a:latin typeface="Cambria" panose="02040503050406030204" pitchFamily="18" charset="0"/>
                <a:ea typeface="Cambria" panose="02040503050406030204" pitchFamily="18" charset="0"/>
              </a:rPr>
              <a:t>8085 Microprocessor – 16 Address Lines (A0 – A15)</a:t>
            </a:r>
          </a:p>
          <a:p>
            <a:pPr marL="0" indent="0" algn="just">
              <a:lnSpc>
                <a:spcPct val="150000"/>
              </a:lnSpc>
              <a:buNone/>
            </a:pPr>
            <a:r>
              <a:rPr lang="en-US" dirty="0">
                <a:latin typeface="Cambria" panose="02040503050406030204" pitchFamily="18" charset="0"/>
                <a:ea typeface="Cambria" panose="02040503050406030204" pitchFamily="18" charset="0"/>
              </a:rPr>
              <a:t>2^16 = 65536 bits = 64 KB memory.</a:t>
            </a:r>
          </a:p>
          <a:p>
            <a:pPr marL="0" indent="0" algn="just">
              <a:lnSpc>
                <a:spcPct val="150000"/>
              </a:lnSpc>
              <a:buNone/>
            </a:pPr>
            <a:r>
              <a:rPr lang="en-US" dirty="0">
                <a:latin typeface="Cambria" panose="02040503050406030204" pitchFamily="18" charset="0"/>
                <a:ea typeface="Cambria" panose="02040503050406030204" pitchFamily="18" charset="0"/>
              </a:rPr>
              <a:t>Addresses start from 0000H to FFFFH – Addresses of the memory locations which can be addressed by the 8085 microprocessor.</a:t>
            </a:r>
          </a:p>
          <a:p>
            <a:pPr marL="0" indent="0" algn="just">
              <a:lnSpc>
                <a:spcPct val="150000"/>
              </a:lnSpc>
              <a:buNone/>
            </a:pPr>
            <a:r>
              <a:rPr lang="en-US" dirty="0">
                <a:latin typeface="Cambria" panose="02040503050406030204" pitchFamily="18" charset="0"/>
                <a:ea typeface="Cambria" panose="02040503050406030204" pitchFamily="18" charset="0"/>
              </a:rPr>
              <a:t>8085 microprocessor uses the three control signals for the interfacing –</a:t>
            </a:r>
          </a:p>
          <a:p>
            <a:pPr lvl="1" algn="just">
              <a:lnSpc>
                <a:spcPct val="150000"/>
              </a:lnSpc>
            </a:pPr>
            <a:r>
              <a:rPr lang="en-US" dirty="0">
                <a:latin typeface="Cambria" panose="02040503050406030204" pitchFamily="18" charset="0"/>
                <a:ea typeface="Cambria" panose="02040503050406030204" pitchFamily="18" charset="0"/>
              </a:rPr>
              <a:t>IO/M’ – Input/Output or Memory</a:t>
            </a:r>
          </a:p>
          <a:p>
            <a:pPr lvl="1" algn="just">
              <a:lnSpc>
                <a:spcPct val="150000"/>
              </a:lnSpc>
            </a:pPr>
            <a:r>
              <a:rPr lang="en-US" dirty="0">
                <a:latin typeface="Cambria" panose="02040503050406030204" pitchFamily="18" charset="0"/>
                <a:ea typeface="Cambria" panose="02040503050406030204" pitchFamily="18" charset="0"/>
              </a:rPr>
              <a:t>RD’ – Read </a:t>
            </a:r>
          </a:p>
          <a:p>
            <a:pPr lvl="1" algn="just">
              <a:lnSpc>
                <a:spcPct val="150000"/>
              </a:lnSpc>
            </a:pPr>
            <a:r>
              <a:rPr lang="en-US" dirty="0">
                <a:latin typeface="Cambria" panose="02040503050406030204" pitchFamily="18" charset="0"/>
                <a:ea typeface="Cambria" panose="02040503050406030204" pitchFamily="18" charset="0"/>
              </a:rPr>
              <a:t>WR’ – Write </a:t>
            </a:r>
          </a:p>
        </p:txBody>
      </p:sp>
    </p:spTree>
    <p:extLst>
      <p:ext uri="{BB962C8B-B14F-4D97-AF65-F5344CB8AC3E}">
        <p14:creationId xmlns:p14="http://schemas.microsoft.com/office/powerpoint/2010/main" val="3820389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BC19B2A-C870-4417-B960-1978CCBB9D44}"/>
              </a:ext>
            </a:extLst>
          </p:cNvPr>
          <p:cNvSpPr>
            <a:spLocks noGrp="1"/>
          </p:cNvSpPr>
          <p:nvPr>
            <p:ph idx="1"/>
          </p:nvPr>
        </p:nvSpPr>
        <p:spPr>
          <a:xfrm>
            <a:off x="838200" y="745588"/>
            <a:ext cx="10515600" cy="5431375"/>
          </a:xfrm>
        </p:spPr>
        <p:txBody>
          <a:bodyPr>
            <a:normAutofit fontScale="92500"/>
          </a:bodyPr>
          <a:lstStyle/>
          <a:p>
            <a:pPr marL="0" indent="0" algn="just">
              <a:lnSpc>
                <a:spcPct val="150000"/>
              </a:lnSpc>
              <a:buNone/>
            </a:pPr>
            <a:r>
              <a:rPr lang="en-US" dirty="0">
                <a:latin typeface="Cambria" panose="02040503050406030204" pitchFamily="18" charset="0"/>
                <a:ea typeface="Cambria" panose="02040503050406030204" pitchFamily="18" charset="0"/>
              </a:rPr>
              <a:t>In response to these three signals the memory chips have also some signals –</a:t>
            </a:r>
          </a:p>
          <a:p>
            <a:pPr lvl="1" algn="just">
              <a:lnSpc>
                <a:spcPct val="150000"/>
              </a:lnSpc>
            </a:pPr>
            <a:r>
              <a:rPr lang="en-US" dirty="0">
                <a:latin typeface="Cambria" panose="02040503050406030204" pitchFamily="18" charset="0"/>
                <a:ea typeface="Cambria" panose="02040503050406030204" pitchFamily="18" charset="0"/>
              </a:rPr>
              <a:t>CE’ or CS’ – Chip enable or Chip select signal</a:t>
            </a:r>
          </a:p>
          <a:p>
            <a:pPr lvl="1" algn="just">
              <a:lnSpc>
                <a:spcPct val="150000"/>
              </a:lnSpc>
            </a:pPr>
            <a:r>
              <a:rPr lang="en-US" dirty="0">
                <a:latin typeface="Cambria" panose="02040503050406030204" pitchFamily="18" charset="0"/>
                <a:ea typeface="Cambria" panose="02040503050406030204" pitchFamily="18" charset="0"/>
              </a:rPr>
              <a:t>OE’ or RD’ – Output Enable or Read Signal (Read Operation)</a:t>
            </a:r>
          </a:p>
          <a:p>
            <a:pPr lvl="1" algn="just">
              <a:lnSpc>
                <a:spcPct val="150000"/>
              </a:lnSpc>
            </a:pPr>
            <a:r>
              <a:rPr lang="en-US" dirty="0">
                <a:latin typeface="Cambria" panose="02040503050406030204" pitchFamily="18" charset="0"/>
                <a:ea typeface="Cambria" panose="02040503050406030204" pitchFamily="18" charset="0"/>
              </a:rPr>
              <a:t>WE’ or WR’ – Write Enable or Write Signal (Write Operation)</a:t>
            </a:r>
          </a:p>
          <a:p>
            <a:pPr marL="457200" lvl="1" indent="0" algn="just">
              <a:lnSpc>
                <a:spcPct val="150000"/>
              </a:lnSpc>
              <a:buNone/>
            </a:pPr>
            <a:r>
              <a:rPr lang="en-US" dirty="0">
                <a:latin typeface="Cambria" panose="02040503050406030204" pitchFamily="18" charset="0"/>
                <a:ea typeface="Cambria" panose="02040503050406030204" pitchFamily="18" charset="0"/>
              </a:rPr>
              <a:t>IO/M’	RD’	WR’</a:t>
            </a:r>
          </a:p>
          <a:p>
            <a:pPr marL="457200" lvl="1" indent="0" algn="just">
              <a:lnSpc>
                <a:spcPct val="150000"/>
              </a:lnSpc>
              <a:buNone/>
            </a:pPr>
            <a:r>
              <a:rPr lang="en-US" dirty="0">
                <a:latin typeface="Cambria" panose="02040503050406030204" pitchFamily="18" charset="0"/>
                <a:ea typeface="Cambria" panose="02040503050406030204" pitchFamily="18" charset="0"/>
              </a:rPr>
              <a:t>    0 	 0	  1       	- 	8085 reads data from memory</a:t>
            </a:r>
          </a:p>
          <a:p>
            <a:pPr marL="457200" lvl="1" indent="0" algn="just">
              <a:lnSpc>
                <a:spcPct val="150000"/>
              </a:lnSpc>
              <a:buNone/>
            </a:pPr>
            <a:r>
              <a:rPr lang="en-US" dirty="0">
                <a:latin typeface="Cambria" panose="02040503050406030204" pitchFamily="18" charset="0"/>
                <a:ea typeface="Cambria" panose="02040503050406030204" pitchFamily="18" charset="0"/>
              </a:rPr>
              <a:t>    0 	 1	  0 	-	8085 writes data into the memory</a:t>
            </a:r>
          </a:p>
          <a:p>
            <a:pPr marL="457200" lvl="1" indent="0" algn="just">
              <a:lnSpc>
                <a:spcPct val="150000"/>
              </a:lnSpc>
              <a:buNone/>
            </a:pPr>
            <a:r>
              <a:rPr lang="en-US" dirty="0">
                <a:latin typeface="Cambria" panose="02040503050406030204" pitchFamily="18" charset="0"/>
                <a:ea typeface="Cambria" panose="02040503050406030204" pitchFamily="18" charset="0"/>
              </a:rPr>
              <a:t>These three signals are combined to generate two signals MEMR’ and MEMW’.</a:t>
            </a:r>
          </a:p>
        </p:txBody>
      </p:sp>
    </p:spTree>
    <p:extLst>
      <p:ext uri="{BB962C8B-B14F-4D97-AF65-F5344CB8AC3E}">
        <p14:creationId xmlns:p14="http://schemas.microsoft.com/office/powerpoint/2010/main" val="19750416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BC19B2A-C870-4417-B960-1978CCBB9D44}"/>
              </a:ext>
            </a:extLst>
          </p:cNvPr>
          <p:cNvSpPr>
            <a:spLocks noGrp="1"/>
          </p:cNvSpPr>
          <p:nvPr>
            <p:ph idx="1"/>
          </p:nvPr>
        </p:nvSpPr>
        <p:spPr>
          <a:xfrm>
            <a:off x="838200" y="745588"/>
            <a:ext cx="10515600" cy="5431375"/>
          </a:xfrm>
        </p:spPr>
        <p:txBody>
          <a:bodyPr/>
          <a:lstStyle/>
          <a:p>
            <a:pPr marL="0" indent="0" algn="just">
              <a:lnSpc>
                <a:spcPct val="150000"/>
              </a:lnSpc>
              <a:buNone/>
            </a:pPr>
            <a:r>
              <a:rPr lang="en-US" dirty="0">
                <a:latin typeface="Cambria" panose="02040503050406030204" pitchFamily="18" charset="0"/>
                <a:ea typeface="Cambria" panose="02040503050406030204" pitchFamily="18" charset="0"/>
              </a:rPr>
              <a:t>IO/M’ + RD’ = MEMR’ (0+0=0)</a:t>
            </a:r>
          </a:p>
          <a:p>
            <a:pPr marL="0" indent="0" algn="just">
              <a:lnSpc>
                <a:spcPct val="150000"/>
              </a:lnSpc>
              <a:buNone/>
            </a:pPr>
            <a:r>
              <a:rPr lang="en-US" dirty="0">
                <a:latin typeface="Cambria" panose="02040503050406030204" pitchFamily="18" charset="0"/>
                <a:ea typeface="Cambria" panose="02040503050406030204" pitchFamily="18" charset="0"/>
              </a:rPr>
              <a:t>IO/M’ + WR’ = MEMW’ (0+0=0)</a:t>
            </a:r>
          </a:p>
          <a:p>
            <a:pPr marL="0" indent="0" algn="just">
              <a:lnSpc>
                <a:spcPct val="150000"/>
              </a:lnSpc>
              <a:buNone/>
            </a:pPr>
            <a:r>
              <a:rPr lang="en-US" dirty="0">
                <a:latin typeface="Cambria" panose="02040503050406030204" pitchFamily="18" charset="0"/>
                <a:ea typeface="Cambria" panose="02040503050406030204" pitchFamily="18" charset="0"/>
              </a:rPr>
              <a:t>If IO/M’=1 then MEMR’ and MEMW’ signals will be deactivated irrespective of the value of RD’ and WR’ signals.</a:t>
            </a:r>
          </a:p>
          <a:p>
            <a:pPr marL="0" indent="0" algn="just">
              <a:lnSpc>
                <a:spcPct val="150000"/>
              </a:lnSpc>
              <a:buNone/>
            </a:pPr>
            <a:endParaRPr lang="en-US"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5816865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BC19B2A-C870-4417-B960-1978CCBB9D44}"/>
              </a:ext>
            </a:extLst>
          </p:cNvPr>
          <p:cNvSpPr>
            <a:spLocks noGrp="1"/>
          </p:cNvSpPr>
          <p:nvPr>
            <p:ph idx="1"/>
          </p:nvPr>
        </p:nvSpPr>
        <p:spPr>
          <a:xfrm>
            <a:off x="838200" y="745588"/>
            <a:ext cx="10515600" cy="5431375"/>
          </a:xfrm>
        </p:spPr>
        <p:txBody>
          <a:bodyPr>
            <a:normAutofit fontScale="85000" lnSpcReduction="20000"/>
          </a:bodyPr>
          <a:lstStyle/>
          <a:p>
            <a:pPr marL="0" indent="0" algn="just">
              <a:lnSpc>
                <a:spcPct val="150000"/>
              </a:lnSpc>
              <a:buNone/>
            </a:pPr>
            <a:r>
              <a:rPr lang="en-US" dirty="0">
                <a:latin typeface="Cambria" panose="02040503050406030204" pitchFamily="18" charset="0"/>
                <a:ea typeface="Cambria" panose="02040503050406030204" pitchFamily="18" charset="0"/>
              </a:rPr>
              <a:t>Representation of memory chip is </a:t>
            </a:r>
            <a:r>
              <a:rPr lang="en-US" dirty="0" err="1">
                <a:latin typeface="Cambria" panose="02040503050406030204" pitchFamily="18" charset="0"/>
                <a:ea typeface="Cambria" panose="02040503050406030204" pitchFamily="18" charset="0"/>
              </a:rPr>
              <a:t>mxn</a:t>
            </a:r>
            <a:r>
              <a:rPr lang="en-US" dirty="0">
                <a:latin typeface="Cambria" panose="02040503050406030204" pitchFamily="18" charset="0"/>
                <a:ea typeface="Cambria" panose="02040503050406030204" pitchFamily="18" charset="0"/>
              </a:rPr>
              <a:t> </a:t>
            </a:r>
          </a:p>
          <a:p>
            <a:pPr marL="0" indent="0" algn="just">
              <a:lnSpc>
                <a:spcPct val="150000"/>
              </a:lnSpc>
              <a:buNone/>
            </a:pPr>
            <a:r>
              <a:rPr lang="en-US" dirty="0">
                <a:latin typeface="Cambria" panose="02040503050406030204" pitchFamily="18" charset="0"/>
                <a:ea typeface="Cambria" panose="02040503050406030204" pitchFamily="18" charset="0"/>
              </a:rPr>
              <a:t>Where, m = number of memory location/memory size</a:t>
            </a:r>
          </a:p>
          <a:p>
            <a:pPr marL="0" indent="0" algn="just">
              <a:lnSpc>
                <a:spcPct val="150000"/>
              </a:lnSpc>
              <a:buNone/>
            </a:pPr>
            <a:r>
              <a:rPr lang="en-US" dirty="0">
                <a:latin typeface="Cambria" panose="02040503050406030204" pitchFamily="18" charset="0"/>
                <a:ea typeface="Cambria" panose="02040503050406030204" pitchFamily="18" charset="0"/>
              </a:rPr>
              <a:t>	    n = number of bits in each memory location</a:t>
            </a:r>
          </a:p>
          <a:p>
            <a:pPr marL="0" indent="0" algn="just">
              <a:lnSpc>
                <a:spcPct val="150000"/>
              </a:lnSpc>
              <a:buNone/>
            </a:pPr>
            <a:r>
              <a:rPr lang="en-US" dirty="0">
                <a:latin typeface="Cambria" panose="02040503050406030204" pitchFamily="18" charset="0"/>
                <a:ea typeface="Cambria" panose="02040503050406030204" pitchFamily="18" charset="0"/>
              </a:rPr>
              <a:t>e.g. 256X8 (256 B) memory. </a:t>
            </a:r>
          </a:p>
          <a:p>
            <a:pPr marL="0" indent="0" algn="just">
              <a:lnSpc>
                <a:spcPct val="150000"/>
              </a:lnSpc>
              <a:buNone/>
            </a:pPr>
            <a:r>
              <a:rPr lang="en-US" dirty="0">
                <a:latin typeface="Cambria" panose="02040503050406030204" pitchFamily="18" charset="0"/>
                <a:ea typeface="Cambria" panose="02040503050406030204" pitchFamily="18" charset="0"/>
              </a:rPr>
              <a:t>m = 256 = 2^8, so there are 8 address lines</a:t>
            </a:r>
          </a:p>
          <a:p>
            <a:pPr marL="0" indent="0" algn="just">
              <a:lnSpc>
                <a:spcPct val="150000"/>
              </a:lnSpc>
              <a:buNone/>
            </a:pPr>
            <a:r>
              <a:rPr lang="en-US" dirty="0">
                <a:latin typeface="Cambria" panose="02040503050406030204" pitchFamily="18" charset="0"/>
                <a:ea typeface="Cambria" panose="02040503050406030204" pitchFamily="18" charset="0"/>
              </a:rPr>
              <a:t>n = 8, there are 8 data lines.</a:t>
            </a:r>
          </a:p>
          <a:p>
            <a:pPr marL="0" indent="0" algn="just">
              <a:lnSpc>
                <a:spcPct val="150000"/>
              </a:lnSpc>
              <a:buNone/>
            </a:pPr>
            <a:r>
              <a:rPr lang="en-US" sz="2800" dirty="0">
                <a:latin typeface="Cambria" panose="02040503050406030204" pitchFamily="18" charset="0"/>
                <a:ea typeface="Cambria" panose="02040503050406030204" pitchFamily="18" charset="0"/>
              </a:rPr>
              <a:t>Prob.:	Find the length of address and data bus of 2048X512 memory chip.</a:t>
            </a:r>
          </a:p>
          <a:p>
            <a:pPr marL="0" indent="0" algn="just">
              <a:lnSpc>
                <a:spcPct val="150000"/>
              </a:lnSpc>
              <a:buNone/>
            </a:pPr>
            <a:r>
              <a:rPr lang="en-US" sz="2800" dirty="0">
                <a:latin typeface="Cambria" panose="02040503050406030204" pitchFamily="18" charset="0"/>
                <a:ea typeface="Cambria" panose="02040503050406030204" pitchFamily="18" charset="0"/>
              </a:rPr>
              <a:t>Sol.:	2048X512 = (2^11)X512</a:t>
            </a:r>
          </a:p>
          <a:p>
            <a:pPr marL="0" indent="0" algn="just">
              <a:lnSpc>
                <a:spcPct val="150000"/>
              </a:lnSpc>
              <a:buNone/>
            </a:pPr>
            <a:r>
              <a:rPr lang="en-US" sz="2800" dirty="0">
                <a:latin typeface="Cambria" panose="02040503050406030204" pitchFamily="18" charset="0"/>
                <a:ea typeface="Cambria" panose="02040503050406030204" pitchFamily="18" charset="0"/>
              </a:rPr>
              <a:t>	So, length of address = 11 and number of data lines = 512     (Answer)</a:t>
            </a:r>
          </a:p>
          <a:p>
            <a:pPr marL="0" indent="0" algn="just">
              <a:lnSpc>
                <a:spcPct val="150000"/>
              </a:lnSpc>
              <a:buNone/>
            </a:pPr>
            <a:endParaRPr lang="en-US"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9031730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BC19B2A-C870-4417-B960-1978CCBB9D44}"/>
              </a:ext>
            </a:extLst>
          </p:cNvPr>
          <p:cNvSpPr>
            <a:spLocks noGrp="1"/>
          </p:cNvSpPr>
          <p:nvPr>
            <p:ph idx="1"/>
          </p:nvPr>
        </p:nvSpPr>
        <p:spPr>
          <a:xfrm>
            <a:off x="717452" y="520506"/>
            <a:ext cx="10874326" cy="5922498"/>
          </a:xfrm>
        </p:spPr>
        <p:txBody>
          <a:bodyPr>
            <a:noAutofit/>
          </a:bodyPr>
          <a:lstStyle/>
          <a:p>
            <a:pPr marL="0" indent="0" algn="just">
              <a:lnSpc>
                <a:spcPct val="150000"/>
              </a:lnSpc>
              <a:buNone/>
            </a:pPr>
            <a:r>
              <a:rPr lang="en-US" sz="1600" dirty="0">
                <a:latin typeface="Cambria" panose="02040503050406030204" pitchFamily="18" charset="0"/>
                <a:ea typeface="Cambria" panose="02040503050406030204" pitchFamily="18" charset="0"/>
              </a:rPr>
              <a:t>Number of memory ICs required to construct a memory.</a:t>
            </a:r>
          </a:p>
          <a:p>
            <a:pPr marL="0" indent="0" algn="just">
              <a:lnSpc>
                <a:spcPct val="150000"/>
              </a:lnSpc>
              <a:buNone/>
            </a:pPr>
            <a:r>
              <a:rPr lang="en-US" sz="1600" dirty="0">
                <a:latin typeface="Cambria" panose="02040503050406030204" pitchFamily="18" charset="0"/>
                <a:ea typeface="Cambria" panose="02040503050406030204" pitchFamily="18" charset="0"/>
              </a:rPr>
              <a:t>	Number of ICs required = Memory to be designed / Available capacity.</a:t>
            </a:r>
          </a:p>
          <a:p>
            <a:pPr marL="0" indent="0" algn="just">
              <a:lnSpc>
                <a:spcPct val="150000"/>
              </a:lnSpc>
              <a:buNone/>
            </a:pPr>
            <a:r>
              <a:rPr lang="en-US" sz="1600" dirty="0">
                <a:latin typeface="Cambria" panose="02040503050406030204" pitchFamily="18" charset="0"/>
                <a:ea typeface="Cambria" panose="02040503050406030204" pitchFamily="18" charset="0"/>
              </a:rPr>
              <a:t>Prob.:	Construct 32 KB memory using 256X4 ICs.</a:t>
            </a:r>
          </a:p>
          <a:p>
            <a:pPr marL="0" indent="0" algn="just">
              <a:lnSpc>
                <a:spcPct val="150000"/>
              </a:lnSpc>
              <a:buNone/>
            </a:pPr>
            <a:r>
              <a:rPr lang="en-US" sz="1600" dirty="0">
                <a:latin typeface="Cambria" panose="02040503050406030204" pitchFamily="18" charset="0"/>
                <a:ea typeface="Cambria" panose="02040503050406030204" pitchFamily="18" charset="0"/>
              </a:rPr>
              <a:t>Sol.:	Number of 256X4 ICs = [32X(2^10)X8]/[256X4] </a:t>
            </a:r>
          </a:p>
          <a:p>
            <a:pPr marL="0" indent="0" algn="just">
              <a:lnSpc>
                <a:spcPct val="150000"/>
              </a:lnSpc>
              <a:buNone/>
            </a:pPr>
            <a:r>
              <a:rPr lang="en-US" sz="1600" dirty="0">
                <a:latin typeface="Cambria" panose="02040503050406030204" pitchFamily="18" charset="0"/>
                <a:ea typeface="Cambria" panose="02040503050406030204" pitchFamily="18" charset="0"/>
              </a:rPr>
              <a:t>			    = [32X(2^10)X8]/[(2^8)X4] = 32X2^2X2 = 32X4X2 = 256</a:t>
            </a:r>
          </a:p>
          <a:p>
            <a:pPr marL="0" indent="0" algn="just">
              <a:lnSpc>
                <a:spcPct val="150000"/>
              </a:lnSpc>
              <a:buNone/>
            </a:pPr>
            <a:r>
              <a:rPr lang="en-US" sz="1600" dirty="0">
                <a:latin typeface="Cambria" panose="02040503050406030204" pitchFamily="18" charset="0"/>
                <a:ea typeface="Cambria" panose="02040503050406030204" pitchFamily="18" charset="0"/>
              </a:rPr>
              <a:t>	Altogether there will be 128 rows and in each row there are two 256X4 ICs</a:t>
            </a:r>
          </a:p>
          <a:p>
            <a:pPr marL="0" indent="0" algn="just">
              <a:lnSpc>
                <a:spcPct val="150000"/>
              </a:lnSpc>
              <a:buNone/>
            </a:pPr>
            <a:r>
              <a:rPr lang="en-US" sz="1600" dirty="0">
                <a:latin typeface="Cambria" panose="02040503050406030204" pitchFamily="18" charset="0"/>
                <a:ea typeface="Cambria" panose="02040503050406030204" pitchFamily="18" charset="0"/>
              </a:rPr>
              <a:t>	Because in 32KB, there are 8 data line whereas in 256X4, there are 4 data lines.</a:t>
            </a:r>
          </a:p>
          <a:p>
            <a:pPr marL="0" indent="0" algn="just">
              <a:lnSpc>
                <a:spcPct val="150000"/>
              </a:lnSpc>
              <a:buNone/>
            </a:pPr>
            <a:r>
              <a:rPr lang="en-US" sz="1600" dirty="0">
                <a:latin typeface="Cambria" panose="02040503050406030204" pitchFamily="18" charset="0"/>
                <a:ea typeface="Cambria" panose="02040503050406030204" pitchFamily="18" charset="0"/>
              </a:rPr>
              <a:t>Prob.: 	Find number of 256X8 ROM chip required to design 8KB of memory.</a:t>
            </a:r>
          </a:p>
          <a:p>
            <a:pPr marL="0" indent="0" algn="just">
              <a:lnSpc>
                <a:spcPct val="150000"/>
              </a:lnSpc>
              <a:buNone/>
            </a:pPr>
            <a:r>
              <a:rPr lang="en-US" sz="1600" dirty="0">
                <a:latin typeface="Cambria" panose="02040503050406030204" pitchFamily="18" charset="0"/>
                <a:ea typeface="Cambria" panose="02040503050406030204" pitchFamily="18" charset="0"/>
              </a:rPr>
              <a:t>Sol.: 	256X8 = 256 B  and 256X4 = 1024 B = 1 KB</a:t>
            </a:r>
          </a:p>
          <a:p>
            <a:pPr marL="0" indent="0" algn="just">
              <a:lnSpc>
                <a:spcPct val="150000"/>
              </a:lnSpc>
              <a:buNone/>
            </a:pPr>
            <a:r>
              <a:rPr lang="en-US" sz="1600" dirty="0">
                <a:latin typeface="Cambria" panose="02040503050406030204" pitchFamily="18" charset="0"/>
                <a:ea typeface="Cambria" panose="02040503050406030204" pitchFamily="18" charset="0"/>
              </a:rPr>
              <a:t>	To design 1 KB requires 4 chips</a:t>
            </a:r>
          </a:p>
          <a:p>
            <a:pPr marL="0" indent="0" algn="just">
              <a:lnSpc>
                <a:spcPct val="150000"/>
              </a:lnSpc>
              <a:buNone/>
            </a:pPr>
            <a:r>
              <a:rPr lang="en-US" sz="1600" dirty="0">
                <a:latin typeface="Cambria" panose="02040503050406030204" pitchFamily="18" charset="0"/>
                <a:ea typeface="Cambria" panose="02040503050406030204" pitchFamily="18" charset="0"/>
              </a:rPr>
              <a:t>       	so, to design 8 KB requires = 8X4 = 32 Chips.</a:t>
            </a:r>
          </a:p>
          <a:p>
            <a:pPr marL="0" indent="0" algn="just">
              <a:lnSpc>
                <a:spcPct val="150000"/>
              </a:lnSpc>
              <a:buNone/>
            </a:pPr>
            <a:r>
              <a:rPr lang="en-US" sz="1600" dirty="0">
                <a:latin typeface="Cambria" panose="02040503050406030204" pitchFamily="18" charset="0"/>
                <a:ea typeface="Cambria" panose="02040503050406030204" pitchFamily="18" charset="0"/>
              </a:rPr>
              <a:t>	Number of Chips = 8 KB / (256X8) = [8X(2^10)X8]/[(2^8)X8] = 8X2^2 = 8X4 = 32</a:t>
            </a:r>
          </a:p>
        </p:txBody>
      </p:sp>
    </p:spTree>
    <p:extLst>
      <p:ext uri="{BB962C8B-B14F-4D97-AF65-F5344CB8AC3E}">
        <p14:creationId xmlns:p14="http://schemas.microsoft.com/office/powerpoint/2010/main" val="163632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BC19B2A-C870-4417-B960-1978CCBB9D44}"/>
              </a:ext>
            </a:extLst>
          </p:cNvPr>
          <p:cNvSpPr>
            <a:spLocks noGrp="1"/>
          </p:cNvSpPr>
          <p:nvPr>
            <p:ph idx="1"/>
          </p:nvPr>
        </p:nvSpPr>
        <p:spPr>
          <a:xfrm>
            <a:off x="717452" y="520506"/>
            <a:ext cx="10874326" cy="5922498"/>
          </a:xfrm>
        </p:spPr>
        <p:txBody>
          <a:bodyPr>
            <a:noAutofit/>
          </a:bodyPr>
          <a:lstStyle/>
          <a:p>
            <a:pPr algn="just">
              <a:lnSpc>
                <a:spcPct val="150000"/>
              </a:lnSpc>
              <a:buFont typeface="Arial" panose="020B0604020202020204" pitchFamily="34" charset="0"/>
              <a:buChar char="•"/>
            </a:pPr>
            <a:r>
              <a:rPr lang="en-US" sz="1600" b="1" dirty="0">
                <a:effectLst/>
                <a:latin typeface="Cambria" panose="02040503050406030204" pitchFamily="18" charset="0"/>
                <a:ea typeface="Cambria" panose="02040503050406030204" pitchFamily="18" charset="0"/>
              </a:rPr>
              <a:t>RAM (Random Access Memory):</a:t>
            </a:r>
            <a:r>
              <a:rPr lang="en-US" sz="1600" b="0" dirty="0">
                <a:effectLst/>
                <a:latin typeface="Cambria" panose="02040503050406030204" pitchFamily="18" charset="0"/>
                <a:ea typeface="Cambria" panose="02040503050406030204" pitchFamily="18" charset="0"/>
              </a:rPr>
              <a:t> We can read as well as write data on this type of memory. The chip of this type has pins for both memory read and memory write signals.</a:t>
            </a:r>
          </a:p>
          <a:p>
            <a:pPr algn="just">
              <a:lnSpc>
                <a:spcPct val="150000"/>
              </a:lnSpc>
              <a:buFont typeface="Arial" panose="020B0604020202020204" pitchFamily="34" charset="0"/>
              <a:buChar char="•"/>
            </a:pPr>
            <a:r>
              <a:rPr lang="en-US" sz="1600" b="1" dirty="0">
                <a:effectLst/>
                <a:latin typeface="Cambria" panose="02040503050406030204" pitchFamily="18" charset="0"/>
                <a:ea typeface="Cambria" panose="02040503050406030204" pitchFamily="18" charset="0"/>
              </a:rPr>
              <a:t>ROM (Read Only Memory): </a:t>
            </a:r>
            <a:r>
              <a:rPr lang="en-US" sz="1600" b="0" dirty="0">
                <a:effectLst/>
                <a:latin typeface="Cambria" panose="02040503050406030204" pitchFamily="18" charset="0"/>
                <a:ea typeface="Cambria" panose="02040503050406030204" pitchFamily="18" charset="0"/>
              </a:rPr>
              <a:t>As the name suggests, we can only write data on this type of memory chip. The chip of this type has a pin only for memory read signal.</a:t>
            </a:r>
          </a:p>
          <a:p>
            <a:pPr marL="0" indent="0" algn="just">
              <a:lnSpc>
                <a:spcPct val="150000"/>
              </a:lnSpc>
              <a:buNone/>
            </a:pPr>
            <a:r>
              <a:rPr lang="en-US" sz="1600" b="1" dirty="0">
                <a:latin typeface="Cambria" panose="02040503050406030204" pitchFamily="18" charset="0"/>
                <a:ea typeface="Cambria" panose="02040503050406030204" pitchFamily="18" charset="0"/>
              </a:rPr>
              <a:t>Problem: </a:t>
            </a:r>
            <a:r>
              <a:rPr lang="en-US" sz="1600" dirty="0">
                <a:latin typeface="Cambria" panose="02040503050406030204" pitchFamily="18" charset="0"/>
                <a:ea typeface="Cambria" panose="02040503050406030204" pitchFamily="18" charset="0"/>
              </a:rPr>
              <a:t>Interface a 1kB EPROM and a 2 kB RAM with microprocessor 8085. The address allotted to 1 kB EPROM should be 3000H to 33FFH. You can assign the address range of your choice to the 2 kB RAM.</a:t>
            </a:r>
          </a:p>
          <a:p>
            <a:pPr marL="0" indent="0" algn="just">
              <a:lnSpc>
                <a:spcPct val="150000"/>
              </a:lnSpc>
              <a:buNone/>
            </a:pPr>
            <a:r>
              <a:rPr lang="en-US" sz="1600" b="1" dirty="0">
                <a:latin typeface="Cambria" panose="02040503050406030204" pitchFamily="18" charset="0"/>
                <a:ea typeface="Cambria" panose="02040503050406030204" pitchFamily="18" charset="0"/>
              </a:rPr>
              <a:t>Solution: </a:t>
            </a:r>
            <a:r>
              <a:rPr lang="en-US" sz="1600" b="0" dirty="0">
                <a:effectLst/>
                <a:latin typeface="Cambria" panose="02040503050406030204" pitchFamily="18" charset="0"/>
                <a:ea typeface="Cambria" panose="02040503050406030204" pitchFamily="18" charset="0"/>
              </a:rPr>
              <a:t>RAM and ROM both have same pins, except for WR pin, which is present in RAM and is not there in a ROM. Let us understand the pins one by one.</a:t>
            </a:r>
          </a:p>
          <a:p>
            <a:pPr marL="0" indent="0" algn="ctr">
              <a:lnSpc>
                <a:spcPct val="150000"/>
              </a:lnSpc>
              <a:buNone/>
            </a:pPr>
            <a:endParaRPr lang="en-US" sz="2400" dirty="0">
              <a:latin typeface="Cambria" panose="02040503050406030204" pitchFamily="18" charset="0"/>
              <a:ea typeface="Cambria" panose="02040503050406030204" pitchFamily="18" charset="0"/>
            </a:endParaRPr>
          </a:p>
        </p:txBody>
      </p:sp>
      <p:pic>
        <p:nvPicPr>
          <p:cNvPr id="4" name="Picture 3">
            <a:extLst>
              <a:ext uri="{FF2B5EF4-FFF2-40B4-BE49-F238E27FC236}">
                <a16:creationId xmlns:a16="http://schemas.microsoft.com/office/drawing/2014/main" id="{DAF53885-C6AF-46ED-B92E-A164883813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03600" y="3867462"/>
            <a:ext cx="5384800" cy="2203553"/>
          </a:xfrm>
          <a:prstGeom prst="rect">
            <a:avLst/>
          </a:prstGeom>
        </p:spPr>
      </p:pic>
    </p:spTree>
    <p:extLst>
      <p:ext uri="{BB962C8B-B14F-4D97-AF65-F5344CB8AC3E}">
        <p14:creationId xmlns:p14="http://schemas.microsoft.com/office/powerpoint/2010/main" val="14561141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BC19B2A-C870-4417-B960-1978CCBB9D44}"/>
              </a:ext>
            </a:extLst>
          </p:cNvPr>
          <p:cNvSpPr>
            <a:spLocks noGrp="1"/>
          </p:cNvSpPr>
          <p:nvPr>
            <p:ph idx="1"/>
          </p:nvPr>
        </p:nvSpPr>
        <p:spPr>
          <a:xfrm>
            <a:off x="658837" y="479685"/>
            <a:ext cx="10874326" cy="6026046"/>
          </a:xfrm>
        </p:spPr>
        <p:txBody>
          <a:bodyPr>
            <a:noAutofit/>
          </a:bodyPr>
          <a:lstStyle/>
          <a:p>
            <a:pPr algn="just">
              <a:lnSpc>
                <a:spcPct val="150000"/>
              </a:lnSpc>
              <a:buFont typeface="Arial" panose="020B0604020202020204" pitchFamily="34" charset="0"/>
              <a:buChar char="•"/>
            </a:pPr>
            <a:r>
              <a:rPr lang="en-US" sz="1600" b="1" dirty="0">
                <a:latin typeface="Cambria" panose="02040503050406030204" pitchFamily="18" charset="0"/>
                <a:ea typeface="Cambria" panose="02040503050406030204" pitchFamily="18" charset="0"/>
              </a:rPr>
              <a:t>Data pins: </a:t>
            </a:r>
            <a:r>
              <a:rPr lang="en-US" sz="1600" dirty="0">
                <a:effectLst/>
                <a:latin typeface="Cambria" panose="02040503050406030204" pitchFamily="18" charset="0"/>
                <a:ea typeface="Cambria" panose="02040503050406030204" pitchFamily="18" charset="0"/>
              </a:rPr>
              <a:t>Since each memory location stores eight bits, there are eight data lines D0-D7 connected to the memory chip.</a:t>
            </a:r>
            <a:endParaRPr lang="en-US" sz="1600" dirty="0">
              <a:latin typeface="Cambria" panose="02040503050406030204" pitchFamily="18" charset="0"/>
              <a:ea typeface="Cambria" panose="02040503050406030204" pitchFamily="18" charset="0"/>
            </a:endParaRPr>
          </a:p>
          <a:p>
            <a:pPr algn="just">
              <a:lnSpc>
                <a:spcPct val="150000"/>
              </a:lnSpc>
              <a:buFont typeface="Arial" panose="020B0604020202020204" pitchFamily="34" charset="0"/>
              <a:buChar char="•"/>
            </a:pPr>
            <a:r>
              <a:rPr lang="en-US" sz="1600" b="1" dirty="0">
                <a:latin typeface="Cambria" panose="02040503050406030204" pitchFamily="18" charset="0"/>
                <a:ea typeface="Cambria" panose="02040503050406030204" pitchFamily="18" charset="0"/>
              </a:rPr>
              <a:t>Address pins: </a:t>
            </a:r>
            <a:r>
              <a:rPr lang="en-US" sz="1600" dirty="0">
                <a:effectLst/>
                <a:latin typeface="Cambria" panose="02040503050406030204" pitchFamily="18" charset="0"/>
                <a:ea typeface="Cambria" panose="02040503050406030204" pitchFamily="18" charset="0"/>
              </a:rPr>
              <a:t>The number of address pins depends on the size of the memory. In this case, a memory of size 1 kB x 8 will have 2</a:t>
            </a:r>
            <a:r>
              <a:rPr lang="en-US" sz="1600" baseline="30000" dirty="0">
                <a:effectLst/>
                <a:latin typeface="Cambria" panose="02040503050406030204" pitchFamily="18" charset="0"/>
                <a:ea typeface="Cambria" panose="02040503050406030204" pitchFamily="18" charset="0"/>
              </a:rPr>
              <a:t>10</a:t>
            </a:r>
            <a:r>
              <a:rPr lang="en-US" sz="1600" dirty="0">
                <a:effectLst/>
                <a:latin typeface="Cambria" panose="02040503050406030204" pitchFamily="18" charset="0"/>
                <a:ea typeface="Cambria" panose="02040503050406030204" pitchFamily="18" charset="0"/>
              </a:rPr>
              <a:t> different memory locations. Hence, it will have ten address lines A0 to A9. Similarly, the 2 kB RAM will have 2</a:t>
            </a:r>
            <a:r>
              <a:rPr lang="en-US" sz="1600" baseline="30000" dirty="0">
                <a:effectLst/>
                <a:latin typeface="Cambria" panose="02040503050406030204" pitchFamily="18" charset="0"/>
                <a:ea typeface="Cambria" panose="02040503050406030204" pitchFamily="18" charset="0"/>
              </a:rPr>
              <a:t>11</a:t>
            </a:r>
            <a:r>
              <a:rPr lang="en-US" sz="1600" dirty="0">
                <a:effectLst/>
                <a:latin typeface="Cambria" panose="02040503050406030204" pitchFamily="18" charset="0"/>
                <a:ea typeface="Cambria" panose="02040503050406030204" pitchFamily="18" charset="0"/>
              </a:rPr>
              <a:t> different memory locations. So, there are 11 address lines A0-A10.</a:t>
            </a:r>
            <a:endParaRPr lang="en-US" sz="1600" dirty="0">
              <a:latin typeface="Cambria" panose="02040503050406030204" pitchFamily="18" charset="0"/>
              <a:ea typeface="Cambria" panose="02040503050406030204" pitchFamily="18" charset="0"/>
            </a:endParaRPr>
          </a:p>
          <a:p>
            <a:pPr algn="just">
              <a:lnSpc>
                <a:spcPct val="150000"/>
              </a:lnSpc>
              <a:buFont typeface="Arial" panose="020B0604020202020204" pitchFamily="34" charset="0"/>
              <a:buChar char="•"/>
            </a:pPr>
            <a:r>
              <a:rPr lang="en-US" sz="1600" b="1" dirty="0">
                <a:effectLst/>
                <a:latin typeface="Cambria" panose="02040503050406030204" pitchFamily="18" charset="0"/>
                <a:ea typeface="Cambria" panose="02040503050406030204" pitchFamily="18" charset="0"/>
              </a:rPr>
              <a:t>CS</a:t>
            </a:r>
            <a:r>
              <a:rPr lang="en-US" sz="1600" b="1" dirty="0">
                <a:latin typeface="Cambria" panose="02040503050406030204" pitchFamily="18" charset="0"/>
                <a:ea typeface="Cambria" panose="02040503050406030204" pitchFamily="18" charset="0"/>
              </a:rPr>
              <a:t> pin: </a:t>
            </a:r>
            <a:r>
              <a:rPr lang="en-US" sz="1600" dirty="0">
                <a:effectLst/>
                <a:latin typeface="Cambria" panose="02040503050406030204" pitchFamily="18" charset="0"/>
                <a:ea typeface="Cambria" panose="02040503050406030204" pitchFamily="18" charset="0"/>
              </a:rPr>
              <a:t>When this pin is enabled, the memory chip knows that the microprocessor is talking to it and responds to it accordingly. We need to generate this signal for each of the chips according to the range of addresses assigned to them. Basically, we select a chip only when it is needed. The Chip Select (CS) pin is used for this. </a:t>
            </a:r>
            <a:endParaRPr lang="en-US" sz="1600" dirty="0">
              <a:latin typeface="Cambria" panose="02040503050406030204" pitchFamily="18" charset="0"/>
              <a:ea typeface="Cambria" panose="02040503050406030204" pitchFamily="18" charset="0"/>
            </a:endParaRPr>
          </a:p>
          <a:p>
            <a:pPr algn="just">
              <a:lnSpc>
                <a:spcPct val="150000"/>
              </a:lnSpc>
              <a:buFont typeface="Arial" panose="020B0604020202020204" pitchFamily="34" charset="0"/>
              <a:buChar char="•"/>
            </a:pPr>
            <a:r>
              <a:rPr lang="en-US" sz="1600" b="1" dirty="0">
                <a:effectLst/>
                <a:latin typeface="Cambria" panose="02040503050406030204" pitchFamily="18" charset="0"/>
                <a:ea typeface="Cambria" panose="02040503050406030204" pitchFamily="18" charset="0"/>
              </a:rPr>
              <a:t>OE</a:t>
            </a:r>
            <a:r>
              <a:rPr lang="en-US" sz="1600" b="1" dirty="0">
                <a:latin typeface="Cambria" panose="02040503050406030204" pitchFamily="18" charset="0"/>
                <a:ea typeface="Cambria" panose="02040503050406030204" pitchFamily="18" charset="0"/>
              </a:rPr>
              <a:t> pin: </a:t>
            </a:r>
            <a:r>
              <a:rPr lang="en-US" sz="1600" dirty="0">
                <a:effectLst/>
                <a:latin typeface="Cambria" panose="02040503050406030204" pitchFamily="18" charset="0"/>
                <a:ea typeface="Cambria" panose="02040503050406030204" pitchFamily="18" charset="0"/>
              </a:rPr>
              <a:t>When this active-low output enable pin is enabled, the memory chip can output the data into the data bus.</a:t>
            </a:r>
            <a:endParaRPr lang="en-US" sz="1600" dirty="0">
              <a:latin typeface="Cambria" panose="02040503050406030204" pitchFamily="18" charset="0"/>
              <a:ea typeface="Cambria" panose="02040503050406030204" pitchFamily="18" charset="0"/>
            </a:endParaRPr>
          </a:p>
          <a:p>
            <a:pPr algn="just">
              <a:lnSpc>
                <a:spcPct val="150000"/>
              </a:lnSpc>
              <a:buFont typeface="Arial" panose="020B0604020202020204" pitchFamily="34" charset="0"/>
              <a:buChar char="•"/>
            </a:pPr>
            <a:r>
              <a:rPr lang="en-US" sz="1600" b="1" dirty="0">
                <a:effectLst/>
                <a:latin typeface="Cambria" panose="02040503050406030204" pitchFamily="18" charset="0"/>
                <a:ea typeface="Cambria" panose="02040503050406030204" pitchFamily="18" charset="0"/>
              </a:rPr>
              <a:t>WR</a:t>
            </a:r>
            <a:r>
              <a:rPr lang="en-US" sz="1600" b="1" dirty="0">
                <a:latin typeface="Cambria" panose="02040503050406030204" pitchFamily="18" charset="0"/>
                <a:ea typeface="Cambria" panose="02040503050406030204" pitchFamily="18" charset="0"/>
              </a:rPr>
              <a:t> pin: </a:t>
            </a:r>
            <a:r>
              <a:rPr lang="en-US" sz="1600" dirty="0">
                <a:effectLst/>
                <a:latin typeface="Cambria" panose="02040503050406030204" pitchFamily="18" charset="0"/>
                <a:ea typeface="Cambria" panose="02040503050406030204" pitchFamily="18" charset="0"/>
              </a:rPr>
              <a:t>Upon activation of this active-low memory write pin, data on the data bus is written on the memory chip at the location specified by the address bus.</a:t>
            </a:r>
            <a:endParaRPr lang="en-US" sz="1600" dirty="0">
              <a:latin typeface="Cambria" panose="02040503050406030204" pitchFamily="18" charset="0"/>
              <a:ea typeface="Cambria" panose="02040503050406030204" pitchFamily="18" charset="0"/>
            </a:endParaRPr>
          </a:p>
          <a:p>
            <a:pPr algn="just">
              <a:lnSpc>
                <a:spcPct val="150000"/>
              </a:lnSpc>
              <a:buFont typeface="Arial" panose="020B0604020202020204" pitchFamily="34" charset="0"/>
              <a:buChar char="•"/>
            </a:pPr>
            <a:r>
              <a:rPr lang="en-US" sz="1600" b="1" dirty="0">
                <a:effectLst/>
                <a:latin typeface="Cambria" panose="02040503050406030204" pitchFamily="18" charset="0"/>
                <a:ea typeface="Cambria" panose="02040503050406030204" pitchFamily="18" charset="0"/>
              </a:rPr>
              <a:t>VCC and GND pins: </a:t>
            </a:r>
            <a:r>
              <a:rPr lang="en-US" sz="1600" dirty="0">
                <a:effectLst/>
                <a:latin typeface="Cambria" panose="02040503050406030204" pitchFamily="18" charset="0"/>
                <a:ea typeface="Cambria" panose="02040503050406030204" pitchFamily="18" charset="0"/>
              </a:rPr>
              <a:t>These pins serve the purpose of powering the ICs. For simplicity, we will not show these pins in the diagram.</a:t>
            </a:r>
            <a:endParaRPr lang="en-US" sz="1600" dirty="0">
              <a:latin typeface="Cambria" panose="02040503050406030204" pitchFamily="18" charset="0"/>
              <a:ea typeface="Cambria" panose="02040503050406030204" pitchFamily="18" charset="0"/>
            </a:endParaRPr>
          </a:p>
          <a:p>
            <a:pPr marL="0" indent="0" algn="just">
              <a:lnSpc>
                <a:spcPct val="150000"/>
              </a:lnSpc>
              <a:buNone/>
            </a:pPr>
            <a:r>
              <a:rPr lang="en-US" sz="1600" dirty="0">
                <a:effectLst/>
                <a:latin typeface="Cambria" panose="02040503050406030204" pitchFamily="18" charset="0"/>
                <a:ea typeface="Cambria" panose="02040503050406030204" pitchFamily="18" charset="0"/>
              </a:rPr>
              <a:t>There are </a:t>
            </a:r>
            <a:r>
              <a:rPr lang="en-US" sz="1600" dirty="0">
                <a:effectLst/>
                <a:latin typeface="Cambria" panose="02040503050406030204" pitchFamily="18" charset="0"/>
                <a:ea typeface="Cambria" panose="02040503050406030204" pitchFamily="18" charset="0"/>
                <a:hlinkClick r:id="rId2">
                  <a:extLst>
                    <a:ext uri="{A12FA001-AC4F-418D-AE19-62706E023703}">
                      <ahyp:hlinkClr xmlns:ahyp="http://schemas.microsoft.com/office/drawing/2018/hyperlinkcolor" xmlns="" val="tx"/>
                    </a:ext>
                  </a:extLst>
                </a:hlinkClick>
              </a:rPr>
              <a:t>three types of buses in 8085</a:t>
            </a:r>
            <a:r>
              <a:rPr lang="en-US" sz="1600" dirty="0">
                <a:effectLst/>
                <a:latin typeface="Cambria" panose="02040503050406030204" pitchFamily="18" charset="0"/>
                <a:ea typeface="Cambria" panose="02040503050406030204" pitchFamily="18" charset="0"/>
              </a:rPr>
              <a:t> – Address bus, data bus, and control bus. Each of these buses will be connected to the memory chip.</a:t>
            </a:r>
          </a:p>
          <a:p>
            <a:pPr marL="0" indent="0" algn="just">
              <a:lnSpc>
                <a:spcPct val="150000"/>
              </a:lnSpc>
              <a:buNone/>
            </a:pPr>
            <a:endParaRPr lang="en-US" sz="16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9383835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617</TotalTime>
  <Words>1134</Words>
  <Application>Microsoft Office PowerPoint</Application>
  <PresentationFormat>Widescreen</PresentationFormat>
  <Paragraphs>235</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Calibri Light</vt:lpstr>
      <vt:lpstr>Cambria</vt:lpstr>
      <vt:lpstr>Office Theme</vt:lpstr>
      <vt:lpstr>Memory Interfacing in 8085</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Memory Interfacing in 8085</dc:title>
  <dc:creator>Black n White</dc:creator>
  <cp:lastModifiedBy>Kabir.CSE</cp:lastModifiedBy>
  <cp:revision>46</cp:revision>
  <dcterms:created xsi:type="dcterms:W3CDTF">2020-10-21T12:56:32Z</dcterms:created>
  <dcterms:modified xsi:type="dcterms:W3CDTF">2022-06-15T08:44:57Z</dcterms:modified>
</cp:coreProperties>
</file>