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8BB1B-312B-4BCC-A791-57AB2CD398A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02740-9FC7-48E0-B2B1-832C1D8A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9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602740-9FC7-48E0-B2B1-832C1D8ADD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37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D455-FDAA-413B-8EAA-A866309DD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EDC34-8010-4203-A8E6-9ECCBC52E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7DF74-769C-4777-94EC-6C90591E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2C82-B300-4A22-9450-957D073AE85C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0E927-7FD5-4493-976F-7860B5F2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78CB8-E2C8-422B-A67C-574449FA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91A3-273D-4C8A-A13E-13A675D4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91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81BC-84BA-43F4-B2E4-455CF7BE1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120F3-8C3A-46DF-84FB-C761ED369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0D667-A0E6-4135-AF1C-640D58ADD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2C82-B300-4A22-9450-957D073AE85C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E6BA2-B074-4513-AFED-49CDF6AA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39013-4005-4806-9CD9-0FEBFB366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91A3-273D-4C8A-A13E-13A675D4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58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5852B1-41EF-4F32-B244-3CBF1A2A7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500ED-5030-4680-AE06-DDB22DC4E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D1A48-41D5-464D-B927-DE475345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2C82-B300-4A22-9450-957D073AE85C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6DCB7-C4EE-4203-B588-CDD73000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4E41D-91AC-4F48-AB0F-82925D1C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91A3-273D-4C8A-A13E-13A675D4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0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998D2-5164-47C0-8238-E065F1E3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038AC-3549-4AF2-B32E-45A70C226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D010A-22C8-4B71-9DD3-20C4923A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2C82-B300-4A22-9450-957D073AE85C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CB4C9-77D6-4A77-8130-C517DA98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9856C-0C98-4D57-9880-20DCDEF2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91A3-273D-4C8A-A13E-13A675D4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5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1D534-72FF-4481-8646-CF986B67D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85F25-7C05-430A-B690-BCFF21865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9FBAD-CC5D-42A7-9E81-5087D1A42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2C82-B300-4A22-9450-957D073AE85C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BB338-D77E-44D8-83CF-516D2991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3F0F9-896F-48DC-8449-AD3E0B32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91A3-273D-4C8A-A13E-13A675D4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8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51326-E52F-4E1B-B7DD-E9019CD69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C9ED6-A52D-4618-A9EC-78FB941AB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002AF-185A-403A-B4CF-458A0DFC2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42BB2-A382-4D07-947B-DE1BCCF5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2C82-B300-4A22-9450-957D073AE85C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461C8-C75F-430A-BC44-AFD735D7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B9AEB-79F0-4CAB-AEFE-00D9868A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91A3-273D-4C8A-A13E-13A675D4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6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9F85-87BC-4BE4-A439-B3C94C971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41AFC-7287-4264-825F-5BA72216D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EAA6D-7884-4D92-AC8F-6EDC0D43D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E1BF98-A0F4-445D-9B43-11D66F89E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2445E2-05B0-4E3F-8559-1F6AD699B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0E2679-877F-4BF2-BA54-FDB6E1EDE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2C82-B300-4A22-9450-957D073AE85C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C9A421-C503-40E9-9FC3-92D6F59E1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400DFF-8E07-455C-93D5-252B18AD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91A3-273D-4C8A-A13E-13A675D4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8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1A879-C117-40DD-9A7B-ABFED187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BB450-2A42-4AB2-9F20-82BC5A690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2C82-B300-4A22-9450-957D073AE85C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2D2E6-8A94-480B-9686-A80650E0A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B7393-8E94-4212-BD3A-BE28475F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91A3-273D-4C8A-A13E-13A675D4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43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30A-A2E9-4DB4-846B-CB9CA8EAD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2C82-B300-4A22-9450-957D073AE85C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22E309-6490-49BA-9397-7DAFA569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6F469-8339-4E7B-A173-1A95F52E0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91A3-273D-4C8A-A13E-13A675D4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0353-08D9-4A28-8DA7-D176A6C8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58651-1E35-4A1D-8834-0F1500940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6E978-7DCA-4132-BA79-3625253BF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5F60C-A6AD-4114-8A7B-9D64AA9D3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2C82-B300-4A22-9450-957D073AE85C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19DAC-8CAB-40E8-B749-819E0CEA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55B1D-4795-48B0-ABE3-4EB21A72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91A3-273D-4C8A-A13E-13A675D4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215E-26C4-4F62-A04B-489DDF99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9D009E-1BCF-4522-8F7E-45089038B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F688B-A6A7-4998-9159-9173C676E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09DB7-C169-4FDE-952B-CDFC5106D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2C82-B300-4A22-9450-957D073AE85C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552A8-AAAB-4454-85DF-2DCFB95DF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EDBD2-F9B1-48EE-A6BF-CD32EB60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91A3-273D-4C8A-A13E-13A675D4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1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65C14-B907-4F72-AC8B-81A84429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8E2CB-E54D-4393-9A02-FBE1FB07C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9253F-8410-4EAB-A3BB-EE1BD9C30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D2C82-B300-4A22-9450-957D073AE85C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B25B-014F-498D-B72F-4B1F86264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CF302-2FBD-4BBA-9444-66B018414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091A3-273D-4C8A-A13E-13A675D4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0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7A5E5-A24B-4847-AB74-FC39C164E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5408"/>
            <a:ext cx="9144000" cy="1048117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Interrupt Vector Table</a:t>
            </a:r>
          </a:p>
        </p:txBody>
      </p:sp>
    </p:spTree>
    <p:extLst>
      <p:ext uri="{BB962C8B-B14F-4D97-AF65-F5344CB8AC3E}">
        <p14:creationId xmlns:p14="http://schemas.microsoft.com/office/powerpoint/2010/main" val="1622054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C3339-1D0D-49F2-ADBB-EBBB8E1C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689"/>
            <a:ext cx="10515600" cy="844697"/>
          </a:xfrm>
        </p:spPr>
        <p:txBody>
          <a:bodyPr>
            <a:normAutofit fontScale="90000"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Example: Determine the physical address of the ISR for the given IVT if Type 255 interrupt is encountered by 8086 microprocessor.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CD3B99-9282-4B48-BEE5-19F673FA3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717713"/>
              </p:ext>
            </p:extLst>
          </p:nvPr>
        </p:nvGraphicFramePr>
        <p:xfrm>
          <a:off x="2032000" y="1676263"/>
          <a:ext cx="8127999" cy="4464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428">
                  <a:extLst>
                    <a:ext uri="{9D8B030D-6E8A-4147-A177-3AD203B41FA5}">
                      <a16:colId xmlns:a16="http://schemas.microsoft.com/office/drawing/2014/main" val="3588995599"/>
                    </a:ext>
                  </a:extLst>
                </a:gridCol>
                <a:gridCol w="2138289">
                  <a:extLst>
                    <a:ext uri="{9D8B030D-6E8A-4147-A177-3AD203B41FA5}">
                      <a16:colId xmlns:a16="http://schemas.microsoft.com/office/drawing/2014/main" val="987573420"/>
                    </a:ext>
                  </a:extLst>
                </a:gridCol>
                <a:gridCol w="3984282">
                  <a:extLst>
                    <a:ext uri="{9D8B030D-6E8A-4147-A177-3AD203B41FA5}">
                      <a16:colId xmlns:a16="http://schemas.microsoft.com/office/drawing/2014/main" val="3506720553"/>
                    </a:ext>
                  </a:extLst>
                </a:gridCol>
              </a:tblGrid>
              <a:tr h="3720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CS : 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Physical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001362"/>
                  </a:ext>
                </a:extLst>
              </a:tr>
              <a:tr h="3720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0000 : 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05H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932940"/>
                  </a:ext>
                </a:extLst>
              </a:tr>
              <a:tr h="3720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34H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524235"/>
                  </a:ext>
                </a:extLst>
              </a:tr>
              <a:tr h="3720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99195"/>
                  </a:ext>
                </a:extLst>
              </a:tr>
              <a:tr h="3720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302976"/>
                  </a:ext>
                </a:extLst>
              </a:tr>
              <a:tr h="3720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180071"/>
                  </a:ext>
                </a:extLst>
              </a:tr>
              <a:tr h="3720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224821"/>
                  </a:ext>
                </a:extLst>
              </a:tr>
              <a:tr h="3720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24225"/>
                  </a:ext>
                </a:extLst>
              </a:tr>
              <a:tr h="3720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22H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7953"/>
                  </a:ext>
                </a:extLst>
              </a:tr>
              <a:tr h="3720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33H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475801"/>
                  </a:ext>
                </a:extLst>
              </a:tr>
              <a:tr h="3720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4563"/>
                  </a:ext>
                </a:extLst>
              </a:tr>
              <a:tr h="3720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40H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357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866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24CA1-ACD2-43AA-AE91-7DE1673C9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87791"/>
            <a:ext cx="10705514" cy="538917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3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Solution: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Type 255, N = 255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IP = 4N = 4X255 = 1020D = 003FCH (Address of the ISR IP)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IP is stored at this address. This is not the value of the IP, it is the value at which the IP of the ISR will be located.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CS = 4N+2 = 4X0+2 = 1022D = 003FEH (Address of the ISR CS)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IP of the ISR = 3322H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CS of the ISR = 4000H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Physical Address = CSX10H+IP = 3322X10+4000 = 43322H   </a:t>
            </a:r>
            <a:r>
              <a:rPr lang="en-US" sz="24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(Answer)</a:t>
            </a:r>
          </a:p>
        </p:txBody>
      </p:sp>
    </p:spTree>
    <p:extLst>
      <p:ext uri="{BB962C8B-B14F-4D97-AF65-F5344CB8AC3E}">
        <p14:creationId xmlns:p14="http://schemas.microsoft.com/office/powerpoint/2010/main" val="2028367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2F0EA-E760-4BE1-909C-D0AC628AC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9994"/>
            <a:ext cx="10515600" cy="5346969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Dedicated Interrupts (5) – Type 0 to Type 4 – They also called as predefined interrupts.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Reserved Interrupts (27) – Type 5 to Type 31 – Reserved by Intel for use in its future level of processors.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Available Interrupts (224) – Type 32 to Type 255 – Available to the user to be used as hardware or software interrupts.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Whether it is an external (h/w) or an internal (s/w) interrupt  mapped to Type number (N)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273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B3D5-0252-4400-8CE8-12359E4F0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249"/>
            <a:ext cx="10515600" cy="550171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The starting addresses of different types of interrupts are – </a:t>
            </a:r>
            <a:r>
              <a:rPr lang="en-US" sz="2100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(Range of different categories)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187BF87-67CE-459C-B9C8-976662DE8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412204"/>
              </p:ext>
            </p:extLst>
          </p:nvPr>
        </p:nvGraphicFramePr>
        <p:xfrm>
          <a:off x="2032000" y="1479321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351797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17658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638386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77076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Interrupt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Starting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Interrupt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Starting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54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Type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00000H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Type 32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00080H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04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Type 1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00004H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Type 33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00084H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145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Type 2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00008H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Type 34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00088H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228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Type 3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0000CH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Type 35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0008CH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35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Type 4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00010H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324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Type 5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00014H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815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Type 6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00018H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17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Type 252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003F0H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76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Type 29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Type 253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003F4H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280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Type 30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00078H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Type 254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003F8H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5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Type 31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0007CH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Type 255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003FCH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52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26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3588B-A5C9-4036-B7B9-F8A22575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1858"/>
            <a:ext cx="10515600" cy="537510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Interrupt Vector Table (IVT)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IVT is a structured list containing the addresses of Interrupt Service Routine (ISR) for various interrupts. It is also known as Interrupt Pointer Table (IPT).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INT   N,    N = Type Number = 0 to 255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 256 Software Interrupts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IVT should have the addresses of ISR for 256 interrupts.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Physical Address = Code Segment and Instruction Pointer = CS X 10H + IP = 20 bits in size.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CS = 2 bytes and IP = 2 bytes.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So there is unique 256 interrupts ISR addresses.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256 interrupts = 256 X 4 = 1024 bytes = 1KB is located in the starting part of memory.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Address range will be CS : IP = 0000 : 0000 to 0000 : 03FFH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96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DD6CA-8C0E-4477-8E0E-09AEDFF0B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129"/>
            <a:ext cx="10515600" cy="531883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Interrupt Vector Table (IVT)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3424B49-AD9A-46BE-9C81-8B10207E3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897688"/>
              </p:ext>
            </p:extLst>
          </p:nvPr>
        </p:nvGraphicFramePr>
        <p:xfrm>
          <a:off x="2032000" y="1690337"/>
          <a:ext cx="812799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889955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75734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06720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CS : 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Physical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00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0000 : 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 byte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93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52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9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302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18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22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2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475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357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66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DD6CA-8C0E-4477-8E0E-09AEDFF0B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129"/>
            <a:ext cx="10515600" cy="531883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Interrupt Vector Table (IVT)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3424B49-AD9A-46BE-9C81-8B10207E3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637739"/>
              </p:ext>
            </p:extLst>
          </p:nvPr>
        </p:nvGraphicFramePr>
        <p:xfrm>
          <a:off x="2032000" y="1690337"/>
          <a:ext cx="812799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889955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75734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06720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CS : 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Physical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00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93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52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9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302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18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22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2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475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357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48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9D216-F699-4712-8C35-FF7D94A6A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4062"/>
            <a:ext cx="10515600" cy="5332901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For any interrupt to be pointed to an ISR we need 4 bytes.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Type number = 0 to 255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Type 0 interrupt (Divide by 0)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 execute Type 0 interrupt in needs to go to the specific ISR.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Higher memory address contains higher byte and lower memory address contains lower byte.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IP for the ISR of Type N = 4N (Where, N is Type number)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CS for the ISR of Type N = 4N+2 (Where, N is Type number)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For Type 1, IP = 4X1 = 00004H and CS = 4X1+2 = 00006H.</a:t>
            </a:r>
          </a:p>
        </p:txBody>
      </p:sp>
    </p:spTree>
    <p:extLst>
      <p:ext uri="{BB962C8B-B14F-4D97-AF65-F5344CB8AC3E}">
        <p14:creationId xmlns:p14="http://schemas.microsoft.com/office/powerpoint/2010/main" val="929173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DB487E1-B1F5-4775-A876-21E0223D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406548"/>
              </p:ext>
            </p:extLst>
          </p:nvPr>
        </p:nvGraphicFramePr>
        <p:xfrm>
          <a:off x="2032000" y="1183892"/>
          <a:ext cx="812799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428">
                  <a:extLst>
                    <a:ext uri="{9D8B030D-6E8A-4147-A177-3AD203B41FA5}">
                      <a16:colId xmlns:a16="http://schemas.microsoft.com/office/drawing/2014/main" val="3588995599"/>
                    </a:ext>
                  </a:extLst>
                </a:gridCol>
                <a:gridCol w="2138289">
                  <a:extLst>
                    <a:ext uri="{9D8B030D-6E8A-4147-A177-3AD203B41FA5}">
                      <a16:colId xmlns:a16="http://schemas.microsoft.com/office/drawing/2014/main" val="987573420"/>
                    </a:ext>
                  </a:extLst>
                </a:gridCol>
                <a:gridCol w="3984282">
                  <a:extLst>
                    <a:ext uri="{9D8B030D-6E8A-4147-A177-3AD203B41FA5}">
                      <a16:colId xmlns:a16="http://schemas.microsoft.com/office/drawing/2014/main" val="3506720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CS : 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Physical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00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0000 : 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IP (Lower byte) for Type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93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IP (Higher byte) for Type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52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CS (Lower byte) for Type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9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CS (Higher byte) for Type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302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IP (Lower byte) for Type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18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IP (Higher byte) for Type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22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CS (Lower byte) for Type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2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CS (Higher byte) for Type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475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357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865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5A54B63-8AA6-448F-B257-2741EF5E7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034255"/>
              </p:ext>
            </p:extLst>
          </p:nvPr>
        </p:nvGraphicFramePr>
        <p:xfrm>
          <a:off x="2032000" y="1690337"/>
          <a:ext cx="812799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480">
                  <a:extLst>
                    <a:ext uri="{9D8B030D-6E8A-4147-A177-3AD203B41FA5}">
                      <a16:colId xmlns:a16="http://schemas.microsoft.com/office/drawing/2014/main" val="3588995599"/>
                    </a:ext>
                  </a:extLst>
                </a:gridCol>
                <a:gridCol w="2236763">
                  <a:extLst>
                    <a:ext uri="{9D8B030D-6E8A-4147-A177-3AD203B41FA5}">
                      <a16:colId xmlns:a16="http://schemas.microsoft.com/office/drawing/2014/main" val="987573420"/>
                    </a:ext>
                  </a:extLst>
                </a:gridCol>
                <a:gridCol w="4082756">
                  <a:extLst>
                    <a:ext uri="{9D8B030D-6E8A-4147-A177-3AD203B41FA5}">
                      <a16:colId xmlns:a16="http://schemas.microsoft.com/office/drawing/2014/main" val="3506720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CS : 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Physical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00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93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52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9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IP (Lower byte) for Type 254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302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IP (Higher byte) for Type 254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18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CS (Lower byte) for Type 254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22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CS (Higher byte) for Type 254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2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IP (Lower byte) for Type 255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IP (Higher byte) for Type 255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475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CS (Lower byte) for Type 255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CS (Higher byte) for Type 255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357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986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C3339-1D0D-49F2-ADBB-EBBB8E1C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689"/>
            <a:ext cx="10515600" cy="84469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Example: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Determine the physical address of the ISR for the given IVT if Type 0 interrupt is encountered by 8086 microprocessor.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CD3B99-9282-4B48-BEE5-19F673FA3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685949"/>
              </p:ext>
            </p:extLst>
          </p:nvPr>
        </p:nvGraphicFramePr>
        <p:xfrm>
          <a:off x="2032000" y="1704400"/>
          <a:ext cx="812799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428">
                  <a:extLst>
                    <a:ext uri="{9D8B030D-6E8A-4147-A177-3AD203B41FA5}">
                      <a16:colId xmlns:a16="http://schemas.microsoft.com/office/drawing/2014/main" val="3588995599"/>
                    </a:ext>
                  </a:extLst>
                </a:gridCol>
                <a:gridCol w="2138289">
                  <a:extLst>
                    <a:ext uri="{9D8B030D-6E8A-4147-A177-3AD203B41FA5}">
                      <a16:colId xmlns:a16="http://schemas.microsoft.com/office/drawing/2014/main" val="987573420"/>
                    </a:ext>
                  </a:extLst>
                </a:gridCol>
                <a:gridCol w="3984282">
                  <a:extLst>
                    <a:ext uri="{9D8B030D-6E8A-4147-A177-3AD203B41FA5}">
                      <a16:colId xmlns:a16="http://schemas.microsoft.com/office/drawing/2014/main" val="3506720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CS : 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Physical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00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0000 : 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05H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93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34H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52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9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302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18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22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2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2000 : 3405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23405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MOV AX, BX (in Hex Code)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2000 : 3406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23406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475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2000 : 3407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23407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2000 : 3408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23408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357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853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24CA1-ACD2-43AA-AE91-7DE1673C9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87791"/>
            <a:ext cx="10705514" cy="538917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3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Solution: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Type 0, N = 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IP = 4N = 4X0 = 00000H (Address of the ISR IP)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IP is stored at this address. This is not the value of the IP, it is the value at which the IP of the ISR will be located.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CS = 4N+2 = 4X0+2 = 00002H (Address of the ISR CS)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IP of the ISR = 3405H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CS of the ISR = 2000H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Physical Address = CSX10H+IP = 2000X10+3405 = 23405H   </a:t>
            </a:r>
            <a:r>
              <a:rPr lang="en-US" sz="24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(Answer)</a:t>
            </a:r>
          </a:p>
        </p:txBody>
      </p:sp>
    </p:spTree>
    <p:extLst>
      <p:ext uri="{BB962C8B-B14F-4D97-AF65-F5344CB8AC3E}">
        <p14:creationId xmlns:p14="http://schemas.microsoft.com/office/powerpoint/2010/main" val="3900826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1176</Words>
  <Application>Microsoft Office PowerPoint</Application>
  <PresentationFormat>Widescreen</PresentationFormat>
  <Paragraphs>307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Wingdings</vt:lpstr>
      <vt:lpstr>Office Theme</vt:lpstr>
      <vt:lpstr>Interrupt Vector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Determine the physical address of the ISR for the given IVT if Type 0 interrupt is encountered by 8086 microprocessor.</vt:lpstr>
      <vt:lpstr>PowerPoint Presentation</vt:lpstr>
      <vt:lpstr>Example: Determine the physical address of the ISR for the given IVT if Type 255 interrupt is encountered by 8086 microprocessor.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Interrupt Vector Table</dc:title>
  <dc:creator>Black n White</dc:creator>
  <cp:lastModifiedBy>Kabir.CSE</cp:lastModifiedBy>
  <cp:revision>30</cp:revision>
  <dcterms:created xsi:type="dcterms:W3CDTF">2020-11-04T14:59:42Z</dcterms:created>
  <dcterms:modified xsi:type="dcterms:W3CDTF">2022-07-14T02:42:50Z</dcterms:modified>
</cp:coreProperties>
</file>