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1"/>
  </p:sldMasterIdLst>
  <p:notesMasterIdLst>
    <p:notesMasterId r:id="rId33"/>
  </p:notesMasterIdLst>
  <p:handoutMasterIdLst>
    <p:handoutMasterId r:id="rId34"/>
  </p:handout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 id="284" r:id="rId28"/>
    <p:sldId id="293" r:id="rId29"/>
    <p:sldId id="294" r:id="rId30"/>
    <p:sldId id="295" r:id="rId31"/>
    <p:sldId id="298"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trimx@jmu.edu" initials="m" lastIdx="4" clrIdx="0">
    <p:extLst>
      <p:ext uri="{19B8F6BF-5375-455C-9EA6-DF929625EA0E}">
        <p15:presenceInfo xmlns:p15="http://schemas.microsoft.com/office/powerpoint/2012/main" userId="e1a938607e11e8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912"/>
    <a:srgbClr val="BA2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634" autoAdjust="0"/>
  </p:normalViewPr>
  <p:slideViewPr>
    <p:cSldViewPr>
      <p:cViewPr varScale="1">
        <p:scale>
          <a:sx n="69" d="100"/>
          <a:sy n="69" d="100"/>
        </p:scale>
        <p:origin x="120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78"/>
    </p:cViewPr>
  </p:sorterViewPr>
  <p:notesViewPr>
    <p:cSldViewPr>
      <p:cViewPr varScale="1">
        <p:scale>
          <a:sx n="71" d="100"/>
          <a:sy n="71" d="100"/>
        </p:scale>
        <p:origin x="3029"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20000"/>
              </a:spcBef>
              <a:buClr>
                <a:schemeClr val="hlink"/>
              </a:buClr>
              <a:buSzPct val="110000"/>
              <a:buFont typeface="Wingdings" pitchFamily="2" charset="2"/>
              <a:buBlip>
                <a:blip r:embed="rId2"/>
              </a:buBlip>
              <a:defRPr sz="1200">
                <a:latin typeface="Arial" charset="0"/>
                <a:cs typeface="Arial" charset="0"/>
              </a:defRPr>
            </a:lvl1pPr>
          </a:lstStyle>
          <a:p>
            <a:pPr>
              <a:defRPr/>
            </a:pPr>
            <a:endParaRPr lang="en-US"/>
          </a:p>
        </p:txBody>
      </p:sp>
      <p:sp>
        <p:nvSpPr>
          <p:cNvPr id="10445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20000"/>
              </a:spcBef>
              <a:buClr>
                <a:schemeClr val="hlink"/>
              </a:buClr>
              <a:buSzPct val="110000"/>
              <a:buFont typeface="Wingdings" panose="05000000000000000000" pitchFamily="2" charset="2"/>
              <a:buBlip>
                <a:blip r:embed="rId2"/>
              </a:buBlip>
              <a:defRPr sz="1200"/>
            </a:lvl1pPr>
          </a:lstStyle>
          <a:p>
            <a:fld id="{2A9FE85F-BC8E-4ACD-9E59-4FFC34542938}" type="slidenum">
              <a:rPr lang="en-US" altLang="en-US"/>
              <a:pPr/>
              <a:t>‹#›</a:t>
            </a:fld>
            <a:endParaRPr lang="en-US" altLang="en-US"/>
          </a:p>
        </p:txBody>
      </p:sp>
    </p:spTree>
    <p:extLst>
      <p:ext uri="{BB962C8B-B14F-4D97-AF65-F5344CB8AC3E}">
        <p14:creationId xmlns:p14="http://schemas.microsoft.com/office/powerpoint/2010/main" val="1504939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cs typeface="Arial" charset="0"/>
              </a:defRPr>
            </a:lvl1pPr>
          </a:lstStyle>
          <a:p>
            <a:pPr>
              <a:defRPr/>
            </a:pPr>
            <a:endParaRPr 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cs typeface="Arial" charset="0"/>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cs typeface="Arial" charset="0"/>
              </a:defRPr>
            </a:lvl1pPr>
          </a:lstStyle>
          <a:p>
            <a:pPr>
              <a:defRPr/>
            </a:pPr>
            <a:endParaRPr lang="en-US"/>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F5F488AC-279B-4D8B-A679-FF80C5A02C55}" type="slidenum">
              <a:rPr lang="en-US" altLang="en-US"/>
              <a:pPr/>
              <a:t>‹#›</a:t>
            </a:fld>
            <a:endParaRPr lang="en-US" altLang="en-US"/>
          </a:p>
        </p:txBody>
      </p:sp>
    </p:spTree>
    <p:extLst>
      <p:ext uri="{BB962C8B-B14F-4D97-AF65-F5344CB8AC3E}">
        <p14:creationId xmlns:p14="http://schemas.microsoft.com/office/powerpoint/2010/main" val="271016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C1F9C0-743D-4B9E-9ADD-0EEF6F5876F2}" type="slidenum">
              <a:rPr lang="en-US" altLang="en-US">
                <a:latin typeface="Tahoma" panose="020B0604030504040204" pitchFamily="34" charset="0"/>
              </a:rPr>
              <a:pPr eaLnBrk="1" hangingPunct="1"/>
              <a:t>1</a:t>
            </a:fld>
            <a:endParaRPr lang="en-US" altLang="en-US">
              <a:latin typeface="Tahoma" panose="020B0604030504040204"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2510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2C92F9-51B5-4F44-BD29-FAB0991A4564}" type="slidenum">
              <a:rPr lang="en-US" altLang="en-US">
                <a:latin typeface="Tahoma" panose="020B0604030504040204" pitchFamily="34" charset="0"/>
              </a:rPr>
              <a:pPr eaLnBrk="1" hangingPunct="1"/>
              <a:t>11</a:t>
            </a:fld>
            <a:endParaRPr lang="en-US" altLang="en-US">
              <a:latin typeface="Tahoma" panose="020B0604030504040204"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As time goes on, the requirements that led</a:t>
            </a:r>
            <a:r>
              <a:rPr lang="en-US" altLang="en-US" baseline="0" dirty="0">
                <a:latin typeface="Arial" panose="020B0604020202020204" pitchFamily="34" charset="0"/>
                <a:cs typeface="Arial" panose="020B0604020202020204" pitchFamily="34" charset="0"/>
              </a:rPr>
              <a:t> to development of the original system may change because of changing business circumstances. In this case, the system may be working perfectly fine as far as the old requirements are concerned, but new requirements lead to modification efforts.</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3554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F5AA6E-8B65-4AD8-AEAE-0E842D90A577}" type="slidenum">
              <a:rPr lang="en-US" altLang="en-US">
                <a:latin typeface="Tahoma" panose="020B0604030504040204" pitchFamily="34" charset="0"/>
              </a:rPr>
              <a:pPr eaLnBrk="1" hangingPunct="1"/>
              <a:t>12</a:t>
            </a:fld>
            <a:endParaRPr lang="en-US" altLang="en-US">
              <a:latin typeface="Tahoma" panose="020B060403050404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As users continue to work with the system, they begin to discover new possibilities and new</a:t>
            </a:r>
            <a:r>
              <a:rPr lang="en-US" altLang="en-US" baseline="0" dirty="0">
                <a:latin typeface="Arial" panose="020B0604020202020204" pitchFamily="34" charset="0"/>
                <a:cs typeface="Arial" panose="020B0604020202020204" pitchFamily="34" charset="0"/>
              </a:rPr>
              <a:t> features they might find beneficial.  Perfective maintenance is done to make these improvements.</a:t>
            </a:r>
          </a:p>
          <a:p>
            <a:pPr eaLnBrk="1" hangingPunct="1"/>
            <a:endParaRPr lang="en-US" altLang="en-US" baseline="0" dirty="0">
              <a:latin typeface="Arial" panose="020B0604020202020204" pitchFamily="34" charset="0"/>
              <a:cs typeface="Arial" panose="020B0604020202020204" pitchFamily="34" charset="0"/>
            </a:endParaRPr>
          </a:p>
          <a:p>
            <a:pPr eaLnBrk="1" hangingPunct="1"/>
            <a:r>
              <a:rPr lang="en-US" altLang="en-US" baseline="0" dirty="0">
                <a:latin typeface="Arial" panose="020B0604020202020204" pitchFamily="34" charset="0"/>
                <a:cs typeface="Arial" panose="020B0604020202020204" pitchFamily="34" charset="0"/>
              </a:rPr>
              <a:t>Remember when we talked about the prototyping process, and the SDLC methodologies that involve heavy user involvement? This process helped users to discover what they needed, because they were able to get some hands-on experience using system functions. The same idea applies here. The more a system is used, the more the users will envision possible new features.</a:t>
            </a:r>
          </a:p>
          <a:p>
            <a:pPr eaLnBrk="1" hangingPunct="1"/>
            <a:endParaRPr lang="en-US" altLang="en-US" baseline="0" dirty="0">
              <a:latin typeface="Arial" panose="020B0604020202020204" pitchFamily="34" charset="0"/>
              <a:cs typeface="Arial" panose="020B0604020202020204" pitchFamily="34" charset="0"/>
            </a:endParaRPr>
          </a:p>
          <a:p>
            <a:pPr eaLnBrk="1" hangingPunct="1"/>
            <a:r>
              <a:rPr lang="en-US" altLang="en-US" baseline="0" dirty="0">
                <a:latin typeface="Arial" panose="020B0604020202020204" pitchFamily="34" charset="0"/>
                <a:cs typeface="Arial" panose="020B0604020202020204" pitchFamily="34" charset="0"/>
              </a:rPr>
              <a:t>This is a good thing. If a system is constantly evolving and improving, this means that the people using the system find it to actually be useful.  </a:t>
            </a:r>
            <a:r>
              <a:rPr lang="en-US" altLang="en-US" b="1" baseline="0" dirty="0">
                <a:latin typeface="Arial" panose="020B0604020202020204" pitchFamily="34" charset="0"/>
                <a:cs typeface="Arial" panose="020B0604020202020204" pitchFamily="34" charset="0"/>
              </a:rPr>
              <a:t>Corrective</a:t>
            </a:r>
            <a:r>
              <a:rPr lang="en-US" altLang="en-US" baseline="0" dirty="0">
                <a:latin typeface="Arial" panose="020B0604020202020204" pitchFamily="34" charset="0"/>
                <a:cs typeface="Arial" panose="020B0604020202020204" pitchFamily="34" charset="0"/>
              </a:rPr>
              <a:t> maintenance usually comes about because of user dissatisfaction. By contrast, </a:t>
            </a:r>
            <a:r>
              <a:rPr lang="en-US" altLang="en-US" b="1" baseline="0" dirty="0">
                <a:latin typeface="Arial" panose="020B0604020202020204" pitchFamily="34" charset="0"/>
                <a:cs typeface="Arial" panose="020B0604020202020204" pitchFamily="34" charset="0"/>
              </a:rPr>
              <a:t>perfective</a:t>
            </a:r>
            <a:r>
              <a:rPr lang="en-US" altLang="en-US" baseline="0" dirty="0">
                <a:latin typeface="Arial" panose="020B0604020202020204" pitchFamily="34" charset="0"/>
                <a:cs typeface="Arial" panose="020B0604020202020204" pitchFamily="34" charset="0"/>
              </a:rPr>
              <a:t> maintenance comes about because the users like what they are using, and see possibilities for making it even better.</a:t>
            </a:r>
          </a:p>
          <a:p>
            <a:pPr eaLnBrk="1" hangingPunct="1"/>
            <a:endParaRPr lang="en-US" altLang="en-US" baseline="0" dirty="0">
              <a:latin typeface="Arial" panose="020B0604020202020204" pitchFamily="34" charset="0"/>
              <a:cs typeface="Arial" panose="020B0604020202020204" pitchFamily="34" charset="0"/>
            </a:endParaRPr>
          </a:p>
          <a:p>
            <a:pPr eaLnBrk="1" hangingPunct="1"/>
            <a:r>
              <a:rPr lang="en-US" altLang="en-US" baseline="0" dirty="0">
                <a:latin typeface="Arial" panose="020B0604020202020204" pitchFamily="34" charset="0"/>
                <a:cs typeface="Arial" panose="020B0604020202020204" pitchFamily="34" charset="0"/>
              </a:rPr>
              <a:t>When you hear about “adding bells and whistles” to a system, you are hearing about perfective maintenance.</a:t>
            </a:r>
          </a:p>
          <a:p>
            <a:pPr eaLnBrk="1" hangingPunct="1"/>
            <a:endParaRPr lang="en-US" altLang="en-US" baseline="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8907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3A1BF16-0EE7-40F9-AFED-36C7DE1526B7}" type="slidenum">
              <a:rPr lang="en-US" altLang="en-US">
                <a:latin typeface="Tahoma" panose="020B0604030504040204" pitchFamily="34" charset="0"/>
              </a:rPr>
              <a:pPr eaLnBrk="1" hangingPunct="1"/>
              <a:t>13</a:t>
            </a:fld>
            <a:endParaRPr lang="en-US" altLang="en-US">
              <a:latin typeface="Tahoma" panose="020B060403050404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b="1" i="0" u="none" strike="noStrike" kern="1200" baseline="0" dirty="0">
                <a:solidFill>
                  <a:schemeClr val="tx1"/>
                </a:solidFill>
                <a:latin typeface="Arial" charset="0"/>
                <a:ea typeface="+mn-ea"/>
                <a:cs typeface="Arial" charset="0"/>
              </a:rPr>
              <a:t>Preventive maintenance </a:t>
            </a:r>
            <a:r>
              <a:rPr kumimoji="1" lang="en-US" sz="1200" b="0" i="0" u="none" strike="noStrike" kern="1200" baseline="0" dirty="0">
                <a:solidFill>
                  <a:schemeClr val="tx1"/>
                </a:solidFill>
                <a:latin typeface="Arial" charset="0"/>
                <a:ea typeface="+mn-ea"/>
                <a:cs typeface="Arial" charset="0"/>
              </a:rPr>
              <a:t>involves changes made to a system to reduce the chance of future system failure. An example of preventive maintenance might be to increase the number of records that a system can process far beyond what is currently needed, in anticipation of future increased demand.</a:t>
            </a:r>
          </a:p>
          <a:p>
            <a:endParaRPr kumimoji="1" lang="en-US" altLang="en-US" sz="1200" b="0" i="0" u="none" strike="noStrike" kern="1200" baseline="0" dirty="0">
              <a:solidFill>
                <a:schemeClr val="tx1"/>
              </a:solidFill>
              <a:latin typeface="Arial" charset="0"/>
              <a:ea typeface="+mn-ea"/>
              <a:cs typeface="Arial" charset="0"/>
            </a:endParaRPr>
          </a:p>
          <a:p>
            <a:r>
              <a:rPr kumimoji="1" lang="en-US" altLang="en-US" sz="1200" b="0" i="0" u="none" strike="noStrike" kern="1200" baseline="0" dirty="0">
                <a:solidFill>
                  <a:schemeClr val="tx1"/>
                </a:solidFill>
                <a:latin typeface="Arial" charset="0"/>
                <a:ea typeface="+mn-ea"/>
                <a:cs typeface="Arial" charset="0"/>
              </a:rPr>
              <a:t>So, whereas corrective maintenance is about fixing existing problems, preventive maintenance is about anticipating and avoiding potential future problems. </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9717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here, most maintenance is corrective. What this means is</a:t>
            </a:r>
            <a:r>
              <a:rPr lang="en-US" baseline="0" dirty="0"/>
              <a:t> that most systems have existing flaws when they are put into production. There is no value-added here, simply fixing problems. Sad but true.</a:t>
            </a:r>
          </a:p>
          <a:p>
            <a:endParaRPr lang="en-US" baseline="0" dirty="0"/>
          </a:p>
          <a:p>
            <a:r>
              <a:rPr lang="en-US" baseline="0" dirty="0"/>
              <a:t>Another way of looking at the distinction between these four types of maintenance is this. Corrective deals with the effects of the past. Preventive, perfective, and adaptive deals with our expectations of and hopes for the future. </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14</a:t>
            </a:fld>
            <a:endParaRPr lang="en-US" altLang="en-US"/>
          </a:p>
        </p:txBody>
      </p:sp>
    </p:spTree>
    <p:extLst>
      <p:ext uri="{BB962C8B-B14F-4D97-AF65-F5344CB8AC3E}">
        <p14:creationId xmlns:p14="http://schemas.microsoft.com/office/powerpoint/2010/main" val="1321368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1CE5CE-9221-4344-B72E-A25AEEBCDEFE}" type="slidenum">
              <a:rPr lang="en-US" altLang="en-US">
                <a:latin typeface="Tahoma" panose="020B0604030504040204" pitchFamily="34" charset="0"/>
              </a:rPr>
              <a:pPr eaLnBrk="1" hangingPunct="1"/>
              <a:t>15</a:t>
            </a:fld>
            <a:endParaRPr lang="en-US" altLang="en-US">
              <a:latin typeface="Tahoma" panose="020B060403050404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Maintainability</a:t>
            </a:r>
            <a:r>
              <a:rPr lang="en-US" altLang="en-US" baseline="0" dirty="0">
                <a:latin typeface="Arial" panose="020B0604020202020204" pitchFamily="34" charset="0"/>
                <a:cs typeface="Arial" panose="020B0604020202020204" pitchFamily="34" charset="0"/>
              </a:rPr>
              <a:t> should be a concern for developers from the very beginning of the SDLC. When planning, analyzing, designing, and implementing a new system, careful consideration should be given to ensuring that the system will be as easy and cost-effective as possible to maintain.</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090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DE5830-86DB-44B7-918C-40913B376368}" type="slidenum">
              <a:rPr lang="en-US" altLang="en-US">
                <a:latin typeface="Tahoma" panose="020B0604030504040204" pitchFamily="34" charset="0"/>
              </a:rPr>
              <a:pPr eaLnBrk="1" hangingPunct="1"/>
              <a:t>16</a:t>
            </a:fld>
            <a:endParaRPr lang="en-US" altLang="en-US">
              <a:latin typeface="Tahoma" panose="020B060403050404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Initial development of a system can, of course, be quite costly. But this is small compared to the accrued cost over time of maintaining an existing system.</a:t>
            </a:r>
          </a:p>
        </p:txBody>
      </p:sp>
    </p:spTree>
    <p:extLst>
      <p:ext uri="{BB962C8B-B14F-4D97-AF65-F5344CB8AC3E}">
        <p14:creationId xmlns:p14="http://schemas.microsoft.com/office/powerpoint/2010/main" val="3686371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8D6702-24CD-4319-8016-EC46502E7889}" type="slidenum">
              <a:rPr lang="en-US" altLang="en-US">
                <a:latin typeface="Tahoma" panose="020B0604030504040204" pitchFamily="34" charset="0"/>
              </a:rPr>
              <a:pPr eaLnBrk="1" hangingPunct="1"/>
              <a:t>17</a:t>
            </a:fld>
            <a:endParaRPr lang="en-US" altLang="en-US">
              <a:latin typeface="Tahoma" panose="020B060403050404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3285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graphic shows that there is a significant impact on documentation quality on ease of maintenance. Look</a:t>
            </a:r>
            <a:r>
              <a:rPr lang="en-US" baseline="0" dirty="0"/>
              <a:t> at the graph. On the poor end, the effect is severe. You can see an exponential relationship between documentation quality and ease of maintenance, and this is especially striking in the left half of the graph. What this graph says is that if your documentation quality is high, maintenance is easy, and even if the quality is only average, maintenance isn’t that bad. But with poor quality documentation, maintenance is a nightmare.</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18</a:t>
            </a:fld>
            <a:endParaRPr lang="en-US" altLang="en-US"/>
          </a:p>
        </p:txBody>
      </p:sp>
    </p:spTree>
    <p:extLst>
      <p:ext uri="{BB962C8B-B14F-4D97-AF65-F5344CB8AC3E}">
        <p14:creationId xmlns:p14="http://schemas.microsoft.com/office/powerpoint/2010/main" val="1375525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FB65B86-D441-40BC-A94A-C5D580ECC8A1}" type="slidenum">
              <a:rPr lang="en-US" altLang="en-US">
                <a:latin typeface="Tahoma" panose="020B0604030504040204" pitchFamily="34" charset="0"/>
              </a:rPr>
              <a:pPr eaLnBrk="1" hangingPunct="1"/>
              <a:t>19</a:t>
            </a:fld>
            <a:endParaRPr lang="en-US" altLang="en-US">
              <a:latin typeface="Tahoma" panose="020B060403050404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The question we’re addressing is how to organize and staff</a:t>
            </a:r>
            <a:r>
              <a:rPr lang="en-US" altLang="en-US" baseline="0" dirty="0">
                <a:latin typeface="Arial" panose="020B0604020202020204" pitchFamily="34" charset="0"/>
                <a:cs typeface="Arial" panose="020B0604020202020204" pitchFamily="34" charset="0"/>
              </a:rPr>
              <a:t> maintenance tasks. Maintenance is often not considered as fun or rewarding or creative as development, but as we saw earlier it is just as important and can be more costly over time.</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3873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F64FEA-5D4E-4CC7-9E91-C98BEBEC45A4}" type="slidenum">
              <a:rPr lang="en-US" altLang="en-US">
                <a:latin typeface="Tahoma" panose="020B0604030504040204" pitchFamily="34" charset="0"/>
              </a:rPr>
              <a:pPr eaLnBrk="1" hangingPunct="1"/>
              <a:t>20</a:t>
            </a:fld>
            <a:endParaRPr lang="en-US" altLang="en-US">
              <a:latin typeface="Tahoma" panose="020B0604030504040204"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Here’s the breakdown we just talked about in a list.</a:t>
            </a:r>
          </a:p>
        </p:txBody>
      </p:sp>
    </p:spTree>
    <p:extLst>
      <p:ext uri="{BB962C8B-B14F-4D97-AF65-F5344CB8AC3E}">
        <p14:creationId xmlns:p14="http://schemas.microsoft.com/office/powerpoint/2010/main" val="4291274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CB227E-7F80-43B0-AEA4-F29112DFE0B0}" type="slidenum">
              <a:rPr lang="en-US" altLang="en-US">
                <a:latin typeface="Tahoma" panose="020B0604030504040204" pitchFamily="34" charset="0"/>
              </a:rPr>
              <a:pPr eaLnBrk="1" hangingPunct="1"/>
              <a:t>2</a:t>
            </a:fld>
            <a:endParaRPr lang="en-US" altLang="en-US">
              <a:latin typeface="Tahoma" panose="020B060403050404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3248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advantages and disadvantages of each type of organization.</a:t>
            </a:r>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21</a:t>
            </a:fld>
            <a:endParaRPr lang="en-US" altLang="en-US"/>
          </a:p>
        </p:txBody>
      </p:sp>
    </p:spTree>
    <p:extLst>
      <p:ext uri="{BB962C8B-B14F-4D97-AF65-F5344CB8AC3E}">
        <p14:creationId xmlns:p14="http://schemas.microsoft.com/office/powerpoint/2010/main" val="1474114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378CAD-E5D2-4BE7-A956-EA3CC3665A45}" type="slidenum">
              <a:rPr lang="en-US" altLang="en-US">
                <a:latin typeface="Tahoma" panose="020B0604030504040204" pitchFamily="34" charset="0"/>
              </a:rPr>
              <a:pPr eaLnBrk="1" hangingPunct="1"/>
              <a:t>22</a:t>
            </a:fld>
            <a:endParaRPr lang="en-US" altLang="en-US">
              <a:latin typeface="Tahoma" panose="020B060403050404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We just talked</a:t>
            </a:r>
            <a:r>
              <a:rPr lang="en-US" altLang="en-US" baseline="0" dirty="0">
                <a:latin typeface="Arial" panose="020B0604020202020204" pitchFamily="34" charset="0"/>
                <a:cs typeface="Arial" panose="020B0604020202020204" pitchFamily="34" charset="0"/>
              </a:rPr>
              <a:t> about organization and staffing for maintenance .</a:t>
            </a:r>
            <a:r>
              <a:rPr lang="en-US" altLang="en-US" dirty="0">
                <a:latin typeface="Arial" panose="020B0604020202020204" pitchFamily="34" charset="0"/>
                <a:cs typeface="Arial" panose="020B0604020202020204" pitchFamily="34" charset="0"/>
              </a:rPr>
              <a:t>It’s also important to </a:t>
            </a:r>
            <a:r>
              <a:rPr kumimoji="1" lang="en-US" sz="1200" b="0" i="0" u="none" strike="noStrike" kern="1200" baseline="0" dirty="0">
                <a:solidFill>
                  <a:schemeClr val="tx1"/>
                </a:solidFill>
                <a:latin typeface="Arial" charset="0"/>
                <a:ea typeface="+mn-ea"/>
                <a:cs typeface="Arial" charset="0"/>
              </a:rPr>
              <a:t>be able to assess and measure maintenance effectiveness. Measurement of maintenance activities is fundamental to understanding the quality of these efforts.</a:t>
            </a:r>
          </a:p>
          <a:p>
            <a:endParaRPr kumimoji="1" lang="en-US" altLang="en-US" sz="1200" b="0" i="0" u="none" strike="noStrike" kern="1200" baseline="0" dirty="0">
              <a:solidFill>
                <a:schemeClr val="tx1"/>
              </a:solidFill>
              <a:latin typeface="Arial" charset="0"/>
              <a:ea typeface="+mn-ea"/>
              <a:cs typeface="Arial" charset="0"/>
            </a:endParaRPr>
          </a:p>
          <a:p>
            <a:r>
              <a:rPr kumimoji="1" lang="en-US" altLang="en-US" sz="1200" b="0" i="0" u="none" strike="noStrike" kern="1200" baseline="0" dirty="0">
                <a:solidFill>
                  <a:schemeClr val="tx1"/>
                </a:solidFill>
                <a:latin typeface="Arial" charset="0"/>
                <a:ea typeface="+mn-ea"/>
                <a:cs typeface="Arial" charset="0"/>
              </a:rPr>
              <a:t>These three measures are quantifiable, and relatively straightforward to track. Obviously you want to minimize the number of failures and maximize the time between failures. It’s also useful to understand which types of failures are most frequent.</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109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F2A6A87-3B85-425F-9A51-0A6E081C0FD4}" type="slidenum">
              <a:rPr lang="en-US" altLang="en-US">
                <a:latin typeface="Tahoma" panose="020B0604030504040204" pitchFamily="34" charset="0"/>
              </a:rPr>
              <a:pPr eaLnBrk="1" hangingPunct="1"/>
              <a:t>23</a:t>
            </a:fld>
            <a:endParaRPr lang="en-US" altLang="en-US">
              <a:latin typeface="Tahoma" panose="020B060403050404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This is a very common measure. The larger the MTBF the better.</a:t>
            </a:r>
          </a:p>
        </p:txBody>
      </p:sp>
    </p:spTree>
    <p:extLst>
      <p:ext uri="{BB962C8B-B14F-4D97-AF65-F5344CB8AC3E}">
        <p14:creationId xmlns:p14="http://schemas.microsoft.com/office/powerpoint/2010/main" val="3173247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first, you may</a:t>
            </a:r>
            <a:r>
              <a:rPr lang="en-US" baseline="0" dirty="0"/>
              <a:t> have relatively frequent failures. These are hopefully addressed with corrective maintenance actions over time, and after a while the MTBF should increase significantly.</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24</a:t>
            </a:fld>
            <a:endParaRPr lang="en-US" altLang="en-US"/>
          </a:p>
        </p:txBody>
      </p:sp>
    </p:spTree>
    <p:extLst>
      <p:ext uri="{BB962C8B-B14F-4D97-AF65-F5344CB8AC3E}">
        <p14:creationId xmlns:p14="http://schemas.microsoft.com/office/powerpoint/2010/main" val="524774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organization and measurement, management of maintenance requires you to control which maintenance tasks to do and when. This is similar</a:t>
            </a:r>
            <a:r>
              <a:rPr lang="en-US" baseline="0" dirty="0"/>
              <a:t> issue as the project prioritization and scheduling we talked about in chapter 4.</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25</a:t>
            </a:fld>
            <a:endParaRPr lang="en-US" altLang="en-US"/>
          </a:p>
        </p:txBody>
      </p:sp>
    </p:spTree>
    <p:extLst>
      <p:ext uri="{BB962C8B-B14F-4D97-AF65-F5344CB8AC3E}">
        <p14:creationId xmlns:p14="http://schemas.microsoft.com/office/powerpoint/2010/main" val="2234343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flow chart gives a good decision-making</a:t>
            </a:r>
            <a:r>
              <a:rPr lang="en-US" baseline="0" dirty="0"/>
              <a:t> guide. Corrective and adaptive/perfective are categorized and queued. Enhancements are evaluated for usefulness and need before being prioritized with the others. Obviously, some maintenance requests will be more urgent or important than others.</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26</a:t>
            </a:fld>
            <a:endParaRPr lang="en-US" altLang="en-US"/>
          </a:p>
        </p:txBody>
      </p:sp>
    </p:spTree>
    <p:extLst>
      <p:ext uri="{BB962C8B-B14F-4D97-AF65-F5344CB8AC3E}">
        <p14:creationId xmlns:p14="http://schemas.microsoft.com/office/powerpoint/2010/main" val="3516507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flow of maintenance requests is similar in many respects to the project request and selection process we talked about in earlier</a:t>
            </a:r>
            <a:r>
              <a:rPr lang="en-US" baseline="0" dirty="0"/>
              <a:t> chapters. Recall that these were part of the SDLC’s Planning phase. So, again, we see that maintenance is a bit like a mini-SDLC; what’s happening here is like some of the planning elements of the SDLC.</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27</a:t>
            </a:fld>
            <a:endParaRPr lang="en-US" altLang="en-US"/>
          </a:p>
        </p:txBody>
      </p:sp>
    </p:spTree>
    <p:extLst>
      <p:ext uri="{BB962C8B-B14F-4D97-AF65-F5344CB8AC3E}">
        <p14:creationId xmlns:p14="http://schemas.microsoft.com/office/powerpoint/2010/main" val="811046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9AB6AB-F429-49C5-A4C6-B17896F2E804}" type="slidenum">
              <a:rPr lang="en-US" altLang="en-US">
                <a:latin typeface="Tahoma" panose="020B0604030504040204" pitchFamily="34" charset="0"/>
              </a:rPr>
              <a:pPr eaLnBrk="1" hangingPunct="1"/>
              <a:t>28</a:t>
            </a:fld>
            <a:endParaRPr lang="en-US" altLang="en-US">
              <a:latin typeface="Tahoma" panose="020B060403050404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9603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2A16095-F965-4837-896F-538E8AF58D5C}" type="slidenum">
              <a:rPr lang="en-US" altLang="en-US">
                <a:latin typeface="Tahoma" panose="020B0604030504040204" pitchFamily="34" charset="0"/>
              </a:rPr>
              <a:pPr eaLnBrk="1" hangingPunct="1"/>
              <a:t>29</a:t>
            </a:fld>
            <a:endParaRPr lang="en-US" altLang="en-US">
              <a:latin typeface="Tahoma" panose="020B060403050404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756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E1BADC-601E-4817-8F01-5477EC98ECB1}" type="slidenum">
              <a:rPr lang="en-US" altLang="en-US">
                <a:latin typeface="Tahoma" panose="020B0604030504040204" pitchFamily="34" charset="0"/>
              </a:rPr>
              <a:pPr eaLnBrk="1" hangingPunct="1"/>
              <a:t>30</a:t>
            </a:fld>
            <a:endParaRPr lang="en-US" altLang="en-US">
              <a:latin typeface="Tahoma" panose="020B060403050404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7666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the system that was developed is now operational and in use  by the organization.</a:t>
            </a:r>
            <a:r>
              <a:rPr lang="en-US" baseline="0" dirty="0"/>
              <a:t> But this doesn’t mean that the work is done. A “living” system will constantly undergo corrections, enhancements, and modifications. In this chapter we explore the details of this maintenance process.</a:t>
            </a:r>
            <a:endParaRPr lang="en-US" dirty="0"/>
          </a:p>
        </p:txBody>
      </p:sp>
      <p:sp>
        <p:nvSpPr>
          <p:cNvPr id="4" name="Slide Number Placeholder 3"/>
          <p:cNvSpPr>
            <a:spLocks noGrp="1"/>
          </p:cNvSpPr>
          <p:nvPr>
            <p:ph type="sldNum" sz="quarter" idx="10"/>
          </p:nvPr>
        </p:nvSpPr>
        <p:spPr/>
        <p:txBody>
          <a:bodyPr/>
          <a:lstStyle/>
          <a:p>
            <a:fld id="{F5F488AC-279B-4D8B-A679-FF80C5A02C55}" type="slidenum">
              <a:rPr lang="en-US" altLang="en-US" smtClean="0"/>
              <a:pPr/>
              <a:t>3</a:t>
            </a:fld>
            <a:endParaRPr lang="en-US" altLang="en-US"/>
          </a:p>
        </p:txBody>
      </p:sp>
    </p:spTree>
    <p:extLst>
      <p:ext uri="{BB962C8B-B14F-4D97-AF65-F5344CB8AC3E}">
        <p14:creationId xmlns:p14="http://schemas.microsoft.com/office/powerpoint/2010/main" val="188391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F1137AB-8A92-4E8C-9AAA-8FCC734EC8D1}" type="slidenum">
              <a:rPr lang="en-US" altLang="en-US">
                <a:latin typeface="Tahoma" panose="020B0604030504040204" pitchFamily="34" charset="0"/>
              </a:rPr>
              <a:pPr eaLnBrk="1" hangingPunct="1"/>
              <a:t>4</a:t>
            </a:fld>
            <a:endParaRPr lang="en-US" altLang="en-US">
              <a:latin typeface="Tahoma" panose="020B0604030504040204"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This implies that the maintenance phase is like a mini-SDLC repeating over and over again, as fixes and enhancements are made to the system.</a:t>
            </a:r>
          </a:p>
        </p:txBody>
      </p:sp>
    </p:spTree>
    <p:extLst>
      <p:ext uri="{BB962C8B-B14F-4D97-AF65-F5344CB8AC3E}">
        <p14:creationId xmlns:p14="http://schemas.microsoft.com/office/powerpoint/2010/main" val="839951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382A7C-447A-4BBE-A7FF-282395C1127D}" type="slidenum">
              <a:rPr lang="en-US" altLang="en-US">
                <a:latin typeface="Tahoma" panose="020B0604030504040204" pitchFamily="34" charset="0"/>
              </a:rPr>
              <a:pPr eaLnBrk="1" hangingPunct="1"/>
              <a:t>5</a:t>
            </a:fld>
            <a:endParaRPr lang="en-US" altLang="en-US">
              <a:latin typeface="Tahoma" panose="020B0604030504040204"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6433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CAD198-D755-4093-B281-D6C55D5AAA3D}" type="slidenum">
              <a:rPr lang="en-US" altLang="en-US">
                <a:latin typeface="Tahoma" panose="020B0604030504040204" pitchFamily="34" charset="0"/>
              </a:rPr>
              <a:pPr eaLnBrk="1" hangingPunct="1"/>
              <a:t>6</a:t>
            </a:fld>
            <a:endParaRPr lang="en-US" altLang="en-US">
              <a:latin typeface="Tahoma" panose="020B060403050404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b="0" i="0" u="none" strike="noStrike" kern="1200" baseline="0" dirty="0">
                <a:solidFill>
                  <a:schemeClr val="tx1"/>
                </a:solidFill>
                <a:latin typeface="Arial" charset="0"/>
                <a:ea typeface="+mn-ea"/>
                <a:cs typeface="Arial" charset="0"/>
              </a:rPr>
              <a:t>We saw this SSR when discussing IS project management in chapter 3. Most companies have something an SSR to request new development, to report problems, or to request new features within an existing system. In chapter 3, we discussed it in the context of new systems development, but these requests are also made for system improvement and correction. </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6087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D05F3F-BA9D-4BF1-BAA1-D3749C27038A}" type="slidenum">
              <a:rPr lang="en-US" altLang="en-US">
                <a:latin typeface="Tahoma" panose="020B0604030504040204" pitchFamily="34" charset="0"/>
              </a:rPr>
              <a:pPr eaLnBrk="1" hangingPunct="1"/>
              <a:t>8</a:t>
            </a:fld>
            <a:endParaRPr lang="en-US" altLang="en-US">
              <a:latin typeface="Tahoma" panose="020B0604030504040204"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This figure illustrates the concept of maintenance as a repeated</a:t>
            </a:r>
            <a:r>
              <a:rPr lang="en-US" altLang="en-US" baseline="0" dirty="0">
                <a:latin typeface="Arial" panose="020B0604020202020204" pitchFamily="34" charset="0"/>
                <a:cs typeface="Arial" panose="020B0604020202020204" pitchFamily="34" charset="0"/>
              </a:rPr>
              <a:t> SDLC cycle for making changes to existing systems.</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1504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906C33-3DA8-42F1-8266-7189B90BA07B}" type="slidenum">
              <a:rPr lang="en-US" altLang="en-US">
                <a:latin typeface="Tahoma" panose="020B0604030504040204" pitchFamily="34" charset="0"/>
              </a:rPr>
              <a:pPr eaLnBrk="1" hangingPunct="1"/>
              <a:t>9</a:t>
            </a:fld>
            <a:endParaRPr lang="en-US" altLang="en-US">
              <a:latin typeface="Tahoma" panose="020B060403050404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948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146C3C-F33F-4C32-B8FB-5BAB385915E0}" type="slidenum">
              <a:rPr lang="en-US" altLang="en-US">
                <a:latin typeface="Tahoma" panose="020B0604030504040204" pitchFamily="34" charset="0"/>
              </a:rPr>
              <a:pPr eaLnBrk="1" hangingPunct="1"/>
              <a:t>10</a:t>
            </a:fld>
            <a:endParaRPr lang="en-US" altLang="en-US">
              <a:latin typeface="Tahoma" panose="020B060403050404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cs typeface="Arial" panose="020B0604020202020204" pitchFamily="34" charset="0"/>
              </a:rPr>
              <a:t>Corrective maintenance is often urgent because the system</a:t>
            </a:r>
            <a:r>
              <a:rPr lang="en-US" altLang="en-US" baseline="0" dirty="0">
                <a:latin typeface="Arial" panose="020B0604020202020204" pitchFamily="34" charset="0"/>
                <a:cs typeface="Arial" panose="020B0604020202020204" pitchFamily="34" charset="0"/>
              </a:rPr>
              <a:t> problems detract from system effectiveness and can hurt the business.</a:t>
            </a:r>
          </a:p>
          <a:p>
            <a:pPr eaLnBrk="1" hangingPunct="1"/>
            <a:endParaRPr lang="en-US" altLang="en-US" baseline="0" dirty="0">
              <a:latin typeface="Arial" panose="020B0604020202020204" pitchFamily="34" charset="0"/>
              <a:cs typeface="Arial" panose="020B0604020202020204" pitchFamily="34" charset="0"/>
            </a:endParaRPr>
          </a:p>
          <a:p>
            <a:pPr eaLnBrk="1" hangingPunct="1"/>
            <a:r>
              <a:rPr lang="en-US" altLang="en-US" baseline="0" dirty="0">
                <a:latin typeface="Arial" panose="020B0604020202020204" pitchFamily="34" charset="0"/>
                <a:cs typeface="Arial" panose="020B0604020202020204" pitchFamily="34" charset="0"/>
              </a:rPr>
              <a:t>Believe it or not, even the most thorough testing may not solve all the bugs in a system. Sometimes these bugs don’t manifest themselves until the system has been in use for months, or even years. </a:t>
            </a: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787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951829253"/>
      </p:ext>
    </p:extLst>
  </p:cSld>
  <p:clrMapOvr>
    <a:overrideClrMapping bg1="lt1" tx1="dk1" bg2="lt2" tx2="dk2" accent1="accent1" accent2="accent2" accent3="accent3" accent4="accent4" accent5="accent5" accent6="accent6" hlink="hlink" folHlink="folHlink"/>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0024002"/>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6940190"/>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78965"/>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5318822"/>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lstStyle/>
          <a:p>
            <a:pPr lvl="0"/>
            <a:endParaRPr lang="en-US" noProof="0"/>
          </a:p>
        </p:txBody>
      </p:sp>
      <p:sp>
        <p:nvSpPr>
          <p:cNvPr id="4" name="Rectangle 2"/>
          <p:cNvSpPr>
            <a:spLocks noGrp="1" noChangeArrowheads="1"/>
          </p:cNvSpPr>
          <p:nvPr>
            <p:ph type="ftr" sz="quarter" idx="10"/>
          </p:nvPr>
        </p:nvSpPr>
        <p:spPr>
          <a:xfrm>
            <a:off x="2362200" y="6248400"/>
            <a:ext cx="4648200" cy="457200"/>
          </a:xfrm>
          <a:prstGeom prst="rect">
            <a:avLst/>
          </a:prstGeom>
          <a:ln/>
        </p:spPr>
        <p:txBody>
          <a:bodyPr/>
          <a:lstStyle>
            <a:lvl1pPr>
              <a:defRPr/>
            </a:lvl1pPr>
          </a:lstStyle>
          <a:p>
            <a:pPr>
              <a:defRPr/>
            </a:pPr>
            <a:r>
              <a:rPr lang="en-US"/>
              <a:t>© 2014 Pearson Education, Inc. Publishing as Prentice Hall</a:t>
            </a:r>
          </a:p>
        </p:txBody>
      </p:sp>
      <p:sp>
        <p:nvSpPr>
          <p:cNvPr id="5"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fld id="{DE4CF527-5099-464F-8BF2-6AF303C6EE4C}" type="slidenum">
              <a:rPr lang="en-US" altLang="en-US"/>
              <a:pPr/>
              <a:t>‹#›</a:t>
            </a:fld>
            <a:endParaRPr lang="en-US" altLang="en-US"/>
          </a:p>
        </p:txBody>
      </p:sp>
      <p:sp>
        <p:nvSpPr>
          <p:cNvPr id="6"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fld id="{3D4A1D3B-2F12-4E64-BD8C-0BD9E736E344}" type="datetime1">
              <a:rPr lang="en-US"/>
              <a:pPr>
                <a:defRPr/>
              </a:pPr>
              <a:t>4/27/2022</a:t>
            </a:fld>
            <a:r>
              <a:rPr lang="en-US"/>
              <a:t>Chapter 14</a:t>
            </a:r>
          </a:p>
        </p:txBody>
      </p:sp>
    </p:spTree>
    <p:extLst>
      <p:ext uri="{BB962C8B-B14F-4D97-AF65-F5344CB8AC3E}">
        <p14:creationId xmlns:p14="http://schemas.microsoft.com/office/powerpoint/2010/main" val="3390804673"/>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defRPr/>
              </a:pPr>
              <a:endParaRPr lang="en-US" sz="2400">
                <a:latin typeface="Times New Roman" pitchFamily="18" charset="0"/>
                <a:cs typeface="Arial"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US" sz="2400">
                <a:latin typeface="Times New Roman" pitchFamily="18" charset="0"/>
                <a:cs typeface="Arial"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sp>
          <p:nvSpPr>
            <p:cNvPr id="103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US">
                <a:solidFill>
                  <a:schemeClr val="hlink"/>
                </a:solidFill>
                <a:latin typeface="Arial" charset="0"/>
                <a:cs typeface="Arial" charset="0"/>
              </a:endParaRPr>
            </a:p>
          </p:txBody>
        </p:sp>
        <p:sp>
          <p:nvSpPr>
            <p:cNvPr id="103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US" sz="2400">
                <a:latin typeface="Times New Roman" pitchFamily="18" charset="0"/>
                <a:cs typeface="Arial"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sp>
          <p:nvSpPr>
            <p:cNvPr id="104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US">
                <a:solidFill>
                  <a:schemeClr val="accent2"/>
                </a:solidFill>
                <a:latin typeface="Arial" charset="0"/>
                <a:cs typeface="Arial"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86737" name="Rectangle 17"/>
          <p:cNvSpPr>
            <a:spLocks noChangeArrowheads="1"/>
          </p:cNvSpPr>
          <p:nvPr userDrawn="1"/>
        </p:nvSpPr>
        <p:spPr bwMode="auto">
          <a:xfrm>
            <a:off x="3276600" y="6153150"/>
            <a:ext cx="2895600" cy="476250"/>
          </a:xfrm>
          <a:prstGeom prst="rect">
            <a:avLst/>
          </a:prstGeom>
          <a:noFill/>
          <a:ln w="9525">
            <a:noFill/>
            <a:miter lim="800000"/>
            <a:headEnd/>
            <a:tailEnd/>
          </a:ln>
          <a:effectLst/>
        </p:spPr>
        <p:txBody>
          <a:bodyPr anchor="b"/>
          <a:lstStyle/>
          <a:p>
            <a:pPr algn="ctr">
              <a:defRPr/>
            </a:pPr>
            <a:endParaRPr lang="en-US" sz="1400">
              <a:solidFill>
                <a:srgbClr val="000000"/>
              </a:solidFill>
              <a:effectLst>
                <a:outerShdw blurRad="38100" dist="38100" dir="2700000" algn="tl">
                  <a:srgbClr val="C0C0C0"/>
                </a:outerShdw>
              </a:effectLst>
              <a:latin typeface="Arial" charset="0"/>
              <a:cs typeface="Arial" charset="0"/>
            </a:endParaRPr>
          </a:p>
        </p:txBody>
      </p:sp>
      <p:sp>
        <p:nvSpPr>
          <p:cNvPr id="18"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14</a:t>
            </a:r>
          </a:p>
        </p:txBody>
      </p:sp>
      <p:sp>
        <p:nvSpPr>
          <p:cNvPr id="19"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a:solidFill>
                  <a:srgbClr val="000000"/>
                </a:solidFill>
                <a:effectLst>
                  <a:outerShdw blurRad="38100" dist="38100" dir="2700000" algn="tl">
                    <a:srgbClr val="FFFFFF"/>
                  </a:outerShdw>
                </a:effectLst>
                <a:latin typeface="Times New Roman" pitchFamily="18" charset="0"/>
              </a:rPr>
              <a:t>Copyright © 2017 Pearson Education, Ltd. </a:t>
            </a:r>
          </a:p>
        </p:txBody>
      </p:sp>
      <p:sp>
        <p:nvSpPr>
          <p:cNvPr id="20" name="TextBox 19"/>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14-</a:t>
            </a:r>
            <a:fld id="{6FB4FC82-C793-4410-817F-D8BC0BBDC2E9}" type="slidenum">
              <a:rPr lang="en-US" sz="1600" smtClean="0"/>
              <a:pPr lvl="0"/>
              <a:t>‹#›</a:t>
            </a:fld>
            <a:endParaRPr lang="en-US" sz="1600" dirty="0"/>
          </a:p>
        </p:txBody>
      </p:sp>
    </p:spTree>
  </p:cSld>
  <p:clrMap bg1="lt1" tx1="dk1" bg2="lt2" tx2="dk2" accent1="accent1" accent2="accent2" accent3="accent3" accent4="accent4" accent5="accent5" accent6="accent6" hlink="hlink" folHlink="folHlink"/>
  <p:sldLayoutIdLst>
    <p:sldLayoutId id="2147483779" r:id="rId1"/>
    <p:sldLayoutId id="2147483773" r:id="rId2"/>
    <p:sldLayoutId id="2147483774" r:id="rId3"/>
    <p:sldLayoutId id="2147483775" r:id="rId4"/>
    <p:sldLayoutId id="2147483780" r:id="rId5"/>
    <p:sldLayoutId id="2147483781" r:id="rId6"/>
  </p:sldLayoutIdLst>
  <p:transition>
    <p:zoom/>
  </p:transition>
  <p:hf hd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1"/>
          </p:nvPr>
        </p:nvSpPr>
        <p:spPr>
          <a:xfrm>
            <a:off x="990600" y="4495800"/>
            <a:ext cx="7086600" cy="1752600"/>
          </a:xfrm>
        </p:spPr>
        <p:txBody>
          <a:bodyPr/>
          <a:lstStyle/>
          <a:p>
            <a:pPr eaLnBrk="1" hangingPunct="1">
              <a:lnSpc>
                <a:spcPct val="90000"/>
              </a:lnSpc>
            </a:pPr>
            <a:r>
              <a:rPr lang="en-US" altLang="en-US" sz="3600" b="1" dirty="0"/>
              <a:t>Maintaining Information Systems</a:t>
            </a:r>
          </a:p>
        </p:txBody>
      </p:sp>
      <p:sp>
        <p:nvSpPr>
          <p:cNvPr id="3075" name="Rectangle 8"/>
          <p:cNvSpPr>
            <a:spLocks noChangeArrowheads="1"/>
          </p:cNvSpPr>
          <p:nvPr/>
        </p:nvSpPr>
        <p:spPr bwMode="auto">
          <a:xfrm>
            <a:off x="914400" y="685800"/>
            <a:ext cx="7467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75000"/>
              </a:lnSpc>
            </a:pPr>
            <a:endParaRPr lang="en-US" altLang="en-US" sz="4000" b="1" dirty="0">
              <a:solidFill>
                <a:schemeClr val="tx2"/>
              </a:solidFill>
            </a:endParaRPr>
          </a:p>
          <a:p>
            <a:pPr algn="ctr" eaLnBrk="1" hangingPunct="1">
              <a:lnSpc>
                <a:spcPct val="75000"/>
              </a:lnSpc>
            </a:pPr>
            <a:endParaRPr lang="en-US" altLang="en-US" sz="4000" b="1" dirty="0">
              <a:solidFill>
                <a:schemeClr val="tx2"/>
              </a:solidFill>
            </a:endParaRPr>
          </a:p>
          <a:p>
            <a:pPr algn="ctr" eaLnBrk="1" hangingPunct="1"/>
            <a:r>
              <a:rPr lang="en-US" altLang="en-US" sz="4000" b="1" dirty="0">
                <a:solidFill>
                  <a:schemeClr val="tx2"/>
                </a:solidFill>
              </a:rPr>
              <a:t>Modern Systems Analysis</a:t>
            </a:r>
            <a:br>
              <a:rPr lang="en-US" altLang="en-US" sz="4000" b="1" dirty="0">
                <a:solidFill>
                  <a:schemeClr val="tx2"/>
                </a:solidFill>
              </a:rPr>
            </a:br>
            <a:r>
              <a:rPr lang="en-US" altLang="en-US" sz="4000" b="1" dirty="0">
                <a:solidFill>
                  <a:schemeClr val="tx2"/>
                </a:solidFill>
              </a:rPr>
              <a:t>and Design</a:t>
            </a:r>
            <a:br>
              <a:rPr lang="en-US" altLang="en-US" sz="4000" b="1" dirty="0">
                <a:solidFill>
                  <a:schemeClr val="tx2"/>
                </a:solidFill>
              </a:rPr>
            </a:br>
            <a:r>
              <a:rPr lang="en-US" altLang="en-US" sz="2400" b="1" dirty="0">
                <a:solidFill>
                  <a:schemeClr val="tx2"/>
                </a:solidFill>
              </a:rPr>
              <a:t>Eighth Edition, Global Edition </a:t>
            </a:r>
            <a:br>
              <a:rPr lang="en-US" altLang="en-US" sz="4000" b="1" dirty="0">
                <a:solidFill>
                  <a:schemeClr val="tx2"/>
                </a:solidFill>
              </a:rPr>
            </a:br>
            <a:br>
              <a:rPr lang="en-US" altLang="en-US" sz="4000" b="1" dirty="0">
                <a:solidFill>
                  <a:schemeClr val="tx2"/>
                </a:solidFill>
              </a:rPr>
            </a:br>
            <a:r>
              <a:rPr lang="en-US" altLang="en-US" sz="2800" b="1" dirty="0">
                <a:solidFill>
                  <a:schemeClr val="tx2"/>
                </a:solidFill>
              </a:rPr>
              <a:t>Joseph S. Valacich</a:t>
            </a:r>
            <a:br>
              <a:rPr lang="en-US" altLang="en-US" sz="2800" b="1" dirty="0">
                <a:solidFill>
                  <a:schemeClr val="tx2"/>
                </a:solidFill>
              </a:rPr>
            </a:br>
            <a:r>
              <a:rPr lang="en-US" altLang="en-US" sz="2800" b="1" dirty="0">
                <a:solidFill>
                  <a:schemeClr val="tx2"/>
                </a:solidFill>
              </a:rPr>
              <a:t>Joey F. George</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457200" y="609600"/>
            <a:ext cx="8229600" cy="1279525"/>
          </a:xfrm>
        </p:spPr>
        <p:txBody>
          <a:bodyPr/>
          <a:lstStyle/>
          <a:p>
            <a:pPr eaLnBrk="1" hangingPunct="1"/>
            <a:r>
              <a:rPr lang="en-US" altLang="en-US"/>
              <a:t>Types of System Maintenance (Cont.)</a:t>
            </a:r>
          </a:p>
        </p:txBody>
      </p:sp>
      <p:sp>
        <p:nvSpPr>
          <p:cNvPr id="12294" name="Rectangle 3"/>
          <p:cNvSpPr>
            <a:spLocks noGrp="1" noChangeArrowheads="1"/>
          </p:cNvSpPr>
          <p:nvPr>
            <p:ph type="body" idx="1"/>
          </p:nvPr>
        </p:nvSpPr>
        <p:spPr>
          <a:xfrm>
            <a:off x="609600" y="2057400"/>
            <a:ext cx="8305800" cy="3886200"/>
          </a:xfrm>
        </p:spPr>
        <p:txBody>
          <a:bodyPr/>
          <a:lstStyle/>
          <a:p>
            <a:pPr marL="609600" indent="-609600" eaLnBrk="1" hangingPunct="1">
              <a:lnSpc>
                <a:spcPct val="90000"/>
              </a:lnSpc>
              <a:spcBef>
                <a:spcPct val="15000"/>
              </a:spcBef>
            </a:pPr>
            <a:r>
              <a:rPr lang="en-US" altLang="en-US" sz="4000" b="1"/>
              <a:t>Corrective maintenance</a:t>
            </a:r>
            <a:r>
              <a:rPr lang="en-US" altLang="en-US" sz="4000"/>
              <a:t>: changes made to a system to repair flaws in its design, coding, or implementation</a:t>
            </a:r>
          </a:p>
        </p:txBody>
      </p:sp>
    </p:spTree>
    <p:extLst>
      <p:ext uri="{BB962C8B-B14F-4D97-AF65-F5344CB8AC3E}">
        <p14:creationId xmlns:p14="http://schemas.microsoft.com/office/powerpoint/2010/main" val="204011435"/>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457200" y="609600"/>
            <a:ext cx="8229600" cy="1279525"/>
          </a:xfrm>
        </p:spPr>
        <p:txBody>
          <a:bodyPr/>
          <a:lstStyle/>
          <a:p>
            <a:pPr eaLnBrk="1" hangingPunct="1"/>
            <a:r>
              <a:rPr lang="en-US" altLang="en-US"/>
              <a:t>Types of System Maintenance (Cont.)</a:t>
            </a:r>
          </a:p>
        </p:txBody>
      </p:sp>
      <p:sp>
        <p:nvSpPr>
          <p:cNvPr id="13318" name="Rectangle 3"/>
          <p:cNvSpPr>
            <a:spLocks noGrp="1" noChangeArrowheads="1"/>
          </p:cNvSpPr>
          <p:nvPr>
            <p:ph type="body" idx="1"/>
          </p:nvPr>
        </p:nvSpPr>
        <p:spPr>
          <a:xfrm>
            <a:off x="533400" y="2133600"/>
            <a:ext cx="8305800" cy="3962400"/>
          </a:xfrm>
        </p:spPr>
        <p:txBody>
          <a:bodyPr/>
          <a:lstStyle/>
          <a:p>
            <a:pPr marL="609600" indent="-609600" eaLnBrk="1" hangingPunct="1">
              <a:lnSpc>
                <a:spcPct val="90000"/>
              </a:lnSpc>
              <a:spcBef>
                <a:spcPct val="15000"/>
              </a:spcBef>
            </a:pPr>
            <a:r>
              <a:rPr lang="en-US" altLang="en-US" sz="4000" b="1"/>
              <a:t>Adaptive maintenance</a:t>
            </a:r>
            <a:r>
              <a:rPr lang="en-US" altLang="en-US" sz="4000"/>
              <a:t>: changes made to a system to evolve its functionality to changing business needs or technologies</a:t>
            </a:r>
          </a:p>
        </p:txBody>
      </p:sp>
    </p:spTree>
    <p:extLst>
      <p:ext uri="{BB962C8B-B14F-4D97-AF65-F5344CB8AC3E}">
        <p14:creationId xmlns:p14="http://schemas.microsoft.com/office/powerpoint/2010/main" val="613400498"/>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381000" y="609600"/>
            <a:ext cx="8229600" cy="1219200"/>
          </a:xfrm>
        </p:spPr>
        <p:txBody>
          <a:bodyPr/>
          <a:lstStyle/>
          <a:p>
            <a:pPr eaLnBrk="1" hangingPunct="1"/>
            <a:r>
              <a:rPr lang="en-US" altLang="en-US"/>
              <a:t>Types of System Maintenance (Cont.)</a:t>
            </a:r>
          </a:p>
        </p:txBody>
      </p:sp>
      <p:sp>
        <p:nvSpPr>
          <p:cNvPr id="14342" name="Rectangle 3"/>
          <p:cNvSpPr>
            <a:spLocks noGrp="1" noChangeArrowheads="1"/>
          </p:cNvSpPr>
          <p:nvPr>
            <p:ph type="body" idx="1"/>
          </p:nvPr>
        </p:nvSpPr>
        <p:spPr>
          <a:xfrm>
            <a:off x="533400" y="1981200"/>
            <a:ext cx="8305800" cy="4343400"/>
          </a:xfrm>
        </p:spPr>
        <p:txBody>
          <a:bodyPr/>
          <a:lstStyle/>
          <a:p>
            <a:pPr marL="609600" indent="-609600" eaLnBrk="1" hangingPunct="1">
              <a:lnSpc>
                <a:spcPct val="90000"/>
              </a:lnSpc>
              <a:spcBef>
                <a:spcPct val="15000"/>
              </a:spcBef>
            </a:pPr>
            <a:r>
              <a:rPr lang="en-US" altLang="en-US" sz="4000" b="1"/>
              <a:t>Perfective maintenance</a:t>
            </a:r>
            <a:r>
              <a:rPr lang="en-US" altLang="en-US" sz="4000"/>
              <a:t>: changes made to a system to add new features or to improve performance</a:t>
            </a:r>
          </a:p>
        </p:txBody>
      </p:sp>
    </p:spTree>
    <p:extLst>
      <p:ext uri="{BB962C8B-B14F-4D97-AF65-F5344CB8AC3E}">
        <p14:creationId xmlns:p14="http://schemas.microsoft.com/office/powerpoint/2010/main" val="2570411279"/>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a:xfrm>
            <a:off x="457200" y="609600"/>
            <a:ext cx="8229600" cy="1219200"/>
          </a:xfrm>
        </p:spPr>
        <p:txBody>
          <a:bodyPr/>
          <a:lstStyle/>
          <a:p>
            <a:pPr eaLnBrk="1" hangingPunct="1"/>
            <a:r>
              <a:rPr lang="en-US" altLang="en-US"/>
              <a:t>Types of System Maintenance (Cont.)</a:t>
            </a:r>
          </a:p>
        </p:txBody>
      </p:sp>
      <p:sp>
        <p:nvSpPr>
          <p:cNvPr id="15366" name="Rectangle 3"/>
          <p:cNvSpPr>
            <a:spLocks noGrp="1" noChangeArrowheads="1"/>
          </p:cNvSpPr>
          <p:nvPr>
            <p:ph type="body" idx="1"/>
          </p:nvPr>
        </p:nvSpPr>
        <p:spPr>
          <a:xfrm>
            <a:off x="609600" y="1981200"/>
            <a:ext cx="8305800" cy="4343400"/>
          </a:xfrm>
        </p:spPr>
        <p:txBody>
          <a:bodyPr/>
          <a:lstStyle/>
          <a:p>
            <a:pPr marL="609600" indent="-609600" eaLnBrk="1" hangingPunct="1">
              <a:lnSpc>
                <a:spcPct val="90000"/>
              </a:lnSpc>
              <a:spcBef>
                <a:spcPct val="15000"/>
              </a:spcBef>
            </a:pPr>
            <a:r>
              <a:rPr lang="en-US" altLang="en-US" sz="4000" b="1"/>
              <a:t>Preventive maintenance</a:t>
            </a:r>
            <a:r>
              <a:rPr lang="en-US" altLang="en-US" sz="4000"/>
              <a:t>: changes made to a system to avoid possible future problems</a:t>
            </a:r>
          </a:p>
        </p:txBody>
      </p:sp>
    </p:spTree>
    <p:extLst>
      <p:ext uri="{BB962C8B-B14F-4D97-AF65-F5344CB8AC3E}">
        <p14:creationId xmlns:p14="http://schemas.microsoft.com/office/powerpoint/2010/main" val="2847364706"/>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3300" y="1143000"/>
            <a:ext cx="641350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itle 6"/>
          <p:cNvSpPr>
            <a:spLocks noGrp="1"/>
          </p:cNvSpPr>
          <p:nvPr>
            <p:ph type="title"/>
          </p:nvPr>
        </p:nvSpPr>
        <p:spPr>
          <a:xfrm>
            <a:off x="457200" y="533400"/>
            <a:ext cx="8229600" cy="1371600"/>
          </a:xfrm>
        </p:spPr>
        <p:txBody>
          <a:bodyPr/>
          <a:lstStyle/>
          <a:p>
            <a:r>
              <a:rPr lang="en-US" altLang="en-US"/>
              <a:t>Types of System Maintenance (Cont.)</a:t>
            </a:r>
          </a:p>
        </p:txBody>
      </p:sp>
      <p:sp>
        <p:nvSpPr>
          <p:cNvPr id="16391" name="Rectangle 7"/>
          <p:cNvSpPr>
            <a:spLocks noChangeArrowheads="1"/>
          </p:cNvSpPr>
          <p:nvPr/>
        </p:nvSpPr>
        <p:spPr bwMode="auto">
          <a:xfrm>
            <a:off x="381000" y="4819650"/>
            <a:ext cx="6629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14-4</a:t>
            </a:r>
          </a:p>
          <a:p>
            <a:pPr eaLnBrk="1" hangingPunct="1"/>
            <a:r>
              <a:rPr lang="en-US" altLang="en-US"/>
              <a:t>Value and non-value adding of different types of maintenance (</a:t>
            </a:r>
            <a:r>
              <a:rPr lang="en-US" altLang="en-US" i="1"/>
              <a:t>Sources: </a:t>
            </a:r>
            <a:r>
              <a:rPr lang="en-US" altLang="en-US"/>
              <a:t>Based on Andrews and Leventhal,1993; Pressman, 2005.)</a:t>
            </a:r>
          </a:p>
        </p:txBody>
      </p:sp>
    </p:spTree>
    <p:extLst>
      <p:ext uri="{BB962C8B-B14F-4D97-AF65-F5344CB8AC3E}">
        <p14:creationId xmlns:p14="http://schemas.microsoft.com/office/powerpoint/2010/main" val="2302265100"/>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xfrm>
            <a:off x="457200" y="457200"/>
            <a:ext cx="8229600" cy="1279525"/>
          </a:xfrm>
        </p:spPr>
        <p:txBody>
          <a:bodyPr/>
          <a:lstStyle/>
          <a:p>
            <a:pPr eaLnBrk="1" hangingPunct="1"/>
            <a:r>
              <a:rPr lang="en-US" altLang="en-US" sz="4000"/>
              <a:t>The Cost of Maintenance</a:t>
            </a:r>
          </a:p>
        </p:txBody>
      </p:sp>
      <p:sp>
        <p:nvSpPr>
          <p:cNvPr id="17414" name="Rectangle 3"/>
          <p:cNvSpPr>
            <a:spLocks noGrp="1" noChangeArrowheads="1"/>
          </p:cNvSpPr>
          <p:nvPr>
            <p:ph type="body" idx="1"/>
          </p:nvPr>
        </p:nvSpPr>
        <p:spPr>
          <a:xfrm>
            <a:off x="838200" y="1600200"/>
            <a:ext cx="7772400" cy="4419600"/>
          </a:xfrm>
        </p:spPr>
        <p:txBody>
          <a:bodyPr/>
          <a:lstStyle/>
          <a:p>
            <a:pPr marL="609600" indent="-609600" eaLnBrk="1" hangingPunct="1">
              <a:lnSpc>
                <a:spcPct val="90000"/>
              </a:lnSpc>
              <a:spcBef>
                <a:spcPct val="15000"/>
              </a:spcBef>
            </a:pPr>
            <a:r>
              <a:rPr lang="en-US" altLang="en-US"/>
              <a:t>Many organizations allocate 60-80% of information systems budget to maintenance.</a:t>
            </a:r>
          </a:p>
          <a:p>
            <a:pPr marL="609600" indent="-609600" eaLnBrk="1" hangingPunct="1">
              <a:lnSpc>
                <a:spcPct val="90000"/>
              </a:lnSpc>
              <a:spcBef>
                <a:spcPct val="15000"/>
              </a:spcBef>
            </a:pPr>
            <a:r>
              <a:rPr lang="en-US" altLang="en-US" b="1"/>
              <a:t>Maintainability</a:t>
            </a:r>
            <a:r>
              <a:rPr lang="en-US" altLang="en-US"/>
              <a:t>: the ease with which software can be understood, corrected, adapted, and enhanced</a:t>
            </a:r>
          </a:p>
        </p:txBody>
      </p:sp>
    </p:spTree>
    <p:extLst>
      <p:ext uri="{BB962C8B-B14F-4D97-AF65-F5344CB8AC3E}">
        <p14:creationId xmlns:p14="http://schemas.microsoft.com/office/powerpoint/2010/main" val="3783730453"/>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a:xfrm>
            <a:off x="457200" y="457200"/>
            <a:ext cx="8229600" cy="1279525"/>
          </a:xfrm>
        </p:spPr>
        <p:txBody>
          <a:bodyPr/>
          <a:lstStyle/>
          <a:p>
            <a:pPr eaLnBrk="1" hangingPunct="1"/>
            <a:r>
              <a:rPr lang="en-US" altLang="en-US" sz="4000"/>
              <a:t>The Cost of Maintenance (Cont.)</a:t>
            </a:r>
          </a:p>
        </p:txBody>
      </p:sp>
      <p:pic>
        <p:nvPicPr>
          <p:cNvPr id="18438" name="Picture 7" descr="Noname.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09825" y="1600200"/>
            <a:ext cx="6657975" cy="436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9"/>
          <p:cNvSpPr>
            <a:spLocks noChangeArrowheads="1"/>
          </p:cNvSpPr>
          <p:nvPr/>
        </p:nvSpPr>
        <p:spPr bwMode="auto">
          <a:xfrm>
            <a:off x="304800" y="2286000"/>
            <a:ext cx="2057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14-5</a:t>
            </a:r>
          </a:p>
          <a:p>
            <a:pPr eaLnBrk="1" hangingPunct="1"/>
            <a:r>
              <a:rPr lang="en-US" altLang="en-US"/>
              <a:t>New development versus maintenance as</a:t>
            </a:r>
          </a:p>
          <a:p>
            <a:pPr eaLnBrk="1" hangingPunct="1"/>
            <a:r>
              <a:rPr lang="en-US" altLang="en-US"/>
              <a:t>a percentage of the software budget over the years</a:t>
            </a:r>
          </a:p>
          <a:p>
            <a:pPr eaLnBrk="1" hangingPunct="1"/>
            <a:endParaRPr lang="en-US" altLang="en-US"/>
          </a:p>
          <a:p>
            <a:pPr eaLnBrk="1" hangingPunct="1"/>
            <a:r>
              <a:rPr lang="en-US" altLang="en-US"/>
              <a:t>(</a:t>
            </a:r>
            <a:r>
              <a:rPr lang="en-US" altLang="en-US" i="1"/>
              <a:t>Source:</a:t>
            </a:r>
            <a:r>
              <a:rPr lang="en-US" altLang="en-US"/>
              <a:t> Based on Pressman, 2005.)</a:t>
            </a:r>
          </a:p>
        </p:txBody>
      </p:sp>
    </p:spTree>
    <p:extLst>
      <p:ext uri="{BB962C8B-B14F-4D97-AF65-F5344CB8AC3E}">
        <p14:creationId xmlns:p14="http://schemas.microsoft.com/office/powerpoint/2010/main" val="3487203770"/>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xfrm>
            <a:off x="457200" y="304800"/>
            <a:ext cx="8229600" cy="1066800"/>
          </a:xfrm>
        </p:spPr>
        <p:txBody>
          <a:bodyPr/>
          <a:lstStyle/>
          <a:p>
            <a:pPr eaLnBrk="1" hangingPunct="1"/>
            <a:r>
              <a:rPr lang="en-US" altLang="en-US" sz="4000" dirty="0"/>
              <a:t>The Cost of Maintenance (Cont.)</a:t>
            </a:r>
          </a:p>
        </p:txBody>
      </p:sp>
      <p:sp>
        <p:nvSpPr>
          <p:cNvPr id="19462" name="Rectangle 3"/>
          <p:cNvSpPr>
            <a:spLocks noGrp="1" noChangeArrowheads="1"/>
          </p:cNvSpPr>
          <p:nvPr>
            <p:ph type="body" idx="1"/>
          </p:nvPr>
        </p:nvSpPr>
        <p:spPr>
          <a:xfrm>
            <a:off x="76200" y="1371600"/>
            <a:ext cx="8839200" cy="4419600"/>
          </a:xfrm>
        </p:spPr>
        <p:txBody>
          <a:bodyPr/>
          <a:lstStyle/>
          <a:p>
            <a:pPr marL="609600" indent="-609600" eaLnBrk="1" hangingPunct="1">
              <a:lnSpc>
                <a:spcPct val="90000"/>
              </a:lnSpc>
              <a:spcBef>
                <a:spcPct val="15000"/>
              </a:spcBef>
            </a:pPr>
            <a:r>
              <a:rPr lang="en-US" altLang="en-US" dirty="0"/>
              <a:t>Factors influencing maintainability</a:t>
            </a:r>
          </a:p>
          <a:p>
            <a:pPr marL="990600" lvl="1" indent="-533400" eaLnBrk="1" hangingPunct="1">
              <a:lnSpc>
                <a:spcPct val="90000"/>
              </a:lnSpc>
              <a:spcBef>
                <a:spcPct val="15000"/>
              </a:spcBef>
            </a:pPr>
            <a:r>
              <a:rPr lang="en-US" altLang="en-US" sz="2600" b="1" dirty="0"/>
              <a:t>Latent defects: </a:t>
            </a:r>
            <a:r>
              <a:rPr lang="en-US" sz="2600" dirty="0"/>
              <a:t>unknown errors after installation (increases corrective maintenance).</a:t>
            </a:r>
            <a:endParaRPr lang="en-US" altLang="en-US" sz="2600" dirty="0"/>
          </a:p>
          <a:p>
            <a:pPr marL="990600" lvl="1" indent="-533400" eaLnBrk="1" hangingPunct="1">
              <a:lnSpc>
                <a:spcPct val="90000"/>
              </a:lnSpc>
              <a:spcBef>
                <a:spcPct val="15000"/>
              </a:spcBef>
            </a:pPr>
            <a:r>
              <a:rPr lang="en-US" altLang="en-US" sz="2600" b="1" dirty="0"/>
              <a:t>Nbr. of system customers: </a:t>
            </a:r>
            <a:r>
              <a:rPr lang="en-US" altLang="en-US" sz="2600" dirty="0"/>
              <a:t>more customers </a:t>
            </a:r>
            <a:r>
              <a:rPr lang="en-US" altLang="en-US" sz="2600" dirty="0">
                <a:sym typeface="Wingdings" panose="05000000000000000000" pitchFamily="2" charset="2"/>
              </a:rPr>
              <a:t> more (and conflicting) maintenance requests</a:t>
            </a:r>
            <a:endParaRPr lang="en-US" altLang="en-US" sz="2600" dirty="0"/>
          </a:p>
          <a:p>
            <a:pPr marL="990600" lvl="1" indent="-533400" eaLnBrk="1" hangingPunct="1">
              <a:lnSpc>
                <a:spcPct val="90000"/>
              </a:lnSpc>
              <a:spcBef>
                <a:spcPct val="15000"/>
              </a:spcBef>
            </a:pPr>
            <a:r>
              <a:rPr lang="en-US" altLang="en-US" sz="2600" b="1" dirty="0"/>
              <a:t>Quality of system documentation: </a:t>
            </a:r>
            <a:r>
              <a:rPr lang="en-US" altLang="en-US" sz="2600" dirty="0"/>
              <a:t>lack of documentation makes maintenance harder</a:t>
            </a:r>
          </a:p>
          <a:p>
            <a:pPr marL="990600" lvl="1" indent="-533400" eaLnBrk="1" hangingPunct="1">
              <a:lnSpc>
                <a:spcPct val="90000"/>
              </a:lnSpc>
              <a:spcBef>
                <a:spcPct val="15000"/>
              </a:spcBef>
            </a:pPr>
            <a:r>
              <a:rPr lang="en-US" altLang="en-US" sz="2600" b="1" dirty="0"/>
              <a:t>Maintenance personnel: </a:t>
            </a:r>
            <a:r>
              <a:rPr lang="en-US" altLang="en-US" sz="2600" dirty="0"/>
              <a:t>high quality programmers required for maintenance</a:t>
            </a:r>
          </a:p>
          <a:p>
            <a:pPr marL="990600" lvl="1" indent="-533400" eaLnBrk="1" hangingPunct="1">
              <a:lnSpc>
                <a:spcPct val="90000"/>
              </a:lnSpc>
              <a:spcBef>
                <a:spcPct val="15000"/>
              </a:spcBef>
            </a:pPr>
            <a:r>
              <a:rPr lang="en-US" altLang="en-US" sz="2600" b="1" dirty="0"/>
              <a:t>Tools: </a:t>
            </a:r>
            <a:r>
              <a:rPr lang="en-US" altLang="en-US" sz="2600" dirty="0"/>
              <a:t>automated documentation and code tools </a:t>
            </a:r>
          </a:p>
          <a:p>
            <a:pPr marL="990600" lvl="1" indent="-533400" eaLnBrk="1" hangingPunct="1">
              <a:lnSpc>
                <a:spcPct val="90000"/>
              </a:lnSpc>
              <a:spcBef>
                <a:spcPct val="15000"/>
              </a:spcBef>
            </a:pPr>
            <a:r>
              <a:rPr lang="en-US" altLang="en-US" sz="2600" b="1" dirty="0"/>
              <a:t>Well-structured programs: </a:t>
            </a:r>
            <a:r>
              <a:rPr lang="en-US" altLang="en-US" sz="2600" dirty="0"/>
              <a:t>good quality of code makes maintenance easier</a:t>
            </a:r>
          </a:p>
        </p:txBody>
      </p:sp>
    </p:spTree>
    <p:extLst>
      <p:ext uri="{BB962C8B-B14F-4D97-AF65-F5344CB8AC3E}">
        <p14:creationId xmlns:p14="http://schemas.microsoft.com/office/powerpoint/2010/main" val="4195558762"/>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457200" y="457200"/>
            <a:ext cx="8229600" cy="990600"/>
          </a:xfrm>
        </p:spPr>
        <p:txBody>
          <a:bodyPr/>
          <a:lstStyle/>
          <a:p>
            <a:pPr eaLnBrk="1" hangingPunct="1"/>
            <a:r>
              <a:rPr lang="en-US" altLang="en-US" sz="4000"/>
              <a:t>The Cost of Maintenance (Cont.)</a:t>
            </a:r>
          </a:p>
        </p:txBody>
      </p:sp>
      <p:pic>
        <p:nvPicPr>
          <p:cNvPr id="20486" name="Picture 7" descr="Noname.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5125" y="1733550"/>
            <a:ext cx="6238875"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Rectangle 8"/>
          <p:cNvSpPr>
            <a:spLocks noChangeArrowheads="1"/>
          </p:cNvSpPr>
          <p:nvPr/>
        </p:nvSpPr>
        <p:spPr bwMode="auto">
          <a:xfrm>
            <a:off x="304800" y="1828800"/>
            <a:ext cx="25908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14-6</a:t>
            </a:r>
          </a:p>
          <a:p>
            <a:pPr eaLnBrk="1" hangingPunct="1"/>
            <a:r>
              <a:rPr lang="en-US" altLang="en-US"/>
              <a:t>Quality documentation eases Maintenance</a:t>
            </a:r>
          </a:p>
          <a:p>
            <a:pPr eaLnBrk="1" hangingPunct="1"/>
            <a:endParaRPr lang="en-US" altLang="en-US"/>
          </a:p>
          <a:p>
            <a:pPr eaLnBrk="1" hangingPunct="1"/>
            <a:r>
              <a:rPr lang="en-US" altLang="en-US"/>
              <a:t>(</a:t>
            </a:r>
            <a:r>
              <a:rPr lang="en-US" altLang="en-US" i="1"/>
              <a:t>Source: Based on Hanna, M. 1992.</a:t>
            </a:r>
          </a:p>
          <a:p>
            <a:pPr eaLnBrk="1" hangingPunct="1"/>
            <a:r>
              <a:rPr lang="en-US" altLang="en-US"/>
              <a:t>“Using Documentation as a Life-Cycle Tool.” </a:t>
            </a:r>
            <a:r>
              <a:rPr lang="en-US" altLang="en-US" i="1"/>
              <a:t>Software Magazine [December]: </a:t>
            </a:r>
            <a:r>
              <a:rPr lang="en-US" altLang="en-US"/>
              <a:t>41–46.)</a:t>
            </a:r>
          </a:p>
        </p:txBody>
      </p:sp>
    </p:spTree>
    <p:extLst>
      <p:ext uri="{BB962C8B-B14F-4D97-AF65-F5344CB8AC3E}">
        <p14:creationId xmlns:p14="http://schemas.microsoft.com/office/powerpoint/2010/main" val="1304692579"/>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a:xfrm>
            <a:off x="457200" y="457200"/>
            <a:ext cx="8229600" cy="1066800"/>
          </a:xfrm>
        </p:spPr>
        <p:txBody>
          <a:bodyPr/>
          <a:lstStyle/>
          <a:p>
            <a:pPr eaLnBrk="1" hangingPunct="1"/>
            <a:r>
              <a:rPr lang="en-US" altLang="en-US" sz="4000"/>
              <a:t>Managing Maintenance Personnel</a:t>
            </a:r>
          </a:p>
        </p:txBody>
      </p:sp>
      <p:sp>
        <p:nvSpPr>
          <p:cNvPr id="21510" name="Rectangle 3"/>
          <p:cNvSpPr>
            <a:spLocks noGrp="1" noChangeArrowheads="1"/>
          </p:cNvSpPr>
          <p:nvPr>
            <p:ph type="body" idx="1"/>
          </p:nvPr>
        </p:nvSpPr>
        <p:spPr>
          <a:xfrm>
            <a:off x="685800" y="1600200"/>
            <a:ext cx="7924800" cy="4648200"/>
          </a:xfrm>
        </p:spPr>
        <p:txBody>
          <a:bodyPr/>
          <a:lstStyle/>
          <a:p>
            <a:pPr eaLnBrk="1" hangingPunct="1"/>
            <a:r>
              <a:rPr lang="en-US" altLang="en-US" dirty="0"/>
              <a:t>Traditionally, maintenance and development were separately staffed.</a:t>
            </a:r>
          </a:p>
          <a:p>
            <a:pPr eaLnBrk="1" hangingPunct="1"/>
            <a:r>
              <a:rPr lang="en-US" altLang="en-US" dirty="0"/>
              <a:t>Organizations are rethinking this. Maybe combine development and maintenance into one role?</a:t>
            </a:r>
          </a:p>
          <a:p>
            <a:pPr eaLnBrk="1" hangingPunct="1"/>
            <a:r>
              <a:rPr lang="en-US" altLang="en-US" dirty="0"/>
              <a:t>Another possibility: spread maintenance personnel in different functional units (marketing, accounting, human resources, etc.)</a:t>
            </a:r>
          </a:p>
        </p:txBody>
      </p:sp>
    </p:spTree>
    <p:extLst>
      <p:ext uri="{BB962C8B-B14F-4D97-AF65-F5344CB8AC3E}">
        <p14:creationId xmlns:p14="http://schemas.microsoft.com/office/powerpoint/2010/main" val="2349858697"/>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altLang="en-US"/>
              <a:t>Learning Objectives</a:t>
            </a:r>
          </a:p>
        </p:txBody>
      </p:sp>
      <p:sp>
        <p:nvSpPr>
          <p:cNvPr id="3078" name="Rectangle 3"/>
          <p:cNvSpPr>
            <a:spLocks noGrp="1" noChangeArrowheads="1"/>
          </p:cNvSpPr>
          <p:nvPr>
            <p:ph type="body" idx="1"/>
          </p:nvPr>
        </p:nvSpPr>
        <p:spPr>
          <a:xfrm>
            <a:off x="457200" y="1752600"/>
            <a:ext cx="8229600" cy="3886200"/>
          </a:xfrm>
        </p:spPr>
        <p:txBody>
          <a:bodyPr/>
          <a:lstStyle/>
          <a:p>
            <a:pPr eaLnBrk="1" hangingPunct="1">
              <a:lnSpc>
                <a:spcPct val="90000"/>
              </a:lnSpc>
              <a:buClr>
                <a:srgbClr val="BA2212"/>
              </a:buClr>
              <a:buFont typeface="Wingdings" panose="05000000000000000000" pitchFamily="2" charset="2"/>
              <a:buChar char="ü"/>
            </a:pPr>
            <a:r>
              <a:rPr lang="en-US" altLang="en-US" sz="2800" dirty="0"/>
              <a:t>Explain and contrast four types of system maintenance.</a:t>
            </a:r>
          </a:p>
          <a:p>
            <a:pPr eaLnBrk="1" hangingPunct="1">
              <a:lnSpc>
                <a:spcPct val="90000"/>
              </a:lnSpc>
              <a:buClr>
                <a:srgbClr val="BA2212"/>
              </a:buClr>
              <a:buFont typeface="Wingdings" panose="05000000000000000000" pitchFamily="2" charset="2"/>
              <a:buChar char="ü"/>
            </a:pPr>
            <a:r>
              <a:rPr lang="en-US" altLang="en-US" sz="2800" dirty="0"/>
              <a:t>Describe several factors that influence the cost of maintaining an information system and apply these factors to the design of maintainable systems.</a:t>
            </a:r>
          </a:p>
          <a:p>
            <a:pPr eaLnBrk="1" hangingPunct="1">
              <a:lnSpc>
                <a:spcPct val="90000"/>
              </a:lnSpc>
              <a:buClr>
                <a:srgbClr val="BA2212"/>
              </a:buClr>
              <a:buFont typeface="Wingdings" panose="05000000000000000000" pitchFamily="2" charset="2"/>
              <a:buChar char="ü"/>
            </a:pPr>
            <a:r>
              <a:rPr lang="en-US" altLang="en-US" sz="2800" dirty="0"/>
              <a:t>Describe maintenance management issues, including alternative organizational structures, quality measurement, processes for handling change requests, and configuration management.</a:t>
            </a:r>
          </a:p>
          <a:p>
            <a:pPr eaLnBrk="1" hangingPunct="1">
              <a:lnSpc>
                <a:spcPct val="90000"/>
              </a:lnSpc>
              <a:buClr>
                <a:srgbClr val="BA2212"/>
              </a:buClr>
              <a:buFont typeface="Wingdings" panose="05000000000000000000" pitchFamily="2" charset="2"/>
              <a:buChar char="ü"/>
            </a:pPr>
            <a:endParaRPr lang="en-US" altLang="en-US" sz="2800" dirty="0"/>
          </a:p>
        </p:txBody>
      </p:sp>
    </p:spTree>
    <p:extLst>
      <p:ext uri="{BB962C8B-B14F-4D97-AF65-F5344CB8AC3E}">
        <p14:creationId xmlns:p14="http://schemas.microsoft.com/office/powerpoint/2010/main" val="846296457"/>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457200" y="457200"/>
            <a:ext cx="8229600" cy="1066800"/>
          </a:xfrm>
        </p:spPr>
        <p:txBody>
          <a:bodyPr/>
          <a:lstStyle/>
          <a:p>
            <a:pPr eaLnBrk="1" hangingPunct="1"/>
            <a:r>
              <a:rPr lang="en-US" altLang="en-US" sz="4000"/>
              <a:t>Managing Maintenance Personnel (Cont.)</a:t>
            </a:r>
          </a:p>
        </p:txBody>
      </p:sp>
      <p:sp>
        <p:nvSpPr>
          <p:cNvPr id="23558" name="Rectangle 3"/>
          <p:cNvSpPr>
            <a:spLocks noGrp="1" noChangeArrowheads="1"/>
          </p:cNvSpPr>
          <p:nvPr>
            <p:ph type="body" idx="1"/>
          </p:nvPr>
        </p:nvSpPr>
        <p:spPr>
          <a:xfrm>
            <a:off x="152400" y="1752600"/>
            <a:ext cx="8610600" cy="4267200"/>
          </a:xfrm>
        </p:spPr>
        <p:txBody>
          <a:bodyPr>
            <a:normAutofit fontScale="92500"/>
          </a:bodyPr>
          <a:lstStyle/>
          <a:p>
            <a:pPr eaLnBrk="1" hangingPunct="1">
              <a:spcBef>
                <a:spcPts val="1200"/>
              </a:spcBef>
              <a:defRPr/>
            </a:pPr>
            <a:r>
              <a:rPr lang="en-US" altLang="en-US" sz="3600" dirty="0"/>
              <a:t>Three possible organizational structures:</a:t>
            </a:r>
          </a:p>
          <a:p>
            <a:pPr lvl="1" eaLnBrk="1" hangingPunct="1">
              <a:spcBef>
                <a:spcPts val="1200"/>
              </a:spcBef>
              <a:defRPr/>
            </a:pPr>
            <a:r>
              <a:rPr lang="en-US" altLang="en-US" sz="3200" i="1" dirty="0"/>
              <a:t>Separate </a:t>
            </a:r>
            <a:r>
              <a:rPr lang="en-US" altLang="en-US" sz="3200" dirty="0"/>
              <a:t>— maintenance group consists of different personnel than development group</a:t>
            </a:r>
          </a:p>
          <a:p>
            <a:pPr lvl="1" eaLnBrk="1" hangingPunct="1">
              <a:spcBef>
                <a:spcPts val="1200"/>
              </a:spcBef>
              <a:defRPr/>
            </a:pPr>
            <a:r>
              <a:rPr lang="en-US" altLang="en-US" sz="3200" i="1" dirty="0"/>
              <a:t>Combined </a:t>
            </a:r>
            <a:r>
              <a:rPr lang="en-US" altLang="en-US" sz="3200" dirty="0"/>
              <a:t>— developers also maintain systems</a:t>
            </a:r>
          </a:p>
          <a:p>
            <a:pPr lvl="1" eaLnBrk="1" hangingPunct="1">
              <a:spcBef>
                <a:spcPts val="1200"/>
              </a:spcBef>
              <a:defRPr/>
            </a:pPr>
            <a:r>
              <a:rPr lang="en-US" altLang="en-US" sz="3200" i="1" dirty="0"/>
              <a:t>Functional </a:t>
            </a:r>
            <a:r>
              <a:rPr lang="en-US" altLang="en-US" sz="3200" dirty="0"/>
              <a:t>— maintenance personnel work within the functional business unit</a:t>
            </a:r>
          </a:p>
        </p:txBody>
      </p:sp>
    </p:spTree>
    <p:extLst>
      <p:ext uri="{BB962C8B-B14F-4D97-AF65-F5344CB8AC3E}">
        <p14:creationId xmlns:p14="http://schemas.microsoft.com/office/powerpoint/2010/main" val="2776385650"/>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a:xfrm>
            <a:off x="457200" y="533400"/>
            <a:ext cx="8229600" cy="914400"/>
          </a:xfrm>
        </p:spPr>
        <p:txBody>
          <a:bodyPr/>
          <a:lstStyle/>
          <a:p>
            <a:pPr eaLnBrk="1" hangingPunct="1"/>
            <a:r>
              <a:rPr lang="en-US" altLang="en-US" sz="3600"/>
              <a:t>Managing Maintenance Personnel (Cont.)</a:t>
            </a:r>
          </a:p>
        </p:txBody>
      </p:sp>
      <p:graphicFrame>
        <p:nvGraphicFramePr>
          <p:cNvPr id="306179" name="Group 3"/>
          <p:cNvGraphicFramePr>
            <a:graphicFrameLocks noGrp="1"/>
          </p:cNvGraphicFramePr>
          <p:nvPr>
            <p:ph idx="1"/>
          </p:nvPr>
        </p:nvGraphicFramePr>
        <p:xfrm>
          <a:off x="762000" y="1676400"/>
          <a:ext cx="7924800" cy="4457700"/>
        </p:xfrm>
        <a:graphic>
          <a:graphicData uri="http://schemas.openxmlformats.org/drawingml/2006/table">
            <a:tbl>
              <a:tblPr/>
              <a:tblGrid>
                <a:gridCol w="27432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1028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dirty="0">
                          <a:ln>
                            <a:noFill/>
                          </a:ln>
                          <a:solidFill>
                            <a:schemeClr val="tx1"/>
                          </a:solidFill>
                          <a:effectLst/>
                          <a:latin typeface="Arial" charset="0"/>
                          <a:cs typeface="Arial" charset="0"/>
                        </a:rPr>
                        <a:t>Maintenance Organization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1"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cs typeface="Arial" charset="0"/>
                        </a:rPr>
                        <a:t>Advantages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sz="2800" b="1" i="0" u="none" strike="noStrike" cap="none" normalizeH="0" baseline="0">
                        <a:ln>
                          <a:noFill/>
                        </a:ln>
                        <a:solidFill>
                          <a:schemeClr val="tx1"/>
                        </a:solidFill>
                        <a:effectLst/>
                        <a:latin typeface="Arial" charset="0"/>
                        <a:cs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1" i="0" u="none" strike="noStrike" cap="none" normalizeH="0" baseline="0">
                          <a:ln>
                            <a:noFill/>
                          </a:ln>
                          <a:solidFill>
                            <a:schemeClr val="tx1"/>
                          </a:solidFill>
                          <a:effectLst/>
                          <a:latin typeface="Arial" charset="0"/>
                          <a:cs typeface="Arial" charset="0"/>
                        </a:rPr>
                        <a:t>Disadvantages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cs typeface="Arial" charset="0"/>
                        </a:rPr>
                        <a:t>Separate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cs typeface="Arial" charset="0"/>
                        </a:rPr>
                        <a:t>Improved system and documentation quality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cs typeface="Arial" charset="0"/>
                        </a:rPr>
                        <a:t>Ignorance of critical undocumented information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8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dirty="0">
                          <a:ln>
                            <a:noFill/>
                          </a:ln>
                          <a:solidFill>
                            <a:schemeClr val="tx1"/>
                          </a:solidFill>
                          <a:effectLst/>
                          <a:latin typeface="Arial" charset="0"/>
                          <a:cs typeface="Arial" charset="0"/>
                        </a:rPr>
                        <a:t>Combined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cs typeface="Arial" charset="0"/>
                        </a:rPr>
                        <a:t>Maintenance group knows all about system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cs typeface="Arial" charset="0"/>
                        </a:rPr>
                        <a:t>Less emphasis on good documentation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87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a:ln>
                            <a:noFill/>
                          </a:ln>
                          <a:solidFill>
                            <a:schemeClr val="tx1"/>
                          </a:solidFill>
                          <a:effectLst/>
                          <a:latin typeface="Arial" charset="0"/>
                          <a:cs typeface="Arial" charset="0"/>
                        </a:rPr>
                        <a:t>Functional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Arial" charset="0"/>
                          <a:cs typeface="Arial" charset="0"/>
                        </a:rPr>
                        <a:t>Personnel have vested interest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dirty="0">
                          <a:ln>
                            <a:noFill/>
                          </a:ln>
                          <a:solidFill>
                            <a:schemeClr val="tx1"/>
                          </a:solidFill>
                          <a:effectLst/>
                          <a:latin typeface="Arial" charset="0"/>
                          <a:cs typeface="Arial" charset="0"/>
                        </a:rPr>
                        <a:t>Limited job mobility and human or technical resources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36454017"/>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457200" y="609600"/>
            <a:ext cx="8229600" cy="1066800"/>
          </a:xfrm>
        </p:spPr>
        <p:txBody>
          <a:bodyPr/>
          <a:lstStyle/>
          <a:p>
            <a:pPr eaLnBrk="1" hangingPunct="1"/>
            <a:r>
              <a:rPr lang="en-US" altLang="en-US" sz="4000"/>
              <a:t>Measuring Maintenance Effectiveness</a:t>
            </a:r>
          </a:p>
        </p:txBody>
      </p:sp>
      <p:sp>
        <p:nvSpPr>
          <p:cNvPr id="25606" name="Rectangle 3"/>
          <p:cNvSpPr>
            <a:spLocks noGrp="1" noChangeArrowheads="1"/>
          </p:cNvSpPr>
          <p:nvPr>
            <p:ph type="body" idx="1"/>
          </p:nvPr>
        </p:nvSpPr>
        <p:spPr>
          <a:xfrm>
            <a:off x="762000" y="2057400"/>
            <a:ext cx="7772400" cy="4419600"/>
          </a:xfrm>
        </p:spPr>
        <p:txBody>
          <a:bodyPr/>
          <a:lstStyle/>
          <a:p>
            <a:pPr eaLnBrk="1" hangingPunct="1"/>
            <a:r>
              <a:rPr lang="en-US" altLang="en-US" sz="4000"/>
              <a:t>Must measure the following factors:</a:t>
            </a:r>
          </a:p>
          <a:p>
            <a:pPr lvl="1" eaLnBrk="1" hangingPunct="1"/>
            <a:r>
              <a:rPr lang="en-US" altLang="en-US" sz="3600"/>
              <a:t>Number of failures</a:t>
            </a:r>
          </a:p>
          <a:p>
            <a:pPr lvl="1" eaLnBrk="1" hangingPunct="1"/>
            <a:r>
              <a:rPr lang="en-US" altLang="en-US" sz="3600"/>
              <a:t>Time between each failure</a:t>
            </a:r>
          </a:p>
          <a:p>
            <a:pPr lvl="1" eaLnBrk="1" hangingPunct="1"/>
            <a:r>
              <a:rPr lang="en-US" altLang="en-US" sz="3600"/>
              <a:t>Type of failure</a:t>
            </a:r>
          </a:p>
        </p:txBody>
      </p:sp>
    </p:spTree>
    <p:extLst>
      <p:ext uri="{BB962C8B-B14F-4D97-AF65-F5344CB8AC3E}">
        <p14:creationId xmlns:p14="http://schemas.microsoft.com/office/powerpoint/2010/main" val="2800229358"/>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457200" y="609600"/>
            <a:ext cx="8229600" cy="1066800"/>
          </a:xfrm>
        </p:spPr>
        <p:txBody>
          <a:bodyPr/>
          <a:lstStyle/>
          <a:p>
            <a:pPr eaLnBrk="1" hangingPunct="1"/>
            <a:r>
              <a:rPr lang="en-US" altLang="en-US" sz="4000"/>
              <a:t>Measuring Maintenance Effectiveness (Cont.)</a:t>
            </a:r>
          </a:p>
        </p:txBody>
      </p:sp>
      <p:sp>
        <p:nvSpPr>
          <p:cNvPr id="26630" name="Rectangle 3"/>
          <p:cNvSpPr>
            <a:spLocks noGrp="1" noChangeArrowheads="1"/>
          </p:cNvSpPr>
          <p:nvPr>
            <p:ph type="body" idx="1"/>
          </p:nvPr>
        </p:nvSpPr>
        <p:spPr>
          <a:xfrm>
            <a:off x="762000" y="1981200"/>
            <a:ext cx="7772400" cy="4419600"/>
          </a:xfrm>
        </p:spPr>
        <p:txBody>
          <a:bodyPr/>
          <a:lstStyle/>
          <a:p>
            <a:pPr eaLnBrk="1" hangingPunct="1"/>
            <a:r>
              <a:rPr lang="en-US" altLang="en-US" sz="3600" b="1"/>
              <a:t>Mean time between failures </a:t>
            </a:r>
            <a:r>
              <a:rPr lang="en-US" altLang="en-US" sz="3600"/>
              <a:t>(</a:t>
            </a:r>
            <a:r>
              <a:rPr lang="en-US" altLang="en-US" sz="3600" b="1"/>
              <a:t>MTBF</a:t>
            </a:r>
            <a:r>
              <a:rPr lang="en-US" altLang="en-US" sz="3600"/>
              <a:t>): a measurement of error occurrences that can be tracked over time to indicate the quality of a system</a:t>
            </a:r>
          </a:p>
        </p:txBody>
      </p:sp>
    </p:spTree>
    <p:extLst>
      <p:ext uri="{BB962C8B-B14F-4D97-AF65-F5344CB8AC3E}">
        <p14:creationId xmlns:p14="http://schemas.microsoft.com/office/powerpoint/2010/main" val="4063920903"/>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altLang="en-US" sz="4000"/>
              <a:t>Measuring Maintenance Effectiveness (Cont.)</a:t>
            </a:r>
          </a:p>
        </p:txBody>
      </p:sp>
      <p:pic>
        <p:nvPicPr>
          <p:cNvPr id="27654" name="Picture 7" descr="Noname.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4175" y="2028825"/>
            <a:ext cx="61436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Rectangle 8"/>
          <p:cNvSpPr>
            <a:spLocks noChangeArrowheads="1"/>
          </p:cNvSpPr>
          <p:nvPr/>
        </p:nvSpPr>
        <p:spPr bwMode="auto">
          <a:xfrm>
            <a:off x="228600" y="4514850"/>
            <a:ext cx="2819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14-7</a:t>
            </a:r>
          </a:p>
          <a:p>
            <a:pPr eaLnBrk="1" hangingPunct="1"/>
            <a:r>
              <a:rPr lang="en-US" altLang="en-US"/>
              <a:t>How the mean time between failures</a:t>
            </a:r>
          </a:p>
          <a:p>
            <a:pPr eaLnBrk="1" hangingPunct="1"/>
            <a:r>
              <a:rPr lang="en-US" altLang="en-US"/>
              <a:t>should change over time</a:t>
            </a:r>
          </a:p>
        </p:txBody>
      </p:sp>
    </p:spTree>
    <p:extLst>
      <p:ext uri="{BB962C8B-B14F-4D97-AF65-F5344CB8AC3E}">
        <p14:creationId xmlns:p14="http://schemas.microsoft.com/office/powerpoint/2010/main" val="1443761549"/>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itle 1"/>
          <p:cNvSpPr>
            <a:spLocks noGrp="1"/>
          </p:cNvSpPr>
          <p:nvPr>
            <p:ph type="title"/>
          </p:nvPr>
        </p:nvSpPr>
        <p:spPr>
          <a:xfrm>
            <a:off x="457200" y="533400"/>
            <a:ext cx="8229600" cy="1143000"/>
          </a:xfrm>
        </p:spPr>
        <p:txBody>
          <a:bodyPr/>
          <a:lstStyle/>
          <a:p>
            <a:pPr eaLnBrk="1" hangingPunct="1"/>
            <a:r>
              <a:rPr lang="en-US" altLang="en-US"/>
              <a:t>Controlling Maintenance Requests</a:t>
            </a:r>
          </a:p>
        </p:txBody>
      </p:sp>
      <p:sp>
        <p:nvSpPr>
          <p:cNvPr id="28676" name="Content Placeholder 2"/>
          <p:cNvSpPr>
            <a:spLocks noGrp="1"/>
          </p:cNvSpPr>
          <p:nvPr>
            <p:ph idx="1"/>
          </p:nvPr>
        </p:nvSpPr>
        <p:spPr>
          <a:xfrm>
            <a:off x="457200" y="2057400"/>
            <a:ext cx="8229600" cy="3886200"/>
          </a:xfrm>
        </p:spPr>
        <p:txBody>
          <a:bodyPr/>
          <a:lstStyle/>
          <a:p>
            <a:pPr eaLnBrk="1" hangingPunct="1"/>
            <a:r>
              <a:rPr lang="en-US" altLang="en-US"/>
              <a:t>Maintenance requests can be frequent.</a:t>
            </a:r>
          </a:p>
          <a:p>
            <a:pPr eaLnBrk="1" hangingPunct="1"/>
            <a:r>
              <a:rPr lang="en-US" altLang="en-US"/>
              <a:t>Prioritize based on type and urgency of request.</a:t>
            </a:r>
          </a:p>
          <a:p>
            <a:pPr eaLnBrk="1" hangingPunct="1"/>
            <a:r>
              <a:rPr lang="en-US" altLang="en-US"/>
              <a:t>Evaluations are based on feasibility analysis.</a:t>
            </a:r>
          </a:p>
        </p:txBody>
      </p:sp>
    </p:spTree>
    <p:extLst>
      <p:ext uri="{BB962C8B-B14F-4D97-AF65-F5344CB8AC3E}">
        <p14:creationId xmlns:p14="http://schemas.microsoft.com/office/powerpoint/2010/main" val="2300947059"/>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1752600"/>
            <a:ext cx="6553200"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itle 1"/>
          <p:cNvSpPr>
            <a:spLocks noGrp="1"/>
          </p:cNvSpPr>
          <p:nvPr>
            <p:ph type="title"/>
          </p:nvPr>
        </p:nvSpPr>
        <p:spPr/>
        <p:txBody>
          <a:bodyPr/>
          <a:lstStyle/>
          <a:p>
            <a:pPr eaLnBrk="1" hangingPunct="1"/>
            <a:r>
              <a:rPr lang="en-US" altLang="en-US"/>
              <a:t>Controlling Maintenance Requests (Cont.)</a:t>
            </a:r>
          </a:p>
        </p:txBody>
      </p:sp>
      <p:sp>
        <p:nvSpPr>
          <p:cNvPr id="29703" name="Rectangle 8"/>
          <p:cNvSpPr>
            <a:spLocks noChangeArrowheads="1"/>
          </p:cNvSpPr>
          <p:nvPr/>
        </p:nvSpPr>
        <p:spPr bwMode="auto">
          <a:xfrm>
            <a:off x="381000" y="2133600"/>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14-8</a:t>
            </a:r>
          </a:p>
          <a:p>
            <a:pPr eaLnBrk="1" hangingPunct="1"/>
            <a:r>
              <a:rPr lang="en-US" altLang="en-US"/>
              <a:t>How to prioritize maintenance requests</a:t>
            </a:r>
          </a:p>
        </p:txBody>
      </p:sp>
    </p:spTree>
    <p:extLst>
      <p:ext uri="{BB962C8B-B14F-4D97-AF65-F5344CB8AC3E}">
        <p14:creationId xmlns:p14="http://schemas.microsoft.com/office/powerpoint/2010/main" val="3938759177"/>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184422" y="1981200"/>
            <a:ext cx="8502378" cy="4157663"/>
          </a:xfrm>
          <a:prstGeom prst="rect">
            <a:avLst/>
          </a:prstGeom>
        </p:spPr>
      </p:pic>
      <p:sp>
        <p:nvSpPr>
          <p:cNvPr id="30723" name="Title 1"/>
          <p:cNvSpPr>
            <a:spLocks noGrp="1"/>
          </p:cNvSpPr>
          <p:nvPr>
            <p:ph type="title"/>
          </p:nvPr>
        </p:nvSpPr>
        <p:spPr/>
        <p:txBody>
          <a:bodyPr/>
          <a:lstStyle/>
          <a:p>
            <a:pPr eaLnBrk="1" hangingPunct="1"/>
            <a:r>
              <a:rPr lang="en-US" altLang="en-US"/>
              <a:t>Controlling Maintenance Requests (Cont.)</a:t>
            </a:r>
          </a:p>
        </p:txBody>
      </p:sp>
      <p:sp>
        <p:nvSpPr>
          <p:cNvPr id="30727" name="Rectangle 10"/>
          <p:cNvSpPr>
            <a:spLocks noChangeArrowheads="1"/>
          </p:cNvSpPr>
          <p:nvPr/>
        </p:nvSpPr>
        <p:spPr bwMode="auto">
          <a:xfrm>
            <a:off x="533400" y="4800600"/>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14-9</a:t>
            </a:r>
          </a:p>
          <a:p>
            <a:pPr eaLnBrk="1" hangingPunct="1"/>
            <a:r>
              <a:rPr lang="en-US" altLang="en-US"/>
              <a:t>How a maintenance request moves</a:t>
            </a:r>
          </a:p>
          <a:p>
            <a:pPr eaLnBrk="1" hangingPunct="1"/>
            <a:r>
              <a:rPr lang="en-US" altLang="en-US"/>
              <a:t>through an organization</a:t>
            </a:r>
          </a:p>
        </p:txBody>
      </p:sp>
    </p:spTree>
    <p:extLst>
      <p:ext uri="{BB962C8B-B14F-4D97-AF65-F5344CB8AC3E}">
        <p14:creationId xmlns:p14="http://schemas.microsoft.com/office/powerpoint/2010/main" val="3569558364"/>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p>
            <a:pPr eaLnBrk="1" hangingPunct="1"/>
            <a:r>
              <a:rPr lang="en-US" altLang="en-US"/>
              <a:t>Web Site Maintenance</a:t>
            </a:r>
          </a:p>
        </p:txBody>
      </p:sp>
      <p:sp>
        <p:nvSpPr>
          <p:cNvPr id="39942" name="Rectangle 3"/>
          <p:cNvSpPr>
            <a:spLocks noGrp="1" noChangeArrowheads="1"/>
          </p:cNvSpPr>
          <p:nvPr>
            <p:ph type="body" idx="1"/>
          </p:nvPr>
        </p:nvSpPr>
        <p:spPr/>
        <p:txBody>
          <a:bodyPr/>
          <a:lstStyle/>
          <a:p>
            <a:pPr eaLnBrk="1" hangingPunct="1"/>
            <a:r>
              <a:rPr lang="en-US" altLang="en-US" sz="3600"/>
              <a:t>Special considerations:</a:t>
            </a:r>
          </a:p>
          <a:p>
            <a:pPr lvl="1" eaLnBrk="1" hangingPunct="1"/>
            <a:r>
              <a:rPr lang="en-US" altLang="en-US" sz="3200"/>
              <a:t>24 X 7 X 365</a:t>
            </a:r>
          </a:p>
          <a:p>
            <a:pPr lvl="2" eaLnBrk="1" hangingPunct="1"/>
            <a:r>
              <a:rPr lang="en-US" altLang="en-US" sz="2800"/>
              <a:t>Nature of continuous availability makes maintenance challenging.</a:t>
            </a:r>
          </a:p>
          <a:p>
            <a:pPr lvl="2" eaLnBrk="1" hangingPunct="1"/>
            <a:r>
              <a:rPr lang="en-US" altLang="en-US" sz="2800"/>
              <a:t>Pages under maintenance can be locked.</a:t>
            </a:r>
          </a:p>
          <a:p>
            <a:pPr lvl="3" eaLnBrk="1" hangingPunct="1"/>
            <a:r>
              <a:rPr lang="en-US" altLang="en-US" sz="2400"/>
              <a:t>Consider using date and time stamps to indicate when changes are made instead.</a:t>
            </a:r>
          </a:p>
        </p:txBody>
      </p:sp>
    </p:spTree>
    <p:extLst>
      <p:ext uri="{BB962C8B-B14F-4D97-AF65-F5344CB8AC3E}">
        <p14:creationId xmlns:p14="http://schemas.microsoft.com/office/powerpoint/2010/main" val="282304786"/>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p:txBody>
          <a:bodyPr/>
          <a:lstStyle/>
          <a:p>
            <a:pPr eaLnBrk="1" hangingPunct="1"/>
            <a:r>
              <a:rPr lang="en-US" altLang="en-US"/>
              <a:t>Web Site Maintenance (Cont.)</a:t>
            </a:r>
          </a:p>
        </p:txBody>
      </p:sp>
      <p:sp>
        <p:nvSpPr>
          <p:cNvPr id="40966" name="Rectangle 3"/>
          <p:cNvSpPr>
            <a:spLocks noGrp="1" noChangeArrowheads="1"/>
          </p:cNvSpPr>
          <p:nvPr>
            <p:ph type="body" idx="1"/>
          </p:nvPr>
        </p:nvSpPr>
        <p:spPr/>
        <p:txBody>
          <a:bodyPr/>
          <a:lstStyle/>
          <a:p>
            <a:pPr lvl="1" eaLnBrk="1" hangingPunct="1"/>
            <a:r>
              <a:rPr lang="en-US" altLang="en-US" sz="3200"/>
              <a:t>Check for broken links</a:t>
            </a:r>
          </a:p>
          <a:p>
            <a:pPr lvl="1" eaLnBrk="1" hangingPunct="1"/>
            <a:r>
              <a:rPr lang="en-US" altLang="en-US" sz="3200"/>
              <a:t>HTML Validation</a:t>
            </a:r>
          </a:p>
          <a:p>
            <a:pPr lvl="2" eaLnBrk="1" hangingPunct="1"/>
            <a:r>
              <a:rPr lang="en-US" altLang="en-US" sz="2800"/>
              <a:t>Pages should be processed by a code validation routine before publication.</a:t>
            </a:r>
          </a:p>
          <a:p>
            <a:pPr lvl="1" eaLnBrk="1" hangingPunct="1"/>
            <a:r>
              <a:rPr lang="en-US" altLang="en-US" sz="3200"/>
              <a:t>Reregistration</a:t>
            </a:r>
          </a:p>
          <a:p>
            <a:pPr lvl="2" eaLnBrk="1" hangingPunct="1"/>
            <a:r>
              <a:rPr lang="en-US" altLang="en-US" sz="2800"/>
              <a:t>When content significantly changes, site may need to be reregistered with search engines.</a:t>
            </a:r>
          </a:p>
        </p:txBody>
      </p:sp>
    </p:spTree>
    <p:extLst>
      <p:ext uri="{BB962C8B-B14F-4D97-AF65-F5344CB8AC3E}">
        <p14:creationId xmlns:p14="http://schemas.microsoft.com/office/powerpoint/2010/main" val="2677748601"/>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altLang="en-US"/>
              <a:t>Maintaining Information Systems</a:t>
            </a:r>
          </a:p>
        </p:txBody>
      </p:sp>
      <p:pic>
        <p:nvPicPr>
          <p:cNvPr id="4102" name="Picture 7" descr="Noname.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838" y="1905000"/>
            <a:ext cx="7934325"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Rectangle 8"/>
          <p:cNvSpPr>
            <a:spLocks noChangeArrowheads="1"/>
          </p:cNvSpPr>
          <p:nvPr/>
        </p:nvSpPr>
        <p:spPr bwMode="auto">
          <a:xfrm>
            <a:off x="533400" y="510540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14-1</a:t>
            </a:r>
          </a:p>
          <a:p>
            <a:pPr eaLnBrk="1" hangingPunct="1"/>
            <a:r>
              <a:rPr lang="en-US" altLang="en-US"/>
              <a:t>Systems development life cycle</a:t>
            </a:r>
          </a:p>
        </p:txBody>
      </p:sp>
    </p:spTree>
    <p:extLst>
      <p:ext uri="{BB962C8B-B14F-4D97-AF65-F5344CB8AC3E}">
        <p14:creationId xmlns:p14="http://schemas.microsoft.com/office/powerpoint/2010/main" val="2027343544"/>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lstStyle/>
          <a:p>
            <a:pPr eaLnBrk="1" hangingPunct="1"/>
            <a:r>
              <a:rPr lang="en-US" altLang="en-US"/>
              <a:t>Web Site Maintenance (Cont.)</a:t>
            </a:r>
          </a:p>
        </p:txBody>
      </p:sp>
      <p:sp>
        <p:nvSpPr>
          <p:cNvPr id="41990" name="Rectangle 3"/>
          <p:cNvSpPr>
            <a:spLocks noGrp="1" noChangeArrowheads="1"/>
          </p:cNvSpPr>
          <p:nvPr>
            <p:ph type="body" idx="1"/>
          </p:nvPr>
        </p:nvSpPr>
        <p:spPr/>
        <p:txBody>
          <a:bodyPr/>
          <a:lstStyle/>
          <a:p>
            <a:pPr lvl="1" eaLnBrk="1" hangingPunct="1"/>
            <a:r>
              <a:rPr lang="en-US" altLang="en-US" sz="3600"/>
              <a:t>Future Editions</a:t>
            </a:r>
          </a:p>
          <a:p>
            <a:pPr lvl="2" eaLnBrk="1" hangingPunct="1"/>
            <a:r>
              <a:rPr lang="en-US" altLang="en-US" sz="3200"/>
              <a:t>Consistency is important to users.</a:t>
            </a:r>
          </a:p>
          <a:p>
            <a:pPr lvl="2" eaLnBrk="1" hangingPunct="1"/>
            <a:r>
              <a:rPr lang="en-US" altLang="en-US" sz="3200"/>
              <a:t>Post indications of future changes to the site.</a:t>
            </a:r>
          </a:p>
          <a:p>
            <a:pPr lvl="2" eaLnBrk="1" hangingPunct="1"/>
            <a:r>
              <a:rPr lang="en-US" altLang="en-US" sz="3200"/>
              <a:t>Batch changes.</a:t>
            </a:r>
          </a:p>
        </p:txBody>
      </p:sp>
    </p:spTree>
    <p:extLst>
      <p:ext uri="{BB962C8B-B14F-4D97-AF65-F5344CB8AC3E}">
        <p14:creationId xmlns:p14="http://schemas.microsoft.com/office/powerpoint/2010/main" val="845131061"/>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p:txBody>
          <a:bodyPr/>
          <a:lstStyle/>
          <a:p>
            <a:pPr eaLnBrk="1" hangingPunct="1"/>
            <a:r>
              <a:rPr lang="en-US" altLang="en-US"/>
              <a:t>Summary</a:t>
            </a:r>
          </a:p>
        </p:txBody>
      </p:sp>
      <p:sp>
        <p:nvSpPr>
          <p:cNvPr id="45062" name="Rectangle 3"/>
          <p:cNvSpPr>
            <a:spLocks noGrp="1" noChangeArrowheads="1"/>
          </p:cNvSpPr>
          <p:nvPr>
            <p:ph type="body" idx="1"/>
          </p:nvPr>
        </p:nvSpPr>
        <p:spPr>
          <a:xfrm>
            <a:off x="609600" y="1524000"/>
            <a:ext cx="8077200" cy="4724400"/>
          </a:xfrm>
        </p:spPr>
        <p:txBody>
          <a:bodyPr/>
          <a:lstStyle/>
          <a:p>
            <a:pPr eaLnBrk="1" hangingPunct="1"/>
            <a:r>
              <a:rPr lang="en-US" altLang="en-US" sz="3000" dirty="0"/>
              <a:t>In this chapter you learned how to:</a:t>
            </a:r>
          </a:p>
          <a:p>
            <a:pPr eaLnBrk="1" hangingPunct="1">
              <a:buClr>
                <a:srgbClr val="BA2212"/>
              </a:buClr>
              <a:buFont typeface="Wingdings" panose="05000000000000000000" pitchFamily="2" charset="2"/>
              <a:buChar char="ü"/>
            </a:pPr>
            <a:r>
              <a:rPr lang="en-US" altLang="en-US" sz="2400" dirty="0"/>
              <a:t>Explain and contrast four types of system maintenance.</a:t>
            </a:r>
          </a:p>
          <a:p>
            <a:pPr eaLnBrk="1" hangingPunct="1">
              <a:buClr>
                <a:srgbClr val="BA2212"/>
              </a:buClr>
              <a:buFont typeface="Wingdings" panose="05000000000000000000" pitchFamily="2" charset="2"/>
              <a:buChar char="ü"/>
            </a:pPr>
            <a:r>
              <a:rPr lang="en-US" altLang="en-US" sz="2400" dirty="0"/>
              <a:t>Describe several facts that influence the cost of maintaining an information system and apply these factors to the design of maintainable systems. </a:t>
            </a:r>
          </a:p>
          <a:p>
            <a:pPr eaLnBrk="1" hangingPunct="1">
              <a:buClr>
                <a:srgbClr val="BA2212"/>
              </a:buClr>
              <a:buFont typeface="Wingdings" panose="05000000000000000000" pitchFamily="2" charset="2"/>
              <a:buChar char="ü"/>
            </a:pPr>
            <a:r>
              <a:rPr lang="en-US" altLang="en-US" sz="2400" dirty="0"/>
              <a:t>Describe maintenance management issues, including alternative organizational structures, quality measurement, processes for handling change requests, and configuration management.</a:t>
            </a:r>
          </a:p>
          <a:p>
            <a:pPr eaLnBrk="1" hangingPunct="1">
              <a:lnSpc>
                <a:spcPct val="80000"/>
              </a:lnSpc>
              <a:buClr>
                <a:srgbClr val="BA2212"/>
              </a:buClr>
              <a:buFont typeface="Wingdings" panose="05000000000000000000" pitchFamily="2" charset="2"/>
              <a:buChar char="ü"/>
            </a:pPr>
            <a:endParaRPr lang="en-US" altLang="en-US" sz="2400" dirty="0"/>
          </a:p>
        </p:txBody>
      </p:sp>
    </p:spTree>
    <p:extLst>
      <p:ext uri="{BB962C8B-B14F-4D97-AF65-F5344CB8AC3E}">
        <p14:creationId xmlns:p14="http://schemas.microsoft.com/office/powerpoint/2010/main" val="25547301"/>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685800" y="685800"/>
            <a:ext cx="7772400" cy="838200"/>
          </a:xfrm>
        </p:spPr>
        <p:txBody>
          <a:bodyPr/>
          <a:lstStyle/>
          <a:p>
            <a:pPr eaLnBrk="1" hangingPunct="1"/>
            <a:r>
              <a:rPr lang="en-US" altLang="en-US"/>
              <a:t>The Process of Maintaining Information Systems</a:t>
            </a:r>
          </a:p>
        </p:txBody>
      </p:sp>
      <p:sp>
        <p:nvSpPr>
          <p:cNvPr id="5126" name="Rectangle 3"/>
          <p:cNvSpPr>
            <a:spLocks noGrp="1" noChangeArrowheads="1"/>
          </p:cNvSpPr>
          <p:nvPr>
            <p:ph type="body" idx="1"/>
          </p:nvPr>
        </p:nvSpPr>
        <p:spPr>
          <a:xfrm>
            <a:off x="838200" y="2133600"/>
            <a:ext cx="7772400" cy="3733800"/>
          </a:xfrm>
        </p:spPr>
        <p:txBody>
          <a:bodyPr/>
          <a:lstStyle/>
          <a:p>
            <a:pPr eaLnBrk="1" hangingPunct="1">
              <a:lnSpc>
                <a:spcPct val="90000"/>
              </a:lnSpc>
            </a:pPr>
            <a:r>
              <a:rPr lang="en-US" altLang="en-US"/>
              <a:t>Process of returning to the beginning of the SDLC and repeating development steps focusing on system change until the change is implemented</a:t>
            </a:r>
          </a:p>
          <a:p>
            <a:pPr eaLnBrk="1" hangingPunct="1">
              <a:lnSpc>
                <a:spcPct val="90000"/>
              </a:lnSpc>
            </a:pPr>
            <a:r>
              <a:rPr lang="en-US" altLang="en-US"/>
              <a:t>Maintenance is the longest phase in the SDLC.</a:t>
            </a:r>
          </a:p>
        </p:txBody>
      </p:sp>
    </p:spTree>
    <p:extLst>
      <p:ext uri="{BB962C8B-B14F-4D97-AF65-F5344CB8AC3E}">
        <p14:creationId xmlns:p14="http://schemas.microsoft.com/office/powerpoint/2010/main" val="3218232605"/>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685800" y="533400"/>
            <a:ext cx="7772400" cy="1219200"/>
          </a:xfrm>
        </p:spPr>
        <p:txBody>
          <a:bodyPr/>
          <a:lstStyle/>
          <a:p>
            <a:pPr eaLnBrk="1" hangingPunct="1"/>
            <a:r>
              <a:rPr lang="en-US" altLang="en-US"/>
              <a:t>The Process of Maintaining Information Systems (Cont.)</a:t>
            </a:r>
          </a:p>
        </p:txBody>
      </p:sp>
      <p:sp>
        <p:nvSpPr>
          <p:cNvPr id="6150" name="Rectangle 3"/>
          <p:cNvSpPr>
            <a:spLocks noGrp="1" noChangeArrowheads="1"/>
          </p:cNvSpPr>
          <p:nvPr>
            <p:ph type="body" idx="1"/>
          </p:nvPr>
        </p:nvSpPr>
        <p:spPr>
          <a:xfrm>
            <a:off x="838200" y="2057400"/>
            <a:ext cx="7772400" cy="4114800"/>
          </a:xfrm>
        </p:spPr>
        <p:txBody>
          <a:bodyPr/>
          <a:lstStyle/>
          <a:p>
            <a:pPr eaLnBrk="1" hangingPunct="1">
              <a:lnSpc>
                <a:spcPct val="90000"/>
              </a:lnSpc>
            </a:pPr>
            <a:r>
              <a:rPr lang="en-US" altLang="en-US" sz="3600"/>
              <a:t>Four major activities:</a:t>
            </a:r>
          </a:p>
          <a:p>
            <a:pPr lvl="1" eaLnBrk="1" hangingPunct="1">
              <a:lnSpc>
                <a:spcPct val="90000"/>
              </a:lnSpc>
            </a:pPr>
            <a:r>
              <a:rPr lang="en-US" altLang="en-US" sz="3200"/>
              <a:t>Obtaining maintenance requests</a:t>
            </a:r>
          </a:p>
          <a:p>
            <a:pPr lvl="1" eaLnBrk="1" hangingPunct="1">
              <a:lnSpc>
                <a:spcPct val="90000"/>
              </a:lnSpc>
            </a:pPr>
            <a:r>
              <a:rPr lang="en-US" altLang="en-US" sz="3200"/>
              <a:t>Transforming requests into changes</a:t>
            </a:r>
          </a:p>
          <a:p>
            <a:pPr lvl="1" eaLnBrk="1" hangingPunct="1">
              <a:lnSpc>
                <a:spcPct val="90000"/>
              </a:lnSpc>
            </a:pPr>
            <a:r>
              <a:rPr lang="en-US" altLang="en-US" sz="3200"/>
              <a:t>Designing changes</a:t>
            </a:r>
          </a:p>
          <a:p>
            <a:pPr lvl="1" eaLnBrk="1" hangingPunct="1">
              <a:lnSpc>
                <a:spcPct val="90000"/>
              </a:lnSpc>
            </a:pPr>
            <a:r>
              <a:rPr lang="en-US" altLang="en-US" sz="3200"/>
              <a:t>Implementing changes</a:t>
            </a:r>
          </a:p>
        </p:txBody>
      </p:sp>
    </p:spTree>
    <p:extLst>
      <p:ext uri="{BB962C8B-B14F-4D97-AF65-F5344CB8AC3E}">
        <p14:creationId xmlns:p14="http://schemas.microsoft.com/office/powerpoint/2010/main" val="3406561967"/>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9"/>
          <p:cNvSpPr>
            <a:spLocks noChangeArrowheads="1"/>
          </p:cNvSpPr>
          <p:nvPr/>
        </p:nvSpPr>
        <p:spPr bwMode="auto">
          <a:xfrm>
            <a:off x="381000" y="3505200"/>
            <a:ext cx="28194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t>FIGURE 14-2</a:t>
            </a:r>
          </a:p>
          <a:p>
            <a:pPr eaLnBrk="1" hangingPunct="1"/>
            <a:r>
              <a:rPr lang="en-US" altLang="en-US"/>
              <a:t>System Service Request for purchasing</a:t>
            </a:r>
          </a:p>
          <a:p>
            <a:pPr eaLnBrk="1" hangingPunct="1"/>
            <a:r>
              <a:rPr lang="en-US" altLang="en-US"/>
              <a:t>fulfillment system (Pine Valley Furniture)</a:t>
            </a:r>
          </a:p>
        </p:txBody>
      </p:sp>
      <p:pic>
        <p:nvPicPr>
          <p:cNvPr id="2" name="Picture 1"/>
          <p:cNvPicPr>
            <a:picLocks noChangeAspect="1"/>
          </p:cNvPicPr>
          <p:nvPr/>
        </p:nvPicPr>
        <p:blipFill>
          <a:blip r:embed="rId3" cstate="print"/>
          <a:stretch>
            <a:fillRect/>
          </a:stretch>
        </p:blipFill>
        <p:spPr>
          <a:xfrm>
            <a:off x="3048000" y="533400"/>
            <a:ext cx="5410200" cy="5919224"/>
          </a:xfrm>
          <a:prstGeom prst="rect">
            <a:avLst/>
          </a:prstGeom>
        </p:spPr>
      </p:pic>
    </p:spTree>
    <p:extLst>
      <p:ext uri="{BB962C8B-B14F-4D97-AF65-F5344CB8AC3E}">
        <p14:creationId xmlns:p14="http://schemas.microsoft.com/office/powerpoint/2010/main" val="510472654"/>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a:lstStyle/>
          <a:p>
            <a:pPr eaLnBrk="1" hangingPunct="1"/>
            <a:r>
              <a:rPr lang="en-US" altLang="en-US"/>
              <a:t>Deliverables and Outcome</a:t>
            </a:r>
          </a:p>
        </p:txBody>
      </p:sp>
      <p:sp>
        <p:nvSpPr>
          <p:cNvPr id="8196" name="Content Placeholder 2"/>
          <p:cNvSpPr>
            <a:spLocks noGrp="1"/>
          </p:cNvSpPr>
          <p:nvPr>
            <p:ph idx="1"/>
          </p:nvPr>
        </p:nvSpPr>
        <p:spPr>
          <a:xfrm>
            <a:off x="228600" y="1752600"/>
            <a:ext cx="8229600" cy="4267200"/>
          </a:xfrm>
        </p:spPr>
        <p:txBody>
          <a:bodyPr/>
          <a:lstStyle/>
          <a:p>
            <a:pPr eaLnBrk="1" hangingPunct="1"/>
            <a:r>
              <a:rPr lang="en-US" altLang="en-US" sz="3600" dirty="0"/>
              <a:t>SDLC maintenance phase is a subset of the activities of the entire development process</a:t>
            </a:r>
          </a:p>
          <a:p>
            <a:pPr eaLnBrk="1" hangingPunct="1"/>
            <a:r>
              <a:rPr lang="en-US" altLang="en-US" sz="3600" dirty="0"/>
              <a:t>Development of a new version of the software and new versions of all design documents created or modified during maintenance</a:t>
            </a:r>
          </a:p>
        </p:txBody>
      </p:sp>
    </p:spTree>
    <p:extLst>
      <p:ext uri="{BB962C8B-B14F-4D97-AF65-F5344CB8AC3E}">
        <p14:creationId xmlns:p14="http://schemas.microsoft.com/office/powerpoint/2010/main" val="301148442"/>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6" name="Picture 6" descr="Noname.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1447800"/>
            <a:ext cx="7026792"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2"/>
          <p:cNvSpPr>
            <a:spLocks noGrp="1" noChangeArrowheads="1"/>
          </p:cNvSpPr>
          <p:nvPr>
            <p:ph type="title"/>
          </p:nvPr>
        </p:nvSpPr>
        <p:spPr>
          <a:xfrm>
            <a:off x="685800" y="533400"/>
            <a:ext cx="7772400" cy="1219200"/>
          </a:xfrm>
        </p:spPr>
        <p:txBody>
          <a:bodyPr/>
          <a:lstStyle/>
          <a:p>
            <a:pPr eaLnBrk="1" hangingPunct="1"/>
            <a:r>
              <a:rPr lang="en-US" altLang="en-US"/>
              <a:t>Deliverables and Outcome (Cont.)</a:t>
            </a:r>
          </a:p>
        </p:txBody>
      </p:sp>
      <p:sp>
        <p:nvSpPr>
          <p:cNvPr id="10247" name="Rectangle 7"/>
          <p:cNvSpPr>
            <a:spLocks noChangeArrowheads="1"/>
          </p:cNvSpPr>
          <p:nvPr/>
        </p:nvSpPr>
        <p:spPr bwMode="auto">
          <a:xfrm>
            <a:off x="304800" y="5181600"/>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FIGURE 14-3</a:t>
            </a:r>
          </a:p>
          <a:p>
            <a:pPr eaLnBrk="1" hangingPunct="1"/>
            <a:r>
              <a:rPr lang="en-US" altLang="en-US" dirty="0"/>
              <a:t>Maintenance activities parallel those of</a:t>
            </a:r>
          </a:p>
          <a:p>
            <a:pPr eaLnBrk="1" hangingPunct="1"/>
            <a:r>
              <a:rPr lang="en-US" altLang="en-US" dirty="0"/>
              <a:t>the SDLC</a:t>
            </a:r>
          </a:p>
        </p:txBody>
      </p:sp>
    </p:spTree>
    <p:extLst>
      <p:ext uri="{BB962C8B-B14F-4D97-AF65-F5344CB8AC3E}">
        <p14:creationId xmlns:p14="http://schemas.microsoft.com/office/powerpoint/2010/main" val="505349030"/>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457200" y="457200"/>
            <a:ext cx="8229600" cy="1279525"/>
          </a:xfrm>
        </p:spPr>
        <p:txBody>
          <a:bodyPr/>
          <a:lstStyle/>
          <a:p>
            <a:pPr eaLnBrk="1" hangingPunct="1"/>
            <a:r>
              <a:rPr lang="en-US" altLang="en-US"/>
              <a:t>Types of System Maintenance</a:t>
            </a:r>
          </a:p>
        </p:txBody>
      </p:sp>
      <p:sp>
        <p:nvSpPr>
          <p:cNvPr id="11270" name="Rectangle 3"/>
          <p:cNvSpPr>
            <a:spLocks noGrp="1" noChangeArrowheads="1"/>
          </p:cNvSpPr>
          <p:nvPr>
            <p:ph type="body" idx="1"/>
          </p:nvPr>
        </p:nvSpPr>
        <p:spPr>
          <a:xfrm>
            <a:off x="609600" y="1828800"/>
            <a:ext cx="8305800" cy="3581400"/>
          </a:xfrm>
        </p:spPr>
        <p:txBody>
          <a:bodyPr/>
          <a:lstStyle/>
          <a:p>
            <a:pPr marL="609600" indent="-609600" eaLnBrk="1" hangingPunct="1">
              <a:lnSpc>
                <a:spcPct val="90000"/>
              </a:lnSpc>
              <a:spcBef>
                <a:spcPct val="15000"/>
              </a:spcBef>
            </a:pPr>
            <a:r>
              <a:rPr lang="en-US" altLang="en-US" sz="4000" b="1" dirty="0"/>
              <a:t>Maintenance</a:t>
            </a:r>
            <a:r>
              <a:rPr lang="en-US" altLang="en-US" sz="4000" dirty="0"/>
              <a:t>: changes made to a system to fix or enhance its functionality</a:t>
            </a:r>
          </a:p>
        </p:txBody>
      </p:sp>
    </p:spTree>
    <p:extLst>
      <p:ext uri="{BB962C8B-B14F-4D97-AF65-F5344CB8AC3E}">
        <p14:creationId xmlns:p14="http://schemas.microsoft.com/office/powerpoint/2010/main" val="1498403288"/>
      </p:ext>
    </p:extLst>
  </p:cSld>
  <p:clrMapOvr>
    <a:masterClrMapping/>
  </p:clrMapOvr>
  <p:transition>
    <p:zoom/>
  </p:transition>
</p:sld>
</file>

<file path=ppt/theme/theme1.xml><?xml version="1.0" encoding="utf-8"?>
<a:theme xmlns:a="http://schemas.openxmlformats.org/drawingml/2006/main" name="Pixel">
  <a:themeElements>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Pixel 13">
    <a:dk1>
      <a:srgbClr val="000000"/>
    </a:dk1>
    <a:lt1>
      <a:srgbClr val="FFFFFF"/>
    </a:lt1>
    <a:dk2>
      <a:srgbClr val="000000"/>
    </a:dk2>
    <a:lt2>
      <a:srgbClr val="3399FF"/>
    </a:lt2>
    <a:accent1>
      <a:srgbClr val="009900"/>
    </a:accent1>
    <a:accent2>
      <a:srgbClr val="CC0066"/>
    </a:accent2>
    <a:accent3>
      <a:srgbClr val="FFFFFF"/>
    </a:accent3>
    <a:accent4>
      <a:srgbClr val="000000"/>
    </a:accent4>
    <a:accent5>
      <a:srgbClr val="AACAAA"/>
    </a:accent5>
    <a:accent6>
      <a:srgbClr val="B9005C"/>
    </a:accent6>
    <a:hlink>
      <a:srgbClr val="CC99FF"/>
    </a:hlink>
    <a:folHlink>
      <a:srgbClr val="FF6600"/>
    </a:folHlink>
  </a:clrScheme>
</a:themeOverride>
</file>

<file path=docProps/app.xml><?xml version="1.0" encoding="utf-8"?>
<Properties xmlns="http://schemas.openxmlformats.org/officeDocument/2006/extended-properties" xmlns:vt="http://schemas.openxmlformats.org/officeDocument/2006/docPropsVTypes">
  <Template/>
  <TotalTime>15267</TotalTime>
  <Words>2129</Words>
  <Application>Microsoft Office PowerPoint</Application>
  <PresentationFormat>On-screen Show (4:3)</PresentationFormat>
  <Paragraphs>198</Paragraphs>
  <Slides>31</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Tahoma</vt:lpstr>
      <vt:lpstr>Times New Roman</vt:lpstr>
      <vt:lpstr>Wingdings</vt:lpstr>
      <vt:lpstr>Pixel</vt:lpstr>
      <vt:lpstr>PowerPoint Presentation</vt:lpstr>
      <vt:lpstr>Learning Objectives</vt:lpstr>
      <vt:lpstr>Maintaining Information Systems</vt:lpstr>
      <vt:lpstr>The Process of Maintaining Information Systems</vt:lpstr>
      <vt:lpstr>The Process of Maintaining Information Systems (Cont.)</vt:lpstr>
      <vt:lpstr>PowerPoint Presentation</vt:lpstr>
      <vt:lpstr>Deliverables and Outcome</vt:lpstr>
      <vt:lpstr>Deliverables and Outcome (Cont.)</vt:lpstr>
      <vt:lpstr>Types of System Maintenance</vt:lpstr>
      <vt:lpstr>Types of System Maintenance (Cont.)</vt:lpstr>
      <vt:lpstr>Types of System Maintenance (Cont.)</vt:lpstr>
      <vt:lpstr>Types of System Maintenance (Cont.)</vt:lpstr>
      <vt:lpstr>Types of System Maintenance (Cont.)</vt:lpstr>
      <vt:lpstr>Types of System Maintenance (Cont.)</vt:lpstr>
      <vt:lpstr>The Cost of Maintenance</vt:lpstr>
      <vt:lpstr>The Cost of Maintenance (Cont.)</vt:lpstr>
      <vt:lpstr>The Cost of Maintenance (Cont.)</vt:lpstr>
      <vt:lpstr>The Cost of Maintenance (Cont.)</vt:lpstr>
      <vt:lpstr>Managing Maintenance Personnel</vt:lpstr>
      <vt:lpstr>Managing Maintenance Personnel (Cont.)</vt:lpstr>
      <vt:lpstr>Managing Maintenance Personnel (Cont.)</vt:lpstr>
      <vt:lpstr>Measuring Maintenance Effectiveness</vt:lpstr>
      <vt:lpstr>Measuring Maintenance Effectiveness (Cont.)</vt:lpstr>
      <vt:lpstr>Measuring Maintenance Effectiveness (Cont.)</vt:lpstr>
      <vt:lpstr>Controlling Maintenance Requests</vt:lpstr>
      <vt:lpstr>Controlling Maintenance Requests (Cont.)</vt:lpstr>
      <vt:lpstr>Controlling Maintenance Requests (Cont.)</vt:lpstr>
      <vt:lpstr>Web Site Maintenance</vt:lpstr>
      <vt:lpstr>Web Site Maintenance (Cont.)</vt:lpstr>
      <vt:lpstr>Web Site Maintenance (Cont.)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Systems Analysis and Design Ch1</dc:title>
  <dc:creator>Mike Mitri</dc:creator>
  <cp:lastModifiedBy>User</cp:lastModifiedBy>
  <cp:revision>1614</cp:revision>
  <cp:lastPrinted>1601-01-01T00:00:00Z</cp:lastPrinted>
  <dcterms:created xsi:type="dcterms:W3CDTF">2000-04-11T00:26:26Z</dcterms:created>
  <dcterms:modified xsi:type="dcterms:W3CDTF">2022-04-28T12:47:04Z</dcterms:modified>
</cp:coreProperties>
</file>