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46"/>
  </p:notesMasterIdLst>
  <p:handoutMasterIdLst>
    <p:handoutMasterId r:id="rId47"/>
  </p:handoutMasterIdLst>
  <p:sldIdLst>
    <p:sldId id="256" r:id="rId2"/>
    <p:sldId id="257" r:id="rId3"/>
    <p:sldId id="260"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313" r:id="rId34"/>
    <p:sldId id="290" r:id="rId35"/>
    <p:sldId id="291" r:id="rId36"/>
    <p:sldId id="292" r:id="rId37"/>
    <p:sldId id="293" r:id="rId38"/>
    <p:sldId id="294" r:id="rId39"/>
    <p:sldId id="295" r:id="rId40"/>
    <p:sldId id="296" r:id="rId41"/>
    <p:sldId id="297" r:id="rId42"/>
    <p:sldId id="298" r:id="rId43"/>
    <p:sldId id="299" r:id="rId44"/>
    <p:sldId id="304"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834" autoAdjust="0"/>
  </p:normalViewPr>
  <p:slideViewPr>
    <p:cSldViewPr>
      <p:cViewPr varScale="1">
        <p:scale>
          <a:sx n="65" d="100"/>
          <a:sy n="65" d="100"/>
        </p:scale>
        <p:origin x="198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We talked about the BPP in chapter 3. We’ll look at how to build and review</a:t>
            </a:r>
            <a:r>
              <a:rPr lang="en-US" altLang="en-US" baseline="0" dirty="0">
                <a:latin typeface="Arial" panose="020B0604020202020204" pitchFamily="34" charset="0"/>
                <a:cs typeface="Arial" panose="020B0604020202020204" pitchFamily="34" charset="0"/>
              </a:rPr>
              <a:t> a BPP </a:t>
            </a:r>
            <a:r>
              <a:rPr lang="en-US" altLang="en-US" dirty="0">
                <a:latin typeface="Arial" panose="020B0604020202020204" pitchFamily="34" charset="0"/>
                <a:cs typeface="Arial" panose="020B0604020202020204" pitchFamily="34" charset="0"/>
              </a:rPr>
              <a:t>in more detail later.</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C3AB3-36E9-440C-AAA0-7D86600E8FEF}"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Tree>
    <p:extLst>
      <p:ext uri="{BB962C8B-B14F-4D97-AF65-F5344CB8AC3E}">
        <p14:creationId xmlns:p14="http://schemas.microsoft.com/office/powerpoint/2010/main" val="105106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We also talked about project scope in chapter 3, and will revisit it later.</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96FCE1-4697-4ADC-81F0-5FA5643D3916}"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Tree>
    <p:extLst>
      <p:ext uri="{BB962C8B-B14F-4D97-AF65-F5344CB8AC3E}">
        <p14:creationId xmlns:p14="http://schemas.microsoft.com/office/powerpoint/2010/main" val="1701022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These are the most</a:t>
            </a:r>
            <a:r>
              <a:rPr lang="en-US" altLang="en-US" baseline="0" dirty="0">
                <a:latin typeface="Arial" panose="020B0604020202020204" pitchFamily="34" charset="0"/>
                <a:cs typeface="Arial" panose="020B0604020202020204" pitchFamily="34" charset="0"/>
              </a:rPr>
              <a:t> common ways to categorize feasibility considerations. Economic feasibility relates to cos-benefit analysis. Technical feasibility is especially relevant in IS projects; does the technology exist to do what we want to do? Operational has to do with the degree to which the result serves a useful purpose for the organization, and scheduling feasibility refers to time concerns. There may also be legal and regulatory issues to deal with. And political feasibility is very important; for a successful IS project, especially in a big company, you need to get user buy-in.</a:t>
            </a:r>
            <a:endParaRPr lang="en-US" altLang="en-US" dirty="0">
              <a:latin typeface="Arial" panose="020B0604020202020204" pitchFamily="34" charset="0"/>
              <a:cs typeface="Arial" panose="020B0604020202020204" pitchFamily="34"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DBA059-F313-488C-8B48-3000AF8DD131}"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Tree>
    <p:extLst>
      <p:ext uri="{BB962C8B-B14F-4D97-AF65-F5344CB8AC3E}">
        <p14:creationId xmlns:p14="http://schemas.microsoft.com/office/powerpoint/2010/main" val="3659650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Here’s a system service request for the customer</a:t>
            </a:r>
            <a:r>
              <a:rPr lang="en-US" altLang="en-US" baseline="0" dirty="0">
                <a:latin typeface="Arial" panose="020B0604020202020204" pitchFamily="34" charset="0"/>
                <a:cs typeface="Arial" panose="020B0604020202020204" pitchFamily="34" charset="0"/>
              </a:rPr>
              <a:t> tracking system at PVF. We saw a similar one for Purchase Fulfillment in chapter 3. This request will be evaluated, like all others, prior to being selected, as we saw in chapter 4. </a:t>
            </a:r>
            <a:endParaRPr lang="en-US" altLang="en-US" dirty="0">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67D80F-DCFC-4066-962D-5BF49A53DFFE}"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Tree>
    <p:extLst>
      <p:ext uri="{BB962C8B-B14F-4D97-AF65-F5344CB8AC3E}">
        <p14:creationId xmlns:p14="http://schemas.microsoft.com/office/powerpoint/2010/main" val="3271823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Note that economic feasibility isn’t just done in the planning phase. At each point along the way, the</a:t>
            </a:r>
            <a:r>
              <a:rPr lang="en-US" altLang="en-US" baseline="0" dirty="0">
                <a:latin typeface="Arial" panose="020B0604020202020204" pitchFamily="34" charset="0"/>
                <a:cs typeface="Arial" panose="020B0604020202020204" pitchFamily="34" charset="0"/>
              </a:rPr>
              <a:t> project is re-evaluated to determine if and how to proceed.</a:t>
            </a:r>
            <a:endParaRPr lang="en-US" altLang="en-US" dirty="0">
              <a:latin typeface="Arial" panose="020B0604020202020204" pitchFamily="34" charset="0"/>
              <a:cs typeface="Arial" panose="020B0604020202020204" pitchFamily="34"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3B5016-F1DC-464F-A305-B535463693B0}" type="slidenum">
              <a:rPr lang="en-US" altLang="en-US">
                <a:latin typeface="Tahoma" panose="020B0604030504040204" pitchFamily="34" charset="0"/>
              </a:rPr>
              <a:pPr eaLnBrk="1" hangingPunct="1"/>
              <a:t>14</a:t>
            </a:fld>
            <a:endParaRPr lang="en-US" altLang="en-US">
              <a:latin typeface="Tahoma" panose="020B0604030504040204" pitchFamily="34" charset="0"/>
            </a:endParaRPr>
          </a:p>
        </p:txBody>
      </p:sp>
    </p:spTree>
    <p:extLst>
      <p:ext uri="{BB962C8B-B14F-4D97-AF65-F5344CB8AC3E}">
        <p14:creationId xmlns:p14="http://schemas.microsoft.com/office/powerpoint/2010/main" val="1345424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Since economic feasibility is a measure of costs and benefits, it</a:t>
            </a:r>
            <a:r>
              <a:rPr lang="en-US" altLang="en-US" baseline="0" dirty="0">
                <a:latin typeface="Arial" panose="020B0604020202020204" pitchFamily="34" charset="0"/>
                <a:cs typeface="Arial" panose="020B0604020202020204" pitchFamily="34" charset="0"/>
              </a:rPr>
              <a:t> makes sense that part of this involves identifying just what the benefits and costs are. Some of these benefits and costs are “tangible”, meaning you can measure them in dollars and cents. Here are some examples of “tangible benefits”.</a:t>
            </a:r>
            <a:endParaRPr lang="en-US" altLang="en-US" dirty="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644C14-5AC1-4C1B-93B5-11C55F49813A}"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Tree>
    <p:extLst>
      <p:ext uri="{BB962C8B-B14F-4D97-AF65-F5344CB8AC3E}">
        <p14:creationId xmlns:p14="http://schemas.microsoft.com/office/powerpoint/2010/main" val="1323112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Anything that can be easily</a:t>
            </a:r>
            <a:r>
              <a:rPr lang="en-US" altLang="en-US" baseline="0" dirty="0">
                <a:latin typeface="Arial" panose="020B0604020202020204" pitchFamily="34" charset="0"/>
                <a:cs typeface="Arial" panose="020B0604020202020204" pitchFamily="34" charset="0"/>
              </a:rPr>
              <a:t> translated into dollars and cents is considered to be a tangible benefit (or cost).</a:t>
            </a:r>
            <a:endParaRPr lang="en-US" altLang="en-US" dirty="0">
              <a:latin typeface="Arial" panose="020B0604020202020204" pitchFamily="34" charset="0"/>
              <a:cs typeface="Arial" panose="020B0604020202020204"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63DE01-3A7D-43AC-8502-B951F73DDABA}"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Tree>
    <p:extLst>
      <p:ext uri="{BB962C8B-B14F-4D97-AF65-F5344CB8AC3E}">
        <p14:creationId xmlns:p14="http://schemas.microsoft.com/office/powerpoint/2010/main" val="514504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PVF tangible benefit worksheet for the customer tracking system. </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17</a:t>
            </a:fld>
            <a:endParaRPr lang="en-US" altLang="en-US"/>
          </a:p>
        </p:txBody>
      </p:sp>
    </p:spTree>
    <p:extLst>
      <p:ext uri="{BB962C8B-B14F-4D97-AF65-F5344CB8AC3E}">
        <p14:creationId xmlns:p14="http://schemas.microsoft.com/office/powerpoint/2010/main" val="3811340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intangible</a:t>
            </a:r>
            <a:r>
              <a:rPr lang="en-US" altLang="en-US" baseline="0" dirty="0">
                <a:latin typeface="Arial" panose="020B0604020202020204" pitchFamily="34" charset="0"/>
                <a:cs typeface="Arial" panose="020B0604020202020204" pitchFamily="34" charset="0"/>
              </a:rPr>
              <a:t> benefits may be a bit more “touchy-feely”, but they can be just as important.</a:t>
            </a:r>
            <a:endParaRPr lang="en-US" altLang="en-US" dirty="0">
              <a:latin typeface="Arial" panose="020B0604020202020204" pitchFamily="34" charset="0"/>
              <a:cs typeface="Arial" panose="020B0604020202020204"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D2F55B-80E8-4109-A49D-BA6264000441}" type="slidenum">
              <a:rPr lang="en-US" altLang="en-US">
                <a:latin typeface="Tahoma" panose="020B0604030504040204" pitchFamily="34" charset="0"/>
              </a:rPr>
              <a:pPr eaLnBrk="1" hangingPunct="1"/>
              <a:t>18</a:t>
            </a:fld>
            <a:endParaRPr lang="en-US" altLang="en-US">
              <a:latin typeface="Tahoma" panose="020B0604030504040204" pitchFamily="34" charset="0"/>
            </a:endParaRPr>
          </a:p>
        </p:txBody>
      </p:sp>
    </p:spTree>
    <p:extLst>
      <p:ext uri="{BB962C8B-B14F-4D97-AF65-F5344CB8AC3E}">
        <p14:creationId xmlns:p14="http://schemas.microsoft.com/office/powerpoint/2010/main" val="2083721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a:t>
            </a:r>
            <a:r>
              <a:rPr lang="en-US" baseline="0" dirty="0"/>
              <a:t> for many of these items, it may be possible to come up with some monetary calculations, so the line between “tangible” and “intangible” is sometimes a bit blurry.</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19</a:t>
            </a:fld>
            <a:endParaRPr lang="en-US" altLang="en-US"/>
          </a:p>
        </p:txBody>
      </p:sp>
    </p:spTree>
    <p:extLst>
      <p:ext uri="{BB962C8B-B14F-4D97-AF65-F5344CB8AC3E}">
        <p14:creationId xmlns:p14="http://schemas.microsoft.com/office/powerpoint/2010/main" val="196021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D189E8-39F8-4AAB-83EF-155F4A07F872}"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177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So now that</a:t>
            </a:r>
            <a:r>
              <a:rPr lang="en-US" altLang="en-US" baseline="0" dirty="0">
                <a:latin typeface="Arial" panose="020B0604020202020204" pitchFamily="34" charset="0"/>
                <a:cs typeface="Arial" panose="020B0604020202020204" pitchFamily="34" charset="0"/>
              </a:rPr>
              <a:t> we looked at the benefits, let’s next look at the costs. Here we see some obvious tangible costs.</a:t>
            </a:r>
            <a:endParaRPr lang="en-US" altLang="en-US" dirty="0">
              <a:latin typeface="Arial" panose="020B0604020202020204" pitchFamily="34" charset="0"/>
              <a:cs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2623E3-8F27-4F9C-87B8-80300F2A8D08}"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Tree>
    <p:extLst>
      <p:ext uri="{BB962C8B-B14F-4D97-AF65-F5344CB8AC3E}">
        <p14:creationId xmlns:p14="http://schemas.microsoft.com/office/powerpoint/2010/main" val="1611912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And some potential intangible costs. It’s very important to get this IS project right, because the result has a</a:t>
            </a:r>
            <a:r>
              <a:rPr lang="en-US" altLang="en-US" baseline="0" dirty="0">
                <a:latin typeface="Arial" panose="020B0604020202020204" pitchFamily="34" charset="0"/>
                <a:cs typeface="Arial" panose="020B0604020202020204" pitchFamily="34" charset="0"/>
              </a:rPr>
              <a:t> psychological and social consequence, as well as a financial one.</a:t>
            </a:r>
            <a:endParaRPr lang="en-US" altLang="en-US" dirty="0">
              <a:latin typeface="Arial" panose="020B0604020202020204" pitchFamily="34" charset="0"/>
              <a:cs typeface="Arial" panose="020B0604020202020204" pitchFamily="34" charset="0"/>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167FA0-10CB-47BB-8E7D-B26B7583FDFA}" type="slidenum">
              <a:rPr lang="en-US" altLang="en-US">
                <a:latin typeface="Tahoma" panose="020B0604030504040204" pitchFamily="34" charset="0"/>
              </a:rPr>
              <a:pPr eaLnBrk="1" hangingPunct="1"/>
              <a:t>21</a:t>
            </a:fld>
            <a:endParaRPr lang="en-US" altLang="en-US">
              <a:latin typeface="Tahoma" panose="020B0604030504040204" pitchFamily="34" charset="0"/>
            </a:endParaRPr>
          </a:p>
        </p:txBody>
      </p:sp>
    </p:spTree>
    <p:extLst>
      <p:ext uri="{BB962C8B-B14F-4D97-AF65-F5344CB8AC3E}">
        <p14:creationId xmlns:p14="http://schemas.microsoft.com/office/powerpoint/2010/main" val="1648137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Some costs are one-time</a:t>
            </a:r>
            <a:r>
              <a:rPr lang="en-US" altLang="en-US" baseline="0" dirty="0">
                <a:latin typeface="Arial" panose="020B0604020202020204" pitchFamily="34" charset="0"/>
                <a:cs typeface="Arial" panose="020B0604020202020204" pitchFamily="34" charset="0"/>
              </a:rPr>
              <a:t> costs. These are the costs for initial design, acquisition, and implementation.</a:t>
            </a:r>
            <a:endParaRPr lang="en-US" altLang="en-US" dirty="0">
              <a:latin typeface="Arial" panose="020B0604020202020204" pitchFamily="34" charset="0"/>
              <a:cs typeface="Arial" panose="020B0604020202020204"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2C651D-6723-4C58-B1FD-8D98C72F1401}"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spTree>
    <p:extLst>
      <p:ext uri="{BB962C8B-B14F-4D97-AF65-F5344CB8AC3E}">
        <p14:creationId xmlns:p14="http://schemas.microsoft.com/office/powerpoint/2010/main" val="288028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Other costs are recurring costs, which</a:t>
            </a:r>
            <a:r>
              <a:rPr lang="en-US" altLang="en-US" baseline="0" dirty="0">
                <a:latin typeface="Arial" panose="020B0604020202020204" pitchFamily="34" charset="0"/>
                <a:cs typeface="Arial" panose="020B0604020202020204" pitchFamily="34" charset="0"/>
              </a:rPr>
              <a:t> will continue to accrue as long as the system is in use.</a:t>
            </a:r>
            <a:endParaRPr lang="en-US" altLang="en-US" dirty="0">
              <a:latin typeface="Arial" panose="020B0604020202020204" pitchFamily="34" charset="0"/>
              <a:cs typeface="Arial" panose="020B0604020202020204"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34361C-35B9-4779-80E9-9E07660C856C}"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spTree>
    <p:extLst>
      <p:ext uri="{BB962C8B-B14F-4D97-AF65-F5344CB8AC3E}">
        <p14:creationId xmlns:p14="http://schemas.microsoft.com/office/powerpoint/2010/main" val="2198869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one-time cost worksheet for PVF.</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24</a:t>
            </a:fld>
            <a:endParaRPr lang="en-US" altLang="en-US"/>
          </a:p>
        </p:txBody>
      </p:sp>
    </p:spTree>
    <p:extLst>
      <p:ext uri="{BB962C8B-B14F-4D97-AF65-F5344CB8AC3E}">
        <p14:creationId xmlns:p14="http://schemas.microsoft.com/office/powerpoint/2010/main" val="18397828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Here we see a recurring cost worksheet for PVF.</a:t>
            </a:r>
          </a:p>
          <a:p>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25</a:t>
            </a:fld>
            <a:endParaRPr lang="en-US" altLang="en-US"/>
          </a:p>
        </p:txBody>
      </p:sp>
    </p:spTree>
    <p:extLst>
      <p:ext uri="{BB962C8B-B14F-4D97-AF65-F5344CB8AC3E}">
        <p14:creationId xmlns:p14="http://schemas.microsoft.com/office/powerpoint/2010/main" val="1270615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6EA863-483A-48FD-9CEE-B29DAD35C9AF}" type="slidenum">
              <a:rPr lang="en-US" altLang="en-US">
                <a:latin typeface="Tahoma" panose="020B0604030504040204" pitchFamily="34" charset="0"/>
              </a:rPr>
              <a:pPr eaLnBrk="1" hangingPunct="1"/>
              <a:t>26</a:t>
            </a:fld>
            <a:endParaRPr lang="en-US" altLang="en-US">
              <a:latin typeface="Tahoma" panose="020B0604030504040204" pitchFamily="34" charset="0"/>
            </a:endParaRPr>
          </a:p>
        </p:txBody>
      </p:sp>
    </p:spTree>
    <p:extLst>
      <p:ext uri="{BB962C8B-B14F-4D97-AF65-F5344CB8AC3E}">
        <p14:creationId xmlns:p14="http://schemas.microsoft.com/office/powerpoint/2010/main" val="3843077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 are several common types of IS system</a:t>
            </a:r>
            <a:r>
              <a:rPr lang="en-US" altLang="en-US" baseline="0" dirty="0">
                <a:latin typeface="Arial" panose="020B0604020202020204" pitchFamily="34" charset="0"/>
                <a:cs typeface="Arial" panose="020B0604020202020204" pitchFamily="34" charset="0"/>
              </a:rPr>
              <a:t> costs, both in terms of the IS project and in terms of continuing operations and maintenance. </a:t>
            </a:r>
            <a:endParaRPr lang="en-US" altLang="en-US" dirty="0">
              <a:latin typeface="Arial" panose="020B0604020202020204" pitchFamily="34" charset="0"/>
              <a:cs typeface="Arial" panose="020B0604020202020204"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4EC81-61B3-4F86-A0E2-7C1ABD3C2526}" type="slidenum">
              <a:rPr lang="en-US" altLang="en-US">
                <a:latin typeface="Tahoma" panose="020B0604030504040204" pitchFamily="34" charset="0"/>
              </a:rPr>
              <a:pPr eaLnBrk="1" hangingPunct="1"/>
              <a:t>27</a:t>
            </a:fld>
            <a:endParaRPr lang="en-US" altLang="en-US">
              <a:latin typeface="Tahoma" panose="020B0604030504040204" pitchFamily="34" charset="0"/>
            </a:endParaRPr>
          </a:p>
        </p:txBody>
      </p:sp>
    </p:spTree>
    <p:extLst>
      <p:ext uri="{BB962C8B-B14F-4D97-AF65-F5344CB8AC3E}">
        <p14:creationId xmlns:p14="http://schemas.microsoft.com/office/powerpoint/2010/main" val="1145244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Predicting the costs associated with the development of an information system is an inexact science. But experience has provided some guidelines that help estimate project costs.</a:t>
            </a:r>
            <a:endParaRPr lang="en-US" altLang="en-US" dirty="0">
              <a:latin typeface="Arial" panose="020B0604020202020204" pitchFamily="34" charset="0"/>
              <a:cs typeface="Arial" panose="020B0604020202020204"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75B3F2-C70B-4A30-B2FD-00CA49C62159}"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Tree>
    <p:extLst>
      <p:ext uri="{BB962C8B-B14F-4D97-AF65-F5344CB8AC3E}">
        <p14:creationId xmlns:p14="http://schemas.microsoft.com/office/powerpoint/2010/main" val="3376300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Financial formulas and calculations will come into play when determining costs and benefits. The</a:t>
            </a:r>
            <a:r>
              <a:rPr lang="en-US" altLang="en-US" baseline="0" dirty="0">
                <a:latin typeface="Arial" panose="020B0604020202020204" pitchFamily="34" charset="0"/>
                <a:cs typeface="Arial" panose="020B0604020202020204" pitchFamily="34" charset="0"/>
              </a:rPr>
              <a:t> terms on this and the next slide are often used to perform economic feasibility, not just for information systems projects, but for other types of projects as well.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All of these terms are related to the “time value of money”. The amount of currency you have now is not worth the same now as it will be worth five years from now. </a:t>
            </a:r>
            <a:r>
              <a:rPr lang="en-US" altLang="en-US" baseline="0">
                <a:latin typeface="Arial" panose="020B0604020202020204" pitchFamily="34" charset="0"/>
                <a:cs typeface="Arial" panose="020B0604020202020204" pitchFamily="34" charset="0"/>
              </a:rPr>
              <a:t>The idea behind </a:t>
            </a:r>
            <a:r>
              <a:rPr lang="en-US" altLang="en-US" baseline="0" dirty="0">
                <a:latin typeface="Arial" panose="020B0604020202020204" pitchFamily="34" charset="0"/>
                <a:cs typeface="Arial" panose="020B0604020202020204" pitchFamily="34" charset="0"/>
              </a:rPr>
              <a:t>TVM is that </a:t>
            </a:r>
            <a:r>
              <a:rPr kumimoji="1" lang="en-US" sz="1200" b="0" i="0" u="none" strike="noStrike" kern="1200" baseline="0" dirty="0">
                <a:solidFill>
                  <a:schemeClr val="tx1"/>
                </a:solidFill>
                <a:latin typeface="Arial" charset="0"/>
                <a:ea typeface="+mn-ea"/>
                <a:cs typeface="Arial" charset="0"/>
              </a:rPr>
              <a:t>money available today is worth more than the same amount tomorrow.</a:t>
            </a:r>
            <a:endParaRPr lang="en-US" altLang="en-US" dirty="0">
              <a:latin typeface="Arial" panose="020B0604020202020204" pitchFamily="34" charset="0"/>
              <a:cs typeface="Arial" panose="020B0604020202020204" pitchFamily="34"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2CAE05-0E5E-43E3-AA80-95FB536D347D}"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Tree>
    <p:extLst>
      <p:ext uri="{BB962C8B-B14F-4D97-AF65-F5344CB8AC3E}">
        <p14:creationId xmlns:p14="http://schemas.microsoft.com/office/powerpoint/2010/main" val="205218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At this point in the IS planning</a:t>
            </a:r>
            <a:r>
              <a:rPr lang="en-US" altLang="en-US" baseline="0" dirty="0">
                <a:latin typeface="Arial" panose="020B0604020202020204" pitchFamily="34" charset="0"/>
                <a:cs typeface="Arial" panose="020B0604020202020204" pitchFamily="34" charset="0"/>
              </a:rPr>
              <a:t> process, a project has been selected, and it is time to plan out how it’s going to be done.</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However, some of the items discussed in this chapter are highly relevant for project </a:t>
            </a:r>
            <a:r>
              <a:rPr lang="en-US" altLang="en-US" i="1" baseline="0" dirty="0">
                <a:latin typeface="Arial" panose="020B0604020202020204" pitchFamily="34" charset="0"/>
                <a:cs typeface="Arial" panose="020B0604020202020204" pitchFamily="34" charset="0"/>
              </a:rPr>
              <a:t>selection</a:t>
            </a:r>
            <a:r>
              <a:rPr lang="en-US" altLang="en-US" baseline="0" dirty="0">
                <a:latin typeface="Arial" panose="020B0604020202020204" pitchFamily="34" charset="0"/>
                <a:cs typeface="Arial" panose="020B0604020202020204" pitchFamily="34" charset="0"/>
              </a:rPr>
              <a:t>, especially those related to feasibility analysis, as we’ll see later.</a:t>
            </a:r>
            <a:endParaRPr lang="en-US" altLang="en-US" dirty="0">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7989DB-73F5-4B9A-AFEA-9CFF1B41E4F7}" type="slidenum">
              <a:rPr lang="en-US" altLang="en-US">
                <a:latin typeface="Tahoma" panose="020B0604030504040204" pitchFamily="34" charset="0"/>
              </a:rPr>
              <a:pPr eaLnBrk="1" hangingPunct="1"/>
              <a:t>3</a:t>
            </a:fld>
            <a:endParaRPr lang="en-US" altLang="en-US">
              <a:latin typeface="Tahoma" panose="020B0604030504040204" pitchFamily="34" charset="0"/>
            </a:endParaRPr>
          </a:p>
        </p:txBody>
      </p:sp>
    </p:spTree>
    <p:extLst>
      <p:ext uri="{BB962C8B-B14F-4D97-AF65-F5344CB8AC3E}">
        <p14:creationId xmlns:p14="http://schemas.microsoft.com/office/powerpoint/2010/main" val="26169732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E73ABB-7156-482A-8E45-2DA2EB0916F4}"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spTree>
    <p:extLst>
      <p:ext uri="{BB962C8B-B14F-4D97-AF65-F5344CB8AC3E}">
        <p14:creationId xmlns:p14="http://schemas.microsoft.com/office/powerpoint/2010/main" val="1832697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 net present value is a prediction of how much your money will be worth in the future, based on an expected discount (depreciation) rate over time. </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5E9BA1-D921-462D-A4B4-465E848AFFDE}" type="slidenum">
              <a:rPr lang="en-US" altLang="en-US">
                <a:latin typeface="Tahoma" panose="020B0604030504040204" pitchFamily="34" charset="0"/>
              </a:rPr>
              <a:pPr eaLnBrk="1" hangingPunct="1"/>
              <a:t>31</a:t>
            </a:fld>
            <a:endParaRPr lang="en-US" altLang="en-US">
              <a:latin typeface="Tahoma" panose="020B0604030504040204" pitchFamily="34" charset="0"/>
            </a:endParaRPr>
          </a:p>
        </p:txBody>
      </p:sp>
    </p:spTree>
    <p:extLst>
      <p:ext uri="{BB962C8B-B14F-4D97-AF65-F5344CB8AC3E}">
        <p14:creationId xmlns:p14="http://schemas.microsoft.com/office/powerpoint/2010/main" val="3483244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A yearly cash flow = yearly benefit present value minus one-time cost minus recurring cost present value.</a:t>
            </a:r>
          </a:p>
          <a:p>
            <a:endParaRPr kumimoji="1" lang="en-US" sz="1200" b="0" i="0" u="none" strike="noStrike" kern="1200" baseline="0" dirty="0">
              <a:solidFill>
                <a:schemeClr val="tx1"/>
              </a:solidFill>
              <a:latin typeface="Arial" charset="0"/>
              <a:ea typeface="+mn-ea"/>
              <a:cs typeface="Arial" charset="0"/>
            </a:endParaRPr>
          </a:p>
          <a:p>
            <a:r>
              <a:rPr kumimoji="1" lang="en-US" sz="1200" b="0" i="0" u="none" strike="noStrike" kern="1200" baseline="0" dirty="0">
                <a:solidFill>
                  <a:schemeClr val="tx1"/>
                </a:solidFill>
                <a:latin typeface="Arial" charset="0"/>
                <a:ea typeface="+mn-ea"/>
                <a:cs typeface="Arial" charset="0"/>
              </a:rPr>
              <a:t>The overall NPV (at a particular year) of the cash flow reflects the total cash flows for all preceding years. The yearly cash flow refers to only that year’s flow. </a:t>
            </a:r>
          </a:p>
          <a:p>
            <a:endParaRPr kumimoji="1" lang="en-US" sz="1200" b="0" i="0" u="none" strike="noStrike" kern="1200" baseline="0" dirty="0">
              <a:solidFill>
                <a:schemeClr val="tx1"/>
              </a:solidFill>
              <a:latin typeface="Arial" charset="0"/>
              <a:ea typeface="+mn-ea"/>
              <a:cs typeface="Arial" charset="0"/>
            </a:endParaRPr>
          </a:p>
          <a:p>
            <a:r>
              <a:rPr kumimoji="1" lang="en-US" sz="1200" b="0" i="0" u="none" strike="noStrike" kern="1200" baseline="0" dirty="0">
                <a:solidFill>
                  <a:schemeClr val="tx1"/>
                </a:solidFill>
                <a:latin typeface="Arial" charset="0"/>
                <a:ea typeface="+mn-ea"/>
                <a:cs typeface="Arial" charset="0"/>
              </a:rPr>
              <a:t>The break-even ratio tells you the percentage of time into the project that the benefits start to exceed the costs. Typically, costs exceed benefits early in the project, and over time benefits begin to catch up with costs.</a:t>
            </a:r>
          </a:p>
          <a:p>
            <a:endParaRPr lang="en-US" altLang="en-US" dirty="0">
              <a:latin typeface="Arial" panose="020B0604020202020204" pitchFamily="34" charset="0"/>
              <a:cs typeface="Arial" panose="020B0604020202020204"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60185D-AF14-4DBB-9018-DCAF6EDB3C90}" type="slidenum">
              <a:rPr lang="en-US" altLang="en-US">
                <a:latin typeface="Tahoma" panose="020B0604030504040204" pitchFamily="34" charset="0"/>
              </a:rPr>
              <a:pPr eaLnBrk="1" hangingPunct="1"/>
              <a:t>32</a:t>
            </a:fld>
            <a:endParaRPr lang="en-US" altLang="en-US">
              <a:latin typeface="Tahoma" panose="020B0604030504040204" pitchFamily="34" charset="0"/>
            </a:endParaRPr>
          </a:p>
        </p:txBody>
      </p:sp>
    </p:spTree>
    <p:extLst>
      <p:ext uri="{BB962C8B-B14F-4D97-AF65-F5344CB8AC3E}">
        <p14:creationId xmlns:p14="http://schemas.microsoft.com/office/powerpoint/2010/main" val="12073886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Here we see an Excel spreadsheet with PVF’s cost-benefit analysis for the customer tracking system. Excel has financial functions for</a:t>
            </a:r>
            <a:r>
              <a:rPr lang="en-US" altLang="en-US" baseline="0" dirty="0">
                <a:latin typeface="Arial" panose="020B0604020202020204" pitchFamily="34" charset="0"/>
                <a:cs typeface="Arial" panose="020B0604020202020204" pitchFamily="34" charset="0"/>
              </a:rPr>
              <a:t> calculating things like net present value. The ROI of this project can be compared with ROIs of other projects to help decide which projects to pursue.</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To calculate the precise break-even point, we use the first year of positive cash flow. This is year 2. At this point we apply the breakeven calculation, to arrive at 0.403,</a:t>
            </a:r>
            <a:r>
              <a:rPr lang="en-US" altLang="en-US" baseline="0" dirty="0">
                <a:latin typeface="Arial" panose="020B0604020202020204" pitchFamily="34" charset="0"/>
                <a:cs typeface="Arial" panose="020B0604020202020204" pitchFamily="34" charset="0"/>
              </a:rPr>
              <a:t> or about 2.4 years into the five year project.</a:t>
            </a:r>
            <a:endParaRPr lang="en-US" alt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998A8F-0320-44E9-9A87-D697130932DD}" type="slidenum">
              <a:rPr lang="en-US" altLang="en-US">
                <a:latin typeface="Tahoma" panose="020B0604030504040204" pitchFamily="34" charset="0"/>
              </a:rPr>
              <a:pPr eaLnBrk="1" hangingPunct="1"/>
              <a:t>33</a:t>
            </a:fld>
            <a:endParaRPr lang="en-US" altLang="en-US">
              <a:latin typeface="Tahoma" panose="020B0604030504040204" pitchFamily="34" charset="0"/>
            </a:endParaRPr>
          </a:p>
        </p:txBody>
      </p:sp>
    </p:spTree>
    <p:extLst>
      <p:ext uri="{BB962C8B-B14F-4D97-AF65-F5344CB8AC3E}">
        <p14:creationId xmlns:p14="http://schemas.microsoft.com/office/powerpoint/2010/main" val="775284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This graph illustrates</a:t>
            </a:r>
            <a:r>
              <a:rPr lang="en-US" altLang="en-US" baseline="0" dirty="0">
                <a:latin typeface="Arial" panose="020B0604020202020204" pitchFamily="34" charset="0"/>
                <a:cs typeface="Arial" panose="020B0604020202020204" pitchFamily="34" charset="0"/>
              </a:rPr>
              <a:t> the break-even point. Obviously, economic feasibility requires that we do in fact get to a break-even point in a reasonable amount of time.</a:t>
            </a:r>
            <a:endParaRPr lang="en-US" alt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8998A8F-0320-44E9-9A87-D697130932DD}" type="slidenum">
              <a:rPr lang="en-US" altLang="en-US">
                <a:latin typeface="Tahoma" panose="020B0604030504040204" pitchFamily="34" charset="0"/>
              </a:rPr>
              <a:pPr eaLnBrk="1" hangingPunct="1"/>
              <a:t>34</a:t>
            </a:fld>
            <a:endParaRPr lang="en-US" altLang="en-US">
              <a:latin typeface="Tahoma" panose="020B0604030504040204" pitchFamily="34" charset="0"/>
            </a:endParaRPr>
          </a:p>
        </p:txBody>
      </p:sp>
    </p:spTree>
    <p:extLst>
      <p:ext uri="{BB962C8B-B14F-4D97-AF65-F5344CB8AC3E}">
        <p14:creationId xmlns:p14="http://schemas.microsoft.com/office/powerpoint/2010/main" val="1862710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Now that we’ve talked about</a:t>
            </a:r>
            <a:r>
              <a:rPr lang="en-US" altLang="en-US" baseline="0" dirty="0">
                <a:latin typeface="Arial" panose="020B0604020202020204" pitchFamily="34" charset="0"/>
                <a:cs typeface="Arial" panose="020B0604020202020204" pitchFamily="34" charset="0"/>
              </a:rPr>
              <a:t> economic feasibility, we’ll turn to technical feasibility. </a:t>
            </a:r>
          </a:p>
          <a:p>
            <a:endParaRPr lang="en-US" altLang="en-US" baseline="0"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2ED685-B15C-4AA1-8BCC-0035177FFD8F}" type="slidenum">
              <a:rPr lang="en-US" altLang="en-US">
                <a:latin typeface="Tahoma" panose="020B0604030504040204" pitchFamily="34" charset="0"/>
              </a:rPr>
              <a:pPr eaLnBrk="1" hangingPunct="1"/>
              <a:t>35</a:t>
            </a:fld>
            <a:endParaRPr lang="en-US" altLang="en-US">
              <a:latin typeface="Tahoma" panose="020B0604030504040204" pitchFamily="34" charset="0"/>
            </a:endParaRPr>
          </a:p>
        </p:txBody>
      </p:sp>
    </p:spTree>
    <p:extLst>
      <p:ext uri="{BB962C8B-B14F-4D97-AF65-F5344CB8AC3E}">
        <p14:creationId xmlns:p14="http://schemas.microsoft.com/office/powerpoint/2010/main" val="2530529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All projects have risk, and you can’t completely avoid it. But you need to consider them when assessing technical</a:t>
            </a:r>
            <a:r>
              <a:rPr lang="en-US" altLang="en-US" baseline="0" dirty="0">
                <a:latin typeface="Arial" panose="020B0604020202020204" pitchFamily="34" charset="0"/>
                <a:cs typeface="Arial" panose="020B0604020202020204" pitchFamily="34" charset="0"/>
              </a:rPr>
              <a:t> feasibility. </a:t>
            </a:r>
            <a:endParaRPr lang="en-US" altLang="en-US" dirty="0">
              <a:latin typeface="Arial" panose="020B0604020202020204" pitchFamily="34" charset="0"/>
              <a:cs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7C91E7-A26C-4472-A66E-0F98751B392D}" type="slidenum">
              <a:rPr lang="en-US" altLang="en-US">
                <a:latin typeface="Tahoma" panose="020B0604030504040204" pitchFamily="34" charset="0"/>
              </a:rPr>
              <a:pPr eaLnBrk="1" hangingPunct="1"/>
              <a:t>36</a:t>
            </a:fld>
            <a:endParaRPr lang="en-US" altLang="en-US">
              <a:latin typeface="Tahoma" panose="020B0604030504040204" pitchFamily="34" charset="0"/>
            </a:endParaRPr>
          </a:p>
        </p:txBody>
      </p:sp>
    </p:spTree>
    <p:extLst>
      <p:ext uri="{BB962C8B-B14F-4D97-AF65-F5344CB8AC3E}">
        <p14:creationId xmlns:p14="http://schemas.microsoft.com/office/powerpoint/2010/main" val="25612569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F6C75D-5F1D-4679-B143-51DC9200D69B}" type="slidenum">
              <a:rPr lang="en-US" altLang="en-US">
                <a:latin typeface="Tahoma" panose="020B0604030504040204" pitchFamily="34" charset="0"/>
              </a:rPr>
              <a:pPr eaLnBrk="1" hangingPunct="1"/>
              <a:t>37</a:t>
            </a:fld>
            <a:endParaRPr lang="en-US" altLang="en-US">
              <a:latin typeface="Tahoma" panose="020B0604030504040204" pitchFamily="34" charset="0"/>
            </a:endParaRPr>
          </a:p>
        </p:txBody>
      </p:sp>
    </p:spTree>
    <p:extLst>
      <p:ext uri="{BB962C8B-B14F-4D97-AF65-F5344CB8AC3E}">
        <p14:creationId xmlns:p14="http://schemas.microsoft.com/office/powerpoint/2010/main" val="36803187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9C8723-BC87-40F8-8B77-D68417264C5E}" type="slidenum">
              <a:rPr lang="en-US" altLang="en-US">
                <a:latin typeface="Tahoma" panose="020B0604030504040204" pitchFamily="34" charset="0"/>
              </a:rPr>
              <a:pPr eaLnBrk="1" hangingPunct="1"/>
              <a:t>38</a:t>
            </a:fld>
            <a:endParaRPr lang="en-US" altLang="en-US">
              <a:latin typeface="Tahoma" panose="020B0604030504040204" pitchFamily="34" charset="0"/>
            </a:endParaRPr>
          </a:p>
        </p:txBody>
      </p:sp>
    </p:spTree>
    <p:extLst>
      <p:ext uri="{BB962C8B-B14F-4D97-AF65-F5344CB8AC3E}">
        <p14:creationId xmlns:p14="http://schemas.microsoft.com/office/powerpoint/2010/main" val="2086052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15D77C-8923-4692-8EBD-DBA3783B4A33}" type="slidenum">
              <a:rPr lang="en-US" altLang="en-US">
                <a:latin typeface="Tahoma" panose="020B0604030504040204" pitchFamily="34" charset="0"/>
              </a:rPr>
              <a:pPr eaLnBrk="1" hangingPunct="1"/>
              <a:t>39</a:t>
            </a:fld>
            <a:endParaRPr lang="en-US" altLang="en-US">
              <a:latin typeface="Tahoma" panose="020B0604030504040204" pitchFamily="34" charset="0"/>
            </a:endParaRPr>
          </a:p>
        </p:txBody>
      </p:sp>
    </p:spTree>
    <p:extLst>
      <p:ext uri="{BB962C8B-B14F-4D97-AF65-F5344CB8AC3E}">
        <p14:creationId xmlns:p14="http://schemas.microsoft.com/office/powerpoint/2010/main" val="105612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D9D9C2-AE3F-4B63-B080-0C8D0FA8C3F0}"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Tree>
    <p:extLst>
      <p:ext uri="{BB962C8B-B14F-4D97-AF65-F5344CB8AC3E}">
        <p14:creationId xmlns:p14="http://schemas.microsoft.com/office/powerpoint/2010/main" val="34890589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cs typeface="Arial" panose="020B0604020202020204" pitchFamily="34" charset="0"/>
              </a:rPr>
              <a:t>This is a good</a:t>
            </a:r>
            <a:r>
              <a:rPr lang="en-US" altLang="en-US" baseline="0" dirty="0">
                <a:latin typeface="Arial" panose="020B0604020202020204" pitchFamily="34" charset="0"/>
                <a:cs typeface="Arial" panose="020B0604020202020204" pitchFamily="34" charset="0"/>
              </a:rPr>
              <a:t> pictorial view of risk. All other things being equal, small projects are less risky than large projects. All other things being equal, highly structured projects are less risky than low structured projects. All other things being equal, projects are less risky if the members have high familiarity with the technology than if they don’t. </a:t>
            </a:r>
            <a:endParaRPr lang="en-US" altLang="en-US" dirty="0">
              <a:latin typeface="Arial" panose="020B0604020202020204" pitchFamily="34" charset="0"/>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FADEA4-9531-414F-A92B-F0190F973141}" type="slidenum">
              <a:rPr lang="en-US" altLang="en-US">
                <a:latin typeface="Tahoma" panose="020B0604030504040204" pitchFamily="34" charset="0"/>
              </a:rPr>
              <a:pPr eaLnBrk="1" hangingPunct="1"/>
              <a:t>40</a:t>
            </a:fld>
            <a:endParaRPr lang="en-US" altLang="en-US">
              <a:latin typeface="Tahoma" panose="020B0604030504040204" pitchFamily="34" charset="0"/>
            </a:endParaRPr>
          </a:p>
        </p:txBody>
      </p:sp>
    </p:spTree>
    <p:extLst>
      <p:ext uri="{BB962C8B-B14F-4D97-AF65-F5344CB8AC3E}">
        <p14:creationId xmlns:p14="http://schemas.microsoft.com/office/powerpoint/2010/main" val="2951607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Economic and technical feasibility are probably the most detailed analyses</a:t>
            </a:r>
            <a:r>
              <a:rPr lang="en-US" altLang="en-US" baseline="0" dirty="0">
                <a:latin typeface="Arial" panose="020B0604020202020204" pitchFamily="34" charset="0"/>
                <a:cs typeface="Arial" panose="020B0604020202020204" pitchFamily="34" charset="0"/>
              </a:rPr>
              <a:t> to do. But these are others. </a:t>
            </a:r>
          </a:p>
          <a:p>
            <a:endParaRPr lang="en-US" altLang="en-US" baseline="0" dirty="0">
              <a:latin typeface="Arial" panose="020B0604020202020204" pitchFamily="34" charset="0"/>
              <a:cs typeface="Arial" panose="020B0604020202020204" pitchFamily="34" charset="0"/>
            </a:endParaRPr>
          </a:p>
          <a:p>
            <a:r>
              <a:rPr kumimoji="1" lang="en-US" sz="1200" b="0" i="0" u="none" strike="noStrike" kern="1200" baseline="0" dirty="0">
                <a:solidFill>
                  <a:schemeClr val="tx1"/>
                </a:solidFill>
                <a:latin typeface="Arial" charset="0"/>
                <a:ea typeface="+mn-ea"/>
                <a:cs typeface="Arial" charset="0"/>
              </a:rPr>
              <a:t>Operational feasibility includes justifying the project on the basis of being consistent with or necessary for accomplishing the information systems plan, and on whether it accomplishes what’s requested in the SSR.</a:t>
            </a:r>
          </a:p>
          <a:p>
            <a:endParaRPr kumimoji="1" lang="en-US" sz="1200" b="0" i="0" u="none" strike="noStrike" kern="1200" baseline="0" dirty="0">
              <a:solidFill>
                <a:schemeClr val="tx1"/>
              </a:solidFill>
              <a:latin typeface="Arial" charset="0"/>
              <a:ea typeface="+mn-ea"/>
              <a:cs typeface="Arial" charset="0"/>
            </a:endParaRPr>
          </a:p>
          <a:p>
            <a:r>
              <a:rPr kumimoji="1" lang="en-US" sz="1200" b="0" i="0" u="none" strike="noStrike" kern="1200" baseline="0" dirty="0">
                <a:solidFill>
                  <a:schemeClr val="tx1"/>
                </a:solidFill>
                <a:latin typeface="Arial" charset="0"/>
                <a:ea typeface="+mn-ea"/>
                <a:cs typeface="Arial" charset="0"/>
              </a:rPr>
              <a:t>Schedule feasibility requires you to analyze the likelihood that all potential time frames and completion date schedules can be met and that meeting these dates will be sufficient for dealing with the needs of the organization.</a:t>
            </a:r>
          </a:p>
          <a:p>
            <a:endParaRPr kumimoji="1" lang="en-US" altLang="en-US" sz="1200" b="0" i="0" u="none" strike="noStrike" kern="1200" baseline="0" dirty="0">
              <a:solidFill>
                <a:schemeClr val="tx1"/>
              </a:solidFill>
              <a:latin typeface="Arial" charset="0"/>
              <a:ea typeface="+mn-ea"/>
              <a:cs typeface="Arial" charset="0"/>
            </a:endParaRPr>
          </a:p>
          <a:p>
            <a:r>
              <a:rPr lang="en-US" altLang="en-US" dirty="0">
                <a:latin typeface="Arial" panose="020B0604020202020204" pitchFamily="34" charset="0"/>
                <a:cs typeface="Arial" panose="020B0604020202020204" pitchFamily="34" charset="0"/>
              </a:rPr>
              <a:t>Legal and</a:t>
            </a:r>
            <a:r>
              <a:rPr lang="en-US" altLang="en-US" baseline="0" dirty="0">
                <a:latin typeface="Arial" panose="020B0604020202020204" pitchFamily="34" charset="0"/>
                <a:cs typeface="Arial" panose="020B0604020202020204" pitchFamily="34" charset="0"/>
              </a:rPr>
              <a:t> contractual </a:t>
            </a:r>
            <a:r>
              <a:rPr lang="en-US" altLang="en-US" dirty="0">
                <a:latin typeface="Arial" panose="020B0604020202020204" pitchFamily="34" charset="0"/>
                <a:cs typeface="Arial" panose="020B0604020202020204" pitchFamily="34" charset="0"/>
              </a:rPr>
              <a:t>issues include ownership, copyright, non-disclosure agreements, labor laws, antitrust</a:t>
            </a:r>
            <a:r>
              <a:rPr lang="en-US" altLang="en-US" baseline="0" dirty="0">
                <a:latin typeface="Arial" panose="020B0604020202020204" pitchFamily="34" charset="0"/>
                <a:cs typeface="Arial" panose="020B0604020202020204" pitchFamily="34" charset="0"/>
              </a:rPr>
              <a:t> legislation, financial reporting standards, and foreign trade regulations. </a:t>
            </a:r>
          </a:p>
          <a:p>
            <a:endParaRPr lang="en-US" altLang="en-US" baseline="0" dirty="0">
              <a:latin typeface="Arial" panose="020B0604020202020204" pitchFamily="34" charset="0"/>
              <a:cs typeface="Arial" panose="020B0604020202020204" pitchFamily="34" charset="0"/>
            </a:endParaRPr>
          </a:p>
          <a:p>
            <a:r>
              <a:rPr lang="en-US" altLang="en-US" baseline="0" dirty="0">
                <a:latin typeface="Arial" panose="020B0604020202020204" pitchFamily="34" charset="0"/>
                <a:cs typeface="Arial" panose="020B0604020202020204" pitchFamily="34" charset="0"/>
              </a:rPr>
              <a:t>Political issues can also come up, especially if there is controversy about the proposed project.</a:t>
            </a:r>
            <a:endParaRPr lang="en-US" altLang="en-US" dirty="0">
              <a:latin typeface="Arial" panose="020B0604020202020204" pitchFamily="34" charset="0"/>
              <a:cs typeface="Arial" panose="020B0604020202020204" pitchFamily="34"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634CD3F-3B9B-4825-A016-37666DE1C039}" type="slidenum">
              <a:rPr lang="en-US" altLang="en-US">
                <a:latin typeface="Tahoma" panose="020B0604030504040204" pitchFamily="34" charset="0"/>
              </a:rPr>
              <a:pPr eaLnBrk="1" hangingPunct="1"/>
              <a:t>41</a:t>
            </a:fld>
            <a:endParaRPr lang="en-US" altLang="en-US">
              <a:latin typeface="Tahoma" panose="020B0604030504040204" pitchFamily="34" charset="0"/>
            </a:endParaRPr>
          </a:p>
        </p:txBody>
      </p:sp>
    </p:spTree>
    <p:extLst>
      <p:ext uri="{BB962C8B-B14F-4D97-AF65-F5344CB8AC3E}">
        <p14:creationId xmlns:p14="http://schemas.microsoft.com/office/powerpoint/2010/main" val="4149927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cs typeface="Arial" panose="020B0604020202020204" pitchFamily="34" charset="0"/>
              </a:rPr>
              <a:t>We talked about baseline</a:t>
            </a:r>
            <a:r>
              <a:rPr lang="en-US" altLang="en-US" baseline="0" dirty="0">
                <a:latin typeface="Arial" panose="020B0604020202020204" pitchFamily="34" charset="0"/>
                <a:cs typeface="Arial" panose="020B0604020202020204" pitchFamily="34" charset="0"/>
              </a:rPr>
              <a:t> project plans in chapter 3.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Here’ we’ll go into more detail</a:t>
            </a:r>
            <a:r>
              <a:rPr lang="en-US" altLang="en-US" baseline="0" dirty="0">
                <a:latin typeface="Arial" panose="020B0604020202020204" pitchFamily="34" charset="0"/>
                <a:cs typeface="Arial" panose="020B0604020202020204" pitchFamily="34" charset="0"/>
              </a:rPr>
              <a:t> about its construction.</a:t>
            </a:r>
            <a:endParaRPr lang="en-US" altLang="en-US" dirty="0">
              <a:latin typeface="Arial" panose="020B0604020202020204" pitchFamily="34" charset="0"/>
              <a:cs typeface="Arial" panose="020B0604020202020204" pitchFamily="34" charset="0"/>
            </a:endParaRPr>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86BFBE-D347-488F-8270-9341B63FD1DF}" type="slidenum">
              <a:rPr lang="en-US" altLang="en-US">
                <a:latin typeface="Tahoma" panose="020B0604030504040204" pitchFamily="34" charset="0"/>
              </a:rPr>
              <a:pPr eaLnBrk="1" hangingPunct="1"/>
              <a:t>42</a:t>
            </a:fld>
            <a:endParaRPr lang="en-US" altLang="en-US">
              <a:latin typeface="Tahoma" panose="020B0604030504040204" pitchFamily="34" charset="0"/>
            </a:endParaRPr>
          </a:p>
        </p:txBody>
      </p:sp>
    </p:spTree>
    <p:extLst>
      <p:ext uri="{BB962C8B-B14F-4D97-AF65-F5344CB8AC3E}">
        <p14:creationId xmlns:p14="http://schemas.microsoft.com/office/powerpoint/2010/main" val="6027718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Project scope statement was also discussed in chapter 3.</a:t>
            </a: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B0460D-1127-4897-B39F-37F35A7D0EDA}" type="slidenum">
              <a:rPr lang="en-US" altLang="en-US">
                <a:latin typeface="Tahoma" panose="020B0604030504040204" pitchFamily="34" charset="0"/>
              </a:rPr>
              <a:pPr eaLnBrk="1" hangingPunct="1"/>
              <a:t>43</a:t>
            </a:fld>
            <a:endParaRPr lang="en-US" altLang="en-US">
              <a:latin typeface="Tahoma" panose="020B0604030504040204" pitchFamily="34" charset="0"/>
            </a:endParaRPr>
          </a:p>
        </p:txBody>
      </p:sp>
    </p:spTree>
    <p:extLst>
      <p:ext uri="{BB962C8B-B14F-4D97-AF65-F5344CB8AC3E}">
        <p14:creationId xmlns:p14="http://schemas.microsoft.com/office/powerpoint/2010/main" val="33826566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027022-614D-4FD7-9FC0-B0E09B32ECAD}" type="slidenum">
              <a:rPr lang="en-US" altLang="en-US">
                <a:latin typeface="Tahoma" panose="020B0604030504040204" pitchFamily="34" charset="0"/>
              </a:rPr>
              <a:pPr eaLnBrk="1" hangingPunct="1"/>
              <a:t>44</a:t>
            </a:fld>
            <a:endParaRPr lang="en-US" altLang="en-US">
              <a:latin typeface="Tahoma" panose="020B0604030504040204" pitchFamily="34" charset="0"/>
            </a:endParaRPr>
          </a:p>
        </p:txBody>
      </p:sp>
    </p:spTree>
    <p:extLst>
      <p:ext uri="{BB962C8B-B14F-4D97-AF65-F5344CB8AC3E}">
        <p14:creationId xmlns:p14="http://schemas.microsoft.com/office/powerpoint/2010/main" val="27505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As you</a:t>
            </a:r>
            <a:r>
              <a:rPr lang="en-US" altLang="en-US" baseline="0" dirty="0">
                <a:latin typeface="Arial" panose="020B0604020202020204" pitchFamily="34" charset="0"/>
                <a:cs typeface="Arial" panose="020B0604020202020204" pitchFamily="34" charset="0"/>
              </a:rPr>
              <a:t> can see, we’re revisiting some things we’ve already discussed in previous chapters.</a:t>
            </a:r>
            <a:endParaRPr lang="en-US" altLang="en-US" dirty="0">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178F8-571D-4F2E-BAB0-CCEC77F8667C}"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Tree>
    <p:extLst>
      <p:ext uri="{BB962C8B-B14F-4D97-AF65-F5344CB8AC3E}">
        <p14:creationId xmlns:p14="http://schemas.microsoft.com/office/powerpoint/2010/main" val="50505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F76B81-1D39-4AE0-B30E-8B817B70E7FF}"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Tree>
    <p:extLst>
      <p:ext uri="{BB962C8B-B14F-4D97-AF65-F5344CB8AC3E}">
        <p14:creationId xmlns:p14="http://schemas.microsoft.com/office/powerpoint/2010/main" val="2379958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The size, scope, and complexity of a project will dictate the comprehensiveness of the project planning process and resulting documents.</a:t>
            </a:r>
          </a:p>
          <a:p>
            <a:endParaRPr kumimoji="1" lang="en-US" sz="1200" b="0" i="0" u="none" strike="noStrike" kern="1200" baseline="0" dirty="0">
              <a:solidFill>
                <a:schemeClr val="tx1"/>
              </a:solidFill>
              <a:latin typeface="Arial" charset="0"/>
              <a:ea typeface="+mn-ea"/>
              <a:cs typeface="Arial" charset="0"/>
            </a:endParaRPr>
          </a:p>
          <a:p>
            <a:r>
              <a:rPr kumimoji="1" lang="en-US" sz="1200" b="0" i="0" u="none" strike="noStrike" kern="1200" baseline="0" dirty="0">
                <a:solidFill>
                  <a:schemeClr val="tx1"/>
                </a:solidFill>
                <a:latin typeface="Arial" charset="0"/>
                <a:ea typeface="+mn-ea"/>
                <a:cs typeface="Arial" charset="0"/>
              </a:rPr>
              <a:t>You’re going to need to state some assumptions about resource availability and potential problems. The business case involves an analysis of these assumptions and the system costs and benefits.</a:t>
            </a:r>
            <a:endParaRPr lang="en-US" altLang="en-US" dirty="0">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F95D461-9887-4B92-9D6B-F82ED9AF130B}" type="slidenum">
              <a:rPr lang="en-US" altLang="en-US">
                <a:latin typeface="Tahoma" panose="020B0604030504040204" pitchFamily="34" charset="0"/>
              </a:rPr>
              <a:pPr eaLnBrk="1" hangingPunct="1"/>
              <a:t>7</a:t>
            </a:fld>
            <a:endParaRPr lang="en-US" altLang="en-US">
              <a:latin typeface="Tahoma" panose="020B0604030504040204" pitchFamily="34" charset="0"/>
            </a:endParaRPr>
          </a:p>
        </p:txBody>
      </p:sp>
    </p:spTree>
    <p:extLst>
      <p:ext uri="{BB962C8B-B14F-4D97-AF65-F5344CB8AC3E}">
        <p14:creationId xmlns:p14="http://schemas.microsoft.com/office/powerpoint/2010/main" val="684552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Several of these elements were discussed in previous chapters. </a:t>
            </a: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9789FD-4DC0-4AE8-AF7D-689C8CE05B24}"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Tree>
    <p:extLst>
      <p:ext uri="{BB962C8B-B14F-4D97-AF65-F5344CB8AC3E}">
        <p14:creationId xmlns:p14="http://schemas.microsoft.com/office/powerpoint/2010/main" val="1255749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cs typeface="Arial" panose="020B0604020202020204" pitchFamily="34" charset="0"/>
              </a:rPr>
              <a:t>We’ll go into more detail about these</a:t>
            </a:r>
            <a:r>
              <a:rPr lang="en-US" altLang="en-US" baseline="0" dirty="0">
                <a:latin typeface="Arial" panose="020B0604020202020204" pitchFamily="34" charset="0"/>
                <a:cs typeface="Arial" panose="020B0604020202020204" pitchFamily="34" charset="0"/>
              </a:rPr>
              <a:t> elements in the next several slides.</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F30770-6440-4B8B-9DB2-A82509060102}"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Tree>
    <p:extLst>
      <p:ext uri="{BB962C8B-B14F-4D97-AF65-F5344CB8AC3E}">
        <p14:creationId xmlns:p14="http://schemas.microsoft.com/office/powerpoint/2010/main" val="80581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5</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5-</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r>
              <a:rPr lang="en-US" altLang="en-US" sz="3600" b="1" dirty="0"/>
              <a:t>Initiating and Planning Systems Development Projects</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a:solidFill>
                  <a:schemeClr val="tx2"/>
                </a:solidFill>
              </a:rPr>
              <a:t>Eighth Edition, Global 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en-US" altLang="en-US" sz="4000"/>
              <a:t>Deliverables and Outcomes (Cont.)</a:t>
            </a:r>
          </a:p>
        </p:txBody>
      </p:sp>
      <p:sp>
        <p:nvSpPr>
          <p:cNvPr id="13318" name="Rectangle 3"/>
          <p:cNvSpPr>
            <a:spLocks noGrp="1" noChangeArrowheads="1"/>
          </p:cNvSpPr>
          <p:nvPr>
            <p:ph type="body" idx="1"/>
          </p:nvPr>
        </p:nvSpPr>
        <p:spPr/>
        <p:txBody>
          <a:bodyPr/>
          <a:lstStyle/>
          <a:p>
            <a:pPr eaLnBrk="1" hangingPunct="1"/>
            <a:r>
              <a:rPr lang="en-US" altLang="en-US" b="1" dirty="0"/>
              <a:t>Baseline Project Plan</a:t>
            </a:r>
            <a:r>
              <a:rPr lang="en-US" altLang="en-US" dirty="0"/>
              <a:t> (</a:t>
            </a:r>
            <a:r>
              <a:rPr lang="en-US" altLang="en-US" b="1" dirty="0"/>
              <a:t>BPP</a:t>
            </a:r>
            <a:r>
              <a:rPr lang="en-US" altLang="en-US" dirty="0"/>
              <a:t>)</a:t>
            </a:r>
          </a:p>
          <a:p>
            <a:pPr lvl="1" eaLnBrk="1" hangingPunct="1"/>
            <a:r>
              <a:rPr lang="en-US" altLang="en-US" dirty="0"/>
              <a:t>A major outcome and deliverable from the PIP phase</a:t>
            </a:r>
          </a:p>
          <a:p>
            <a:pPr lvl="1" eaLnBrk="1" hangingPunct="1"/>
            <a:r>
              <a:rPr lang="en-US" altLang="en-US" dirty="0"/>
              <a:t>Contains the best estimate of a project’s scope, benefits, costs, risks, and resource requirements</a:t>
            </a:r>
          </a:p>
        </p:txBody>
      </p:sp>
    </p:spTree>
    <p:extLst>
      <p:ext uri="{BB962C8B-B14F-4D97-AF65-F5344CB8AC3E}">
        <p14:creationId xmlns:p14="http://schemas.microsoft.com/office/powerpoint/2010/main" val="1925369318"/>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en-US" sz="4000"/>
              <a:t>Deliverables and Outcomes (Cont.)</a:t>
            </a:r>
          </a:p>
        </p:txBody>
      </p:sp>
      <p:sp>
        <p:nvSpPr>
          <p:cNvPr id="14342" name="Rectangle 3"/>
          <p:cNvSpPr>
            <a:spLocks noGrp="1" noChangeArrowheads="1"/>
          </p:cNvSpPr>
          <p:nvPr>
            <p:ph type="body" idx="1"/>
          </p:nvPr>
        </p:nvSpPr>
        <p:spPr/>
        <p:txBody>
          <a:bodyPr/>
          <a:lstStyle/>
          <a:p>
            <a:pPr eaLnBrk="1" hangingPunct="1"/>
            <a:r>
              <a:rPr lang="en-US" altLang="en-US" b="1"/>
              <a:t>Project Scope Statement</a:t>
            </a:r>
            <a:r>
              <a:rPr lang="en-US" altLang="en-US"/>
              <a:t> (</a:t>
            </a:r>
            <a:r>
              <a:rPr lang="en-US" altLang="en-US" b="1"/>
              <a:t>PSS</a:t>
            </a:r>
            <a:r>
              <a:rPr lang="en-US" altLang="en-US"/>
              <a:t>)</a:t>
            </a:r>
          </a:p>
          <a:p>
            <a:pPr lvl="1" eaLnBrk="1" hangingPunct="1"/>
            <a:r>
              <a:rPr lang="en-US" altLang="en-US"/>
              <a:t>A document prepared for the customer</a:t>
            </a:r>
          </a:p>
          <a:p>
            <a:pPr lvl="1" eaLnBrk="1" hangingPunct="1"/>
            <a:r>
              <a:rPr lang="en-US" altLang="en-US"/>
              <a:t>Describes what the project will deliver</a:t>
            </a:r>
          </a:p>
          <a:p>
            <a:pPr lvl="1" eaLnBrk="1" hangingPunct="1"/>
            <a:r>
              <a:rPr lang="en-US" altLang="en-US"/>
              <a:t>Outlines at a high level all work required to complete the project</a:t>
            </a:r>
          </a:p>
        </p:txBody>
      </p:sp>
    </p:spTree>
    <p:extLst>
      <p:ext uri="{BB962C8B-B14F-4D97-AF65-F5344CB8AC3E}">
        <p14:creationId xmlns:p14="http://schemas.microsoft.com/office/powerpoint/2010/main" val="294356502"/>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a:t>Assessing Project Feasibility</a:t>
            </a:r>
          </a:p>
        </p:txBody>
      </p:sp>
      <p:sp>
        <p:nvSpPr>
          <p:cNvPr id="15366" name="Rectangle 3"/>
          <p:cNvSpPr>
            <a:spLocks noGrp="1" noChangeArrowheads="1"/>
          </p:cNvSpPr>
          <p:nvPr>
            <p:ph type="body" idx="1"/>
          </p:nvPr>
        </p:nvSpPr>
        <p:spPr/>
        <p:txBody>
          <a:bodyPr/>
          <a:lstStyle/>
          <a:p>
            <a:pPr eaLnBrk="1" hangingPunct="1"/>
            <a:r>
              <a:rPr lang="en-US" altLang="en-US"/>
              <a:t>Economic</a:t>
            </a:r>
          </a:p>
          <a:p>
            <a:pPr eaLnBrk="1" hangingPunct="1"/>
            <a:r>
              <a:rPr lang="en-US" altLang="en-US"/>
              <a:t>Technical</a:t>
            </a:r>
          </a:p>
          <a:p>
            <a:pPr eaLnBrk="1" hangingPunct="1"/>
            <a:r>
              <a:rPr lang="en-US" altLang="en-US"/>
              <a:t>Operational</a:t>
            </a:r>
          </a:p>
          <a:p>
            <a:pPr eaLnBrk="1" hangingPunct="1"/>
            <a:r>
              <a:rPr lang="en-US" altLang="en-US"/>
              <a:t>Scheduling</a:t>
            </a:r>
          </a:p>
          <a:p>
            <a:pPr eaLnBrk="1" hangingPunct="1"/>
            <a:r>
              <a:rPr lang="en-US" altLang="en-US"/>
              <a:t>Legal and contractual</a:t>
            </a:r>
          </a:p>
          <a:p>
            <a:pPr eaLnBrk="1" hangingPunct="1"/>
            <a:r>
              <a:rPr lang="en-US" altLang="en-US"/>
              <a:t>Political</a:t>
            </a:r>
          </a:p>
        </p:txBody>
      </p:sp>
    </p:spTree>
    <p:extLst>
      <p:ext uri="{BB962C8B-B14F-4D97-AF65-F5344CB8AC3E}">
        <p14:creationId xmlns:p14="http://schemas.microsoft.com/office/powerpoint/2010/main" val="245285975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152400"/>
            <a:ext cx="8382000" cy="1295400"/>
          </a:xfrm>
        </p:spPr>
        <p:txBody>
          <a:bodyPr/>
          <a:lstStyle/>
          <a:p>
            <a:pPr eaLnBrk="1" hangingPunct="1"/>
            <a:r>
              <a:rPr lang="en-US" altLang="en-US" sz="4000"/>
              <a:t>Assessing Project Feasibility (Cont.)</a:t>
            </a:r>
          </a:p>
        </p:txBody>
      </p:sp>
      <p:sp>
        <p:nvSpPr>
          <p:cNvPr id="16390" name="Rectangle 7"/>
          <p:cNvSpPr>
            <a:spLocks noChangeArrowheads="1"/>
          </p:cNvSpPr>
          <p:nvPr/>
        </p:nvSpPr>
        <p:spPr bwMode="auto">
          <a:xfrm>
            <a:off x="2286000" y="53340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5-2</a:t>
            </a:r>
          </a:p>
          <a:p>
            <a:pPr eaLnBrk="1" hangingPunct="1"/>
            <a:r>
              <a:rPr lang="en-US" altLang="en-US"/>
              <a:t>System Service Request for Customer Tracking System (Pine Valley Furniture)</a:t>
            </a:r>
          </a:p>
        </p:txBody>
      </p:sp>
      <p:pic>
        <p:nvPicPr>
          <p:cNvPr id="2" name="Picture 1"/>
          <p:cNvPicPr>
            <a:picLocks noChangeAspect="1"/>
          </p:cNvPicPr>
          <p:nvPr/>
        </p:nvPicPr>
        <p:blipFill>
          <a:blip r:embed="rId3" cstate="print"/>
          <a:stretch>
            <a:fillRect/>
          </a:stretch>
        </p:blipFill>
        <p:spPr>
          <a:xfrm>
            <a:off x="152400" y="1447800"/>
            <a:ext cx="4267200" cy="3100713"/>
          </a:xfrm>
          <a:prstGeom prst="rect">
            <a:avLst/>
          </a:prstGeom>
        </p:spPr>
      </p:pic>
      <p:pic>
        <p:nvPicPr>
          <p:cNvPr id="3" name="Picture 2"/>
          <p:cNvPicPr>
            <a:picLocks noChangeAspect="1"/>
          </p:cNvPicPr>
          <p:nvPr/>
        </p:nvPicPr>
        <p:blipFill>
          <a:blip r:embed="rId4" cstate="print"/>
          <a:stretch>
            <a:fillRect/>
          </a:stretch>
        </p:blipFill>
        <p:spPr>
          <a:xfrm>
            <a:off x="4505325" y="2987270"/>
            <a:ext cx="4248150" cy="2402934"/>
          </a:xfrm>
          <a:prstGeom prst="rect">
            <a:avLst/>
          </a:prstGeom>
        </p:spPr>
      </p:pic>
    </p:spTree>
    <p:extLst>
      <p:ext uri="{BB962C8B-B14F-4D97-AF65-F5344CB8AC3E}">
        <p14:creationId xmlns:p14="http://schemas.microsoft.com/office/powerpoint/2010/main" val="747834766"/>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en-US" sz="4000"/>
              <a:t>Assessing Project Feasibility (Cont.)</a:t>
            </a:r>
          </a:p>
        </p:txBody>
      </p:sp>
      <p:sp>
        <p:nvSpPr>
          <p:cNvPr id="17414" name="Rectangle 3"/>
          <p:cNvSpPr>
            <a:spLocks noGrp="1" noChangeArrowheads="1"/>
          </p:cNvSpPr>
          <p:nvPr>
            <p:ph type="body" idx="1"/>
          </p:nvPr>
        </p:nvSpPr>
        <p:spPr/>
        <p:txBody>
          <a:bodyPr/>
          <a:lstStyle/>
          <a:p>
            <a:pPr eaLnBrk="1" hangingPunct="1"/>
            <a:r>
              <a:rPr lang="en-US" altLang="en-US" b="1"/>
              <a:t>Economic feasibility</a:t>
            </a:r>
            <a:r>
              <a:rPr lang="en-US" altLang="en-US"/>
              <a:t>: a process of identifying the financial benefits and costs associated with a development project</a:t>
            </a:r>
          </a:p>
          <a:p>
            <a:pPr lvl="1" eaLnBrk="1" hangingPunct="1"/>
            <a:r>
              <a:rPr lang="en-US" altLang="en-US"/>
              <a:t>Often referred to as a </a:t>
            </a:r>
            <a:r>
              <a:rPr lang="en-US" altLang="en-US" i="1"/>
              <a:t>cost-benefit analysis</a:t>
            </a:r>
            <a:endParaRPr lang="en-US" altLang="en-US"/>
          </a:p>
          <a:p>
            <a:pPr lvl="1" eaLnBrk="1" hangingPunct="1"/>
            <a:r>
              <a:rPr lang="en-US" altLang="en-US"/>
              <a:t>Project is reviewed after each SDLC phase in order to decide whether to continue, redirect, or kill a project</a:t>
            </a:r>
          </a:p>
        </p:txBody>
      </p:sp>
    </p:spTree>
    <p:extLst>
      <p:ext uri="{BB962C8B-B14F-4D97-AF65-F5344CB8AC3E}">
        <p14:creationId xmlns:p14="http://schemas.microsoft.com/office/powerpoint/2010/main" val="346588872"/>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en-US"/>
              <a:t>Determining Project Benefits</a:t>
            </a:r>
          </a:p>
        </p:txBody>
      </p:sp>
      <p:sp>
        <p:nvSpPr>
          <p:cNvPr id="18438" name="Rectangle 3"/>
          <p:cNvSpPr>
            <a:spLocks noGrp="1" noChangeArrowheads="1"/>
          </p:cNvSpPr>
          <p:nvPr>
            <p:ph type="body" idx="1"/>
          </p:nvPr>
        </p:nvSpPr>
        <p:spPr/>
        <p:txBody>
          <a:bodyPr/>
          <a:lstStyle/>
          <a:p>
            <a:pPr eaLnBrk="1" hangingPunct="1"/>
            <a:r>
              <a:rPr lang="en-US" altLang="en-US" b="1"/>
              <a:t>Tangible benefits</a:t>
            </a:r>
            <a:r>
              <a:rPr lang="en-US" altLang="en-US"/>
              <a:t> refer to items that can be measured in dollars and with certainty.</a:t>
            </a:r>
          </a:p>
          <a:p>
            <a:pPr eaLnBrk="1" hangingPunct="1"/>
            <a:r>
              <a:rPr lang="en-US" altLang="en-US"/>
              <a:t>Examples include: </a:t>
            </a:r>
          </a:p>
          <a:p>
            <a:pPr lvl="1" eaLnBrk="1" hangingPunct="1"/>
            <a:r>
              <a:rPr lang="en-US" altLang="en-US"/>
              <a:t>reduced personnel expenses </a:t>
            </a:r>
          </a:p>
          <a:p>
            <a:pPr lvl="1" eaLnBrk="1" hangingPunct="1"/>
            <a:r>
              <a:rPr lang="en-US" altLang="en-US"/>
              <a:t>lower transaction costs, or </a:t>
            </a:r>
          </a:p>
          <a:p>
            <a:pPr lvl="1" eaLnBrk="1" hangingPunct="1"/>
            <a:r>
              <a:rPr lang="en-US" altLang="en-US"/>
              <a:t>higher profit margins.</a:t>
            </a:r>
          </a:p>
        </p:txBody>
      </p:sp>
    </p:spTree>
    <p:extLst>
      <p:ext uri="{BB962C8B-B14F-4D97-AF65-F5344CB8AC3E}">
        <p14:creationId xmlns:p14="http://schemas.microsoft.com/office/powerpoint/2010/main" val="1505217479"/>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en-US" sz="3600" dirty="0"/>
              <a:t>Determining Project Benefits (Cont.)</a:t>
            </a:r>
          </a:p>
        </p:txBody>
      </p:sp>
      <p:sp>
        <p:nvSpPr>
          <p:cNvPr id="19462" name="Rectangle 3"/>
          <p:cNvSpPr>
            <a:spLocks noGrp="1" noChangeArrowheads="1"/>
          </p:cNvSpPr>
          <p:nvPr>
            <p:ph type="body" idx="1"/>
          </p:nvPr>
        </p:nvSpPr>
        <p:spPr/>
        <p:txBody>
          <a:bodyPr/>
          <a:lstStyle/>
          <a:p>
            <a:pPr eaLnBrk="1" hangingPunct="1">
              <a:lnSpc>
                <a:spcPct val="90000"/>
              </a:lnSpc>
            </a:pPr>
            <a:r>
              <a:rPr lang="en-US" altLang="en-US" sz="2800"/>
              <a:t>Most tangible benefits will fit within the following categories:</a:t>
            </a:r>
          </a:p>
          <a:p>
            <a:pPr lvl="1" eaLnBrk="1" hangingPunct="1">
              <a:lnSpc>
                <a:spcPct val="90000"/>
              </a:lnSpc>
            </a:pPr>
            <a:r>
              <a:rPr lang="en-US" altLang="en-US" sz="2400"/>
              <a:t>Cost reduction and avoidance</a:t>
            </a:r>
          </a:p>
          <a:p>
            <a:pPr lvl="1" eaLnBrk="1" hangingPunct="1">
              <a:lnSpc>
                <a:spcPct val="90000"/>
              </a:lnSpc>
            </a:pPr>
            <a:r>
              <a:rPr lang="en-US" altLang="en-US" sz="2400"/>
              <a:t>Error reduction</a:t>
            </a:r>
          </a:p>
          <a:p>
            <a:pPr lvl="1" eaLnBrk="1" hangingPunct="1">
              <a:lnSpc>
                <a:spcPct val="90000"/>
              </a:lnSpc>
            </a:pPr>
            <a:r>
              <a:rPr lang="en-US" altLang="en-US" sz="2400"/>
              <a:t>Increased flexibility</a:t>
            </a:r>
          </a:p>
          <a:p>
            <a:pPr lvl="1" eaLnBrk="1" hangingPunct="1">
              <a:lnSpc>
                <a:spcPct val="90000"/>
              </a:lnSpc>
            </a:pPr>
            <a:r>
              <a:rPr lang="en-US" altLang="en-US" sz="2400"/>
              <a:t>Increased speed of activity</a:t>
            </a:r>
          </a:p>
          <a:p>
            <a:pPr lvl="1" eaLnBrk="1" hangingPunct="1">
              <a:lnSpc>
                <a:spcPct val="90000"/>
              </a:lnSpc>
            </a:pPr>
            <a:r>
              <a:rPr lang="en-US" altLang="en-US" sz="2400"/>
              <a:t>Improvement of management planning and control</a:t>
            </a:r>
          </a:p>
          <a:p>
            <a:pPr lvl="1" eaLnBrk="1" hangingPunct="1">
              <a:lnSpc>
                <a:spcPct val="90000"/>
              </a:lnSpc>
            </a:pPr>
            <a:r>
              <a:rPr lang="en-US" altLang="en-US" sz="2400"/>
              <a:t>Opening new markets and increasing sales opportunities</a:t>
            </a:r>
          </a:p>
        </p:txBody>
      </p:sp>
    </p:spTree>
    <p:extLst>
      <p:ext uri="{BB962C8B-B14F-4D97-AF65-F5344CB8AC3E}">
        <p14:creationId xmlns:p14="http://schemas.microsoft.com/office/powerpoint/2010/main" val="2796634210"/>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altLang="en-US" sz="3600" dirty="0"/>
              <a:t>Determining Project Benefits (Cont.)</a:t>
            </a:r>
          </a:p>
        </p:txBody>
      </p:sp>
      <p:sp>
        <p:nvSpPr>
          <p:cNvPr id="20487" name="Rectangle 7"/>
          <p:cNvSpPr>
            <a:spLocks noChangeArrowheads="1"/>
          </p:cNvSpPr>
          <p:nvPr/>
        </p:nvSpPr>
        <p:spPr bwMode="auto">
          <a:xfrm>
            <a:off x="3276600" y="54864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5-3</a:t>
            </a:r>
          </a:p>
          <a:p>
            <a:pPr eaLnBrk="1" hangingPunct="1"/>
            <a:r>
              <a:rPr lang="en-US" altLang="en-US"/>
              <a:t>Tangible benefits for Customer Tracking</a:t>
            </a:r>
          </a:p>
          <a:p>
            <a:pPr eaLnBrk="1" hangingPunct="1"/>
            <a:r>
              <a:rPr lang="en-US" altLang="en-US"/>
              <a:t>System (Pine Valley Furniture)</a:t>
            </a:r>
          </a:p>
        </p:txBody>
      </p:sp>
      <p:pic>
        <p:nvPicPr>
          <p:cNvPr id="2" name="Picture 1"/>
          <p:cNvPicPr>
            <a:picLocks noChangeAspect="1"/>
          </p:cNvPicPr>
          <p:nvPr/>
        </p:nvPicPr>
        <p:blipFill>
          <a:blip r:embed="rId3" cstate="print"/>
          <a:stretch>
            <a:fillRect/>
          </a:stretch>
        </p:blipFill>
        <p:spPr>
          <a:xfrm>
            <a:off x="1066800" y="1817064"/>
            <a:ext cx="6248400" cy="3658450"/>
          </a:xfrm>
          <a:prstGeom prst="rect">
            <a:avLst/>
          </a:prstGeom>
        </p:spPr>
      </p:pic>
    </p:spTree>
    <p:extLst>
      <p:ext uri="{BB962C8B-B14F-4D97-AF65-F5344CB8AC3E}">
        <p14:creationId xmlns:p14="http://schemas.microsoft.com/office/powerpoint/2010/main" val="38639401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en-US" sz="3600" dirty="0"/>
              <a:t>Determining Project Benefits (Cont.)</a:t>
            </a:r>
          </a:p>
        </p:txBody>
      </p:sp>
      <p:sp>
        <p:nvSpPr>
          <p:cNvPr id="21510" name="Rectangle 3"/>
          <p:cNvSpPr>
            <a:spLocks noGrp="1" noChangeArrowheads="1"/>
          </p:cNvSpPr>
          <p:nvPr>
            <p:ph type="body" idx="1"/>
          </p:nvPr>
        </p:nvSpPr>
        <p:spPr/>
        <p:txBody>
          <a:bodyPr/>
          <a:lstStyle/>
          <a:p>
            <a:pPr eaLnBrk="1" hangingPunct="1"/>
            <a:r>
              <a:rPr lang="en-US" altLang="en-US" sz="2800" b="1"/>
              <a:t>Intangible benefits</a:t>
            </a:r>
            <a:r>
              <a:rPr lang="en-US" altLang="en-US" sz="2800"/>
              <a:t> are benefits derived from the creation of an information system that cannot be easily measured in dollars or with certainty.</a:t>
            </a:r>
          </a:p>
          <a:p>
            <a:pPr lvl="1" eaLnBrk="1" hangingPunct="1"/>
            <a:r>
              <a:rPr lang="en-US" altLang="en-US" sz="2400"/>
              <a:t>May have direct organizational benefits, such as the improvement of employee morale</a:t>
            </a:r>
          </a:p>
          <a:p>
            <a:pPr lvl="1" eaLnBrk="1" hangingPunct="1"/>
            <a:r>
              <a:rPr lang="en-US" altLang="en-US" sz="2400"/>
              <a:t>May have broader societal implications, such as the reduction of waste creation or resource consumption</a:t>
            </a:r>
          </a:p>
        </p:txBody>
      </p:sp>
    </p:spTree>
    <p:extLst>
      <p:ext uri="{BB962C8B-B14F-4D97-AF65-F5344CB8AC3E}">
        <p14:creationId xmlns:p14="http://schemas.microsoft.com/office/powerpoint/2010/main" val="1605597612"/>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p:cNvSpPr>
            <a:spLocks noGrp="1"/>
          </p:cNvSpPr>
          <p:nvPr>
            <p:ph type="title"/>
          </p:nvPr>
        </p:nvSpPr>
        <p:spPr/>
        <p:txBody>
          <a:bodyPr/>
          <a:lstStyle/>
          <a:p>
            <a:r>
              <a:rPr lang="en-US" altLang="en-US" sz="3600" dirty="0"/>
              <a:t>Determining Project Benefits (Cont.)</a:t>
            </a:r>
          </a:p>
        </p:txBody>
      </p:sp>
      <p:pic>
        <p:nvPicPr>
          <p:cNvPr id="2" name="Picture 1"/>
          <p:cNvPicPr>
            <a:picLocks noChangeAspect="1"/>
          </p:cNvPicPr>
          <p:nvPr/>
        </p:nvPicPr>
        <p:blipFill>
          <a:blip r:embed="rId3" cstate="print"/>
          <a:stretch>
            <a:fillRect/>
          </a:stretch>
        </p:blipFill>
        <p:spPr>
          <a:xfrm>
            <a:off x="228600" y="1861456"/>
            <a:ext cx="8743640" cy="3853543"/>
          </a:xfrm>
          <a:prstGeom prst="rect">
            <a:avLst/>
          </a:prstGeom>
        </p:spPr>
      </p:pic>
    </p:spTree>
    <p:extLst>
      <p:ext uri="{BB962C8B-B14F-4D97-AF65-F5344CB8AC3E}">
        <p14:creationId xmlns:p14="http://schemas.microsoft.com/office/powerpoint/2010/main" val="345632726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Learning Objectives</a:t>
            </a:r>
          </a:p>
        </p:txBody>
      </p:sp>
      <p:sp>
        <p:nvSpPr>
          <p:cNvPr id="3078" name="Rectangle 3"/>
          <p:cNvSpPr>
            <a:spLocks noGrp="1" noChangeArrowheads="1"/>
          </p:cNvSpPr>
          <p:nvPr>
            <p:ph type="body" idx="1"/>
          </p:nvPr>
        </p:nvSpPr>
        <p:spPr/>
        <p:txBody>
          <a:bodyPr/>
          <a:lstStyle/>
          <a:p>
            <a:pPr eaLnBrk="1" hangingPunct="1">
              <a:lnSpc>
                <a:spcPct val="80000"/>
              </a:lnSpc>
              <a:buClr>
                <a:srgbClr val="BA2212"/>
              </a:buClr>
              <a:buFont typeface="Wingdings" panose="05000000000000000000" pitchFamily="2" charset="2"/>
              <a:buChar char="ü"/>
            </a:pPr>
            <a:r>
              <a:rPr lang="en-US" altLang="en-US" dirty="0"/>
              <a:t>Describe the steps involved in the project initiation and planning process.</a:t>
            </a:r>
          </a:p>
          <a:p>
            <a:pPr eaLnBrk="1" hangingPunct="1">
              <a:lnSpc>
                <a:spcPct val="80000"/>
              </a:lnSpc>
              <a:buClr>
                <a:srgbClr val="BA2212"/>
              </a:buClr>
              <a:buFont typeface="Wingdings" panose="05000000000000000000" pitchFamily="2" charset="2"/>
              <a:buChar char="ü"/>
            </a:pPr>
            <a:r>
              <a:rPr lang="en-US" altLang="en-US" dirty="0"/>
              <a:t>List and describe various methods for assessing project feasibility.</a:t>
            </a:r>
          </a:p>
          <a:p>
            <a:pPr eaLnBrk="1" hangingPunct="1">
              <a:lnSpc>
                <a:spcPct val="80000"/>
              </a:lnSpc>
              <a:buClr>
                <a:srgbClr val="BA2212"/>
              </a:buClr>
              <a:buFont typeface="Wingdings" panose="05000000000000000000" pitchFamily="2" charset="2"/>
              <a:buChar char="ü"/>
            </a:pPr>
            <a:r>
              <a:rPr lang="en-US" altLang="en-US" dirty="0"/>
              <a:t>Describe the activities needed to build and review the baseline project plan.</a:t>
            </a:r>
          </a:p>
          <a:p>
            <a:pPr eaLnBrk="1" hangingPunct="1">
              <a:lnSpc>
                <a:spcPct val="80000"/>
              </a:lnSpc>
              <a:buClr>
                <a:srgbClr val="BA2212"/>
              </a:buClr>
              <a:buFont typeface="Wingdings" panose="05000000000000000000" pitchFamily="2" charset="2"/>
              <a:buChar char="ü"/>
            </a:pPr>
            <a:r>
              <a:rPr lang="en-US" altLang="en-US" dirty="0"/>
              <a:t>Describe the activities and participant roles within a structured walkthrough.</a:t>
            </a:r>
          </a:p>
          <a:p>
            <a:pPr eaLnBrk="1" hangingPunct="1">
              <a:lnSpc>
                <a:spcPct val="80000"/>
              </a:lnSpc>
              <a:buClr>
                <a:srgbClr val="BA2212"/>
              </a:buClr>
              <a:buFont typeface="Wingdings" panose="05000000000000000000" pitchFamily="2" charset="2"/>
              <a:buChar char="ü"/>
            </a:pPr>
            <a:endParaRPr lang="en-US" altLang="en-US" dirty="0"/>
          </a:p>
        </p:txBody>
      </p:sp>
    </p:spTree>
    <p:extLst>
      <p:ext uri="{BB962C8B-B14F-4D97-AF65-F5344CB8AC3E}">
        <p14:creationId xmlns:p14="http://schemas.microsoft.com/office/powerpoint/2010/main" val="32379643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en-US"/>
              <a:t>Determining Project Costs</a:t>
            </a:r>
          </a:p>
        </p:txBody>
      </p:sp>
      <p:sp>
        <p:nvSpPr>
          <p:cNvPr id="23558" name="Rectangle 3"/>
          <p:cNvSpPr>
            <a:spLocks noGrp="1" noChangeArrowheads="1"/>
          </p:cNvSpPr>
          <p:nvPr>
            <p:ph type="body" idx="1"/>
          </p:nvPr>
        </p:nvSpPr>
        <p:spPr/>
        <p:txBody>
          <a:bodyPr/>
          <a:lstStyle/>
          <a:p>
            <a:pPr eaLnBrk="1" hangingPunct="1">
              <a:lnSpc>
                <a:spcPct val="90000"/>
              </a:lnSpc>
            </a:pPr>
            <a:r>
              <a:rPr lang="en-US" altLang="en-US" b="1"/>
              <a:t>Tangible cost:</a:t>
            </a:r>
            <a:r>
              <a:rPr lang="en-US" altLang="en-US"/>
              <a:t> a cost associated with an information system that can be measured in dollars and with certainty</a:t>
            </a:r>
          </a:p>
          <a:p>
            <a:pPr eaLnBrk="1" hangingPunct="1">
              <a:lnSpc>
                <a:spcPct val="90000"/>
              </a:lnSpc>
            </a:pPr>
            <a:r>
              <a:rPr lang="en-US" altLang="en-US"/>
              <a:t>IS development tangible costs include:</a:t>
            </a:r>
          </a:p>
          <a:p>
            <a:pPr lvl="1" eaLnBrk="1" hangingPunct="1">
              <a:lnSpc>
                <a:spcPct val="90000"/>
              </a:lnSpc>
            </a:pPr>
            <a:r>
              <a:rPr lang="en-US" altLang="en-US"/>
              <a:t>Hardware costs</a:t>
            </a:r>
          </a:p>
          <a:p>
            <a:pPr lvl="1" eaLnBrk="1" hangingPunct="1">
              <a:lnSpc>
                <a:spcPct val="90000"/>
              </a:lnSpc>
            </a:pPr>
            <a:r>
              <a:rPr lang="en-US" altLang="en-US"/>
              <a:t>Labor costs, or</a:t>
            </a:r>
          </a:p>
          <a:p>
            <a:pPr lvl="1" eaLnBrk="1" hangingPunct="1">
              <a:lnSpc>
                <a:spcPct val="90000"/>
              </a:lnSpc>
            </a:pPr>
            <a:r>
              <a:rPr lang="en-US" altLang="en-US"/>
              <a:t>Operational costs, including employee training and building renovations.</a:t>
            </a:r>
          </a:p>
        </p:txBody>
      </p:sp>
    </p:spTree>
    <p:extLst>
      <p:ext uri="{BB962C8B-B14F-4D97-AF65-F5344CB8AC3E}">
        <p14:creationId xmlns:p14="http://schemas.microsoft.com/office/powerpoint/2010/main" val="313867198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en-US" sz="4000"/>
              <a:t>Determining Project Costs (Cont.)</a:t>
            </a:r>
          </a:p>
        </p:txBody>
      </p:sp>
      <p:sp>
        <p:nvSpPr>
          <p:cNvPr id="24582" name="Rectangle 3"/>
          <p:cNvSpPr>
            <a:spLocks noGrp="1" noChangeArrowheads="1"/>
          </p:cNvSpPr>
          <p:nvPr>
            <p:ph type="body" idx="1"/>
          </p:nvPr>
        </p:nvSpPr>
        <p:spPr/>
        <p:txBody>
          <a:bodyPr/>
          <a:lstStyle/>
          <a:p>
            <a:pPr eaLnBrk="1" hangingPunct="1">
              <a:lnSpc>
                <a:spcPct val="90000"/>
              </a:lnSpc>
            </a:pPr>
            <a:r>
              <a:rPr lang="en-US" altLang="en-US" b="1"/>
              <a:t>Intangible cost:</a:t>
            </a:r>
            <a:r>
              <a:rPr lang="en-US" altLang="en-US"/>
              <a:t> a cost associated with an information system that cannot be easily measured in terms of dollars or with certainty</a:t>
            </a:r>
          </a:p>
          <a:p>
            <a:pPr eaLnBrk="1" hangingPunct="1">
              <a:lnSpc>
                <a:spcPct val="90000"/>
              </a:lnSpc>
            </a:pPr>
            <a:r>
              <a:rPr lang="en-US" altLang="en-US"/>
              <a:t>Intangible costs can include:</a:t>
            </a:r>
          </a:p>
          <a:p>
            <a:pPr lvl="1" eaLnBrk="1" hangingPunct="1">
              <a:lnSpc>
                <a:spcPct val="90000"/>
              </a:lnSpc>
            </a:pPr>
            <a:r>
              <a:rPr lang="en-US" altLang="en-US"/>
              <a:t>Loss of customer goodwill,</a:t>
            </a:r>
          </a:p>
          <a:p>
            <a:pPr lvl="1" eaLnBrk="1" hangingPunct="1">
              <a:lnSpc>
                <a:spcPct val="90000"/>
              </a:lnSpc>
            </a:pPr>
            <a:r>
              <a:rPr lang="en-US" altLang="en-US"/>
              <a:t>Employee morale, or</a:t>
            </a:r>
          </a:p>
          <a:p>
            <a:pPr lvl="1" eaLnBrk="1" hangingPunct="1">
              <a:lnSpc>
                <a:spcPct val="90000"/>
              </a:lnSpc>
            </a:pPr>
            <a:r>
              <a:rPr lang="en-US" altLang="en-US"/>
              <a:t>Operational inefficiency.</a:t>
            </a:r>
          </a:p>
        </p:txBody>
      </p:sp>
    </p:spTree>
    <p:extLst>
      <p:ext uri="{BB962C8B-B14F-4D97-AF65-F5344CB8AC3E}">
        <p14:creationId xmlns:p14="http://schemas.microsoft.com/office/powerpoint/2010/main" val="59629106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en-US" sz="4000"/>
              <a:t>Determining Project Costs (Cont.)</a:t>
            </a:r>
          </a:p>
        </p:txBody>
      </p:sp>
      <p:sp>
        <p:nvSpPr>
          <p:cNvPr id="25606" name="Rectangle 3"/>
          <p:cNvSpPr>
            <a:spLocks noGrp="1" noChangeArrowheads="1"/>
          </p:cNvSpPr>
          <p:nvPr>
            <p:ph type="body" idx="1"/>
          </p:nvPr>
        </p:nvSpPr>
        <p:spPr/>
        <p:txBody>
          <a:bodyPr/>
          <a:lstStyle/>
          <a:p>
            <a:pPr eaLnBrk="1" hangingPunct="1"/>
            <a:r>
              <a:rPr lang="en-US" altLang="en-US" sz="2800" b="1"/>
              <a:t>One-time cost</a:t>
            </a:r>
            <a:r>
              <a:rPr lang="en-US" altLang="en-US" sz="2800"/>
              <a:t>: a cost associated with project start-up and development or system start-up</a:t>
            </a:r>
          </a:p>
          <a:p>
            <a:pPr eaLnBrk="1" hangingPunct="1"/>
            <a:r>
              <a:rPr lang="en-US" altLang="en-US" sz="2800"/>
              <a:t>These costs encompass activities such as:</a:t>
            </a:r>
          </a:p>
          <a:p>
            <a:pPr lvl="1" eaLnBrk="1" hangingPunct="1"/>
            <a:r>
              <a:rPr lang="en-US" altLang="en-US" sz="2400"/>
              <a:t>Systems development,</a:t>
            </a:r>
          </a:p>
          <a:p>
            <a:pPr lvl="1" eaLnBrk="1" hangingPunct="1"/>
            <a:r>
              <a:rPr lang="en-US" altLang="en-US" sz="2400"/>
              <a:t>New hardware and software purchases,</a:t>
            </a:r>
          </a:p>
          <a:p>
            <a:pPr lvl="1" eaLnBrk="1" hangingPunct="1"/>
            <a:r>
              <a:rPr lang="en-US" altLang="en-US" sz="2400"/>
              <a:t>User training,</a:t>
            </a:r>
          </a:p>
          <a:p>
            <a:pPr lvl="1" eaLnBrk="1" hangingPunct="1"/>
            <a:r>
              <a:rPr lang="en-US" altLang="en-US" sz="2400"/>
              <a:t>Site preparation, and</a:t>
            </a:r>
          </a:p>
          <a:p>
            <a:pPr lvl="1" eaLnBrk="1" hangingPunct="1"/>
            <a:r>
              <a:rPr lang="en-US" altLang="en-US" sz="2400"/>
              <a:t>Data or system conversion.</a:t>
            </a:r>
          </a:p>
        </p:txBody>
      </p:sp>
    </p:spTree>
    <p:extLst>
      <p:ext uri="{BB962C8B-B14F-4D97-AF65-F5344CB8AC3E}">
        <p14:creationId xmlns:p14="http://schemas.microsoft.com/office/powerpoint/2010/main" val="2582076393"/>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en-US" sz="4000"/>
              <a:t>Determining Project Costs (Cont.)</a:t>
            </a:r>
          </a:p>
        </p:txBody>
      </p:sp>
      <p:sp>
        <p:nvSpPr>
          <p:cNvPr id="26630" name="Rectangle 3"/>
          <p:cNvSpPr>
            <a:spLocks noGrp="1" noChangeArrowheads="1"/>
          </p:cNvSpPr>
          <p:nvPr>
            <p:ph type="body" idx="1"/>
          </p:nvPr>
        </p:nvSpPr>
        <p:spPr/>
        <p:txBody>
          <a:bodyPr/>
          <a:lstStyle/>
          <a:p>
            <a:pPr eaLnBrk="1" hangingPunct="1">
              <a:lnSpc>
                <a:spcPct val="90000"/>
              </a:lnSpc>
            </a:pPr>
            <a:r>
              <a:rPr lang="en-US" altLang="en-US" sz="2800" b="1"/>
              <a:t>Recurring cost</a:t>
            </a:r>
            <a:r>
              <a:rPr lang="en-US" altLang="en-US" sz="2800"/>
              <a:t>: a cost resulting from the ongoing evolution and use of a system</a:t>
            </a:r>
          </a:p>
          <a:p>
            <a:pPr eaLnBrk="1" hangingPunct="1">
              <a:lnSpc>
                <a:spcPct val="90000"/>
              </a:lnSpc>
            </a:pPr>
            <a:r>
              <a:rPr lang="en-US" altLang="en-US" sz="2800"/>
              <a:t>Examples of these costs include:</a:t>
            </a:r>
          </a:p>
          <a:p>
            <a:pPr lvl="1" eaLnBrk="1" hangingPunct="1">
              <a:lnSpc>
                <a:spcPct val="90000"/>
              </a:lnSpc>
            </a:pPr>
            <a:r>
              <a:rPr lang="en-US" altLang="en-US" sz="2400"/>
              <a:t>Application software maintenance</a:t>
            </a:r>
          </a:p>
          <a:p>
            <a:pPr lvl="1" eaLnBrk="1" hangingPunct="1">
              <a:lnSpc>
                <a:spcPct val="90000"/>
              </a:lnSpc>
            </a:pPr>
            <a:r>
              <a:rPr lang="en-US" altLang="en-US" sz="2400"/>
              <a:t>Incremental data storage expenses</a:t>
            </a:r>
          </a:p>
          <a:p>
            <a:pPr lvl="1" eaLnBrk="1" hangingPunct="1">
              <a:lnSpc>
                <a:spcPct val="90000"/>
              </a:lnSpc>
            </a:pPr>
            <a:r>
              <a:rPr lang="en-US" altLang="en-US" sz="2400"/>
              <a:t>Incremental communications</a:t>
            </a:r>
          </a:p>
          <a:p>
            <a:pPr lvl="1" eaLnBrk="1" hangingPunct="1">
              <a:lnSpc>
                <a:spcPct val="90000"/>
              </a:lnSpc>
            </a:pPr>
            <a:r>
              <a:rPr lang="en-US" altLang="en-US" sz="2400"/>
              <a:t>New software and hardware leases, and</a:t>
            </a:r>
          </a:p>
          <a:p>
            <a:pPr lvl="1" eaLnBrk="1" hangingPunct="1">
              <a:lnSpc>
                <a:spcPct val="90000"/>
              </a:lnSpc>
            </a:pPr>
            <a:r>
              <a:rPr lang="en-US" altLang="en-US" sz="2400"/>
              <a:t>Supplies and other expenses (i.e., paper, forms, data center personnel).</a:t>
            </a:r>
          </a:p>
        </p:txBody>
      </p:sp>
    </p:spTree>
    <p:extLst>
      <p:ext uri="{BB962C8B-B14F-4D97-AF65-F5344CB8AC3E}">
        <p14:creationId xmlns:p14="http://schemas.microsoft.com/office/powerpoint/2010/main" val="118695844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z="4000" dirty="0"/>
              <a:t>Determining Project Costs (Cont.)</a:t>
            </a:r>
          </a:p>
        </p:txBody>
      </p:sp>
      <p:sp>
        <p:nvSpPr>
          <p:cNvPr id="27655" name="Rectangle 6"/>
          <p:cNvSpPr>
            <a:spLocks noChangeArrowheads="1"/>
          </p:cNvSpPr>
          <p:nvPr/>
        </p:nvSpPr>
        <p:spPr bwMode="auto">
          <a:xfrm>
            <a:off x="685800" y="567848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5-4</a:t>
            </a:r>
          </a:p>
          <a:p>
            <a:pPr eaLnBrk="1" hangingPunct="1"/>
            <a:r>
              <a:rPr lang="en-US" altLang="en-US"/>
              <a:t>One-time costs for Customer Tracking System (Pine Valley Furniture)</a:t>
            </a:r>
          </a:p>
        </p:txBody>
      </p:sp>
      <p:pic>
        <p:nvPicPr>
          <p:cNvPr id="2" name="Picture 1"/>
          <p:cNvPicPr>
            <a:picLocks noChangeAspect="1"/>
          </p:cNvPicPr>
          <p:nvPr/>
        </p:nvPicPr>
        <p:blipFill>
          <a:blip r:embed="rId3" cstate="print"/>
          <a:stretch>
            <a:fillRect/>
          </a:stretch>
        </p:blipFill>
        <p:spPr>
          <a:xfrm>
            <a:off x="1143000" y="1905000"/>
            <a:ext cx="6477000" cy="3858111"/>
          </a:xfrm>
          <a:prstGeom prst="rect">
            <a:avLst/>
          </a:prstGeom>
        </p:spPr>
      </p:pic>
    </p:spTree>
    <p:extLst>
      <p:ext uri="{BB962C8B-B14F-4D97-AF65-F5344CB8AC3E}">
        <p14:creationId xmlns:p14="http://schemas.microsoft.com/office/powerpoint/2010/main" val="284031166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4000" dirty="0"/>
              <a:t>Determining Project Costs (Cont.)</a:t>
            </a:r>
          </a:p>
        </p:txBody>
      </p:sp>
      <p:sp>
        <p:nvSpPr>
          <p:cNvPr id="28679" name="Rectangle 2"/>
          <p:cNvSpPr>
            <a:spLocks noChangeArrowheads="1"/>
          </p:cNvSpPr>
          <p:nvPr/>
        </p:nvSpPr>
        <p:spPr bwMode="auto">
          <a:xfrm>
            <a:off x="990600" y="5678488"/>
            <a:ext cx="7543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5-5</a:t>
            </a:r>
            <a:endParaRPr lang="en-US" altLang="en-US"/>
          </a:p>
          <a:p>
            <a:pPr eaLnBrk="1" hangingPunct="1"/>
            <a:r>
              <a:rPr lang="en-US" altLang="en-US"/>
              <a:t>Recurring costs for Customer Tracking System (Pine Valley Furniture)</a:t>
            </a:r>
          </a:p>
        </p:txBody>
      </p:sp>
      <p:pic>
        <p:nvPicPr>
          <p:cNvPr id="2" name="Picture 1"/>
          <p:cNvPicPr>
            <a:picLocks noChangeAspect="1"/>
          </p:cNvPicPr>
          <p:nvPr/>
        </p:nvPicPr>
        <p:blipFill>
          <a:blip r:embed="rId3" cstate="print"/>
          <a:stretch>
            <a:fillRect/>
          </a:stretch>
        </p:blipFill>
        <p:spPr>
          <a:xfrm>
            <a:off x="1221581" y="1880655"/>
            <a:ext cx="6700838" cy="3782593"/>
          </a:xfrm>
          <a:prstGeom prst="rect">
            <a:avLst/>
          </a:prstGeom>
        </p:spPr>
      </p:pic>
    </p:spTree>
    <p:extLst>
      <p:ext uri="{BB962C8B-B14F-4D97-AF65-F5344CB8AC3E}">
        <p14:creationId xmlns:p14="http://schemas.microsoft.com/office/powerpoint/2010/main" val="18711288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en-US" sz="4000"/>
              <a:t>Determining Project Costs (Cont.)</a:t>
            </a:r>
          </a:p>
        </p:txBody>
      </p:sp>
      <p:sp>
        <p:nvSpPr>
          <p:cNvPr id="29702" name="Rectangle 3"/>
          <p:cNvSpPr>
            <a:spLocks noGrp="1" noChangeArrowheads="1"/>
          </p:cNvSpPr>
          <p:nvPr>
            <p:ph type="body" idx="1"/>
          </p:nvPr>
        </p:nvSpPr>
        <p:spPr>
          <a:xfrm>
            <a:off x="457200" y="1524000"/>
            <a:ext cx="8229600" cy="3886200"/>
          </a:xfrm>
        </p:spPr>
        <p:txBody>
          <a:bodyPr/>
          <a:lstStyle/>
          <a:p>
            <a:pPr eaLnBrk="1" hangingPunct="1"/>
            <a:r>
              <a:rPr lang="en-US" altLang="en-US"/>
              <a:t>Both one-time and recurring costs can consist of items that are fixed or variable in nature.</a:t>
            </a:r>
          </a:p>
          <a:p>
            <a:pPr eaLnBrk="1" hangingPunct="1"/>
            <a:r>
              <a:rPr lang="en-US" altLang="en-US" i="1"/>
              <a:t>Fixed costs</a:t>
            </a:r>
            <a:r>
              <a:rPr lang="en-US" altLang="en-US"/>
              <a:t> are billed or incurred at a regular interval and usually at a fixed rate.</a:t>
            </a:r>
          </a:p>
          <a:p>
            <a:pPr lvl="1" eaLnBrk="1" hangingPunct="1"/>
            <a:r>
              <a:rPr lang="en-US" altLang="en-US"/>
              <a:t>Example: facility lease payment</a:t>
            </a:r>
          </a:p>
          <a:p>
            <a:pPr eaLnBrk="1" hangingPunct="1"/>
            <a:r>
              <a:rPr lang="en-US" altLang="en-US" i="1"/>
              <a:t>Variable costs</a:t>
            </a:r>
            <a:r>
              <a:rPr lang="en-US" altLang="en-US"/>
              <a:t> are items that vary in relation to usage.</a:t>
            </a:r>
          </a:p>
          <a:p>
            <a:pPr lvl="1" eaLnBrk="1" hangingPunct="1"/>
            <a:r>
              <a:rPr lang="en-US" altLang="en-US"/>
              <a:t>Example: long-distance charges</a:t>
            </a:r>
          </a:p>
        </p:txBody>
      </p:sp>
    </p:spTree>
    <p:extLst>
      <p:ext uri="{BB962C8B-B14F-4D97-AF65-F5344CB8AC3E}">
        <p14:creationId xmlns:p14="http://schemas.microsoft.com/office/powerpoint/2010/main" val="76223184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4000"/>
              <a:t>Determining Project Costs (Cont.)</a:t>
            </a:r>
          </a:p>
        </p:txBody>
      </p:sp>
      <p:pic>
        <p:nvPicPr>
          <p:cNvPr id="2" name="Picture 1"/>
          <p:cNvPicPr>
            <a:picLocks noChangeAspect="1"/>
          </p:cNvPicPr>
          <p:nvPr/>
        </p:nvPicPr>
        <p:blipFill>
          <a:blip r:embed="rId3" cstate="print"/>
          <a:stretch>
            <a:fillRect/>
          </a:stretch>
        </p:blipFill>
        <p:spPr>
          <a:xfrm>
            <a:off x="509587" y="1600200"/>
            <a:ext cx="8124825" cy="4562475"/>
          </a:xfrm>
          <a:prstGeom prst="rect">
            <a:avLst/>
          </a:prstGeom>
        </p:spPr>
      </p:pic>
    </p:spTree>
    <p:extLst>
      <p:ext uri="{BB962C8B-B14F-4D97-AF65-F5344CB8AC3E}">
        <p14:creationId xmlns:p14="http://schemas.microsoft.com/office/powerpoint/2010/main" val="239102219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z="4000"/>
              <a:t>Determining Project Costs (Cont.)</a:t>
            </a:r>
          </a:p>
        </p:txBody>
      </p:sp>
      <p:pic>
        <p:nvPicPr>
          <p:cNvPr id="3" name="Picture 2"/>
          <p:cNvPicPr>
            <a:picLocks noChangeAspect="1"/>
          </p:cNvPicPr>
          <p:nvPr/>
        </p:nvPicPr>
        <p:blipFill>
          <a:blip r:embed="rId3" cstate="print"/>
          <a:stretch>
            <a:fillRect/>
          </a:stretch>
        </p:blipFill>
        <p:spPr>
          <a:xfrm>
            <a:off x="352425" y="1924050"/>
            <a:ext cx="8439150" cy="3943350"/>
          </a:xfrm>
          <a:prstGeom prst="rect">
            <a:avLst/>
          </a:prstGeom>
        </p:spPr>
      </p:pic>
    </p:spTree>
    <p:extLst>
      <p:ext uri="{BB962C8B-B14F-4D97-AF65-F5344CB8AC3E}">
        <p14:creationId xmlns:p14="http://schemas.microsoft.com/office/powerpoint/2010/main" val="2421277825"/>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en-US"/>
              <a:t>The Time Value of Money</a:t>
            </a:r>
          </a:p>
        </p:txBody>
      </p:sp>
      <p:sp>
        <p:nvSpPr>
          <p:cNvPr id="32774" name="Rectangle 3"/>
          <p:cNvSpPr>
            <a:spLocks noGrp="1" noChangeArrowheads="1"/>
          </p:cNvSpPr>
          <p:nvPr>
            <p:ph type="body" idx="1"/>
          </p:nvPr>
        </p:nvSpPr>
        <p:spPr/>
        <p:txBody>
          <a:bodyPr/>
          <a:lstStyle/>
          <a:p>
            <a:pPr eaLnBrk="1" hangingPunct="1">
              <a:lnSpc>
                <a:spcPct val="90000"/>
              </a:lnSpc>
            </a:pPr>
            <a:r>
              <a:rPr lang="en-US" altLang="en-US" b="1"/>
              <a:t>Time value of money</a:t>
            </a:r>
            <a:r>
              <a:rPr lang="en-US" altLang="en-US"/>
              <a:t> (</a:t>
            </a:r>
            <a:r>
              <a:rPr lang="en-US" altLang="en-US" b="1"/>
              <a:t>TVM</a:t>
            </a:r>
            <a:r>
              <a:rPr lang="en-US" altLang="en-US"/>
              <a:t>): the concept that money available today is worth more than the same amount tomorrow</a:t>
            </a:r>
          </a:p>
          <a:p>
            <a:pPr eaLnBrk="1" hangingPunct="1">
              <a:lnSpc>
                <a:spcPct val="90000"/>
              </a:lnSpc>
            </a:pPr>
            <a:r>
              <a:rPr lang="en-US" altLang="en-US" b="1"/>
              <a:t>Discount rate</a:t>
            </a:r>
            <a:r>
              <a:rPr lang="en-US" altLang="en-US"/>
              <a:t>: the rate of return used to compute the present value of future cash flows (</a:t>
            </a:r>
            <a:r>
              <a:rPr lang="en-US" altLang="en-US" i="1"/>
              <a:t>the cost of capital</a:t>
            </a:r>
            <a:r>
              <a:rPr lang="en-US" altLang="en-US"/>
              <a:t>)</a:t>
            </a:r>
          </a:p>
          <a:p>
            <a:pPr eaLnBrk="1" hangingPunct="1">
              <a:lnSpc>
                <a:spcPct val="90000"/>
              </a:lnSpc>
            </a:pPr>
            <a:r>
              <a:rPr lang="en-US" altLang="en-US" b="1"/>
              <a:t>Present value</a:t>
            </a:r>
            <a:r>
              <a:rPr lang="en-US" altLang="en-US"/>
              <a:t>: the current value of a future cash flow</a:t>
            </a:r>
          </a:p>
        </p:txBody>
      </p:sp>
    </p:spTree>
    <p:extLst>
      <p:ext uri="{BB962C8B-B14F-4D97-AF65-F5344CB8AC3E}">
        <p14:creationId xmlns:p14="http://schemas.microsoft.com/office/powerpoint/2010/main" val="303048633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 y="1624013"/>
            <a:ext cx="4491038"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p:txBody>
          <a:bodyPr/>
          <a:lstStyle/>
          <a:p>
            <a:pPr eaLnBrk="1" hangingPunct="1"/>
            <a:r>
              <a:rPr lang="en-US" altLang="en-US" sz="4000"/>
              <a:t>The Process of Initiating and Planning IS Development Projects</a:t>
            </a:r>
          </a:p>
        </p:txBody>
      </p:sp>
      <p:sp>
        <p:nvSpPr>
          <p:cNvPr id="6151" name="Rectangle 7"/>
          <p:cNvSpPr>
            <a:spLocks noChangeArrowheads="1"/>
          </p:cNvSpPr>
          <p:nvPr/>
        </p:nvSpPr>
        <p:spPr bwMode="auto">
          <a:xfrm>
            <a:off x="4876800" y="2057400"/>
            <a:ext cx="358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5-1</a:t>
            </a:r>
          </a:p>
          <a:p>
            <a:pPr eaLnBrk="1" hangingPunct="1"/>
            <a:r>
              <a:rPr lang="en-US" altLang="en-US" dirty="0"/>
              <a:t>Systems development life cycle</a:t>
            </a:r>
          </a:p>
          <a:p>
            <a:pPr eaLnBrk="1" hangingPunct="1"/>
            <a:r>
              <a:rPr lang="en-US" altLang="en-US" dirty="0"/>
              <a:t>with project initiation and</a:t>
            </a:r>
          </a:p>
          <a:p>
            <a:pPr eaLnBrk="1" hangingPunct="1"/>
            <a:r>
              <a:rPr lang="en-US" altLang="en-US" dirty="0"/>
              <a:t>planning highlighted</a:t>
            </a:r>
          </a:p>
        </p:txBody>
      </p:sp>
      <p:sp>
        <p:nvSpPr>
          <p:cNvPr id="5" name="Rectangle 3"/>
          <p:cNvSpPr txBox="1">
            <a:spLocks noChangeArrowheads="1"/>
          </p:cNvSpPr>
          <p:nvPr/>
        </p:nvSpPr>
        <p:spPr>
          <a:xfrm>
            <a:off x="5715000" y="4019550"/>
            <a:ext cx="3424238" cy="154305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a:lstStyle>
          <a:p>
            <a:pPr eaLnBrk="1" hangingPunct="1"/>
            <a:r>
              <a:rPr lang="en-US" altLang="en-US" sz="2400" kern="0" dirty="0"/>
              <a:t>Project initiation focuses on activities designed to assist in organizing a team to conduct project planning.</a:t>
            </a:r>
          </a:p>
        </p:txBody>
      </p:sp>
    </p:spTree>
    <p:extLst>
      <p:ext uri="{BB962C8B-B14F-4D97-AF65-F5344CB8AC3E}">
        <p14:creationId xmlns:p14="http://schemas.microsoft.com/office/powerpoint/2010/main" val="2801389488"/>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altLang="en-US"/>
              <a:t>The Time Value of Money</a:t>
            </a:r>
          </a:p>
        </p:txBody>
      </p:sp>
      <p:sp>
        <p:nvSpPr>
          <p:cNvPr id="33798" name="Rectangle 3"/>
          <p:cNvSpPr>
            <a:spLocks noGrp="1" noChangeArrowheads="1"/>
          </p:cNvSpPr>
          <p:nvPr>
            <p:ph type="body" idx="1"/>
          </p:nvPr>
        </p:nvSpPr>
        <p:spPr>
          <a:xfrm>
            <a:off x="838200" y="1828800"/>
            <a:ext cx="7772400" cy="4419600"/>
          </a:xfrm>
        </p:spPr>
        <p:txBody>
          <a:bodyPr/>
          <a:lstStyle/>
          <a:p>
            <a:pPr eaLnBrk="1" hangingPunct="1">
              <a:lnSpc>
                <a:spcPct val="90000"/>
              </a:lnSpc>
            </a:pPr>
            <a:r>
              <a:rPr lang="en-US" altLang="en-US"/>
              <a:t>Net Present Value (NPV)</a:t>
            </a:r>
          </a:p>
          <a:p>
            <a:pPr lvl="1" eaLnBrk="1" hangingPunct="1">
              <a:lnSpc>
                <a:spcPct val="90000"/>
              </a:lnSpc>
            </a:pPr>
            <a:r>
              <a:rPr lang="en-US" altLang="en-US"/>
              <a:t>Use discount rate to determine present value of cash outlays and receipts</a:t>
            </a:r>
          </a:p>
          <a:p>
            <a:pPr eaLnBrk="1" hangingPunct="1">
              <a:lnSpc>
                <a:spcPct val="90000"/>
              </a:lnSpc>
            </a:pPr>
            <a:r>
              <a:rPr lang="en-US" altLang="en-US"/>
              <a:t>Return on Investment (ROI)</a:t>
            </a:r>
          </a:p>
          <a:p>
            <a:pPr lvl="1" eaLnBrk="1" hangingPunct="1">
              <a:lnSpc>
                <a:spcPct val="90000"/>
              </a:lnSpc>
            </a:pPr>
            <a:r>
              <a:rPr lang="en-US" altLang="en-US"/>
              <a:t>Ratio of cash receipts to cash outlays</a:t>
            </a:r>
          </a:p>
          <a:p>
            <a:pPr eaLnBrk="1" hangingPunct="1">
              <a:lnSpc>
                <a:spcPct val="90000"/>
              </a:lnSpc>
            </a:pPr>
            <a:r>
              <a:rPr lang="en-US" altLang="en-US"/>
              <a:t>Break-Even Analysis (BEA)</a:t>
            </a:r>
          </a:p>
          <a:p>
            <a:pPr lvl="1" eaLnBrk="1" hangingPunct="1">
              <a:lnSpc>
                <a:spcPct val="90000"/>
              </a:lnSpc>
            </a:pPr>
            <a:r>
              <a:rPr lang="en-US" altLang="en-US"/>
              <a:t>Amount of time required for cumulative cash flow to equal initial and ongoing investment</a:t>
            </a:r>
          </a:p>
        </p:txBody>
      </p:sp>
    </p:spTree>
    <p:extLst>
      <p:ext uri="{BB962C8B-B14F-4D97-AF65-F5344CB8AC3E}">
        <p14:creationId xmlns:p14="http://schemas.microsoft.com/office/powerpoint/2010/main" val="2160122301"/>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ltLang="en-US" sz="4000"/>
              <a:t>The Time Value of Money (Cont.)</a:t>
            </a:r>
          </a:p>
        </p:txBody>
      </p:sp>
      <p:sp>
        <p:nvSpPr>
          <p:cNvPr id="34822" name="Rectangle 3"/>
          <p:cNvSpPr>
            <a:spLocks noGrp="1" noChangeArrowheads="1"/>
          </p:cNvSpPr>
          <p:nvPr>
            <p:ph type="body" idx="1"/>
          </p:nvPr>
        </p:nvSpPr>
        <p:spPr/>
        <p:txBody>
          <a:bodyPr/>
          <a:lstStyle/>
          <a:p>
            <a:pPr eaLnBrk="1" hangingPunct="1"/>
            <a:r>
              <a:rPr lang="en-US" altLang="en-US" b="1"/>
              <a:t>Net Present Value</a:t>
            </a:r>
          </a:p>
          <a:p>
            <a:pPr lvl="1" eaLnBrk="1" hangingPunct="1"/>
            <a:r>
              <a:rPr lang="en-US" altLang="en-US">
                <a:solidFill>
                  <a:schemeClr val="tx2"/>
                </a:solidFill>
              </a:rPr>
              <a:t>PV</a:t>
            </a:r>
            <a:r>
              <a:rPr lang="en-US" altLang="en-US" i="1">
                <a:solidFill>
                  <a:schemeClr val="tx2"/>
                </a:solidFill>
              </a:rPr>
              <a:t>n</a:t>
            </a:r>
            <a:r>
              <a:rPr lang="en-US" altLang="en-US"/>
              <a:t> = </a:t>
            </a:r>
            <a:r>
              <a:rPr lang="en-US" altLang="en-US" i="1"/>
              <a:t>present value</a:t>
            </a:r>
            <a:r>
              <a:rPr lang="en-US" altLang="en-US"/>
              <a:t> of </a:t>
            </a:r>
            <a:r>
              <a:rPr lang="en-US" altLang="en-US" i="1">
                <a:solidFill>
                  <a:schemeClr val="tx2"/>
                </a:solidFill>
              </a:rPr>
              <a:t>Y</a:t>
            </a:r>
            <a:r>
              <a:rPr lang="en-US" altLang="en-US">
                <a:solidFill>
                  <a:schemeClr val="tx2"/>
                </a:solidFill>
              </a:rPr>
              <a:t> </a:t>
            </a:r>
            <a:r>
              <a:rPr lang="en-US" altLang="en-US"/>
              <a:t>dollars </a:t>
            </a:r>
            <a:r>
              <a:rPr lang="en-US" altLang="en-US" i="1">
                <a:solidFill>
                  <a:schemeClr val="tx2"/>
                </a:solidFill>
              </a:rPr>
              <a:t>n</a:t>
            </a:r>
            <a:r>
              <a:rPr lang="en-US" altLang="en-US"/>
              <a:t> years from now based on a </a:t>
            </a:r>
            <a:r>
              <a:rPr lang="en-US" altLang="en-US" i="1"/>
              <a:t>discount rate</a:t>
            </a:r>
            <a:r>
              <a:rPr lang="en-US" altLang="en-US"/>
              <a:t> of </a:t>
            </a:r>
            <a:r>
              <a:rPr lang="en-US" altLang="en-US" i="1">
                <a:solidFill>
                  <a:schemeClr val="tx2"/>
                </a:solidFill>
              </a:rPr>
              <a:t>i</a:t>
            </a:r>
            <a:r>
              <a:rPr lang="en-US" altLang="en-US"/>
              <a:t>.</a:t>
            </a:r>
          </a:p>
          <a:p>
            <a:pPr lvl="1" eaLnBrk="1" hangingPunct="1"/>
            <a:r>
              <a:rPr lang="en-US" altLang="en-US">
                <a:solidFill>
                  <a:schemeClr val="tx2"/>
                </a:solidFill>
              </a:rPr>
              <a:t>NPV</a:t>
            </a:r>
            <a:r>
              <a:rPr lang="en-US" altLang="en-US"/>
              <a:t> = sum of PVs across years.</a:t>
            </a:r>
          </a:p>
          <a:p>
            <a:pPr lvl="1" eaLnBrk="1" hangingPunct="1"/>
            <a:r>
              <a:rPr lang="en-US" altLang="en-US"/>
              <a:t>Calculates </a:t>
            </a:r>
            <a:r>
              <a:rPr lang="en-US" altLang="en-US" i="1"/>
              <a:t>time value of money</a:t>
            </a:r>
            <a:endParaRPr lang="en-US" altLang="en-US"/>
          </a:p>
          <a:p>
            <a:pPr eaLnBrk="1" hangingPunct="1">
              <a:buFont typeface="Wingdings" panose="05000000000000000000" pitchFamily="2" charset="2"/>
              <a:buNone/>
            </a:pPr>
            <a:endParaRPr lang="en-US" altLang="en-US"/>
          </a:p>
        </p:txBody>
      </p:sp>
      <p:pic>
        <p:nvPicPr>
          <p:cNvPr id="34823" name="Picture 4" descr="CAP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8400" y="4724400"/>
            <a:ext cx="4049713"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458026"/>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en-US" sz="4000"/>
              <a:t>The Time Value of Money (Cont.)</a:t>
            </a:r>
          </a:p>
        </p:txBody>
      </p:sp>
      <p:sp>
        <p:nvSpPr>
          <p:cNvPr id="35846" name="Rectangle 3"/>
          <p:cNvSpPr>
            <a:spLocks noGrp="1" noChangeArrowheads="1"/>
          </p:cNvSpPr>
          <p:nvPr>
            <p:ph type="body" idx="1"/>
          </p:nvPr>
        </p:nvSpPr>
        <p:spPr/>
        <p:txBody>
          <a:bodyPr/>
          <a:lstStyle/>
          <a:p>
            <a:pPr eaLnBrk="1" hangingPunct="1"/>
            <a:r>
              <a:rPr lang="en-US" altLang="en-US" b="1"/>
              <a:t>Break-even analysis</a:t>
            </a:r>
            <a:r>
              <a:rPr lang="en-US" altLang="en-US"/>
              <a:t>: a type of cost-benefit analysis to identify at what point (if ever) benefits equal costs</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sz="2000"/>
          </a:p>
        </p:txBody>
      </p:sp>
      <p:pic>
        <p:nvPicPr>
          <p:cNvPr id="35847" name="Picture 4" descr="CAP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038600"/>
            <a:ext cx="7304088"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581478"/>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en-US" sz="4000"/>
              <a:t>The Time Value of Money (Cont.)</a:t>
            </a:r>
          </a:p>
        </p:txBody>
      </p:sp>
      <p:sp>
        <p:nvSpPr>
          <p:cNvPr id="3" name="Rectangle 2"/>
          <p:cNvSpPr/>
          <p:nvPr/>
        </p:nvSpPr>
        <p:spPr>
          <a:xfrm>
            <a:off x="342900" y="5334000"/>
            <a:ext cx="8458200" cy="1107996"/>
          </a:xfrm>
          <a:prstGeom prst="rect">
            <a:avLst/>
          </a:prstGeom>
        </p:spPr>
        <p:txBody>
          <a:bodyPr wrap="square">
            <a:spAutoFit/>
          </a:bodyPr>
          <a:lstStyle/>
          <a:p>
            <a:r>
              <a:rPr lang="en-US" sz="1600" b="1" dirty="0"/>
              <a:t>Figure 5-6</a:t>
            </a:r>
          </a:p>
          <a:p>
            <a:r>
              <a:rPr lang="en-US" sz="1600" dirty="0"/>
              <a:t>Summary spreadsheet reflecting the present value calculations of all benefits and costs for the Customer Tracking System (Pine Valley Furniture)</a:t>
            </a:r>
          </a:p>
          <a:p>
            <a:r>
              <a:rPr lang="en-US" sz="1600" dirty="0"/>
              <a:t>(Source: Microsoft Corporation.)</a:t>
            </a:r>
          </a:p>
        </p:txBody>
      </p:sp>
      <p:pic>
        <p:nvPicPr>
          <p:cNvPr id="4" name="Picture 3"/>
          <p:cNvPicPr>
            <a:picLocks noChangeAspect="1"/>
          </p:cNvPicPr>
          <p:nvPr/>
        </p:nvPicPr>
        <p:blipFill rotWithShape="1">
          <a:blip r:embed="rId3" cstate="print"/>
          <a:srcRect t="19541"/>
          <a:stretch/>
        </p:blipFill>
        <p:spPr>
          <a:xfrm>
            <a:off x="1752600" y="1541997"/>
            <a:ext cx="5870476" cy="4078807"/>
          </a:xfrm>
          <a:prstGeom prst="rect">
            <a:avLst/>
          </a:prstGeom>
        </p:spPr>
      </p:pic>
    </p:spTree>
    <p:extLst>
      <p:ext uri="{BB962C8B-B14F-4D97-AF65-F5344CB8AC3E}">
        <p14:creationId xmlns:p14="http://schemas.microsoft.com/office/powerpoint/2010/main" val="4169277820"/>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en-US" sz="4000"/>
              <a:t>The Time Value of Money (Cont.)</a:t>
            </a:r>
          </a:p>
        </p:txBody>
      </p:sp>
      <p:pic>
        <p:nvPicPr>
          <p:cNvPr id="368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463" y="1600200"/>
            <a:ext cx="65293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2"/>
          <p:cNvSpPr>
            <a:spLocks noChangeArrowheads="1"/>
          </p:cNvSpPr>
          <p:nvPr/>
        </p:nvSpPr>
        <p:spPr bwMode="auto">
          <a:xfrm>
            <a:off x="609600" y="5526088"/>
            <a:ext cx="8001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5-7</a:t>
            </a:r>
          </a:p>
          <a:p>
            <a:pPr eaLnBrk="1" hangingPunct="1"/>
            <a:r>
              <a:rPr lang="en-US" altLang="en-US"/>
              <a:t>Break-even analysis for Customer Tracking System (Pine Valley Furniture)</a:t>
            </a:r>
          </a:p>
        </p:txBody>
      </p:sp>
    </p:spTree>
    <p:extLst>
      <p:ext uri="{BB962C8B-B14F-4D97-AF65-F5344CB8AC3E}">
        <p14:creationId xmlns:p14="http://schemas.microsoft.com/office/powerpoint/2010/main" val="1798784867"/>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altLang="en-US"/>
              <a:t>Assessing Technical Feasibility</a:t>
            </a:r>
          </a:p>
        </p:txBody>
      </p:sp>
      <p:sp>
        <p:nvSpPr>
          <p:cNvPr id="37894" name="Rectangle 3"/>
          <p:cNvSpPr>
            <a:spLocks noGrp="1" noChangeArrowheads="1"/>
          </p:cNvSpPr>
          <p:nvPr>
            <p:ph type="body" idx="1"/>
          </p:nvPr>
        </p:nvSpPr>
        <p:spPr>
          <a:xfrm>
            <a:off x="457200" y="1752600"/>
            <a:ext cx="8229600" cy="3886200"/>
          </a:xfrm>
        </p:spPr>
        <p:txBody>
          <a:bodyPr/>
          <a:lstStyle/>
          <a:p>
            <a:pPr eaLnBrk="1" hangingPunct="1"/>
            <a:r>
              <a:rPr lang="en-US" altLang="en-US" b="1" dirty="0"/>
              <a:t>Technical feasibility</a:t>
            </a:r>
            <a:r>
              <a:rPr lang="en-US" altLang="en-US" dirty="0"/>
              <a:t>: a process of assessing the development organization’s ability to construct a proposed system</a:t>
            </a:r>
          </a:p>
          <a:p>
            <a:r>
              <a:rPr lang="en-US" dirty="0"/>
              <a:t>Assessment of the possible target hardware, software, and operating environments</a:t>
            </a:r>
          </a:p>
          <a:p>
            <a:r>
              <a:rPr lang="en-US" dirty="0"/>
              <a:t>Consider system size, complexity, and the group’s experience with similar systems</a:t>
            </a:r>
            <a:endParaRPr lang="en-US" altLang="en-US" dirty="0"/>
          </a:p>
        </p:txBody>
      </p:sp>
    </p:spTree>
    <p:extLst>
      <p:ext uri="{BB962C8B-B14F-4D97-AF65-F5344CB8AC3E}">
        <p14:creationId xmlns:p14="http://schemas.microsoft.com/office/powerpoint/2010/main" val="276820575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altLang="en-US" sz="4000"/>
              <a:t>Assessing Technical Feasibility (Cont.)</a:t>
            </a:r>
          </a:p>
        </p:txBody>
      </p:sp>
      <p:sp>
        <p:nvSpPr>
          <p:cNvPr id="38918" name="Rectangle 3"/>
          <p:cNvSpPr>
            <a:spLocks noGrp="1" noChangeArrowheads="1"/>
          </p:cNvSpPr>
          <p:nvPr>
            <p:ph type="body" idx="1"/>
          </p:nvPr>
        </p:nvSpPr>
        <p:spPr/>
        <p:txBody>
          <a:bodyPr/>
          <a:lstStyle/>
          <a:p>
            <a:pPr eaLnBrk="1" hangingPunct="1">
              <a:lnSpc>
                <a:spcPct val="90000"/>
              </a:lnSpc>
            </a:pPr>
            <a:r>
              <a:rPr lang="en-US" altLang="en-US" sz="2800"/>
              <a:t>The potential consequences of not assessing and managing risks can include:</a:t>
            </a:r>
          </a:p>
          <a:p>
            <a:pPr lvl="1" eaLnBrk="1" hangingPunct="1">
              <a:lnSpc>
                <a:spcPct val="90000"/>
              </a:lnSpc>
            </a:pPr>
            <a:r>
              <a:rPr lang="en-US" altLang="en-US" sz="2400"/>
              <a:t>Failure to attain expected benefits from the project</a:t>
            </a:r>
          </a:p>
          <a:p>
            <a:pPr lvl="1" eaLnBrk="1" hangingPunct="1">
              <a:lnSpc>
                <a:spcPct val="90000"/>
              </a:lnSpc>
            </a:pPr>
            <a:r>
              <a:rPr lang="en-US" altLang="en-US" sz="2400"/>
              <a:t>Inaccurate project cost estimates.</a:t>
            </a:r>
          </a:p>
          <a:p>
            <a:pPr lvl="1" eaLnBrk="1" hangingPunct="1">
              <a:lnSpc>
                <a:spcPct val="90000"/>
              </a:lnSpc>
            </a:pPr>
            <a:r>
              <a:rPr lang="en-US" altLang="en-US" sz="2400"/>
              <a:t>Inaccurate project duration estimates.</a:t>
            </a:r>
          </a:p>
          <a:p>
            <a:pPr lvl="1" eaLnBrk="1" hangingPunct="1">
              <a:lnSpc>
                <a:spcPct val="90000"/>
              </a:lnSpc>
            </a:pPr>
            <a:r>
              <a:rPr lang="en-US" altLang="en-US" sz="2400"/>
              <a:t>Failure to achieve adequate system performance levels.</a:t>
            </a:r>
          </a:p>
          <a:p>
            <a:pPr lvl="1" eaLnBrk="1" hangingPunct="1">
              <a:lnSpc>
                <a:spcPct val="90000"/>
              </a:lnSpc>
            </a:pPr>
            <a:r>
              <a:rPr lang="en-US" altLang="en-US" sz="2400"/>
              <a:t>Failure to adequately integrate the new system with existing hardware, software, or organizational procedures.</a:t>
            </a:r>
          </a:p>
        </p:txBody>
      </p:sp>
    </p:spTree>
    <p:extLst>
      <p:ext uri="{BB962C8B-B14F-4D97-AF65-F5344CB8AC3E}">
        <p14:creationId xmlns:p14="http://schemas.microsoft.com/office/powerpoint/2010/main" val="1457408368"/>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en-US"/>
              <a:t>Project Risk Factors</a:t>
            </a:r>
          </a:p>
        </p:txBody>
      </p:sp>
      <p:sp>
        <p:nvSpPr>
          <p:cNvPr id="39942" name="Rectangle 3"/>
          <p:cNvSpPr>
            <a:spLocks noGrp="1" noChangeArrowheads="1"/>
          </p:cNvSpPr>
          <p:nvPr>
            <p:ph type="body" idx="1"/>
          </p:nvPr>
        </p:nvSpPr>
        <p:spPr>
          <a:xfrm>
            <a:off x="609600" y="1828800"/>
            <a:ext cx="8153400" cy="4876800"/>
          </a:xfrm>
        </p:spPr>
        <p:txBody>
          <a:bodyPr/>
          <a:lstStyle/>
          <a:p>
            <a:pPr eaLnBrk="1" hangingPunct="1">
              <a:lnSpc>
                <a:spcPct val="90000"/>
              </a:lnSpc>
            </a:pPr>
            <a:r>
              <a:rPr lang="en-US" altLang="en-US" sz="2400"/>
              <a:t>Project size</a:t>
            </a:r>
          </a:p>
          <a:p>
            <a:pPr lvl="1" eaLnBrk="1" hangingPunct="1">
              <a:lnSpc>
                <a:spcPct val="90000"/>
              </a:lnSpc>
            </a:pPr>
            <a:r>
              <a:rPr lang="en-US" altLang="en-US" sz="2000"/>
              <a:t>Team size, organizational departments, project duration, programming effort</a:t>
            </a:r>
          </a:p>
          <a:p>
            <a:pPr eaLnBrk="1" hangingPunct="1">
              <a:lnSpc>
                <a:spcPct val="90000"/>
              </a:lnSpc>
            </a:pPr>
            <a:r>
              <a:rPr lang="en-US" altLang="en-US" sz="2400"/>
              <a:t>Project structure</a:t>
            </a:r>
          </a:p>
          <a:p>
            <a:pPr lvl="1" eaLnBrk="1" hangingPunct="1">
              <a:lnSpc>
                <a:spcPct val="90000"/>
              </a:lnSpc>
            </a:pPr>
            <a:r>
              <a:rPr lang="en-US" altLang="en-US" sz="2000"/>
              <a:t>New vs. renovated system, resulting organizational changes, management commitment, user perceptions</a:t>
            </a:r>
          </a:p>
          <a:p>
            <a:pPr eaLnBrk="1" hangingPunct="1">
              <a:lnSpc>
                <a:spcPct val="90000"/>
              </a:lnSpc>
            </a:pPr>
            <a:r>
              <a:rPr lang="en-US" altLang="en-US" sz="2400"/>
              <a:t>Development group</a:t>
            </a:r>
          </a:p>
          <a:p>
            <a:pPr lvl="1" eaLnBrk="1" hangingPunct="1">
              <a:lnSpc>
                <a:spcPct val="90000"/>
              </a:lnSpc>
            </a:pPr>
            <a:r>
              <a:rPr lang="en-US" altLang="en-US" sz="2000"/>
              <a:t>Familiarity with platform, software, development method, application area, development of similar systems</a:t>
            </a:r>
          </a:p>
          <a:p>
            <a:pPr eaLnBrk="1" hangingPunct="1">
              <a:lnSpc>
                <a:spcPct val="90000"/>
              </a:lnSpc>
            </a:pPr>
            <a:r>
              <a:rPr lang="en-US" altLang="en-US" sz="2400"/>
              <a:t>User group</a:t>
            </a:r>
          </a:p>
          <a:p>
            <a:pPr lvl="1" eaLnBrk="1" hangingPunct="1">
              <a:lnSpc>
                <a:spcPct val="90000"/>
              </a:lnSpc>
            </a:pPr>
            <a:r>
              <a:rPr lang="en-US" altLang="en-US" sz="2000"/>
              <a:t>Familiarity with IS development process, application area, use of similar systems</a:t>
            </a:r>
          </a:p>
        </p:txBody>
      </p:sp>
    </p:spTree>
    <p:extLst>
      <p:ext uri="{BB962C8B-B14F-4D97-AF65-F5344CB8AC3E}">
        <p14:creationId xmlns:p14="http://schemas.microsoft.com/office/powerpoint/2010/main" val="544861723"/>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n-US" altLang="en-US" sz="4000"/>
              <a:t>Assessing Technical Feasibility (Cont.)</a:t>
            </a:r>
          </a:p>
        </p:txBody>
      </p:sp>
      <p:sp>
        <p:nvSpPr>
          <p:cNvPr id="40966" name="Rectangle 3"/>
          <p:cNvSpPr>
            <a:spLocks noGrp="1" noChangeArrowheads="1"/>
          </p:cNvSpPr>
          <p:nvPr>
            <p:ph type="body" idx="1"/>
          </p:nvPr>
        </p:nvSpPr>
        <p:spPr/>
        <p:txBody>
          <a:bodyPr/>
          <a:lstStyle/>
          <a:p>
            <a:pPr eaLnBrk="1" hangingPunct="1">
              <a:lnSpc>
                <a:spcPct val="90000"/>
              </a:lnSpc>
            </a:pPr>
            <a:r>
              <a:rPr lang="en-US" altLang="en-US" dirty="0"/>
              <a:t>Four general rules of risk assessment:</a:t>
            </a:r>
          </a:p>
          <a:p>
            <a:pPr marL="971550" lvl="1" indent="-514350" eaLnBrk="1" hangingPunct="1">
              <a:lnSpc>
                <a:spcPct val="90000"/>
              </a:lnSpc>
              <a:buFont typeface="+mj-lt"/>
              <a:buAutoNum type="arabicPeriod"/>
            </a:pPr>
            <a:r>
              <a:rPr lang="en-US" altLang="en-US" i="1" dirty="0"/>
              <a:t>Larger projects are riskier than smaller projects.</a:t>
            </a:r>
          </a:p>
          <a:p>
            <a:pPr marL="971550" lvl="1" indent="-514350" eaLnBrk="1" hangingPunct="1">
              <a:lnSpc>
                <a:spcPct val="90000"/>
              </a:lnSpc>
              <a:buFont typeface="+mj-lt"/>
              <a:buAutoNum type="arabicPeriod"/>
            </a:pPr>
            <a:r>
              <a:rPr lang="en-US" altLang="en-US" i="1" dirty="0"/>
              <a:t>A system in which the requirements are easily obtained and highly structured will be less risky than one in which requirements are messy, ill structured, ill defined, or subject to the judgment of an individual.</a:t>
            </a:r>
          </a:p>
        </p:txBody>
      </p:sp>
    </p:spTree>
    <p:extLst>
      <p:ext uri="{BB962C8B-B14F-4D97-AF65-F5344CB8AC3E}">
        <p14:creationId xmlns:p14="http://schemas.microsoft.com/office/powerpoint/2010/main" val="1569037885"/>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altLang="en-US" sz="4000"/>
              <a:t>Assessing Technical Feasibility (Cont.)</a:t>
            </a:r>
          </a:p>
        </p:txBody>
      </p:sp>
      <p:sp>
        <p:nvSpPr>
          <p:cNvPr id="41990"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3"/>
            </a:pPr>
            <a:r>
              <a:rPr lang="en-US" altLang="en-US" i="1" dirty="0"/>
              <a:t>The development of a system employing commonly used or standard technology will be less risky than one employing novel or nonstandard technology.</a:t>
            </a:r>
          </a:p>
          <a:p>
            <a:pPr marL="971550" lvl="1" indent="-514350" eaLnBrk="1" hangingPunct="1">
              <a:lnSpc>
                <a:spcPct val="90000"/>
              </a:lnSpc>
              <a:buFont typeface="+mj-lt"/>
              <a:buAutoNum type="arabicPeriod" startAt="3"/>
            </a:pPr>
            <a:r>
              <a:rPr lang="en-US" altLang="en-US" i="1" dirty="0"/>
              <a:t>A project is less risky when the user group is familiar with the systems development process and application area than if unfamiliar.</a:t>
            </a:r>
          </a:p>
        </p:txBody>
      </p:sp>
    </p:spTree>
    <p:extLst>
      <p:ext uri="{BB962C8B-B14F-4D97-AF65-F5344CB8AC3E}">
        <p14:creationId xmlns:p14="http://schemas.microsoft.com/office/powerpoint/2010/main" val="51279520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en-US" altLang="en-US" sz="4000"/>
              <a:t>Initiating and Planning Systems Development Projects</a:t>
            </a:r>
          </a:p>
        </p:txBody>
      </p:sp>
      <p:sp>
        <p:nvSpPr>
          <p:cNvPr id="5126" name="Rectangle 3"/>
          <p:cNvSpPr>
            <a:spLocks noGrp="1" noChangeArrowheads="1"/>
          </p:cNvSpPr>
          <p:nvPr>
            <p:ph type="body" idx="1"/>
          </p:nvPr>
        </p:nvSpPr>
        <p:spPr/>
        <p:txBody>
          <a:bodyPr/>
          <a:lstStyle/>
          <a:p>
            <a:pPr eaLnBrk="1" hangingPunct="1"/>
            <a:r>
              <a:rPr lang="en-US" altLang="en-US" sz="2800"/>
              <a:t>What must be considered when making the decision on the division between project initiation and planning (PIP) and analysis?</a:t>
            </a:r>
          </a:p>
          <a:p>
            <a:pPr eaLnBrk="1" hangingPunct="1"/>
            <a:r>
              <a:rPr lang="en-US" altLang="en-US" sz="2800"/>
              <a:t>How much effort should be expended on the PIP process?</a:t>
            </a:r>
          </a:p>
          <a:p>
            <a:pPr eaLnBrk="1" hangingPunct="1"/>
            <a:r>
              <a:rPr lang="en-US" altLang="en-US" sz="2800"/>
              <a:t>Who is responsible for performing the PIP process?</a:t>
            </a:r>
          </a:p>
          <a:p>
            <a:pPr eaLnBrk="1" hangingPunct="1"/>
            <a:r>
              <a:rPr lang="en-US" altLang="en-US" sz="2800"/>
              <a:t>Why is PIP such a challenging activity?</a:t>
            </a:r>
          </a:p>
        </p:txBody>
      </p:sp>
    </p:spTree>
    <p:extLst>
      <p:ext uri="{BB962C8B-B14F-4D97-AF65-F5344CB8AC3E}">
        <p14:creationId xmlns:p14="http://schemas.microsoft.com/office/powerpoint/2010/main" val="1159828698"/>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457200" y="76200"/>
            <a:ext cx="8229600" cy="1371600"/>
          </a:xfrm>
        </p:spPr>
        <p:txBody>
          <a:bodyPr/>
          <a:lstStyle/>
          <a:p>
            <a:pPr eaLnBrk="1" hangingPunct="1"/>
            <a:r>
              <a:rPr lang="en-US" altLang="en-US" sz="3600"/>
              <a:t>Assessing Technical Feasibility (Cont.)</a:t>
            </a:r>
          </a:p>
        </p:txBody>
      </p:sp>
      <p:sp>
        <p:nvSpPr>
          <p:cNvPr id="43015" name="Rectangle 8"/>
          <p:cNvSpPr>
            <a:spLocks noChangeArrowheads="1"/>
          </p:cNvSpPr>
          <p:nvPr/>
        </p:nvSpPr>
        <p:spPr bwMode="auto">
          <a:xfrm>
            <a:off x="609600" y="51816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5-8</a:t>
            </a:r>
          </a:p>
          <a:p>
            <a:pPr eaLnBrk="1" hangingPunct="1"/>
            <a:r>
              <a:rPr lang="en-US" altLang="en-US"/>
              <a:t>Effects of degree of project structure, project size, and familiarity with</a:t>
            </a:r>
          </a:p>
          <a:p>
            <a:pPr eaLnBrk="1" hangingPunct="1"/>
            <a:r>
              <a:rPr lang="en-US" altLang="en-US"/>
              <a:t>application area on project implementation risk </a:t>
            </a:r>
            <a:r>
              <a:rPr lang="en-US" altLang="en-US" i="1"/>
              <a:t>(Source: Based on 7th Applegate, Austin, </a:t>
            </a:r>
            <a:r>
              <a:rPr lang="en-US" altLang="en-US"/>
              <a:t>and McFarlan. 2007; Tech Republic, 2005.)</a:t>
            </a:r>
          </a:p>
        </p:txBody>
      </p:sp>
      <p:pic>
        <p:nvPicPr>
          <p:cNvPr id="2" name="Picture 1"/>
          <p:cNvPicPr>
            <a:picLocks noChangeAspect="1"/>
          </p:cNvPicPr>
          <p:nvPr/>
        </p:nvPicPr>
        <p:blipFill>
          <a:blip r:embed="rId3" cstate="print"/>
          <a:stretch>
            <a:fillRect/>
          </a:stretch>
        </p:blipFill>
        <p:spPr>
          <a:xfrm>
            <a:off x="933450" y="1228725"/>
            <a:ext cx="6879263" cy="3952875"/>
          </a:xfrm>
          <a:prstGeom prst="rect">
            <a:avLst/>
          </a:prstGeom>
        </p:spPr>
      </p:pic>
    </p:spTree>
    <p:extLst>
      <p:ext uri="{BB962C8B-B14F-4D97-AF65-F5344CB8AC3E}">
        <p14:creationId xmlns:p14="http://schemas.microsoft.com/office/powerpoint/2010/main" val="640045709"/>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altLang="en-US" sz="4000"/>
              <a:t>Assessing Other Feasibility Concerns</a:t>
            </a:r>
          </a:p>
        </p:txBody>
      </p:sp>
      <p:sp>
        <p:nvSpPr>
          <p:cNvPr id="44038" name="Rectangle 3"/>
          <p:cNvSpPr>
            <a:spLocks noGrp="1" noChangeArrowheads="1"/>
          </p:cNvSpPr>
          <p:nvPr>
            <p:ph type="body" idx="1"/>
          </p:nvPr>
        </p:nvSpPr>
        <p:spPr>
          <a:xfrm>
            <a:off x="838200" y="1828800"/>
            <a:ext cx="7772400" cy="4495800"/>
          </a:xfrm>
        </p:spPr>
        <p:txBody>
          <a:bodyPr/>
          <a:lstStyle/>
          <a:p>
            <a:pPr eaLnBrk="1" hangingPunct="1">
              <a:lnSpc>
                <a:spcPct val="80000"/>
              </a:lnSpc>
            </a:pPr>
            <a:r>
              <a:rPr lang="en-US" altLang="en-US" sz="2800" b="1"/>
              <a:t>Operational</a:t>
            </a:r>
          </a:p>
          <a:p>
            <a:pPr lvl="1" eaLnBrk="1" hangingPunct="1">
              <a:lnSpc>
                <a:spcPct val="80000"/>
              </a:lnSpc>
            </a:pPr>
            <a:r>
              <a:rPr lang="en-US" altLang="en-US" sz="2400"/>
              <a:t>Does the proposed system solve problems or take advantage of opportunities?</a:t>
            </a:r>
          </a:p>
          <a:p>
            <a:pPr eaLnBrk="1" hangingPunct="1">
              <a:lnSpc>
                <a:spcPct val="80000"/>
              </a:lnSpc>
            </a:pPr>
            <a:r>
              <a:rPr lang="en-US" altLang="en-US" sz="2800" b="1"/>
              <a:t>Scheduling</a:t>
            </a:r>
          </a:p>
          <a:p>
            <a:pPr lvl="1" eaLnBrk="1" hangingPunct="1">
              <a:lnSpc>
                <a:spcPct val="80000"/>
              </a:lnSpc>
            </a:pPr>
            <a:r>
              <a:rPr lang="en-US" altLang="en-US" sz="2400"/>
              <a:t>Can the project time frame and completion dates meet organizational deadlines?</a:t>
            </a:r>
          </a:p>
          <a:p>
            <a:pPr eaLnBrk="1" hangingPunct="1">
              <a:lnSpc>
                <a:spcPct val="80000"/>
              </a:lnSpc>
            </a:pPr>
            <a:r>
              <a:rPr lang="en-US" altLang="en-US" sz="2800" b="1"/>
              <a:t>Legal and Contractual</a:t>
            </a:r>
          </a:p>
          <a:p>
            <a:pPr lvl="1" eaLnBrk="1" hangingPunct="1">
              <a:lnSpc>
                <a:spcPct val="80000"/>
              </a:lnSpc>
            </a:pPr>
            <a:r>
              <a:rPr lang="en-US" altLang="en-US" sz="2400"/>
              <a:t>What are the legal and contractual ramifications of the proposed system development project?</a:t>
            </a:r>
          </a:p>
          <a:p>
            <a:pPr eaLnBrk="1" hangingPunct="1">
              <a:lnSpc>
                <a:spcPct val="80000"/>
              </a:lnSpc>
            </a:pPr>
            <a:r>
              <a:rPr lang="en-US" altLang="en-US" sz="2800" b="1"/>
              <a:t>Political</a:t>
            </a:r>
          </a:p>
          <a:p>
            <a:pPr lvl="1" eaLnBrk="1" hangingPunct="1">
              <a:lnSpc>
                <a:spcPct val="80000"/>
              </a:lnSpc>
            </a:pPr>
            <a:r>
              <a:rPr lang="en-US" altLang="en-US" sz="2400"/>
              <a:t>How do key stakeholders view the proposed system?</a:t>
            </a:r>
          </a:p>
        </p:txBody>
      </p:sp>
    </p:spTree>
    <p:extLst>
      <p:ext uri="{BB962C8B-B14F-4D97-AF65-F5344CB8AC3E}">
        <p14:creationId xmlns:p14="http://schemas.microsoft.com/office/powerpoint/2010/main" val="1395912211"/>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p:cNvSpPr>
            <a:spLocks noGrp="1"/>
          </p:cNvSpPr>
          <p:nvPr>
            <p:ph type="title"/>
          </p:nvPr>
        </p:nvSpPr>
        <p:spPr/>
        <p:txBody>
          <a:bodyPr/>
          <a:lstStyle/>
          <a:p>
            <a:r>
              <a:rPr lang="en-US" altLang="en-US"/>
              <a:t>Building the Baseline Project Plan</a:t>
            </a:r>
          </a:p>
        </p:txBody>
      </p:sp>
      <p:sp>
        <p:nvSpPr>
          <p:cNvPr id="45060" name="Content Placeholder 2"/>
          <p:cNvSpPr>
            <a:spLocks noGrp="1"/>
          </p:cNvSpPr>
          <p:nvPr>
            <p:ph idx="1"/>
          </p:nvPr>
        </p:nvSpPr>
        <p:spPr/>
        <p:txBody>
          <a:bodyPr/>
          <a:lstStyle/>
          <a:p>
            <a:pPr marL="457200" indent="-457200"/>
            <a:r>
              <a:rPr lang="en-US" altLang="en-US" dirty="0"/>
              <a:t>A</a:t>
            </a:r>
            <a:r>
              <a:rPr lang="en-US" altLang="en-US" b="1" dirty="0"/>
              <a:t> Baseline Project Plan (BPP) </a:t>
            </a:r>
            <a:r>
              <a:rPr lang="en-US" altLang="en-US" dirty="0"/>
              <a:t>is a document intended primarily to guide the development team.</a:t>
            </a:r>
          </a:p>
          <a:p>
            <a:pPr marL="457200" indent="-457200"/>
            <a:r>
              <a:rPr lang="en-US" altLang="en-US" dirty="0"/>
              <a:t>Sections:</a:t>
            </a:r>
          </a:p>
          <a:p>
            <a:pPr marL="857250" lvl="1" indent="-457200"/>
            <a:r>
              <a:rPr lang="en-US" altLang="en-US" sz="2400" dirty="0"/>
              <a:t>Introduction</a:t>
            </a:r>
          </a:p>
          <a:p>
            <a:pPr marL="857250" lvl="1" indent="-457200"/>
            <a:r>
              <a:rPr lang="en-US" altLang="en-US" sz="2400" dirty="0"/>
              <a:t>System description</a:t>
            </a:r>
          </a:p>
          <a:p>
            <a:pPr marL="857250" lvl="1" indent="-457200"/>
            <a:r>
              <a:rPr lang="en-US" altLang="en-US" sz="2400" dirty="0"/>
              <a:t>Feasibility assessment</a:t>
            </a:r>
          </a:p>
          <a:p>
            <a:pPr marL="857250" lvl="1" indent="-457200"/>
            <a:r>
              <a:rPr lang="en-US" altLang="en-US" sz="2400" dirty="0"/>
              <a:t>Management issues</a:t>
            </a:r>
          </a:p>
        </p:txBody>
      </p:sp>
    </p:spTree>
    <p:extLst>
      <p:ext uri="{BB962C8B-B14F-4D97-AF65-F5344CB8AC3E}">
        <p14:creationId xmlns:p14="http://schemas.microsoft.com/office/powerpoint/2010/main" val="475338518"/>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1"/>
          <p:cNvSpPr>
            <a:spLocks noGrp="1"/>
          </p:cNvSpPr>
          <p:nvPr>
            <p:ph type="title"/>
          </p:nvPr>
        </p:nvSpPr>
        <p:spPr/>
        <p:txBody>
          <a:bodyPr/>
          <a:lstStyle/>
          <a:p>
            <a:r>
              <a:rPr lang="en-US" altLang="en-US"/>
              <a:t>Building the Baseline Project Plan (Cont.)</a:t>
            </a:r>
          </a:p>
        </p:txBody>
      </p:sp>
      <p:sp>
        <p:nvSpPr>
          <p:cNvPr id="46084" name="Content Placeholder 2"/>
          <p:cNvSpPr>
            <a:spLocks noGrp="1"/>
          </p:cNvSpPr>
          <p:nvPr>
            <p:ph idx="1"/>
          </p:nvPr>
        </p:nvSpPr>
        <p:spPr>
          <a:xfrm>
            <a:off x="457200" y="1981200"/>
            <a:ext cx="8229600" cy="4114800"/>
          </a:xfrm>
        </p:spPr>
        <p:txBody>
          <a:bodyPr/>
          <a:lstStyle/>
          <a:p>
            <a:pPr marL="457200" indent="-457200"/>
            <a:r>
              <a:rPr lang="en-US" altLang="en-US" sz="2800" dirty="0"/>
              <a:t>Project Scope statement is part of the BPP introduction.</a:t>
            </a:r>
          </a:p>
          <a:p>
            <a:pPr marL="457200" indent="-457200"/>
            <a:r>
              <a:rPr lang="en-US" altLang="en-US" sz="2800" dirty="0"/>
              <a:t>Sections:</a:t>
            </a:r>
          </a:p>
          <a:p>
            <a:pPr marL="857250" lvl="1" indent="-457200"/>
            <a:r>
              <a:rPr lang="en-US" altLang="en-US" sz="2400" dirty="0"/>
              <a:t>Problem statement</a:t>
            </a:r>
          </a:p>
          <a:p>
            <a:pPr marL="857250" lvl="1" indent="-457200"/>
            <a:r>
              <a:rPr lang="en-US" altLang="en-US" sz="2400" dirty="0"/>
              <a:t>Project objectives</a:t>
            </a:r>
          </a:p>
          <a:p>
            <a:pPr marL="857250" lvl="1" indent="-457200"/>
            <a:r>
              <a:rPr lang="en-US" altLang="en-US" sz="2400" dirty="0"/>
              <a:t>Project description</a:t>
            </a:r>
          </a:p>
          <a:p>
            <a:pPr marL="857250" lvl="1" indent="-457200"/>
            <a:r>
              <a:rPr lang="en-US" altLang="en-US" sz="2400" dirty="0"/>
              <a:t>Business benefits</a:t>
            </a:r>
          </a:p>
          <a:p>
            <a:pPr marL="857250" lvl="1" indent="-457200"/>
            <a:r>
              <a:rPr lang="en-US" altLang="en-US" sz="2400" dirty="0"/>
              <a:t>Deliverables</a:t>
            </a:r>
          </a:p>
          <a:p>
            <a:pPr marL="857250" lvl="1" indent="-457200"/>
            <a:r>
              <a:rPr lang="en-US" altLang="en-US" sz="2400" dirty="0"/>
              <a:t>Expected duration</a:t>
            </a:r>
          </a:p>
        </p:txBody>
      </p:sp>
    </p:spTree>
    <p:extLst>
      <p:ext uri="{BB962C8B-B14F-4D97-AF65-F5344CB8AC3E}">
        <p14:creationId xmlns:p14="http://schemas.microsoft.com/office/powerpoint/2010/main" val="3207595947"/>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p:cNvSpPr>
            <a:spLocks noGrp="1" noChangeArrowheads="1"/>
          </p:cNvSpPr>
          <p:nvPr>
            <p:ph type="title"/>
          </p:nvPr>
        </p:nvSpPr>
        <p:spPr/>
        <p:txBody>
          <a:bodyPr/>
          <a:lstStyle/>
          <a:p>
            <a:pPr eaLnBrk="1" hangingPunct="1"/>
            <a:r>
              <a:rPr lang="en-US" altLang="en-US"/>
              <a:t>Summary</a:t>
            </a:r>
          </a:p>
        </p:txBody>
      </p:sp>
      <p:sp>
        <p:nvSpPr>
          <p:cNvPr id="51206" name="Rectangle 3"/>
          <p:cNvSpPr>
            <a:spLocks noGrp="1" noChangeArrowheads="1"/>
          </p:cNvSpPr>
          <p:nvPr>
            <p:ph type="body" idx="1"/>
          </p:nvPr>
        </p:nvSpPr>
        <p:spPr>
          <a:xfrm>
            <a:off x="609600" y="1752600"/>
            <a:ext cx="7772400" cy="4114800"/>
          </a:xfrm>
        </p:spPr>
        <p:txBody>
          <a:bodyPr/>
          <a:lstStyle/>
          <a:p>
            <a:pPr eaLnBrk="1" hangingPunct="1"/>
            <a:r>
              <a:rPr lang="en-US" altLang="en-US" sz="2800" dirty="0"/>
              <a:t>In this chapter you learned how to:</a:t>
            </a:r>
          </a:p>
          <a:p>
            <a:pPr lvl="1" eaLnBrk="1" hangingPunct="1">
              <a:lnSpc>
                <a:spcPct val="80000"/>
              </a:lnSpc>
              <a:buClr>
                <a:srgbClr val="BA2212"/>
              </a:buClr>
              <a:buFont typeface="Wingdings" panose="05000000000000000000" pitchFamily="2" charset="2"/>
              <a:buChar char="ü"/>
            </a:pPr>
            <a:r>
              <a:rPr lang="en-US" altLang="en-US" dirty="0"/>
              <a:t>Describe the steps involved in the project initiation and planning process.</a:t>
            </a:r>
          </a:p>
          <a:p>
            <a:pPr lvl="1" eaLnBrk="1" hangingPunct="1">
              <a:lnSpc>
                <a:spcPct val="80000"/>
              </a:lnSpc>
              <a:buClr>
                <a:srgbClr val="BA2212"/>
              </a:buClr>
              <a:buFont typeface="Wingdings" panose="05000000000000000000" pitchFamily="2" charset="2"/>
              <a:buChar char="ü"/>
            </a:pPr>
            <a:r>
              <a:rPr lang="en-US" altLang="en-US" dirty="0"/>
              <a:t>List and describe various methods for assessing project feasibility.</a:t>
            </a:r>
          </a:p>
          <a:p>
            <a:pPr lvl="1" eaLnBrk="1" hangingPunct="1">
              <a:lnSpc>
                <a:spcPct val="80000"/>
              </a:lnSpc>
              <a:buClr>
                <a:srgbClr val="BA2212"/>
              </a:buClr>
              <a:buFont typeface="Wingdings" panose="05000000000000000000" pitchFamily="2" charset="2"/>
              <a:buChar char="ü"/>
            </a:pPr>
            <a:r>
              <a:rPr lang="en-US" altLang="en-US" dirty="0"/>
              <a:t>Describe the activities needed to build and review the baseline project plan.</a:t>
            </a:r>
          </a:p>
          <a:p>
            <a:pPr lvl="1" eaLnBrk="1" hangingPunct="1">
              <a:lnSpc>
                <a:spcPct val="80000"/>
              </a:lnSpc>
              <a:buClr>
                <a:srgbClr val="BA2212"/>
              </a:buClr>
              <a:buFont typeface="Wingdings" panose="05000000000000000000" pitchFamily="2" charset="2"/>
              <a:buChar char="ü"/>
            </a:pPr>
            <a:r>
              <a:rPr lang="en-US" altLang="en-US" dirty="0"/>
              <a:t>Describe the activities and participant roles within a structured walkthrough.</a:t>
            </a:r>
          </a:p>
        </p:txBody>
      </p:sp>
    </p:spTree>
    <p:extLst>
      <p:ext uri="{BB962C8B-B14F-4D97-AF65-F5344CB8AC3E}">
        <p14:creationId xmlns:p14="http://schemas.microsoft.com/office/powerpoint/2010/main" val="3027976521"/>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304800" y="457200"/>
            <a:ext cx="8610600" cy="1371600"/>
          </a:xfrm>
        </p:spPr>
        <p:txBody>
          <a:bodyPr/>
          <a:lstStyle/>
          <a:p>
            <a:pPr eaLnBrk="1" hangingPunct="1"/>
            <a:r>
              <a:rPr lang="en-US" altLang="en-US" sz="3600"/>
              <a:t>The Process of Initiating and Planning IS Development Projects (Cont.)</a:t>
            </a:r>
          </a:p>
        </p:txBody>
      </p:sp>
      <p:sp>
        <p:nvSpPr>
          <p:cNvPr id="8198" name="Rectangle 3"/>
          <p:cNvSpPr>
            <a:spLocks noGrp="1" noChangeArrowheads="1"/>
          </p:cNvSpPr>
          <p:nvPr>
            <p:ph type="body" idx="1"/>
          </p:nvPr>
        </p:nvSpPr>
        <p:spPr/>
        <p:txBody>
          <a:bodyPr/>
          <a:lstStyle/>
          <a:p>
            <a:pPr eaLnBrk="1" hangingPunct="1"/>
            <a:r>
              <a:rPr lang="en-US" altLang="en-US" sz="2800" i="1" dirty="0"/>
              <a:t>Establishing the Project Initiation Team</a:t>
            </a:r>
          </a:p>
          <a:p>
            <a:pPr eaLnBrk="1" hangingPunct="1"/>
            <a:r>
              <a:rPr lang="en-US" altLang="en-US" sz="2800" i="1" dirty="0"/>
              <a:t>Establishing a Relationship with the Customer</a:t>
            </a:r>
          </a:p>
          <a:p>
            <a:pPr eaLnBrk="1" hangingPunct="1"/>
            <a:r>
              <a:rPr lang="en-US" altLang="en-US" sz="2800" i="1" dirty="0"/>
              <a:t>Establishing the Project Initiation Plan</a:t>
            </a:r>
          </a:p>
          <a:p>
            <a:pPr eaLnBrk="1" hangingPunct="1"/>
            <a:r>
              <a:rPr lang="en-US" altLang="en-US" sz="2800" i="1" dirty="0"/>
              <a:t>Establishing Management Procedures</a:t>
            </a:r>
          </a:p>
          <a:p>
            <a:pPr eaLnBrk="1" hangingPunct="1"/>
            <a:r>
              <a:rPr lang="en-US" altLang="en-US" sz="2800" i="1" dirty="0"/>
              <a:t>Establishing the Project Management Environment and Project Workbook</a:t>
            </a:r>
          </a:p>
          <a:p>
            <a:pPr eaLnBrk="1" hangingPunct="1"/>
            <a:r>
              <a:rPr lang="en-US" altLang="en-US" sz="2800" i="1" dirty="0"/>
              <a:t>Developing the Project Charter</a:t>
            </a:r>
          </a:p>
        </p:txBody>
      </p:sp>
    </p:spTree>
    <p:extLst>
      <p:ext uri="{BB962C8B-B14F-4D97-AF65-F5344CB8AC3E}">
        <p14:creationId xmlns:p14="http://schemas.microsoft.com/office/powerpoint/2010/main" val="151749186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304800" y="457200"/>
            <a:ext cx="8610600" cy="1371600"/>
          </a:xfrm>
        </p:spPr>
        <p:txBody>
          <a:bodyPr/>
          <a:lstStyle/>
          <a:p>
            <a:pPr eaLnBrk="1" hangingPunct="1"/>
            <a:r>
              <a:rPr lang="en-US" altLang="en-US" sz="3600"/>
              <a:t>The Process of Initiating and Planning IS Development Projects (Cont.)</a:t>
            </a:r>
          </a:p>
        </p:txBody>
      </p:sp>
      <p:sp>
        <p:nvSpPr>
          <p:cNvPr id="9222" name="Rectangle 3"/>
          <p:cNvSpPr>
            <a:spLocks noGrp="1" noChangeArrowheads="1"/>
          </p:cNvSpPr>
          <p:nvPr>
            <p:ph type="body" idx="1"/>
          </p:nvPr>
        </p:nvSpPr>
        <p:spPr/>
        <p:txBody>
          <a:bodyPr/>
          <a:lstStyle/>
          <a:p>
            <a:pPr eaLnBrk="1" hangingPunct="1">
              <a:spcBef>
                <a:spcPts val="1200"/>
              </a:spcBef>
            </a:pPr>
            <a:r>
              <a:rPr lang="en-US" altLang="en-US"/>
              <a:t>The key activity of project planning is the process of defining clear, discrete activities and the work needed to complete each activity within a single project.</a:t>
            </a:r>
          </a:p>
          <a:p>
            <a:pPr eaLnBrk="1" hangingPunct="1">
              <a:spcBef>
                <a:spcPts val="1200"/>
              </a:spcBef>
            </a:pPr>
            <a:r>
              <a:rPr lang="en-US" altLang="en-US"/>
              <a:t>The objective of the project planning process is the development of a </a:t>
            </a:r>
            <a:r>
              <a:rPr lang="en-US" altLang="en-US" i="1"/>
              <a:t>Baseline Project Plan</a:t>
            </a:r>
            <a:r>
              <a:rPr lang="en-US" altLang="en-US"/>
              <a:t> (</a:t>
            </a:r>
            <a:r>
              <a:rPr lang="en-US" altLang="en-US" i="1"/>
              <a:t>BPP</a:t>
            </a:r>
            <a:r>
              <a:rPr lang="en-US" altLang="en-US"/>
              <a:t>) and the </a:t>
            </a:r>
            <a:r>
              <a:rPr lang="en-US" altLang="en-US" i="1"/>
              <a:t>Project Scope Statement</a:t>
            </a:r>
            <a:r>
              <a:rPr lang="en-US" altLang="en-US"/>
              <a:t> (</a:t>
            </a:r>
            <a:r>
              <a:rPr lang="en-US" altLang="en-US" i="1"/>
              <a:t>PSS</a:t>
            </a:r>
            <a:r>
              <a:rPr lang="en-US" altLang="en-US"/>
              <a:t>).</a:t>
            </a:r>
          </a:p>
        </p:txBody>
      </p:sp>
    </p:spTree>
    <p:extLst>
      <p:ext uri="{BB962C8B-B14F-4D97-AF65-F5344CB8AC3E}">
        <p14:creationId xmlns:p14="http://schemas.microsoft.com/office/powerpoint/2010/main" val="16421415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a:xfrm>
            <a:off x="304800" y="457200"/>
            <a:ext cx="8458200" cy="1371600"/>
          </a:xfrm>
        </p:spPr>
        <p:txBody>
          <a:bodyPr/>
          <a:lstStyle/>
          <a:p>
            <a:pPr eaLnBrk="1" hangingPunct="1"/>
            <a:r>
              <a:rPr lang="en-US" altLang="en-US" sz="3600">
                <a:solidFill>
                  <a:srgbClr val="000000"/>
                </a:solidFill>
              </a:rPr>
              <a:t>The Process of Initiating and Planning IS Development Projects (Cont.)</a:t>
            </a:r>
            <a:endParaRPr lang="en-US" altLang="en-US"/>
          </a:p>
        </p:txBody>
      </p:sp>
      <p:sp>
        <p:nvSpPr>
          <p:cNvPr id="10246" name="Rectangle 3"/>
          <p:cNvSpPr>
            <a:spLocks noGrp="1" noChangeArrowheads="1"/>
          </p:cNvSpPr>
          <p:nvPr>
            <p:ph type="body" idx="1"/>
          </p:nvPr>
        </p:nvSpPr>
        <p:spPr>
          <a:xfrm>
            <a:off x="457200" y="2209800"/>
            <a:ext cx="8229600" cy="3886200"/>
          </a:xfrm>
        </p:spPr>
        <p:txBody>
          <a:bodyPr/>
          <a:lstStyle/>
          <a:p>
            <a:pPr eaLnBrk="1" hangingPunct="1"/>
            <a:r>
              <a:rPr lang="en-US" altLang="en-US" b="1"/>
              <a:t>Business Case</a:t>
            </a:r>
          </a:p>
          <a:p>
            <a:pPr lvl="1" eaLnBrk="1" hangingPunct="1"/>
            <a:r>
              <a:rPr lang="en-US" altLang="en-US"/>
              <a:t>Justification for an information system</a:t>
            </a:r>
          </a:p>
          <a:p>
            <a:pPr lvl="1" eaLnBrk="1" hangingPunct="1"/>
            <a:r>
              <a:rPr lang="en-US" altLang="en-US"/>
              <a:t>Presented in terms of the tangible and intangible economic benefits and costs</a:t>
            </a:r>
          </a:p>
          <a:p>
            <a:pPr lvl="1" eaLnBrk="1" hangingPunct="1"/>
            <a:r>
              <a:rPr lang="en-US" altLang="en-US"/>
              <a:t>The technical and organizational feasibility of the proposed system</a:t>
            </a:r>
          </a:p>
        </p:txBody>
      </p:sp>
    </p:spTree>
    <p:extLst>
      <p:ext uri="{BB962C8B-B14F-4D97-AF65-F5344CB8AC3E}">
        <p14:creationId xmlns:p14="http://schemas.microsoft.com/office/powerpoint/2010/main" val="213714805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533400"/>
            <a:ext cx="8229600" cy="1143000"/>
          </a:xfrm>
        </p:spPr>
        <p:txBody>
          <a:bodyPr/>
          <a:lstStyle/>
          <a:p>
            <a:pPr eaLnBrk="1" hangingPunct="1"/>
            <a:r>
              <a:rPr lang="en-US" altLang="en-US"/>
              <a:t>Elements of Project Planning</a:t>
            </a:r>
          </a:p>
        </p:txBody>
      </p:sp>
      <p:sp>
        <p:nvSpPr>
          <p:cNvPr id="11270" name="Rectangle 3"/>
          <p:cNvSpPr>
            <a:spLocks noGrp="1" noChangeArrowheads="1"/>
          </p:cNvSpPr>
          <p:nvPr>
            <p:ph type="body" idx="1"/>
          </p:nvPr>
        </p:nvSpPr>
        <p:spPr>
          <a:xfrm>
            <a:off x="685800" y="1676400"/>
            <a:ext cx="8153400" cy="4572000"/>
          </a:xfrm>
        </p:spPr>
        <p:txBody>
          <a:bodyPr/>
          <a:lstStyle/>
          <a:p>
            <a:pPr eaLnBrk="1" hangingPunct="1"/>
            <a:r>
              <a:rPr lang="en-US" altLang="en-US" sz="3600"/>
              <a:t>Describe project scope, alternatives, feasibility.</a:t>
            </a:r>
          </a:p>
          <a:p>
            <a:pPr eaLnBrk="1" hangingPunct="1"/>
            <a:r>
              <a:rPr lang="en-US" altLang="en-US" sz="3600"/>
              <a:t>Divide project into tasks.</a:t>
            </a:r>
          </a:p>
          <a:p>
            <a:pPr eaLnBrk="1" hangingPunct="1"/>
            <a:r>
              <a:rPr lang="en-US" altLang="en-US" sz="3600"/>
              <a:t>Estimate resource requirements and create resource plan.</a:t>
            </a:r>
          </a:p>
          <a:p>
            <a:pPr eaLnBrk="1" hangingPunct="1"/>
            <a:r>
              <a:rPr lang="en-US" altLang="en-US" sz="3600"/>
              <a:t>Develop preliminary schedule.</a:t>
            </a:r>
          </a:p>
          <a:p>
            <a:pPr eaLnBrk="1" hangingPunct="1"/>
            <a:r>
              <a:rPr lang="en-US" altLang="en-US" sz="3600"/>
              <a:t>Develop communication plan.</a:t>
            </a:r>
          </a:p>
        </p:txBody>
      </p:sp>
    </p:spTree>
    <p:extLst>
      <p:ext uri="{BB962C8B-B14F-4D97-AF65-F5344CB8AC3E}">
        <p14:creationId xmlns:p14="http://schemas.microsoft.com/office/powerpoint/2010/main" val="84062299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533400"/>
            <a:ext cx="8229600" cy="1143000"/>
          </a:xfrm>
        </p:spPr>
        <p:txBody>
          <a:bodyPr/>
          <a:lstStyle/>
          <a:p>
            <a:pPr eaLnBrk="1" hangingPunct="1"/>
            <a:r>
              <a:rPr lang="en-US" altLang="en-US" sz="4000"/>
              <a:t>Elements of Project Planning (Cont.)</a:t>
            </a:r>
          </a:p>
        </p:txBody>
      </p:sp>
      <p:sp>
        <p:nvSpPr>
          <p:cNvPr id="12294" name="Rectangle 3"/>
          <p:cNvSpPr>
            <a:spLocks noGrp="1" noChangeArrowheads="1"/>
          </p:cNvSpPr>
          <p:nvPr>
            <p:ph type="body" idx="1"/>
          </p:nvPr>
        </p:nvSpPr>
        <p:spPr>
          <a:xfrm>
            <a:off x="685800" y="1752600"/>
            <a:ext cx="8153400" cy="4572000"/>
          </a:xfrm>
        </p:spPr>
        <p:txBody>
          <a:bodyPr/>
          <a:lstStyle/>
          <a:p>
            <a:pPr eaLnBrk="1" hangingPunct="1"/>
            <a:r>
              <a:rPr lang="en-US" altLang="en-US" sz="3600"/>
              <a:t>Determine standards and procedures.</a:t>
            </a:r>
          </a:p>
          <a:p>
            <a:pPr eaLnBrk="1" hangingPunct="1"/>
            <a:r>
              <a:rPr lang="en-US" altLang="en-US" sz="3600"/>
              <a:t>Identify and assess risk.</a:t>
            </a:r>
          </a:p>
          <a:p>
            <a:pPr eaLnBrk="1" hangingPunct="1"/>
            <a:r>
              <a:rPr lang="en-US" altLang="en-US" sz="3600"/>
              <a:t>Create preliminary budget.</a:t>
            </a:r>
          </a:p>
          <a:p>
            <a:pPr eaLnBrk="1" hangingPunct="1"/>
            <a:r>
              <a:rPr lang="en-US" altLang="en-US" sz="3600"/>
              <a:t>Develop a statement of work.</a:t>
            </a:r>
          </a:p>
          <a:p>
            <a:pPr eaLnBrk="1" hangingPunct="1"/>
            <a:r>
              <a:rPr lang="en-US" altLang="en-US" sz="3600"/>
              <a:t>Set baseline project plan.</a:t>
            </a:r>
          </a:p>
        </p:txBody>
      </p:sp>
    </p:spTree>
    <p:extLst>
      <p:ext uri="{BB962C8B-B14F-4D97-AF65-F5344CB8AC3E}">
        <p14:creationId xmlns:p14="http://schemas.microsoft.com/office/powerpoint/2010/main" val="500049937"/>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16960</TotalTime>
  <Words>3105</Words>
  <Application>Microsoft Office PowerPoint</Application>
  <PresentationFormat>On-screen Show (4:3)</PresentationFormat>
  <Paragraphs>322</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Tahoma</vt:lpstr>
      <vt:lpstr>Times New Roman</vt:lpstr>
      <vt:lpstr>Wingdings</vt:lpstr>
      <vt:lpstr>Pixel</vt:lpstr>
      <vt:lpstr>PowerPoint Presentation</vt:lpstr>
      <vt:lpstr>Learning Objectives</vt:lpstr>
      <vt:lpstr>The Process of Initiating and Planning IS Development Projects</vt:lpstr>
      <vt:lpstr>Initiating and Planning Systems Development Projects</vt:lpstr>
      <vt:lpstr>The Process of Initiating and Planning IS Development Projects (Cont.)</vt:lpstr>
      <vt:lpstr>The Process of Initiating and Planning IS Development Projects (Cont.)</vt:lpstr>
      <vt:lpstr>The Process of Initiating and Planning IS Development Projects (Cont.)</vt:lpstr>
      <vt:lpstr>Elements of Project Planning</vt:lpstr>
      <vt:lpstr>Elements of Project Planning (Cont.)</vt:lpstr>
      <vt:lpstr>Deliverables and Outcomes (Cont.)</vt:lpstr>
      <vt:lpstr>Deliverables and Outcomes (Cont.)</vt:lpstr>
      <vt:lpstr>Assessing Project Feasibility</vt:lpstr>
      <vt:lpstr>Assessing Project Feasibility (Cont.)</vt:lpstr>
      <vt:lpstr>Assessing Project Feasibility (Cont.)</vt:lpstr>
      <vt:lpstr>Determining Project Benefits</vt:lpstr>
      <vt:lpstr>Determining Project Benefits (Cont.)</vt:lpstr>
      <vt:lpstr>Determining Project Benefits (Cont.)</vt:lpstr>
      <vt:lpstr>Determining Project Benefits (Cont.)</vt:lpstr>
      <vt:lpstr>Determining Project Benefits (Cont.)</vt:lpstr>
      <vt:lpstr>Determining Project Costs</vt:lpstr>
      <vt:lpstr>Determining Project Costs (Cont.)</vt:lpstr>
      <vt:lpstr>Determining Project Costs (Cont.)</vt:lpstr>
      <vt:lpstr>Determining Project Costs (Cont.)</vt:lpstr>
      <vt:lpstr>Determining Project Costs (Cont.)</vt:lpstr>
      <vt:lpstr>Determining Project Costs (Cont.)</vt:lpstr>
      <vt:lpstr>Determining Project Costs (Cont.)</vt:lpstr>
      <vt:lpstr>Determining Project Costs (Cont.)</vt:lpstr>
      <vt:lpstr>Determining Project Costs (Cont.)</vt:lpstr>
      <vt:lpstr>The Time Value of Money</vt:lpstr>
      <vt:lpstr>The Time Value of Money</vt:lpstr>
      <vt:lpstr>The Time Value of Money (Cont.)</vt:lpstr>
      <vt:lpstr>The Time Value of Money (Cont.)</vt:lpstr>
      <vt:lpstr>The Time Value of Money (Cont.)</vt:lpstr>
      <vt:lpstr>The Time Value of Money (Cont.)</vt:lpstr>
      <vt:lpstr>Assessing Technical Feasibility</vt:lpstr>
      <vt:lpstr>Assessing Technical Feasibility (Cont.)</vt:lpstr>
      <vt:lpstr>Project Risk Factors</vt:lpstr>
      <vt:lpstr>Assessing Technical Feasibility (Cont.)</vt:lpstr>
      <vt:lpstr>Assessing Technical Feasibility (Cont.)</vt:lpstr>
      <vt:lpstr>Assessing Technical Feasibility (Cont.)</vt:lpstr>
      <vt:lpstr>Assessing Other Feasibility Concerns</vt:lpstr>
      <vt:lpstr>Building the Baseline Project Plan</vt:lpstr>
      <vt:lpstr>Building the Baseline Project Plan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760</cp:revision>
  <cp:lastPrinted>1601-01-01T00:00:00Z</cp:lastPrinted>
  <dcterms:created xsi:type="dcterms:W3CDTF">2000-04-11T00:26:26Z</dcterms:created>
  <dcterms:modified xsi:type="dcterms:W3CDTF">2022-03-10T02:48:53Z</dcterms:modified>
</cp:coreProperties>
</file>