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41"/>
  </p:notesMasterIdLst>
  <p:handoutMasterIdLst>
    <p:handoutMasterId r:id="rId42"/>
  </p:handoutMasterIdLst>
  <p:sldIdLst>
    <p:sldId id="256" r:id="rId2"/>
    <p:sldId id="257" r:id="rId3"/>
    <p:sldId id="258" r:id="rId4"/>
    <p:sldId id="259" r:id="rId5"/>
    <p:sldId id="260" r:id="rId6"/>
    <p:sldId id="30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309" r:id="rId37"/>
    <p:sldId id="294" r:id="rId38"/>
    <p:sldId id="305" r:id="rId39"/>
    <p:sldId id="306"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75834" autoAdjust="0"/>
  </p:normalViewPr>
  <p:slideViewPr>
    <p:cSldViewPr>
      <p:cViewPr varScale="1">
        <p:scale>
          <a:sx n="86" d="100"/>
          <a:sy n="86" d="100"/>
        </p:scale>
        <p:origin x="12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65998E-3104-47DA-A97E-C40DFD54075D}"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Tree>
    <p:extLst>
      <p:ext uri="{BB962C8B-B14F-4D97-AF65-F5344CB8AC3E}">
        <p14:creationId xmlns:p14="http://schemas.microsoft.com/office/powerpoint/2010/main" val="17058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 is a typical interview guide. This gives the interviewer</a:t>
            </a:r>
            <a:r>
              <a:rPr lang="en-US" altLang="en-US" baseline="0" dirty="0">
                <a:latin typeface="Arial" panose="020B0604020202020204" pitchFamily="34" charset="0"/>
                <a:cs typeface="Arial" panose="020B0604020202020204" pitchFamily="34" charset="0"/>
              </a:rPr>
              <a:t> explicit instructions and time estimates for the interview. It helps to prepare the interviewer for conducting the interview.</a:t>
            </a:r>
            <a:endParaRPr lang="en-US" altLang="en-US" dirty="0">
              <a:latin typeface="Arial" panose="020B0604020202020204" pitchFamily="34" charset="0"/>
              <a:cs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C9F20F-5E59-4A5A-A98D-0514E99FA898}"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Tree>
    <p:extLst>
      <p:ext uri="{BB962C8B-B14F-4D97-AF65-F5344CB8AC3E}">
        <p14:creationId xmlns:p14="http://schemas.microsoft.com/office/powerpoint/2010/main" val="90297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As you can see, there are spaces in the</a:t>
            </a:r>
            <a:r>
              <a:rPr lang="en-US" altLang="en-US" baseline="0" dirty="0">
                <a:latin typeface="Arial" panose="020B0604020202020204" pitchFamily="34" charset="0"/>
                <a:cs typeface="Arial" panose="020B0604020202020204" pitchFamily="34" charset="0"/>
              </a:rPr>
              <a:t> document for taking notes in a structured manner.</a:t>
            </a:r>
            <a:endParaRPr lang="en-US" altLang="en-US" dirty="0">
              <a:latin typeface="Arial" panose="020B0604020202020204" pitchFamily="34" charset="0"/>
              <a:cs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95BB93-D5AB-4C29-B183-1C3453FD611C}"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Tree>
    <p:extLst>
      <p:ext uri="{BB962C8B-B14F-4D97-AF65-F5344CB8AC3E}">
        <p14:creationId xmlns:p14="http://schemas.microsoft.com/office/powerpoint/2010/main" val="108848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Often we start</a:t>
            </a:r>
            <a:r>
              <a:rPr lang="en-US" altLang="en-US" baseline="0" dirty="0">
                <a:latin typeface="Arial" panose="020B0604020202020204" pitchFamily="34" charset="0"/>
                <a:cs typeface="Arial" panose="020B0604020202020204" pitchFamily="34" charset="0"/>
              </a:rPr>
              <a:t> with more open-ended questions, and probe with more closed-ended questions as follow-up.</a:t>
            </a:r>
            <a:endParaRPr lang="en-US" altLang="en-US" dirty="0">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97F87F-FAFD-4933-8ADF-3C630D190D8D}"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Tree>
    <p:extLst>
      <p:ext uri="{BB962C8B-B14F-4D97-AF65-F5344CB8AC3E}">
        <p14:creationId xmlns:p14="http://schemas.microsoft.com/office/powerpoint/2010/main" val="700886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reiterates some things we talked about earlier. Note the importance of phrasing your questions</a:t>
            </a:r>
            <a:r>
              <a:rPr lang="en-US" baseline="0" dirty="0"/>
              <a:t> and comments in a neutral manner so as not to manipulate the interviewee’s response. During an interview, you should be recording the interviewee’s thoughts, not your own. Later you can analyze what the interviewee said, and you want to make sure you got it right. </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14</a:t>
            </a:fld>
            <a:endParaRPr lang="en-US" altLang="en-US"/>
          </a:p>
        </p:txBody>
      </p:sp>
    </p:spTree>
    <p:extLst>
      <p:ext uri="{BB962C8B-B14F-4D97-AF65-F5344CB8AC3E}">
        <p14:creationId xmlns:p14="http://schemas.microsoft.com/office/powerpoint/2010/main" val="682877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Individual</a:t>
            </a:r>
            <a:r>
              <a:rPr lang="en-US" altLang="en-US" baseline="0" dirty="0">
                <a:latin typeface="Arial" panose="020B0604020202020204" pitchFamily="34" charset="0"/>
                <a:cs typeface="Arial" panose="020B0604020202020204" pitchFamily="34" charset="0"/>
              </a:rPr>
              <a:t> interviews have their limits.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Group</a:t>
            </a:r>
            <a:r>
              <a:rPr lang="en-US" altLang="en-US" baseline="0" dirty="0">
                <a:latin typeface="Arial" panose="020B0604020202020204" pitchFamily="34" charset="0"/>
                <a:cs typeface="Arial" panose="020B0604020202020204" pitchFamily="34" charset="0"/>
              </a:rPr>
              <a:t> interviews come with their own sets of advantages and disadvantages, as we’ll see next.</a:t>
            </a:r>
            <a:endParaRPr lang="en-US" altLang="en-US" dirty="0">
              <a:latin typeface="Arial" panose="020B0604020202020204" pitchFamily="34" charset="0"/>
              <a:cs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E892AC-4F7B-4907-9236-0C640A40A068}"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Tree>
    <p:extLst>
      <p:ext uri="{BB962C8B-B14F-4D97-AF65-F5344CB8AC3E}">
        <p14:creationId xmlns:p14="http://schemas.microsoft.com/office/powerpoint/2010/main" val="389685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7D823E-E3D8-48D0-81F4-0883B70FDDFB}"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spTree>
    <p:extLst>
      <p:ext uri="{BB962C8B-B14F-4D97-AF65-F5344CB8AC3E}">
        <p14:creationId xmlns:p14="http://schemas.microsoft.com/office/powerpoint/2010/main" val="1693542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Nominal Group Technique is a good brainstorming approach. </a:t>
            </a:r>
          </a:p>
          <a:p>
            <a:endParaRPr lang="en-US" altLang="en-US" dirty="0">
              <a:latin typeface="Arial" panose="020B0604020202020204" pitchFamily="34" charset="0"/>
              <a:cs typeface="Arial" panose="020B0604020202020204" pitchFamily="34" charset="0"/>
            </a:endParaRPr>
          </a:p>
          <a:p>
            <a:r>
              <a:rPr kumimoji="1" lang="en-US" sz="1200" b="0" i="0" u="none" strike="noStrike" kern="1200" baseline="0" dirty="0">
                <a:solidFill>
                  <a:schemeClr val="tx1"/>
                </a:solidFill>
                <a:latin typeface="Arial" charset="0"/>
                <a:ea typeface="+mn-ea"/>
                <a:cs typeface="Arial" charset="0"/>
              </a:rPr>
              <a:t>In a requirements determination context, the ideas being sought in an NGT exercise would typically apply to problems with the existing system or ideas for new features in the system being developed. The end result would be a list of either problems or features that group members themselves had generated and prioritized.</a:t>
            </a:r>
          </a:p>
          <a:p>
            <a:endParaRPr kumimoji="1" lang="en-US" altLang="en-US" sz="1200" b="0" i="0" u="none" strike="noStrike" kern="1200" baseline="0" dirty="0">
              <a:solidFill>
                <a:schemeClr val="tx1"/>
              </a:solidFill>
              <a:latin typeface="Arial" charset="0"/>
              <a:ea typeface="+mn-ea"/>
              <a:cs typeface="Arial" charset="0"/>
            </a:endParaRPr>
          </a:p>
          <a:p>
            <a:r>
              <a:rPr kumimoji="1" lang="en-US" altLang="en-US" sz="1200" b="0" i="0" u="none" strike="noStrike" kern="1200" baseline="0" dirty="0">
                <a:solidFill>
                  <a:schemeClr val="tx1"/>
                </a:solidFill>
                <a:latin typeface="Arial" charset="0"/>
                <a:ea typeface="+mn-ea"/>
                <a:cs typeface="Arial" charset="0"/>
              </a:rPr>
              <a:t>We’ll talk more about JAD (joint application design) later.</a:t>
            </a:r>
            <a:endParaRPr lang="en-US" altLang="en-US" dirty="0">
              <a:latin typeface="Arial" panose="020B0604020202020204" pitchFamily="34" charset="0"/>
              <a:cs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D6C20F-5DF2-4620-A531-7844379247F1}" type="slidenum">
              <a:rPr lang="en-US" altLang="en-US">
                <a:latin typeface="Tahoma" panose="020B0604030504040204" pitchFamily="34" charset="0"/>
              </a:rPr>
              <a:pPr eaLnBrk="1" hangingPunct="1"/>
              <a:t>17</a:t>
            </a:fld>
            <a:endParaRPr lang="en-US" altLang="en-US">
              <a:latin typeface="Tahoma" panose="020B0604030504040204" pitchFamily="34" charset="0"/>
            </a:endParaRPr>
          </a:p>
        </p:txBody>
      </p:sp>
    </p:spTree>
    <p:extLst>
      <p:ext uri="{BB962C8B-B14F-4D97-AF65-F5344CB8AC3E}">
        <p14:creationId xmlns:p14="http://schemas.microsoft.com/office/powerpoint/2010/main" val="427415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It’s important to get a good idea of the “day in the life” of the users</a:t>
            </a:r>
            <a:r>
              <a:rPr lang="en-US" altLang="en-US" baseline="0" dirty="0">
                <a:latin typeface="Arial" panose="020B0604020202020204" pitchFamily="34" charset="0"/>
                <a:cs typeface="Arial" panose="020B0604020202020204" pitchFamily="34" charset="0"/>
              </a:rPr>
              <a:t> of your potential system. Observing them in their “natural environment” is one way to do this, and can give useful information. But, people often won’t behave in exactly the same way when you are watching them, so it’s not perfect information. And, as is also true with interviews, this takes time and effort to do.</a:t>
            </a:r>
            <a:endParaRPr lang="en-US" altLang="en-US" dirty="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2C54C2-518C-4E9B-91B3-18CA0E4568C1}" type="slidenum">
              <a:rPr lang="en-US" altLang="en-US">
                <a:latin typeface="Tahoma" panose="020B0604030504040204" pitchFamily="34" charset="0"/>
              </a:rPr>
              <a:pPr eaLnBrk="1" hangingPunct="1"/>
              <a:t>18</a:t>
            </a:fld>
            <a:endParaRPr lang="en-US" altLang="en-US">
              <a:latin typeface="Tahoma" panose="020B0604030504040204" pitchFamily="34" charset="0"/>
            </a:endParaRPr>
          </a:p>
        </p:txBody>
      </p:sp>
    </p:spTree>
    <p:extLst>
      <p:ext uri="{BB962C8B-B14F-4D97-AF65-F5344CB8AC3E}">
        <p14:creationId xmlns:p14="http://schemas.microsoft.com/office/powerpoint/2010/main" val="61621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Documents can include </a:t>
            </a:r>
            <a:r>
              <a:rPr kumimoji="1" lang="en-US" sz="1200" b="0" i="0" u="none" strike="noStrike" kern="1200" baseline="0" dirty="0">
                <a:solidFill>
                  <a:schemeClr val="tx1"/>
                </a:solidFill>
                <a:latin typeface="Arial" charset="0"/>
                <a:ea typeface="+mn-ea"/>
                <a:cs typeface="Arial" charset="0"/>
              </a:rPr>
              <a:t>organizational mission statements, business plans, organization charts, business policy manuals, job descriptions, internal and external correspondence, reports from prior organizational studies, written work procedures, and others.</a:t>
            </a:r>
            <a:endParaRPr lang="en-US" altLang="en-US" dirty="0">
              <a:latin typeface="Arial" panose="020B0604020202020204" pitchFamily="34" charset="0"/>
              <a:cs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8C16DD-40E9-4757-8BDC-BF4216465425}"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spTree>
    <p:extLst>
      <p:ext uri="{BB962C8B-B14F-4D97-AF65-F5344CB8AC3E}">
        <p14:creationId xmlns:p14="http://schemas.microsoft.com/office/powerpoint/2010/main" val="350555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457576-0958-4FDF-A5D4-397B52EDB965}"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732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A47B73-87EE-4A01-AE59-3FFF647CA00E}"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These documents can reveal a lot of useful information for the systems analyst. Here are a few. </a:t>
            </a:r>
          </a:p>
        </p:txBody>
      </p:sp>
    </p:spTree>
    <p:extLst>
      <p:ext uri="{BB962C8B-B14F-4D97-AF65-F5344CB8AC3E}">
        <p14:creationId xmlns:p14="http://schemas.microsoft.com/office/powerpoint/2010/main" val="3461472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Procedures as well as other documents aren’t perfect sources of information. As we saw earlier, the same</a:t>
            </a:r>
            <a:r>
              <a:rPr lang="en-US" altLang="en-US" baseline="0" dirty="0">
                <a:latin typeface="Arial" panose="020B0604020202020204" pitchFamily="34" charset="0"/>
                <a:cs typeface="Arial" panose="020B0604020202020204" pitchFamily="34" charset="0"/>
              </a:rPr>
              <a:t> is true for both individual and group interviews. That’s why you need to use a variety of different sources of information and techniques of information gathering.</a:t>
            </a:r>
            <a:endParaRPr lang="en-US" altLang="en-US" dirty="0">
              <a:latin typeface="Arial" panose="020B0604020202020204" pitchFamily="34" charset="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AED73-BFDE-46AD-815B-899BC7CE14DA}" type="slidenum">
              <a:rPr lang="en-US" altLang="en-US">
                <a:latin typeface="Tahoma" panose="020B0604030504040204" pitchFamily="34" charset="0"/>
              </a:rPr>
              <a:pPr eaLnBrk="1" hangingPunct="1"/>
              <a:t>21</a:t>
            </a:fld>
            <a:endParaRPr lang="en-US" altLang="en-US">
              <a:latin typeface="Tahoma" panose="020B0604030504040204" pitchFamily="34" charset="0"/>
            </a:endParaRPr>
          </a:p>
        </p:txBody>
      </p:sp>
    </p:spTree>
    <p:extLst>
      <p:ext uri="{BB962C8B-B14F-4D97-AF65-F5344CB8AC3E}">
        <p14:creationId xmlns:p14="http://schemas.microsoft.com/office/powerpoint/2010/main" val="1536554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Here’s the formal/informal</a:t>
            </a:r>
            <a:r>
              <a:rPr lang="en-US" altLang="en-US" baseline="0" dirty="0">
                <a:latin typeface="Arial" panose="020B0604020202020204" pitchFamily="34" charset="0"/>
                <a:cs typeface="Arial" panose="020B0604020202020204" pitchFamily="34" charset="0"/>
              </a:rPr>
              <a:t> dichotomy we were talking about earlier. As you can see, the documentation gives the formal view, whereas the interviews and observations often uncover the informal processes.</a:t>
            </a:r>
            <a:endParaRPr lang="en-US" altLang="en-US" dirty="0">
              <a:latin typeface="Arial" panose="020B0604020202020204" pitchFamily="34" charset="0"/>
              <a:cs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90E495-94BF-47E8-8A04-FAD78DA64F80}" type="slidenum">
              <a:rPr lang="en-US" altLang="en-US">
                <a:latin typeface="Tahoma" panose="020B0604030504040204" pitchFamily="34" charset="0"/>
              </a:rPr>
              <a:pPr eaLnBrk="1" hangingPunct="1"/>
              <a:t>22</a:t>
            </a:fld>
            <a:endParaRPr lang="en-US" altLang="en-US">
              <a:latin typeface="Tahoma" panose="020B0604030504040204" pitchFamily="34" charset="0"/>
            </a:endParaRPr>
          </a:p>
        </p:txBody>
      </p:sp>
    </p:spTree>
    <p:extLst>
      <p:ext uri="{BB962C8B-B14F-4D97-AF65-F5344CB8AC3E}">
        <p14:creationId xmlns:p14="http://schemas.microsoft.com/office/powerpoint/2010/main" val="673546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F006C3-EA24-4055-8DE5-4729D226CF2C}" type="slidenum">
              <a:rPr lang="en-US" altLang="en-US">
                <a:latin typeface="Tahoma" panose="020B0604030504040204" pitchFamily="34" charset="0"/>
              </a:rPr>
              <a:pPr eaLnBrk="1" hangingPunct="1"/>
              <a:t>23</a:t>
            </a:fld>
            <a:endParaRPr lang="en-US" altLang="en-US">
              <a:latin typeface="Tahoma" panose="020B0604030504040204" pitchFamily="34" charset="0"/>
            </a:endParaRPr>
          </a:p>
        </p:txBody>
      </p:sp>
    </p:spTree>
    <p:extLst>
      <p:ext uri="{BB962C8B-B14F-4D97-AF65-F5344CB8AC3E}">
        <p14:creationId xmlns:p14="http://schemas.microsoft.com/office/powerpoint/2010/main" val="3983226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is</a:t>
            </a:r>
            <a:r>
              <a:rPr lang="en-US" altLang="en-US" baseline="0" dirty="0">
                <a:latin typeface="Arial" panose="020B0604020202020204" pitchFamily="34" charset="0"/>
                <a:cs typeface="Arial" panose="020B0604020202020204" pitchFamily="34" charset="0"/>
              </a:rPr>
              <a:t> a very typical business document. You can see from this the type of data that would be needed in a database from looking at forms like this. Also, the layout of this sort of form gives a systems analyst some guidance in determining how screenshots should look in the system do be designed.</a:t>
            </a:r>
            <a:endParaRPr lang="en-US" altLang="en-US" dirty="0">
              <a:latin typeface="Arial" panose="020B0604020202020204" pitchFamily="34" charset="0"/>
              <a:cs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9265EC-6E65-45FD-93BD-7A876841231B}" type="slidenum">
              <a:rPr lang="en-US" altLang="en-US">
                <a:latin typeface="Tahoma" panose="020B0604030504040204" pitchFamily="34" charset="0"/>
              </a:rPr>
              <a:pPr eaLnBrk="1" hangingPunct="1"/>
              <a:t>24</a:t>
            </a:fld>
            <a:endParaRPr lang="en-US" altLang="en-US">
              <a:latin typeface="Tahoma" panose="020B0604030504040204" pitchFamily="34" charset="0"/>
            </a:endParaRPr>
          </a:p>
        </p:txBody>
      </p:sp>
    </p:spTree>
    <p:extLst>
      <p:ext uri="{BB962C8B-B14F-4D97-AF65-F5344CB8AC3E}">
        <p14:creationId xmlns:p14="http://schemas.microsoft.com/office/powerpoint/2010/main" val="2302965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cs typeface="Arial" panose="020B0604020202020204" pitchFamily="34" charset="0"/>
              </a:rPr>
              <a:t>Whereas business forms serve as guidelines for user input screens, reports give guidelines for outputs that</a:t>
            </a:r>
            <a:r>
              <a:rPr lang="en-US" altLang="en-US" baseline="0" dirty="0">
                <a:latin typeface="Arial" panose="020B0604020202020204" pitchFamily="34" charset="0"/>
                <a:cs typeface="Arial" panose="020B0604020202020204" pitchFamily="34" charset="0"/>
              </a:rPr>
              <a:t> should be produced by the proposed system.</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Current</a:t>
            </a:r>
            <a:r>
              <a:rPr lang="en-US" altLang="en-US" baseline="0" dirty="0">
                <a:latin typeface="Arial" panose="020B0604020202020204" pitchFamily="34" charset="0"/>
                <a:cs typeface="Arial" panose="020B0604020202020204" pitchFamily="34" charset="0"/>
              </a:rPr>
              <a:t> information systems will typically have some documentation. These could be diagrams like DFDs or ER diagrams, user’s manuals, project workbooks from previous project, etc. These are very useful for understanding how a system currently operates.</a:t>
            </a:r>
            <a:endParaRPr lang="en-US" altLang="en-US" dirty="0">
              <a:latin typeface="Arial" panose="020B0604020202020204" pitchFamily="34" charset="0"/>
              <a:cs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F4A9CC-5F16-45F4-AD21-3C7A25A78C7C}" type="slidenum">
              <a:rPr lang="en-US" altLang="en-US">
                <a:latin typeface="Tahoma" panose="020B0604030504040204" pitchFamily="34" charset="0"/>
              </a:rPr>
              <a:pPr eaLnBrk="1" hangingPunct="1"/>
              <a:t>25</a:t>
            </a:fld>
            <a:endParaRPr lang="en-US" altLang="en-US">
              <a:latin typeface="Tahoma" panose="020B0604030504040204" pitchFamily="34" charset="0"/>
            </a:endParaRPr>
          </a:p>
        </p:txBody>
      </p:sp>
    </p:spTree>
    <p:extLst>
      <p:ext uri="{BB962C8B-B14F-4D97-AF65-F5344CB8AC3E}">
        <p14:creationId xmlns:p14="http://schemas.microsoft.com/office/powerpoint/2010/main" val="3378946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table compares</a:t>
            </a:r>
            <a:r>
              <a:rPr lang="en-US" altLang="en-US" baseline="0" dirty="0">
                <a:latin typeface="Arial" panose="020B0604020202020204" pitchFamily="34" charset="0"/>
                <a:cs typeface="Arial" panose="020B0604020202020204" pitchFamily="34" charset="0"/>
              </a:rPr>
              <a:t> direct observation vs. document analysis. Each has its advantages and disadvantages. </a:t>
            </a:r>
          </a:p>
          <a:p>
            <a:endParaRPr lang="en-US" altLang="en-US" baseline="0" dirty="0">
              <a:latin typeface="Arial" panose="020B0604020202020204" pitchFamily="34" charset="0"/>
              <a:cs typeface="Arial" panose="020B0604020202020204" pitchFamily="34" charset="0"/>
            </a:endParaRPr>
          </a:p>
          <a:p>
            <a:endParaRPr lang="en-US" altLang="en-US" baseline="0">
              <a:latin typeface="Arial" panose="020B0604020202020204" pitchFamily="34" charset="0"/>
              <a:cs typeface="Arial" panose="020B0604020202020204" pitchFamily="34" charset="0"/>
            </a:endParaRPr>
          </a:p>
          <a:p>
            <a:r>
              <a:rPr lang="en-US" altLang="en-US" baseline="0">
                <a:latin typeface="Arial" panose="020B0604020202020204" pitchFamily="34" charset="0"/>
                <a:cs typeface="Arial" panose="020B0604020202020204" pitchFamily="34" charset="0"/>
              </a:rPr>
              <a:t>You’ll </a:t>
            </a:r>
            <a:r>
              <a:rPr lang="en-US" altLang="en-US" baseline="0" dirty="0">
                <a:latin typeface="Arial" panose="020B0604020202020204" pitchFamily="34" charset="0"/>
                <a:cs typeface="Arial" panose="020B0604020202020204" pitchFamily="34" charset="0"/>
              </a:rPr>
              <a:t>want to use a combination of these, along with interviews and also along with the more contemporary and computer assisted methods, which we discuss next.</a:t>
            </a:r>
            <a:endParaRPr lang="en-US" altLang="en-US" dirty="0">
              <a:latin typeface="Arial" panose="020B0604020202020204" pitchFamily="34" charset="0"/>
              <a:cs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0C0135-1700-4FCB-8815-FE6397BC1440}" type="slidenum">
              <a:rPr lang="en-US" altLang="en-US">
                <a:latin typeface="Tahoma" panose="020B0604030504040204" pitchFamily="34" charset="0"/>
              </a:rPr>
              <a:pPr eaLnBrk="1" hangingPunct="1"/>
              <a:t>26</a:t>
            </a:fld>
            <a:endParaRPr lang="en-US" altLang="en-US">
              <a:latin typeface="Tahoma" panose="020B0604030504040204" pitchFamily="34" charset="0"/>
            </a:endParaRPr>
          </a:p>
        </p:txBody>
      </p:sp>
    </p:spTree>
    <p:extLst>
      <p:ext uri="{BB962C8B-B14F-4D97-AF65-F5344CB8AC3E}">
        <p14:creationId xmlns:p14="http://schemas.microsoft.com/office/powerpoint/2010/main" val="861688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A9752E-BDBE-447A-9BC3-5A90B704813C}" type="slidenum">
              <a:rPr lang="en-US" altLang="en-US">
                <a:latin typeface="Tahoma" panose="020B0604030504040204" pitchFamily="34" charset="0"/>
              </a:rPr>
              <a:pPr eaLnBrk="1" hangingPunct="1"/>
              <a:t>27</a:t>
            </a:fld>
            <a:endParaRPr lang="en-US" altLang="en-US">
              <a:latin typeface="Tahoma" panose="020B060403050404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Up to now, we discussed the traditional requirements gathering methods of interviewing, observation, and document analysis. More</a:t>
            </a:r>
            <a:r>
              <a:rPr lang="en-US" altLang="en-US" baseline="0" dirty="0">
                <a:latin typeface="Arial" panose="020B0604020202020204" pitchFamily="34" charset="0"/>
                <a:cs typeface="Arial" panose="020B0604020202020204" pitchFamily="34" charset="0"/>
              </a:rPr>
              <a:t> modern approaches have been developed, thanks largely to advances in information technology that provide computerized tools for assisting with various elements of systems analysis. We’ll talk about a few of these approaches now.</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Here we three the three main “contemporary methods”. All of these involve use of computer technology. </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JAD is a team-oriented methodology that combines group decision making practices with technologies to support them.</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CASE tools have been discussed before. These are useful for many SDLC tasks, including requirements determination.</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The system prototypes approach ties in nicely with discussion we had earlier (in chapter 1) about rapid application development and agile methodologies. </a:t>
            </a:r>
          </a:p>
        </p:txBody>
      </p:sp>
    </p:spTree>
    <p:extLst>
      <p:ext uri="{BB962C8B-B14F-4D97-AF65-F5344CB8AC3E}">
        <p14:creationId xmlns:p14="http://schemas.microsoft.com/office/powerpoint/2010/main" val="2601469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Although we call JAD a “contemporary method”,</a:t>
            </a:r>
            <a:r>
              <a:rPr lang="en-US" altLang="en-US" baseline="0" dirty="0">
                <a:latin typeface="Arial" panose="020B0604020202020204" pitchFamily="34" charset="0"/>
                <a:cs typeface="Arial" panose="020B0604020202020204" pitchFamily="34" charset="0"/>
              </a:rPr>
              <a:t> you can see that it’s been around for a long time.</a:t>
            </a:r>
            <a:endParaRPr lang="en-US" alt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948A50-3770-41D2-A58C-E99921341AE5}"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spTree>
    <p:extLst>
      <p:ext uri="{BB962C8B-B14F-4D97-AF65-F5344CB8AC3E}">
        <p14:creationId xmlns:p14="http://schemas.microsoft.com/office/powerpoint/2010/main" val="3194487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is a typical JAD room. Note that each station on the table includes laptops. The</a:t>
            </a:r>
            <a:r>
              <a:rPr lang="en-US" altLang="en-US" baseline="0" dirty="0">
                <a:latin typeface="Arial" panose="020B0604020202020204" pitchFamily="34" charset="0"/>
                <a:cs typeface="Arial" panose="020B0604020202020204" pitchFamily="34" charset="0"/>
              </a:rPr>
              <a:t> project should be able to display content from a laptop. The JAD room is a meeting room, but with additional computing facilities to assist with group decision making.</a:t>
            </a:r>
            <a:endParaRPr lang="en-US" altLang="en-US" dirty="0">
              <a:latin typeface="Arial" panose="020B0604020202020204" pitchFamily="34" charset="0"/>
              <a:cs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25C21F-2572-438F-9D40-D4C7C4AEB58B}"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Tree>
    <p:extLst>
      <p:ext uri="{BB962C8B-B14F-4D97-AF65-F5344CB8AC3E}">
        <p14:creationId xmlns:p14="http://schemas.microsoft.com/office/powerpoint/2010/main" val="391356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6B4F4D-57F7-4E7D-A8CB-1AEC9C9C4A8D}"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602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865817-EEC1-460D-8D01-B0E35109B5AA}" type="slidenum">
              <a:rPr lang="en-US" altLang="en-US">
                <a:latin typeface="Tahoma" panose="020B0604030504040204" pitchFamily="34" charset="0"/>
              </a:rPr>
              <a:pPr eaLnBrk="1" hangingPunct="1"/>
              <a:t>30</a:t>
            </a:fld>
            <a:endParaRPr lang="en-US" altLang="en-US">
              <a:latin typeface="Tahoma" panose="020B060403050404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There are specific JAD roles in the meeting, as listed here.</a:t>
            </a:r>
          </a:p>
        </p:txBody>
      </p:sp>
    </p:spTree>
    <p:extLst>
      <p:ext uri="{BB962C8B-B14F-4D97-AF65-F5344CB8AC3E}">
        <p14:creationId xmlns:p14="http://schemas.microsoft.com/office/powerpoint/2010/main" val="3530432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6D7D91-2211-46AD-BA66-E9AB292A32B1}" type="slidenum">
              <a:rPr lang="en-US" altLang="en-US">
                <a:latin typeface="Tahoma" panose="020B0604030504040204" pitchFamily="34" charset="0"/>
              </a:rPr>
              <a:pPr eaLnBrk="1" hangingPunct="1"/>
              <a:t>31</a:t>
            </a:fld>
            <a:endParaRPr lang="en-US" altLang="en-US">
              <a:latin typeface="Tahoma" panose="020B060403050404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It shouldn’t be surprising</a:t>
            </a:r>
            <a:r>
              <a:rPr lang="en-US" altLang="en-US" baseline="0" dirty="0">
                <a:latin typeface="Arial" panose="020B0604020202020204" pitchFamily="34" charset="0"/>
                <a:cs typeface="Arial" panose="020B0604020202020204" pitchFamily="34" charset="0"/>
              </a:rPr>
              <a:t> that these are the end results of a JAD session. In general, what comes out of requirements determination, whether you are doing interviews, observation, document analysis, JAD, or other techniques is what we see on this slide. </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JAD sessions can be lively and even heated. Interpersonal and communication skills are very important.</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363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1F172E-16A6-448D-A2F3-DDB68181161E}" type="slidenum">
              <a:rPr lang="en-US" altLang="en-US">
                <a:latin typeface="Tahoma" panose="020B0604030504040204" pitchFamily="34" charset="0"/>
              </a:rPr>
              <a:pPr eaLnBrk="1" hangingPunct="1"/>
              <a:t>32</a:t>
            </a:fld>
            <a:endParaRPr lang="en-US" altLang="en-US">
              <a:latin typeface="Tahoma" panose="020B060403050404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9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8414DF-0F9B-4465-8C47-7A9A86059D76}" type="slidenum">
              <a:rPr lang="en-US" altLang="en-US">
                <a:latin typeface="Tahoma" panose="020B0604030504040204" pitchFamily="34" charset="0"/>
              </a:rPr>
              <a:pPr eaLnBrk="1" hangingPunct="1"/>
              <a:t>35</a:t>
            </a:fld>
            <a:endParaRPr lang="en-US" altLang="en-US">
              <a:latin typeface="Tahoma" panose="020B060403050404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3977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8414DF-0F9B-4465-8C47-7A9A86059D76}" type="slidenum">
              <a:rPr lang="en-US" altLang="en-US">
                <a:latin typeface="Tahoma" panose="020B0604030504040204" pitchFamily="34" charset="0"/>
              </a:rPr>
              <a:pPr eaLnBrk="1" hangingPunct="1"/>
              <a:t>36</a:t>
            </a:fld>
            <a:endParaRPr lang="en-US" altLang="en-US">
              <a:latin typeface="Tahoma" panose="020B060403050404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9225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53BF85-BE07-482A-A439-6CADB6926688}" type="slidenum">
              <a:rPr lang="en-US" altLang="en-US">
                <a:latin typeface="Tahoma" panose="020B0604030504040204" pitchFamily="34" charset="0"/>
              </a:rPr>
              <a:pPr eaLnBrk="1" hangingPunct="1"/>
              <a:t>37</a:t>
            </a:fld>
            <a:endParaRPr lang="en-US" altLang="en-US">
              <a:latin typeface="Tahoma" panose="020B060403050404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0575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041A3D-D4DB-410C-BECC-E5ED36645B66}" type="slidenum">
              <a:rPr lang="en-US" altLang="en-US">
                <a:latin typeface="Tahoma" panose="020B0604030504040204" pitchFamily="34" charset="0"/>
              </a:rPr>
              <a:pPr eaLnBrk="1" hangingPunct="1"/>
              <a:t>38</a:t>
            </a:fld>
            <a:endParaRPr lang="en-US" altLang="en-US">
              <a:latin typeface="Tahoma" panose="020B0604030504040204" pitchFamily="34" charset="0"/>
            </a:endParaRPr>
          </a:p>
        </p:txBody>
      </p:sp>
    </p:spTree>
    <p:extLst>
      <p:ext uri="{BB962C8B-B14F-4D97-AF65-F5344CB8AC3E}">
        <p14:creationId xmlns:p14="http://schemas.microsoft.com/office/powerpoint/2010/main" val="3430098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2D228D-9786-42E4-B8D9-9EC3467D9860}" type="slidenum">
              <a:rPr lang="en-US" altLang="en-US">
                <a:latin typeface="Tahoma" panose="020B0604030504040204" pitchFamily="34" charset="0"/>
              </a:rPr>
              <a:pPr eaLnBrk="1" hangingPunct="1"/>
              <a:t>39</a:t>
            </a:fld>
            <a:endParaRPr lang="en-US" altLang="en-US">
              <a:latin typeface="Tahoma" panose="020B0604030504040204" pitchFamily="34" charset="0"/>
            </a:endParaRPr>
          </a:p>
        </p:txBody>
      </p:sp>
    </p:spTree>
    <p:extLst>
      <p:ext uri="{BB962C8B-B14F-4D97-AF65-F5344CB8AC3E}">
        <p14:creationId xmlns:p14="http://schemas.microsoft.com/office/powerpoint/2010/main" val="24249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At this point</a:t>
            </a:r>
            <a:r>
              <a:rPr lang="en-US" altLang="en-US" baseline="0" dirty="0">
                <a:latin typeface="Arial" panose="020B0604020202020204" pitchFamily="34" charset="0"/>
                <a:cs typeface="Arial" panose="020B0604020202020204" pitchFamily="34" charset="0"/>
              </a:rPr>
              <a:t> the planning phase has ended. If we think of this as a waterfall model, the results of planning are fairly stable, and we move forward to the next distinct stage.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In the analysis phase, we need to first get a good idea of what the requirements of the system are, and secondly characterize them in a structure that leads amenably into a system design. In this chapter we focus on requirements determination, and in the next we focus on requirements structuring. </a:t>
            </a:r>
            <a:endParaRPr lang="en-US" altLang="en-US" dirty="0">
              <a:latin typeface="Arial" panose="020B0604020202020204" pitchFamily="34" charset="0"/>
              <a:cs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496B6-85C5-4994-A073-7793C61DBE5C}"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Tree>
    <p:extLst>
      <p:ext uri="{BB962C8B-B14F-4D97-AF65-F5344CB8AC3E}">
        <p14:creationId xmlns:p14="http://schemas.microsoft.com/office/powerpoint/2010/main" val="417538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There is a certain attitude that fits</a:t>
            </a:r>
            <a:r>
              <a:rPr lang="en-US" altLang="en-US" baseline="0" dirty="0">
                <a:latin typeface="Arial" panose="020B0604020202020204" pitchFamily="34" charset="0"/>
                <a:cs typeface="Arial" panose="020B0604020202020204" pitchFamily="34" charset="0"/>
              </a:rPr>
              <a:t> well with the systems analyst role. This person doesn’t take things at face value but instead tries to dig deep. This person also balances the perspectives of all the people he or she interacts with, and isn’t weighed down by perceived obstacles. The ability to “think outside the box” is important.</a:t>
            </a:r>
            <a:endParaRPr lang="en-US" altLang="en-US" dirty="0">
              <a:latin typeface="Arial" panose="020B0604020202020204" pitchFamily="34" charset="0"/>
              <a:cs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A35660-4CBD-43AB-887B-5C0537C7BE4C}"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Tree>
    <p:extLst>
      <p:ext uri="{BB962C8B-B14F-4D97-AF65-F5344CB8AC3E}">
        <p14:creationId xmlns:p14="http://schemas.microsoft.com/office/powerpoint/2010/main" val="57181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will be relevant throughout the systems analysis and design process.</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6</a:t>
            </a:fld>
            <a:endParaRPr lang="en-US" altLang="en-US"/>
          </a:p>
        </p:txBody>
      </p:sp>
    </p:spTree>
    <p:extLst>
      <p:ext uri="{BB962C8B-B14F-4D97-AF65-F5344CB8AC3E}">
        <p14:creationId xmlns:p14="http://schemas.microsoft.com/office/powerpoint/2010/main" val="99507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B8D8CC-AB2A-42CE-910C-224B5FA745DA}"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spTree>
    <p:extLst>
      <p:ext uri="{BB962C8B-B14F-4D97-AF65-F5344CB8AC3E}">
        <p14:creationId xmlns:p14="http://schemas.microsoft.com/office/powerpoint/2010/main" val="1148400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These have always been used in systems</a:t>
            </a:r>
            <a:r>
              <a:rPr lang="en-US" altLang="en-US" baseline="0" dirty="0">
                <a:latin typeface="Arial" panose="020B0604020202020204" pitchFamily="34" charset="0"/>
                <a:cs typeface="Arial" panose="020B0604020202020204" pitchFamily="34" charset="0"/>
              </a:rPr>
              <a:t> development projects. Computerized tools and techniques are a more recent phenomenon.</a:t>
            </a:r>
            <a:endParaRPr lang="en-US" altLang="en-US" dirty="0">
              <a:latin typeface="Arial" panose="020B0604020202020204" pitchFamily="34" charset="0"/>
              <a:cs typeface="Arial" panose="020B0604020202020204"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AA10AB-0E0E-4EA1-890A-303D0A937E19}"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Tree>
    <p:extLst>
      <p:ext uri="{BB962C8B-B14F-4D97-AF65-F5344CB8AC3E}">
        <p14:creationId xmlns:p14="http://schemas.microsoft.com/office/powerpoint/2010/main" val="50897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199063-D4F6-461D-B6F3-F1A454565332}"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Tree>
    <p:extLst>
      <p:ext uri="{BB962C8B-B14F-4D97-AF65-F5344CB8AC3E}">
        <p14:creationId xmlns:p14="http://schemas.microsoft.com/office/powerpoint/2010/main" val="159571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6</a:t>
            </a:r>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2017 Pearson Education, Ltd.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6-</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Lst>
  <p:transition>
    <p:zoom/>
  </p:transition>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r>
              <a:rPr lang="en-US" altLang="en-US" sz="3600" b="1" dirty="0"/>
              <a:t>Determining System Requirements</a:t>
            </a:r>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a:solidFill>
                  <a:schemeClr val="tx2"/>
                </a:solidFill>
              </a:rPr>
              <a:t>Modern 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a:solidFill>
                  <a:schemeClr val="tx2"/>
                </a:solidFill>
              </a:rPr>
              <a:t>Eighth Edition, Global </a:t>
            </a:r>
            <a:r>
              <a:rPr lang="en-US" altLang="en-US" sz="2400" b="1" dirty="0">
                <a:solidFill>
                  <a:schemeClr val="tx2"/>
                </a:solidFill>
              </a:rPr>
              <a:t>Edition </a:t>
            </a:r>
            <a:br>
              <a:rPr lang="en-US" altLang="en-US" sz="4000" b="1" dirty="0">
                <a:solidFill>
                  <a:schemeClr val="tx2"/>
                </a:solidFill>
              </a:rPr>
            </a:br>
            <a:br>
              <a:rPr lang="en-US" altLang="en-US" sz="4000" b="1" dirty="0">
                <a:solidFill>
                  <a:schemeClr val="tx2"/>
                </a:solidFill>
              </a:rPr>
            </a:br>
            <a:r>
              <a:rPr lang="en-US" altLang="en-US" sz="2800" b="1" dirty="0">
                <a:solidFill>
                  <a:schemeClr val="tx2"/>
                </a:solidFill>
              </a:rPr>
              <a:t>Joseph S. Valacich</a:t>
            </a:r>
            <a:br>
              <a:rPr lang="en-US" altLang="en-US" sz="2800" b="1" dirty="0">
                <a:solidFill>
                  <a:schemeClr val="tx2"/>
                </a:solidFill>
              </a:rPr>
            </a:br>
            <a:r>
              <a:rPr lang="en-US" altLang="en-US" sz="2800" b="1" dirty="0">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en-US" sz="4000"/>
              <a:t>Guidelines for Effective Interviewing</a:t>
            </a:r>
          </a:p>
        </p:txBody>
      </p:sp>
      <p:sp>
        <p:nvSpPr>
          <p:cNvPr id="10246" name="Rectangle 3"/>
          <p:cNvSpPr>
            <a:spLocks noGrp="1" noChangeArrowheads="1"/>
          </p:cNvSpPr>
          <p:nvPr>
            <p:ph type="body" idx="1"/>
          </p:nvPr>
        </p:nvSpPr>
        <p:spPr/>
        <p:txBody>
          <a:bodyPr/>
          <a:lstStyle/>
          <a:p>
            <a:pPr eaLnBrk="1" hangingPunct="1">
              <a:lnSpc>
                <a:spcPct val="90000"/>
              </a:lnSpc>
            </a:pPr>
            <a:r>
              <a:rPr lang="en-US" altLang="en-US" sz="2800" dirty="0"/>
              <a:t>Plan the interview.</a:t>
            </a:r>
          </a:p>
          <a:p>
            <a:pPr lvl="1" eaLnBrk="1" hangingPunct="1">
              <a:lnSpc>
                <a:spcPct val="90000"/>
              </a:lnSpc>
            </a:pPr>
            <a:r>
              <a:rPr lang="en-US" altLang="en-US" sz="2400" dirty="0"/>
              <a:t>Prepare interviewee: appointment, priming questions.</a:t>
            </a:r>
          </a:p>
          <a:p>
            <a:pPr lvl="1" eaLnBrk="1" hangingPunct="1">
              <a:lnSpc>
                <a:spcPct val="90000"/>
              </a:lnSpc>
            </a:pPr>
            <a:r>
              <a:rPr lang="en-US" altLang="en-US" sz="2400" dirty="0"/>
              <a:t>Prepare agenda, checklist, questions.</a:t>
            </a:r>
          </a:p>
          <a:p>
            <a:pPr eaLnBrk="1" hangingPunct="1">
              <a:lnSpc>
                <a:spcPct val="90000"/>
              </a:lnSpc>
            </a:pPr>
            <a:r>
              <a:rPr lang="en-US" altLang="en-US" sz="2800" dirty="0"/>
              <a:t>Listen carefully and take notes (tape record if permitted).</a:t>
            </a:r>
          </a:p>
          <a:p>
            <a:pPr eaLnBrk="1" hangingPunct="1">
              <a:lnSpc>
                <a:spcPct val="90000"/>
              </a:lnSpc>
            </a:pPr>
            <a:r>
              <a:rPr lang="en-US" altLang="en-US" sz="2800" dirty="0"/>
              <a:t>Review notes within 48 hours.</a:t>
            </a:r>
          </a:p>
          <a:p>
            <a:pPr eaLnBrk="1" hangingPunct="1">
              <a:lnSpc>
                <a:spcPct val="90000"/>
              </a:lnSpc>
            </a:pPr>
            <a:r>
              <a:rPr lang="en-US" altLang="en-US" sz="2800" dirty="0"/>
              <a:t>Be neutral. </a:t>
            </a:r>
          </a:p>
          <a:p>
            <a:pPr eaLnBrk="1" hangingPunct="1">
              <a:lnSpc>
                <a:spcPct val="90000"/>
              </a:lnSpc>
            </a:pPr>
            <a:r>
              <a:rPr lang="en-US" altLang="en-US" sz="2800" dirty="0"/>
              <a:t>Seek diverse views.</a:t>
            </a:r>
          </a:p>
        </p:txBody>
      </p:sp>
    </p:spTree>
    <p:extLst>
      <p:ext uri="{BB962C8B-B14F-4D97-AF65-F5344CB8AC3E}">
        <p14:creationId xmlns:p14="http://schemas.microsoft.com/office/powerpoint/2010/main" val="637835361"/>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228600" y="304800"/>
            <a:ext cx="8610600" cy="1371600"/>
          </a:xfrm>
        </p:spPr>
        <p:txBody>
          <a:bodyPr/>
          <a:lstStyle/>
          <a:p>
            <a:pPr eaLnBrk="1" hangingPunct="1"/>
            <a:r>
              <a:rPr lang="en-US" altLang="en-US"/>
              <a:t>Interviewing and Listening (Cont.)</a:t>
            </a:r>
          </a:p>
        </p:txBody>
      </p:sp>
      <p:sp>
        <p:nvSpPr>
          <p:cNvPr id="8" name="Rectangle 9"/>
          <p:cNvSpPr>
            <a:spLocks noChangeArrowheads="1"/>
          </p:cNvSpPr>
          <p:nvPr/>
        </p:nvSpPr>
        <p:spPr bwMode="auto">
          <a:xfrm>
            <a:off x="2133600" y="60309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6-2 </a:t>
            </a:r>
            <a:r>
              <a:rPr lang="en-US" altLang="en-US" dirty="0"/>
              <a:t>Typical interview guide</a:t>
            </a:r>
          </a:p>
        </p:txBody>
      </p:sp>
      <p:pic>
        <p:nvPicPr>
          <p:cNvPr id="2" name="Picture 1"/>
          <p:cNvPicPr>
            <a:picLocks noChangeAspect="1"/>
          </p:cNvPicPr>
          <p:nvPr/>
        </p:nvPicPr>
        <p:blipFill>
          <a:blip r:embed="rId3" cstate="print"/>
          <a:stretch>
            <a:fillRect/>
          </a:stretch>
        </p:blipFill>
        <p:spPr>
          <a:xfrm>
            <a:off x="1613806" y="1371599"/>
            <a:ext cx="5723083" cy="4659313"/>
          </a:xfrm>
          <a:prstGeom prst="rect">
            <a:avLst/>
          </a:prstGeom>
        </p:spPr>
      </p:pic>
    </p:spTree>
    <p:extLst>
      <p:ext uri="{BB962C8B-B14F-4D97-AF65-F5344CB8AC3E}">
        <p14:creationId xmlns:p14="http://schemas.microsoft.com/office/powerpoint/2010/main" val="127726197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228600" y="304800"/>
            <a:ext cx="8610600" cy="1371600"/>
          </a:xfrm>
        </p:spPr>
        <p:txBody>
          <a:bodyPr/>
          <a:lstStyle/>
          <a:p>
            <a:pPr eaLnBrk="1" hangingPunct="1"/>
            <a:r>
              <a:rPr lang="en-US" altLang="en-US"/>
              <a:t>Interviewing and Listening (Cont.)</a:t>
            </a:r>
          </a:p>
        </p:txBody>
      </p:sp>
      <p:sp>
        <p:nvSpPr>
          <p:cNvPr id="12294" name="Rectangle 9"/>
          <p:cNvSpPr>
            <a:spLocks noChangeArrowheads="1"/>
          </p:cNvSpPr>
          <p:nvPr/>
        </p:nvSpPr>
        <p:spPr bwMode="auto">
          <a:xfrm>
            <a:off x="2133600" y="60309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6-2 </a:t>
            </a:r>
            <a:r>
              <a:rPr lang="en-US" altLang="en-US" dirty="0"/>
              <a:t>Typical interview guide (cont.)</a:t>
            </a:r>
          </a:p>
        </p:txBody>
      </p:sp>
      <p:pic>
        <p:nvPicPr>
          <p:cNvPr id="2" name="Picture 1"/>
          <p:cNvPicPr>
            <a:picLocks noChangeAspect="1"/>
          </p:cNvPicPr>
          <p:nvPr/>
        </p:nvPicPr>
        <p:blipFill>
          <a:blip r:embed="rId3" cstate="print"/>
          <a:stretch>
            <a:fillRect/>
          </a:stretch>
        </p:blipFill>
        <p:spPr>
          <a:xfrm>
            <a:off x="1578429" y="1371600"/>
            <a:ext cx="5663020" cy="4659313"/>
          </a:xfrm>
          <a:prstGeom prst="rect">
            <a:avLst/>
          </a:prstGeom>
        </p:spPr>
      </p:pic>
    </p:spTree>
    <p:extLst>
      <p:ext uri="{BB962C8B-B14F-4D97-AF65-F5344CB8AC3E}">
        <p14:creationId xmlns:p14="http://schemas.microsoft.com/office/powerpoint/2010/main" val="321123214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pPr eaLnBrk="1" hangingPunct="1"/>
            <a:r>
              <a:rPr lang="en-US" altLang="en-US"/>
              <a:t>Choosing Interview Questions</a:t>
            </a:r>
          </a:p>
        </p:txBody>
      </p:sp>
      <p:sp>
        <p:nvSpPr>
          <p:cNvPr id="13316" name="Content Placeholder 2"/>
          <p:cNvSpPr>
            <a:spLocks noGrp="1"/>
          </p:cNvSpPr>
          <p:nvPr>
            <p:ph idx="1"/>
          </p:nvPr>
        </p:nvSpPr>
        <p:spPr/>
        <p:txBody>
          <a:bodyPr/>
          <a:lstStyle/>
          <a:p>
            <a:pPr eaLnBrk="1" hangingPunct="1"/>
            <a:r>
              <a:rPr lang="en-US" altLang="en-US" dirty="0"/>
              <a:t>Each question in an interview guide can include both verbal and non-verbal information.</a:t>
            </a:r>
          </a:p>
          <a:p>
            <a:pPr lvl="1" eaLnBrk="1" hangingPunct="1"/>
            <a:r>
              <a:rPr lang="en-US" altLang="en-US" b="1" dirty="0"/>
              <a:t>Open-ended questions</a:t>
            </a:r>
            <a:r>
              <a:rPr lang="en-US" altLang="en-US" dirty="0"/>
              <a:t>: questions that have no pre-specified answers</a:t>
            </a:r>
          </a:p>
          <a:p>
            <a:pPr lvl="1" eaLnBrk="1" hangingPunct="1"/>
            <a:r>
              <a:rPr lang="en-US" altLang="en-US" b="1" dirty="0"/>
              <a:t>Closed-ended questions</a:t>
            </a:r>
            <a:r>
              <a:rPr lang="en-US" altLang="en-US" dirty="0"/>
              <a:t>: questions that ask those responding to choose from among a set of specified responses</a:t>
            </a:r>
          </a:p>
        </p:txBody>
      </p:sp>
    </p:spTree>
    <p:extLst>
      <p:ext uri="{BB962C8B-B14F-4D97-AF65-F5344CB8AC3E}">
        <p14:creationId xmlns:p14="http://schemas.microsoft.com/office/powerpoint/2010/main" val="146482377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Interviewing Guidelines</a:t>
            </a:r>
          </a:p>
        </p:txBody>
      </p:sp>
      <p:sp>
        <p:nvSpPr>
          <p:cNvPr id="14339" name="Content Placeholder 2"/>
          <p:cNvSpPr>
            <a:spLocks noGrp="1"/>
          </p:cNvSpPr>
          <p:nvPr>
            <p:ph idx="1"/>
          </p:nvPr>
        </p:nvSpPr>
        <p:spPr>
          <a:xfrm>
            <a:off x="457200" y="1752600"/>
            <a:ext cx="8229600" cy="3886200"/>
          </a:xfrm>
        </p:spPr>
        <p:txBody>
          <a:bodyPr/>
          <a:lstStyle/>
          <a:p>
            <a:r>
              <a:rPr lang="en-US" altLang="en-US" sz="3000"/>
              <a:t>Don’t phrase a question in a way that implies a right or wrong answer.</a:t>
            </a:r>
          </a:p>
          <a:p>
            <a:r>
              <a:rPr lang="en-US" altLang="en-US" sz="3000"/>
              <a:t>Listen very carefully.</a:t>
            </a:r>
          </a:p>
          <a:p>
            <a:r>
              <a:rPr lang="en-US" altLang="en-US" sz="3000"/>
              <a:t>Type interview notes within 48 hours after the interview.</a:t>
            </a:r>
          </a:p>
          <a:p>
            <a:r>
              <a:rPr lang="en-US" altLang="en-US" sz="3000"/>
              <a:t>Don’t set expectations about the new system unless you know these will be deliverables.</a:t>
            </a:r>
          </a:p>
          <a:p>
            <a:r>
              <a:rPr lang="en-US" altLang="en-US" sz="3000"/>
              <a:t>Seek a variety of perspectives from the interviews.</a:t>
            </a:r>
          </a:p>
          <a:p>
            <a:endParaRPr lang="en-US" altLang="en-US" sz="3000"/>
          </a:p>
          <a:p>
            <a:endParaRPr lang="en-US" altLang="en-US" sz="3000"/>
          </a:p>
          <a:p>
            <a:endParaRPr lang="en-US" altLang="en-US" sz="3000"/>
          </a:p>
        </p:txBody>
      </p:sp>
    </p:spTree>
    <p:extLst>
      <p:ext uri="{BB962C8B-B14F-4D97-AF65-F5344CB8AC3E}">
        <p14:creationId xmlns:p14="http://schemas.microsoft.com/office/powerpoint/2010/main" val="147878552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57200" y="457200"/>
            <a:ext cx="8229600" cy="990600"/>
          </a:xfrm>
        </p:spPr>
        <p:txBody>
          <a:bodyPr/>
          <a:lstStyle/>
          <a:p>
            <a:pPr eaLnBrk="1" hangingPunct="1"/>
            <a:r>
              <a:rPr lang="en-US" altLang="en-US" sz="4000"/>
              <a:t>Interviewing Groups</a:t>
            </a:r>
          </a:p>
        </p:txBody>
      </p:sp>
      <p:sp>
        <p:nvSpPr>
          <p:cNvPr id="15366" name="Rectangle 3"/>
          <p:cNvSpPr>
            <a:spLocks noGrp="1" noChangeArrowheads="1"/>
          </p:cNvSpPr>
          <p:nvPr>
            <p:ph type="body" idx="1"/>
          </p:nvPr>
        </p:nvSpPr>
        <p:spPr>
          <a:xfrm>
            <a:off x="457200" y="1524000"/>
            <a:ext cx="8229600" cy="3886200"/>
          </a:xfrm>
        </p:spPr>
        <p:txBody>
          <a:bodyPr/>
          <a:lstStyle/>
          <a:p>
            <a:pPr eaLnBrk="1" hangingPunct="1"/>
            <a:r>
              <a:rPr lang="en-US" altLang="en-US" sz="3600"/>
              <a:t>Drawbacks to individual interviews:</a:t>
            </a:r>
          </a:p>
          <a:p>
            <a:pPr marL="914400" lvl="1" indent="-457200" eaLnBrk="1" hangingPunct="1"/>
            <a:r>
              <a:rPr lang="en-US" altLang="en-US" sz="3200"/>
              <a:t>Contradictions and inconsistencies between interviewees</a:t>
            </a:r>
          </a:p>
          <a:p>
            <a:pPr marL="914400" lvl="1" indent="-457200" eaLnBrk="1" hangingPunct="1"/>
            <a:r>
              <a:rPr lang="en-US" altLang="en-US" sz="3200"/>
              <a:t>Follow-up discussions are time consuming</a:t>
            </a:r>
          </a:p>
          <a:p>
            <a:pPr marL="914400" lvl="1" indent="-457200" eaLnBrk="1" hangingPunct="1"/>
            <a:r>
              <a:rPr lang="en-US" altLang="en-US" sz="3200"/>
              <a:t>New interviews may reveal new questions that require additional interviews with those interviewed earlier</a:t>
            </a:r>
          </a:p>
          <a:p>
            <a:pPr eaLnBrk="1" hangingPunct="1"/>
            <a:endParaRPr lang="en-US" altLang="en-US" sz="3600"/>
          </a:p>
        </p:txBody>
      </p:sp>
    </p:spTree>
    <p:extLst>
      <p:ext uri="{BB962C8B-B14F-4D97-AF65-F5344CB8AC3E}">
        <p14:creationId xmlns:p14="http://schemas.microsoft.com/office/powerpoint/2010/main" val="1827049636"/>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en-US"/>
              <a:t>Interviewing Groups (Cont.)</a:t>
            </a:r>
          </a:p>
        </p:txBody>
      </p:sp>
      <p:sp>
        <p:nvSpPr>
          <p:cNvPr id="16390" name="Rectangle 3"/>
          <p:cNvSpPr>
            <a:spLocks noGrp="1" noChangeArrowheads="1"/>
          </p:cNvSpPr>
          <p:nvPr>
            <p:ph type="body" idx="1"/>
          </p:nvPr>
        </p:nvSpPr>
        <p:spPr>
          <a:xfrm>
            <a:off x="304800" y="1752600"/>
            <a:ext cx="8229600" cy="3733800"/>
          </a:xfrm>
        </p:spPr>
        <p:txBody>
          <a:bodyPr/>
          <a:lstStyle/>
          <a:p>
            <a:pPr eaLnBrk="1" hangingPunct="1"/>
            <a:r>
              <a:rPr lang="en-US" altLang="en-US" sz="3600"/>
              <a:t>Interviewing several key people together</a:t>
            </a:r>
          </a:p>
          <a:p>
            <a:pPr marL="914400" lvl="1" indent="-457200" eaLnBrk="1" hangingPunct="1"/>
            <a:r>
              <a:rPr lang="en-US" altLang="en-US" sz="3200"/>
              <a:t>Advantages</a:t>
            </a:r>
          </a:p>
          <a:p>
            <a:pPr lvl="2" eaLnBrk="1" hangingPunct="1"/>
            <a:r>
              <a:rPr lang="en-US" altLang="en-US"/>
              <a:t>More effective use of time</a:t>
            </a:r>
          </a:p>
          <a:p>
            <a:pPr lvl="2" eaLnBrk="1" hangingPunct="1"/>
            <a:r>
              <a:rPr lang="en-US" altLang="en-US"/>
              <a:t>Can hear agreements and disagreements at once</a:t>
            </a:r>
          </a:p>
          <a:p>
            <a:pPr lvl="2" eaLnBrk="1" hangingPunct="1"/>
            <a:r>
              <a:rPr lang="en-US" altLang="en-US"/>
              <a:t>Opportunity for synergies</a:t>
            </a:r>
          </a:p>
          <a:p>
            <a:pPr marL="914400" lvl="1" indent="-457200" eaLnBrk="1" hangingPunct="1"/>
            <a:r>
              <a:rPr lang="en-US" altLang="en-US" sz="3200"/>
              <a:t>Disadvantages</a:t>
            </a:r>
          </a:p>
          <a:p>
            <a:pPr lvl="2" eaLnBrk="1" hangingPunct="1"/>
            <a:r>
              <a:rPr lang="en-US" altLang="en-US"/>
              <a:t>More difficult to schedule than individual interviews</a:t>
            </a:r>
          </a:p>
        </p:txBody>
      </p:sp>
    </p:spTree>
    <p:extLst>
      <p:ext uri="{BB962C8B-B14F-4D97-AF65-F5344CB8AC3E}">
        <p14:creationId xmlns:p14="http://schemas.microsoft.com/office/powerpoint/2010/main" val="391144514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57200" y="457200"/>
            <a:ext cx="8229600" cy="914400"/>
          </a:xfrm>
        </p:spPr>
        <p:txBody>
          <a:bodyPr/>
          <a:lstStyle/>
          <a:p>
            <a:pPr eaLnBrk="1" hangingPunct="1"/>
            <a:r>
              <a:rPr lang="en-US" altLang="en-US" sz="4000"/>
              <a:t>Nominal Group Technique (NGT)</a:t>
            </a:r>
          </a:p>
        </p:txBody>
      </p:sp>
      <p:sp>
        <p:nvSpPr>
          <p:cNvPr id="18438" name="Rectangle 3"/>
          <p:cNvSpPr>
            <a:spLocks noGrp="1" noChangeArrowheads="1"/>
          </p:cNvSpPr>
          <p:nvPr>
            <p:ph type="body" idx="1"/>
          </p:nvPr>
        </p:nvSpPr>
        <p:spPr>
          <a:xfrm>
            <a:off x="457200" y="1295400"/>
            <a:ext cx="8229600" cy="5029200"/>
          </a:xfrm>
        </p:spPr>
        <p:txBody>
          <a:bodyPr>
            <a:normAutofit fontScale="92500" lnSpcReduction="10000"/>
          </a:bodyPr>
          <a:lstStyle/>
          <a:p>
            <a:pPr eaLnBrk="1" hangingPunct="1">
              <a:lnSpc>
                <a:spcPct val="110000"/>
              </a:lnSpc>
              <a:spcBef>
                <a:spcPts val="600"/>
              </a:spcBef>
              <a:defRPr/>
            </a:pPr>
            <a:r>
              <a:rPr lang="en-US" sz="2800" dirty="0"/>
              <a:t>A facilitated process that supports idea generation by groups </a:t>
            </a:r>
          </a:p>
          <a:p>
            <a:pPr eaLnBrk="1" hangingPunct="1">
              <a:lnSpc>
                <a:spcPct val="110000"/>
              </a:lnSpc>
              <a:spcBef>
                <a:spcPts val="600"/>
              </a:spcBef>
              <a:defRPr/>
            </a:pPr>
            <a:r>
              <a:rPr lang="en-US" sz="2800" dirty="0"/>
              <a:t>Process</a:t>
            </a:r>
          </a:p>
          <a:p>
            <a:pPr marL="914400" lvl="1" indent="-457200" eaLnBrk="1" hangingPunct="1">
              <a:lnSpc>
                <a:spcPct val="110000"/>
              </a:lnSpc>
              <a:spcBef>
                <a:spcPts val="600"/>
              </a:spcBef>
              <a:defRPr/>
            </a:pPr>
            <a:r>
              <a:rPr lang="en-US" sz="2400" dirty="0"/>
              <a:t>Members come together as a group, but initially work separately.</a:t>
            </a:r>
          </a:p>
          <a:p>
            <a:pPr marL="914400" lvl="1" indent="-457200" eaLnBrk="1" hangingPunct="1">
              <a:lnSpc>
                <a:spcPct val="110000"/>
              </a:lnSpc>
              <a:spcBef>
                <a:spcPts val="600"/>
              </a:spcBef>
              <a:defRPr/>
            </a:pPr>
            <a:r>
              <a:rPr lang="en-US" sz="2400" dirty="0"/>
              <a:t>Each person writes ideas.</a:t>
            </a:r>
          </a:p>
          <a:p>
            <a:pPr marL="914400" lvl="1" indent="-457200" eaLnBrk="1" hangingPunct="1">
              <a:lnSpc>
                <a:spcPct val="110000"/>
              </a:lnSpc>
              <a:spcBef>
                <a:spcPts val="600"/>
              </a:spcBef>
              <a:defRPr/>
            </a:pPr>
            <a:r>
              <a:rPr lang="en-US" sz="2400" dirty="0"/>
              <a:t>Facilitator reads ideas out loud, and they are written on a blackboard or flipchart.</a:t>
            </a:r>
          </a:p>
          <a:p>
            <a:pPr marL="914400" lvl="1" indent="-457200" eaLnBrk="1" hangingPunct="1">
              <a:lnSpc>
                <a:spcPct val="110000"/>
              </a:lnSpc>
              <a:spcBef>
                <a:spcPts val="600"/>
              </a:spcBef>
              <a:defRPr/>
            </a:pPr>
            <a:r>
              <a:rPr lang="en-US" sz="2400" dirty="0"/>
              <a:t>Group openly discusses the ideas for clarification.</a:t>
            </a:r>
          </a:p>
          <a:p>
            <a:pPr marL="914400" lvl="1" indent="-457200" eaLnBrk="1" hangingPunct="1">
              <a:lnSpc>
                <a:spcPct val="110000"/>
              </a:lnSpc>
              <a:spcBef>
                <a:spcPts val="600"/>
              </a:spcBef>
              <a:defRPr/>
            </a:pPr>
            <a:r>
              <a:rPr lang="en-US" sz="2400" dirty="0"/>
              <a:t>Ideas are prioritized, combined, selected, reduced.</a:t>
            </a:r>
          </a:p>
          <a:p>
            <a:pPr eaLnBrk="1" hangingPunct="1">
              <a:lnSpc>
                <a:spcPct val="110000"/>
              </a:lnSpc>
              <a:spcBef>
                <a:spcPts val="600"/>
              </a:spcBef>
              <a:defRPr/>
            </a:pPr>
            <a:r>
              <a:rPr lang="en-US" sz="2800" dirty="0"/>
              <a:t>Used to complement group meetings or as part of JAD effort</a:t>
            </a:r>
          </a:p>
          <a:p>
            <a:pPr lvl="1" eaLnBrk="1" hangingPunct="1">
              <a:lnSpc>
                <a:spcPct val="90000"/>
              </a:lnSpc>
              <a:defRPr/>
            </a:pPr>
            <a:endParaRPr lang="en-US" sz="2400" dirty="0"/>
          </a:p>
          <a:p>
            <a:pPr marL="914400" lvl="1" indent="-457200" eaLnBrk="1" hangingPunct="1">
              <a:defRPr/>
            </a:pPr>
            <a:endParaRPr lang="en-US" sz="2400" dirty="0"/>
          </a:p>
        </p:txBody>
      </p:sp>
    </p:spTree>
    <p:extLst>
      <p:ext uri="{BB962C8B-B14F-4D97-AF65-F5344CB8AC3E}">
        <p14:creationId xmlns:p14="http://schemas.microsoft.com/office/powerpoint/2010/main" val="2569809243"/>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en-US"/>
              <a:t>Directly Observing Users</a:t>
            </a:r>
          </a:p>
        </p:txBody>
      </p:sp>
      <p:sp>
        <p:nvSpPr>
          <p:cNvPr id="18438" name="Rectangle 3"/>
          <p:cNvSpPr>
            <a:spLocks noGrp="1" noChangeArrowheads="1"/>
          </p:cNvSpPr>
          <p:nvPr>
            <p:ph type="body" idx="1"/>
          </p:nvPr>
        </p:nvSpPr>
        <p:spPr/>
        <p:txBody>
          <a:bodyPr/>
          <a:lstStyle/>
          <a:p>
            <a:pPr eaLnBrk="1" hangingPunct="1">
              <a:lnSpc>
                <a:spcPct val="90000"/>
              </a:lnSpc>
            </a:pPr>
            <a:r>
              <a:rPr lang="en-US" altLang="en-US" b="1"/>
              <a:t>Direct</a:t>
            </a:r>
            <a:r>
              <a:rPr lang="en-US" altLang="en-US"/>
              <a:t> </a:t>
            </a:r>
            <a:r>
              <a:rPr lang="en-US" altLang="en-US" b="1"/>
              <a:t>Observation</a:t>
            </a:r>
            <a:endParaRPr lang="en-US" altLang="en-US"/>
          </a:p>
          <a:p>
            <a:pPr marL="914400" lvl="1" indent="-457200" eaLnBrk="1" hangingPunct="1">
              <a:lnSpc>
                <a:spcPct val="90000"/>
              </a:lnSpc>
            </a:pPr>
            <a:r>
              <a:rPr lang="en-US" altLang="en-US"/>
              <a:t>Watching users do their jobs</a:t>
            </a:r>
          </a:p>
          <a:p>
            <a:pPr marL="914400" lvl="1" indent="-457200" eaLnBrk="1" hangingPunct="1">
              <a:lnSpc>
                <a:spcPct val="90000"/>
              </a:lnSpc>
            </a:pPr>
            <a:r>
              <a:rPr lang="en-US" altLang="en-US"/>
              <a:t>Used to obtain more firsthand and objective measures of employee interaction with information systems</a:t>
            </a:r>
          </a:p>
          <a:p>
            <a:pPr marL="914400" lvl="1" indent="-457200" eaLnBrk="1" hangingPunct="1">
              <a:lnSpc>
                <a:spcPct val="90000"/>
              </a:lnSpc>
            </a:pPr>
            <a:r>
              <a:rPr lang="en-US" altLang="en-US"/>
              <a:t>Can cause people to change their normal operating behavior</a:t>
            </a:r>
          </a:p>
          <a:p>
            <a:pPr marL="914400" lvl="1" indent="-457200" eaLnBrk="1" hangingPunct="1">
              <a:lnSpc>
                <a:spcPct val="90000"/>
              </a:lnSpc>
            </a:pPr>
            <a:r>
              <a:rPr lang="en-US" altLang="en-US"/>
              <a:t>Time-consuming and limited time to observe</a:t>
            </a:r>
          </a:p>
        </p:txBody>
      </p:sp>
    </p:spTree>
    <p:extLst>
      <p:ext uri="{BB962C8B-B14F-4D97-AF65-F5344CB8AC3E}">
        <p14:creationId xmlns:p14="http://schemas.microsoft.com/office/powerpoint/2010/main" val="903486145"/>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en-US"/>
              <a:t>Analyzing Procedures and Other Documents</a:t>
            </a:r>
          </a:p>
        </p:txBody>
      </p:sp>
      <p:sp>
        <p:nvSpPr>
          <p:cNvPr id="19462" name="Rectangle 3"/>
          <p:cNvSpPr>
            <a:spLocks noGrp="1" noChangeArrowheads="1"/>
          </p:cNvSpPr>
          <p:nvPr>
            <p:ph type="body" idx="1"/>
          </p:nvPr>
        </p:nvSpPr>
        <p:spPr/>
        <p:txBody>
          <a:bodyPr/>
          <a:lstStyle/>
          <a:p>
            <a:pPr eaLnBrk="1" hangingPunct="1">
              <a:lnSpc>
                <a:spcPct val="90000"/>
              </a:lnSpc>
            </a:pPr>
            <a:r>
              <a:rPr lang="en-US" altLang="en-US" b="1"/>
              <a:t>Document Analysis</a:t>
            </a:r>
            <a:endParaRPr lang="en-US" altLang="en-US"/>
          </a:p>
          <a:p>
            <a:pPr lvl="1" eaLnBrk="1" hangingPunct="1">
              <a:lnSpc>
                <a:spcPct val="90000"/>
              </a:lnSpc>
            </a:pPr>
            <a:r>
              <a:rPr lang="en-US" altLang="en-US"/>
              <a:t>Review of existing business documents</a:t>
            </a:r>
          </a:p>
          <a:p>
            <a:pPr lvl="1" eaLnBrk="1" hangingPunct="1">
              <a:lnSpc>
                <a:spcPct val="90000"/>
              </a:lnSpc>
            </a:pPr>
            <a:r>
              <a:rPr lang="en-US" altLang="en-US"/>
              <a:t>Can give a historical and “formal” view of system requirements</a:t>
            </a:r>
          </a:p>
        </p:txBody>
      </p:sp>
    </p:spTree>
    <p:extLst>
      <p:ext uri="{BB962C8B-B14F-4D97-AF65-F5344CB8AC3E}">
        <p14:creationId xmlns:p14="http://schemas.microsoft.com/office/powerpoint/2010/main" val="377554157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457200"/>
            <a:ext cx="8229600" cy="914400"/>
          </a:xfrm>
        </p:spPr>
        <p:txBody>
          <a:bodyPr/>
          <a:lstStyle/>
          <a:p>
            <a:pPr eaLnBrk="1" hangingPunct="1"/>
            <a:r>
              <a:rPr lang="en-US" altLang="en-US"/>
              <a:t>Learning Objectives</a:t>
            </a:r>
          </a:p>
        </p:txBody>
      </p:sp>
      <p:sp>
        <p:nvSpPr>
          <p:cNvPr id="3075" name="Rectangle 3"/>
          <p:cNvSpPr>
            <a:spLocks noGrp="1" noChangeArrowheads="1"/>
          </p:cNvSpPr>
          <p:nvPr>
            <p:ph idx="1"/>
          </p:nvPr>
        </p:nvSpPr>
        <p:spPr>
          <a:xfrm>
            <a:off x="457200" y="1524000"/>
            <a:ext cx="8229600" cy="4343400"/>
          </a:xfrm>
        </p:spPr>
        <p:txBody>
          <a:bodyPr/>
          <a:lstStyle/>
          <a:p>
            <a:pPr eaLnBrk="1" hangingPunct="1">
              <a:buClr>
                <a:srgbClr val="BA2212"/>
              </a:buClr>
              <a:buFont typeface="Wingdings" panose="05000000000000000000" pitchFamily="2" charset="2"/>
              <a:buChar char="ü"/>
            </a:pPr>
            <a:r>
              <a:rPr lang="en-US" altLang="en-US" sz="2800" dirty="0"/>
              <a:t>Describe options for designing and conducting interviews and develop a plan for conducting an interview to determine system requirements.</a:t>
            </a:r>
          </a:p>
          <a:p>
            <a:pPr eaLnBrk="1" hangingPunct="1">
              <a:buClr>
                <a:srgbClr val="BA2212"/>
              </a:buClr>
              <a:buFont typeface="Wingdings" panose="05000000000000000000" pitchFamily="2" charset="2"/>
              <a:buChar char="ü"/>
            </a:pPr>
            <a:r>
              <a:rPr lang="en-US" altLang="en-US" sz="2800" dirty="0"/>
              <a:t>Explain the advantages and pitfalls of observing workers and analyzing business documents to determine system requirements.</a:t>
            </a:r>
          </a:p>
          <a:p>
            <a:pPr eaLnBrk="1" hangingPunct="1">
              <a:buClr>
                <a:srgbClr val="BA2212"/>
              </a:buClr>
              <a:buFont typeface="Wingdings" panose="05000000000000000000" pitchFamily="2" charset="2"/>
              <a:buChar char="ü"/>
            </a:pPr>
            <a:r>
              <a:rPr lang="en-US" altLang="en-US" sz="2800" dirty="0"/>
              <a:t>Explain how computing can provide support for requirements determination.</a:t>
            </a:r>
          </a:p>
          <a:p>
            <a:pPr eaLnBrk="1" hangingPunct="1">
              <a:buClr>
                <a:srgbClr val="BA2212"/>
              </a:buClr>
              <a:buFont typeface="Wingdings" panose="05000000000000000000" pitchFamily="2" charset="2"/>
              <a:buChar char="ü"/>
            </a:pPr>
            <a:r>
              <a:rPr lang="en-US" altLang="en-US" sz="2800" dirty="0"/>
              <a:t>Participate in and help plan a Joint Application Design session.</a:t>
            </a:r>
          </a:p>
          <a:p>
            <a:pPr eaLnBrk="1" hangingPunct="1">
              <a:buClr>
                <a:srgbClr val="BA2212"/>
              </a:buClr>
              <a:buFont typeface="Wingdings" panose="05000000000000000000" pitchFamily="2" charset="2"/>
              <a:buChar char="ü"/>
            </a:pPr>
            <a:endParaRPr lang="en-US" altLang="en-US" sz="2800" dirty="0"/>
          </a:p>
          <a:p>
            <a:pPr eaLnBrk="1" hangingPunct="1">
              <a:lnSpc>
                <a:spcPct val="90000"/>
              </a:lnSpc>
              <a:buClr>
                <a:srgbClr val="BA2212"/>
              </a:buClr>
              <a:buFont typeface="Wingdings" panose="05000000000000000000" pitchFamily="2" charset="2"/>
              <a:buChar char="ü"/>
            </a:pPr>
            <a:endParaRPr lang="en-US" altLang="en-US" dirty="0"/>
          </a:p>
        </p:txBody>
      </p:sp>
    </p:spTree>
    <p:extLst>
      <p:ext uri="{BB962C8B-B14F-4D97-AF65-F5344CB8AC3E}">
        <p14:creationId xmlns:p14="http://schemas.microsoft.com/office/powerpoint/2010/main" val="495493885"/>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en-US"/>
              <a:t>Analyzing Procedures and Other Documents (Cont.)</a:t>
            </a:r>
          </a:p>
        </p:txBody>
      </p:sp>
      <p:sp>
        <p:nvSpPr>
          <p:cNvPr id="20486" name="Rectangle 3"/>
          <p:cNvSpPr>
            <a:spLocks noGrp="1" noChangeArrowheads="1"/>
          </p:cNvSpPr>
          <p:nvPr>
            <p:ph type="body" idx="1"/>
          </p:nvPr>
        </p:nvSpPr>
        <p:spPr/>
        <p:txBody>
          <a:bodyPr/>
          <a:lstStyle/>
          <a:p>
            <a:pPr eaLnBrk="1" hangingPunct="1"/>
            <a:r>
              <a:rPr lang="en-US" altLang="en-US" sz="3000"/>
              <a:t>Types of information to be discovered:</a:t>
            </a:r>
          </a:p>
          <a:p>
            <a:pPr lvl="1" eaLnBrk="1" hangingPunct="1"/>
            <a:r>
              <a:rPr lang="en-US" altLang="en-US" sz="2600"/>
              <a:t>Problems with existing system</a:t>
            </a:r>
          </a:p>
          <a:p>
            <a:pPr lvl="1" eaLnBrk="1" hangingPunct="1"/>
            <a:r>
              <a:rPr lang="en-US" altLang="en-US" sz="2600"/>
              <a:t>Opportunity to meet new need</a:t>
            </a:r>
          </a:p>
          <a:p>
            <a:pPr lvl="1" eaLnBrk="1" hangingPunct="1"/>
            <a:r>
              <a:rPr lang="en-US" altLang="en-US" sz="2600"/>
              <a:t>Organizational direction</a:t>
            </a:r>
          </a:p>
          <a:p>
            <a:pPr lvl="1" eaLnBrk="1" hangingPunct="1"/>
            <a:r>
              <a:rPr lang="en-US" altLang="en-US" sz="2600"/>
              <a:t>Names of key individuals</a:t>
            </a:r>
          </a:p>
          <a:p>
            <a:pPr lvl="1" eaLnBrk="1" hangingPunct="1"/>
            <a:r>
              <a:rPr lang="en-US" altLang="en-US" sz="2600"/>
              <a:t>Values of organization</a:t>
            </a:r>
          </a:p>
          <a:p>
            <a:pPr lvl="1" eaLnBrk="1" hangingPunct="1"/>
            <a:r>
              <a:rPr lang="en-US" altLang="en-US" sz="2600"/>
              <a:t>Special information processing circumstances</a:t>
            </a:r>
          </a:p>
          <a:p>
            <a:pPr lvl="1" eaLnBrk="1" hangingPunct="1"/>
            <a:r>
              <a:rPr lang="en-US" altLang="en-US" sz="2600"/>
              <a:t>Reasons for current system design</a:t>
            </a:r>
          </a:p>
          <a:p>
            <a:pPr lvl="1" eaLnBrk="1" hangingPunct="1"/>
            <a:r>
              <a:rPr lang="en-US" altLang="en-US" sz="2600"/>
              <a:t>Rules for processing data</a:t>
            </a:r>
          </a:p>
          <a:p>
            <a:pPr eaLnBrk="1" hangingPunct="1"/>
            <a:endParaRPr lang="en-US" altLang="en-US"/>
          </a:p>
        </p:txBody>
      </p:sp>
    </p:spTree>
    <p:extLst>
      <p:ext uri="{BB962C8B-B14F-4D97-AF65-F5344CB8AC3E}">
        <p14:creationId xmlns:p14="http://schemas.microsoft.com/office/powerpoint/2010/main" val="109096713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en-US" sz="4000"/>
              <a:t>Analyzing Procedures and Other Documents (Cont.)</a:t>
            </a:r>
          </a:p>
        </p:txBody>
      </p:sp>
      <p:sp>
        <p:nvSpPr>
          <p:cNvPr id="24582" name="Rectangle 3"/>
          <p:cNvSpPr>
            <a:spLocks noGrp="1" noChangeArrowheads="1"/>
          </p:cNvSpPr>
          <p:nvPr>
            <p:ph type="body" idx="1"/>
          </p:nvPr>
        </p:nvSpPr>
        <p:spPr/>
        <p:txBody>
          <a:bodyPr/>
          <a:lstStyle/>
          <a:p>
            <a:pPr eaLnBrk="1" hangingPunct="1"/>
            <a:r>
              <a:rPr lang="en-US" altLang="en-US"/>
              <a:t>Potential Problems with Procedure Documents:</a:t>
            </a:r>
          </a:p>
          <a:p>
            <a:pPr lvl="1" eaLnBrk="1" hangingPunct="1"/>
            <a:r>
              <a:rPr lang="en-US" altLang="en-US"/>
              <a:t>May involve duplication of effort</a:t>
            </a:r>
          </a:p>
          <a:p>
            <a:pPr lvl="1" eaLnBrk="1" hangingPunct="1"/>
            <a:r>
              <a:rPr lang="en-US" altLang="en-US"/>
              <a:t>May have missing procedures</a:t>
            </a:r>
          </a:p>
          <a:p>
            <a:pPr lvl="1" eaLnBrk="1" hangingPunct="1"/>
            <a:r>
              <a:rPr lang="en-US" altLang="en-US"/>
              <a:t>May be out of date</a:t>
            </a:r>
          </a:p>
          <a:p>
            <a:pPr lvl="1" eaLnBrk="1" hangingPunct="1"/>
            <a:r>
              <a:rPr lang="en-US" altLang="en-US"/>
              <a:t>May contradict information obtained through interviews</a:t>
            </a:r>
          </a:p>
          <a:p>
            <a:pPr lvl="1" eaLnBrk="1" hangingPunct="1"/>
            <a:endParaRPr lang="en-US" altLang="en-US"/>
          </a:p>
        </p:txBody>
      </p:sp>
    </p:spTree>
    <p:extLst>
      <p:ext uri="{BB962C8B-B14F-4D97-AF65-F5344CB8AC3E}">
        <p14:creationId xmlns:p14="http://schemas.microsoft.com/office/powerpoint/2010/main" val="30943230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en-US"/>
              <a:t>Analyzing Procedures and Other Documents (Cont.)</a:t>
            </a:r>
          </a:p>
        </p:txBody>
      </p:sp>
      <p:sp>
        <p:nvSpPr>
          <p:cNvPr id="25606" name="Rectangle 3"/>
          <p:cNvSpPr>
            <a:spLocks noGrp="1" noChangeArrowheads="1"/>
          </p:cNvSpPr>
          <p:nvPr>
            <p:ph type="body" idx="1"/>
          </p:nvPr>
        </p:nvSpPr>
        <p:spPr>
          <a:xfrm>
            <a:off x="609600" y="2057400"/>
            <a:ext cx="8229600" cy="4191000"/>
          </a:xfrm>
        </p:spPr>
        <p:txBody>
          <a:bodyPr/>
          <a:lstStyle/>
          <a:p>
            <a:pPr eaLnBrk="1" hangingPunct="1"/>
            <a:r>
              <a:rPr lang="en-US" altLang="en-US" b="1"/>
              <a:t>Formal Systems</a:t>
            </a:r>
            <a:r>
              <a:rPr lang="en-US" altLang="en-US"/>
              <a:t>: the official way a system works as described in organizational documentation (i.e. work procedure)</a:t>
            </a:r>
          </a:p>
          <a:p>
            <a:pPr eaLnBrk="1" hangingPunct="1"/>
            <a:r>
              <a:rPr lang="en-US" altLang="en-US" b="1"/>
              <a:t>Informal Systems</a:t>
            </a:r>
            <a:r>
              <a:rPr lang="en-US" altLang="en-US"/>
              <a:t>: the way a system actually works (i.e. interviews, observations)</a:t>
            </a:r>
          </a:p>
        </p:txBody>
      </p:sp>
    </p:spTree>
    <p:extLst>
      <p:ext uri="{BB962C8B-B14F-4D97-AF65-F5344CB8AC3E}">
        <p14:creationId xmlns:p14="http://schemas.microsoft.com/office/powerpoint/2010/main" val="2155045901"/>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r>
              <a:rPr lang="en-US" altLang="en-US"/>
              <a:t>Analyzing Procedures and Other Documents (Cont.)</a:t>
            </a:r>
          </a:p>
        </p:txBody>
      </p:sp>
      <p:sp>
        <p:nvSpPr>
          <p:cNvPr id="26628" name="Content Placeholder 2"/>
          <p:cNvSpPr>
            <a:spLocks noGrp="1"/>
          </p:cNvSpPr>
          <p:nvPr>
            <p:ph idx="1"/>
          </p:nvPr>
        </p:nvSpPr>
        <p:spPr>
          <a:xfrm>
            <a:off x="457200" y="1676400"/>
            <a:ext cx="8229600" cy="4191000"/>
          </a:xfrm>
        </p:spPr>
        <p:txBody>
          <a:bodyPr/>
          <a:lstStyle/>
          <a:p>
            <a:r>
              <a:rPr lang="en-US" altLang="en-US" b="1" dirty="0"/>
              <a:t>Useful document: Business form</a:t>
            </a:r>
          </a:p>
          <a:p>
            <a:pPr lvl="1"/>
            <a:r>
              <a:rPr lang="en-US" altLang="en-US" dirty="0"/>
              <a:t>Used for all types of business functions </a:t>
            </a:r>
            <a:r>
              <a:rPr lang="en-US" dirty="0"/>
              <a:t>from recording an order acknowledging the payment of a bill to indicating what goods have been shipped.</a:t>
            </a:r>
          </a:p>
          <a:p>
            <a:pPr lvl="1"/>
            <a:r>
              <a:rPr lang="en-US" altLang="en-US" dirty="0"/>
              <a:t>Explicitly indicates what data flow in and out of a system and data necessary for the system to function</a:t>
            </a:r>
          </a:p>
          <a:p>
            <a:pPr lvl="1"/>
            <a:r>
              <a:rPr lang="en-US" altLang="en-US" dirty="0"/>
              <a:t>Gives crucial information about the nature of the organization</a:t>
            </a:r>
          </a:p>
        </p:txBody>
      </p:sp>
    </p:spTree>
    <p:extLst>
      <p:ext uri="{BB962C8B-B14F-4D97-AF65-F5344CB8AC3E}">
        <p14:creationId xmlns:p14="http://schemas.microsoft.com/office/powerpoint/2010/main" val="947906283"/>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a:xfrm>
            <a:off x="152400" y="990600"/>
            <a:ext cx="3810000" cy="1371600"/>
          </a:xfrm>
        </p:spPr>
        <p:txBody>
          <a:bodyPr/>
          <a:lstStyle/>
          <a:p>
            <a:r>
              <a:rPr lang="en-US" altLang="en-US" sz="3600"/>
              <a:t>Analyzing Procedures and Other Documents (Cont.)</a:t>
            </a:r>
          </a:p>
        </p:txBody>
      </p:sp>
      <p:sp>
        <p:nvSpPr>
          <p:cNvPr id="27654" name="Rectangle 8"/>
          <p:cNvSpPr>
            <a:spLocks noChangeArrowheads="1"/>
          </p:cNvSpPr>
          <p:nvPr/>
        </p:nvSpPr>
        <p:spPr bwMode="auto">
          <a:xfrm>
            <a:off x="228600" y="4794250"/>
            <a:ext cx="35052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6-4</a:t>
            </a:r>
          </a:p>
          <a:p>
            <a:pPr eaLnBrk="1" hangingPunct="1"/>
            <a:r>
              <a:rPr lang="en-US" altLang="en-US" sz="1600" dirty="0"/>
              <a:t>An invoice form from Microsoft Excel</a:t>
            </a:r>
          </a:p>
          <a:p>
            <a:pPr eaLnBrk="1" hangingPunct="1"/>
            <a:r>
              <a:rPr lang="en-US" sz="1600" dirty="0"/>
              <a:t>(</a:t>
            </a:r>
            <a:r>
              <a:rPr lang="en-US" sz="1600" i="1" dirty="0"/>
              <a:t>Source: </a:t>
            </a:r>
            <a:r>
              <a:rPr lang="en-US" sz="1600" dirty="0"/>
              <a:t>Microsoft Corporation.)</a:t>
            </a:r>
            <a:endParaRPr lang="en-US" altLang="en-US" sz="1600" dirty="0"/>
          </a:p>
        </p:txBody>
      </p:sp>
      <p:pic>
        <p:nvPicPr>
          <p:cNvPr id="3" name="Picture 2"/>
          <p:cNvPicPr>
            <a:picLocks noChangeAspect="1"/>
          </p:cNvPicPr>
          <p:nvPr/>
        </p:nvPicPr>
        <p:blipFill>
          <a:blip r:embed="rId3" cstate="print"/>
          <a:stretch>
            <a:fillRect/>
          </a:stretch>
        </p:blipFill>
        <p:spPr>
          <a:xfrm>
            <a:off x="3973286" y="609600"/>
            <a:ext cx="4800600" cy="5739462"/>
          </a:xfrm>
          <a:prstGeom prst="rect">
            <a:avLst/>
          </a:prstGeom>
        </p:spPr>
      </p:pic>
    </p:spTree>
    <p:extLst>
      <p:ext uri="{BB962C8B-B14F-4D97-AF65-F5344CB8AC3E}">
        <p14:creationId xmlns:p14="http://schemas.microsoft.com/office/powerpoint/2010/main" val="143603215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altLang="en-US"/>
              <a:t>Analyzing Procedures and Other Documents (Cont.)</a:t>
            </a:r>
          </a:p>
        </p:txBody>
      </p:sp>
      <p:sp>
        <p:nvSpPr>
          <p:cNvPr id="28676" name="Content Placeholder 2"/>
          <p:cNvSpPr>
            <a:spLocks noGrp="1"/>
          </p:cNvSpPr>
          <p:nvPr>
            <p:ph idx="1"/>
          </p:nvPr>
        </p:nvSpPr>
        <p:spPr/>
        <p:txBody>
          <a:bodyPr/>
          <a:lstStyle/>
          <a:p>
            <a:r>
              <a:rPr lang="en-US" altLang="en-US" b="1" dirty="0"/>
              <a:t>Useful document: Report</a:t>
            </a:r>
          </a:p>
          <a:p>
            <a:pPr lvl="1"/>
            <a:r>
              <a:rPr lang="en-US" altLang="en-US" dirty="0"/>
              <a:t>Primary output of current system</a:t>
            </a:r>
          </a:p>
          <a:p>
            <a:pPr lvl="1"/>
            <a:r>
              <a:rPr lang="en-US" altLang="en-US" dirty="0"/>
              <a:t>Enables you to work backwards from the report to the data needed to generate it</a:t>
            </a:r>
          </a:p>
          <a:p>
            <a:pPr lvl="1"/>
            <a:endParaRPr lang="en-US" altLang="en-US" dirty="0"/>
          </a:p>
          <a:p>
            <a:r>
              <a:rPr lang="en-US" altLang="en-US" b="1" dirty="0"/>
              <a:t>Useful document: Description of current information system</a:t>
            </a:r>
          </a:p>
        </p:txBody>
      </p:sp>
    </p:spTree>
    <p:extLst>
      <p:ext uri="{BB962C8B-B14F-4D97-AF65-F5344CB8AC3E}">
        <p14:creationId xmlns:p14="http://schemas.microsoft.com/office/powerpoint/2010/main" val="98962144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lstStyle/>
          <a:p>
            <a:r>
              <a:rPr lang="en-US" altLang="en-US" dirty="0"/>
              <a:t>Observation vs. Document Analysis</a:t>
            </a:r>
          </a:p>
        </p:txBody>
      </p:sp>
      <p:pic>
        <p:nvPicPr>
          <p:cNvPr id="2" name="Picture 1"/>
          <p:cNvPicPr>
            <a:picLocks noChangeAspect="1"/>
          </p:cNvPicPr>
          <p:nvPr/>
        </p:nvPicPr>
        <p:blipFill>
          <a:blip r:embed="rId3" cstate="print"/>
          <a:stretch>
            <a:fillRect/>
          </a:stretch>
        </p:blipFill>
        <p:spPr>
          <a:xfrm>
            <a:off x="838200" y="1807029"/>
            <a:ext cx="7467600" cy="4556502"/>
          </a:xfrm>
          <a:prstGeom prst="rect">
            <a:avLst/>
          </a:prstGeom>
        </p:spPr>
      </p:pic>
    </p:spTree>
    <p:extLst>
      <p:ext uri="{BB962C8B-B14F-4D97-AF65-F5344CB8AC3E}">
        <p14:creationId xmlns:p14="http://schemas.microsoft.com/office/powerpoint/2010/main" val="3048389616"/>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en-US" sz="4000"/>
              <a:t>Contemporary Methods for Determining System Requirements</a:t>
            </a:r>
          </a:p>
        </p:txBody>
      </p:sp>
      <p:sp>
        <p:nvSpPr>
          <p:cNvPr id="30726" name="Rectangle 3"/>
          <p:cNvSpPr>
            <a:spLocks noGrp="1" noChangeArrowheads="1"/>
          </p:cNvSpPr>
          <p:nvPr>
            <p:ph type="body" idx="1"/>
          </p:nvPr>
        </p:nvSpPr>
        <p:spPr>
          <a:xfrm>
            <a:off x="533400" y="1862866"/>
            <a:ext cx="8305800" cy="4114800"/>
          </a:xfrm>
        </p:spPr>
        <p:txBody>
          <a:bodyPr/>
          <a:lstStyle/>
          <a:p>
            <a:pPr eaLnBrk="1" hangingPunct="1">
              <a:lnSpc>
                <a:spcPct val="90000"/>
              </a:lnSpc>
            </a:pPr>
            <a:r>
              <a:rPr lang="en-US" altLang="en-US" sz="2400" b="1" dirty="0"/>
              <a:t>Joint Application Design (JAD)</a:t>
            </a:r>
          </a:p>
          <a:p>
            <a:pPr lvl="1" eaLnBrk="1" hangingPunct="1">
              <a:lnSpc>
                <a:spcPct val="90000"/>
              </a:lnSpc>
            </a:pPr>
            <a:r>
              <a:rPr lang="en-US" altLang="en-US" sz="2000" dirty="0"/>
              <a:t>Brings together key users, managers, and systems analysts</a:t>
            </a:r>
          </a:p>
          <a:p>
            <a:pPr lvl="1" eaLnBrk="1" hangingPunct="1">
              <a:lnSpc>
                <a:spcPct val="90000"/>
              </a:lnSpc>
            </a:pPr>
            <a:r>
              <a:rPr lang="en-US" altLang="en-US" sz="2000" dirty="0"/>
              <a:t>Purpose: collect system requirements simultaneously from key people</a:t>
            </a:r>
          </a:p>
          <a:p>
            <a:pPr lvl="1" eaLnBrk="1" hangingPunct="1">
              <a:lnSpc>
                <a:spcPct val="90000"/>
              </a:lnSpc>
            </a:pPr>
            <a:r>
              <a:rPr lang="en-US" altLang="en-US" sz="2000" dirty="0"/>
              <a:t>Conducted off-site</a:t>
            </a:r>
          </a:p>
          <a:p>
            <a:pPr eaLnBrk="1" hangingPunct="1">
              <a:lnSpc>
                <a:spcPct val="90000"/>
              </a:lnSpc>
            </a:pPr>
            <a:r>
              <a:rPr lang="en-US" altLang="en-US" sz="2400" b="1" dirty="0"/>
              <a:t>CASE tools</a:t>
            </a:r>
          </a:p>
          <a:p>
            <a:pPr lvl="1" eaLnBrk="1" hangingPunct="1">
              <a:lnSpc>
                <a:spcPct val="90000"/>
              </a:lnSpc>
            </a:pPr>
            <a:r>
              <a:rPr lang="en-US" altLang="en-US" sz="2000" dirty="0"/>
              <a:t>Used to analyze existing systems</a:t>
            </a:r>
          </a:p>
          <a:p>
            <a:pPr lvl="1" eaLnBrk="1" hangingPunct="1">
              <a:lnSpc>
                <a:spcPct val="90000"/>
              </a:lnSpc>
            </a:pPr>
            <a:r>
              <a:rPr lang="en-US" altLang="en-US" sz="2000" dirty="0"/>
              <a:t>Help discover requirements to meet changing business conditions</a:t>
            </a:r>
          </a:p>
          <a:p>
            <a:pPr eaLnBrk="1" hangingPunct="1">
              <a:lnSpc>
                <a:spcPct val="90000"/>
              </a:lnSpc>
            </a:pPr>
            <a:r>
              <a:rPr lang="en-US" altLang="en-US" sz="2400" b="1" dirty="0"/>
              <a:t>System prototypes</a:t>
            </a:r>
          </a:p>
          <a:p>
            <a:pPr lvl="1" eaLnBrk="1" hangingPunct="1">
              <a:lnSpc>
                <a:spcPct val="90000"/>
              </a:lnSpc>
            </a:pPr>
            <a:r>
              <a:rPr lang="en-US" altLang="en-US" sz="2000" dirty="0"/>
              <a:t>Iterative development process</a:t>
            </a:r>
          </a:p>
          <a:p>
            <a:pPr lvl="1" eaLnBrk="1" hangingPunct="1">
              <a:lnSpc>
                <a:spcPct val="90000"/>
              </a:lnSpc>
            </a:pPr>
            <a:r>
              <a:rPr lang="en-US" altLang="en-US" sz="2000" dirty="0"/>
              <a:t>Rudimentary working version of system is built</a:t>
            </a:r>
          </a:p>
          <a:p>
            <a:pPr lvl="1" eaLnBrk="1" hangingPunct="1">
              <a:lnSpc>
                <a:spcPct val="90000"/>
              </a:lnSpc>
            </a:pPr>
            <a:r>
              <a:rPr lang="en-US" altLang="en-US" sz="2000" dirty="0"/>
              <a:t>Refine understanding of system requirements in concrete terms</a:t>
            </a:r>
          </a:p>
          <a:p>
            <a:pPr lvl="1" eaLnBrk="1" hangingPunct="1">
              <a:lnSpc>
                <a:spcPct val="90000"/>
              </a:lnSpc>
            </a:pPr>
            <a:endParaRPr lang="en-US" altLang="en-US" sz="2000" dirty="0"/>
          </a:p>
          <a:p>
            <a:pPr eaLnBrk="1" hangingPunct="1">
              <a:lnSpc>
                <a:spcPct val="90000"/>
              </a:lnSpc>
            </a:pPr>
            <a:endParaRPr lang="en-US" altLang="en-US" sz="2400" dirty="0"/>
          </a:p>
        </p:txBody>
      </p:sp>
    </p:spTree>
    <p:extLst>
      <p:ext uri="{BB962C8B-B14F-4D97-AF65-F5344CB8AC3E}">
        <p14:creationId xmlns:p14="http://schemas.microsoft.com/office/powerpoint/2010/main" val="1098713728"/>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ltLang="en-US" dirty="0"/>
              <a:t>Joint Application Design (JAD)</a:t>
            </a:r>
          </a:p>
        </p:txBody>
      </p:sp>
      <p:sp>
        <p:nvSpPr>
          <p:cNvPr id="32774" name="Rectangle 3"/>
          <p:cNvSpPr>
            <a:spLocks noGrp="1" noChangeArrowheads="1"/>
          </p:cNvSpPr>
          <p:nvPr>
            <p:ph type="body" idx="1"/>
          </p:nvPr>
        </p:nvSpPr>
        <p:spPr/>
        <p:txBody>
          <a:bodyPr/>
          <a:lstStyle/>
          <a:p>
            <a:pPr eaLnBrk="1" hangingPunct="1">
              <a:buClr>
                <a:schemeClr val="accent1"/>
              </a:buClr>
            </a:pPr>
            <a:r>
              <a:rPr lang="en-US" altLang="en-US"/>
              <a:t>Intensive group-oriented requirements determination technique</a:t>
            </a:r>
          </a:p>
          <a:p>
            <a:pPr eaLnBrk="1" hangingPunct="1">
              <a:buClr>
                <a:schemeClr val="accent1"/>
              </a:buClr>
            </a:pPr>
            <a:r>
              <a:rPr lang="en-US" altLang="en-US"/>
              <a:t>Team members meet in isolation for an extended period of time</a:t>
            </a:r>
          </a:p>
          <a:p>
            <a:pPr eaLnBrk="1" hangingPunct="1">
              <a:buClr>
                <a:schemeClr val="accent1"/>
              </a:buClr>
            </a:pPr>
            <a:r>
              <a:rPr lang="en-US" altLang="en-US"/>
              <a:t>Highly focused</a:t>
            </a:r>
          </a:p>
          <a:p>
            <a:pPr eaLnBrk="1" hangingPunct="1">
              <a:buClr>
                <a:schemeClr val="accent1"/>
              </a:buClr>
            </a:pPr>
            <a:r>
              <a:rPr lang="en-US" altLang="en-US"/>
              <a:t>Resource intensive</a:t>
            </a:r>
          </a:p>
          <a:p>
            <a:pPr eaLnBrk="1" hangingPunct="1">
              <a:buClr>
                <a:schemeClr val="accent1"/>
              </a:buClr>
            </a:pPr>
            <a:r>
              <a:rPr lang="en-US" altLang="en-US"/>
              <a:t>Started by IBM in 1970s</a:t>
            </a:r>
          </a:p>
        </p:txBody>
      </p:sp>
    </p:spTree>
    <p:extLst>
      <p:ext uri="{BB962C8B-B14F-4D97-AF65-F5344CB8AC3E}">
        <p14:creationId xmlns:p14="http://schemas.microsoft.com/office/powerpoint/2010/main" val="1426239556"/>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a:xfrm>
            <a:off x="533400" y="76200"/>
            <a:ext cx="8229600" cy="1371600"/>
          </a:xfrm>
        </p:spPr>
        <p:txBody>
          <a:bodyPr/>
          <a:lstStyle/>
          <a:p>
            <a:r>
              <a:rPr lang="en-US" altLang="en-US"/>
              <a:t>JAD (Cont.)</a:t>
            </a:r>
          </a:p>
        </p:txBody>
      </p:sp>
      <p:sp>
        <p:nvSpPr>
          <p:cNvPr id="33798" name="Rectangle 8"/>
          <p:cNvSpPr>
            <a:spLocks noChangeArrowheads="1"/>
          </p:cNvSpPr>
          <p:nvPr/>
        </p:nvSpPr>
        <p:spPr bwMode="auto">
          <a:xfrm>
            <a:off x="609600" y="57912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6-6   </a:t>
            </a:r>
            <a:r>
              <a:rPr lang="en-US" altLang="en-US" dirty="0"/>
              <a:t>Illustration of the typical room layout for a JAD</a:t>
            </a:r>
          </a:p>
          <a:p>
            <a:pPr eaLnBrk="1" hangingPunct="1"/>
            <a:r>
              <a:rPr lang="en-US" altLang="en-US" i="1" dirty="0"/>
              <a:t>(Source: Based on Wood and Silver, 1995.)</a:t>
            </a:r>
            <a:endParaRPr lang="en-US" altLang="en-US" dirty="0"/>
          </a:p>
        </p:txBody>
      </p:sp>
      <p:pic>
        <p:nvPicPr>
          <p:cNvPr id="2" name="Picture 1"/>
          <p:cNvPicPr>
            <a:picLocks noChangeAspect="1"/>
          </p:cNvPicPr>
          <p:nvPr/>
        </p:nvPicPr>
        <p:blipFill>
          <a:blip r:embed="rId3" cstate="print"/>
          <a:stretch>
            <a:fillRect/>
          </a:stretch>
        </p:blipFill>
        <p:spPr>
          <a:xfrm>
            <a:off x="1257300" y="1176337"/>
            <a:ext cx="6629400" cy="4505325"/>
          </a:xfrm>
          <a:prstGeom prst="rect">
            <a:avLst/>
          </a:prstGeom>
        </p:spPr>
      </p:pic>
    </p:spTree>
    <p:extLst>
      <p:ext uri="{BB962C8B-B14F-4D97-AF65-F5344CB8AC3E}">
        <p14:creationId xmlns:p14="http://schemas.microsoft.com/office/powerpoint/2010/main" val="240998883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457200" y="457200"/>
            <a:ext cx="8229600" cy="914400"/>
          </a:xfrm>
        </p:spPr>
        <p:txBody>
          <a:bodyPr/>
          <a:lstStyle/>
          <a:p>
            <a:pPr eaLnBrk="1" hangingPunct="1"/>
            <a:r>
              <a:rPr lang="en-US" altLang="en-US"/>
              <a:t>Learning Objectives (Cont.)</a:t>
            </a:r>
          </a:p>
        </p:txBody>
      </p:sp>
      <p:sp>
        <p:nvSpPr>
          <p:cNvPr id="4102" name="Rectangle 3"/>
          <p:cNvSpPr>
            <a:spLocks noGrp="1" noChangeArrowheads="1"/>
          </p:cNvSpPr>
          <p:nvPr>
            <p:ph type="body" idx="1"/>
          </p:nvPr>
        </p:nvSpPr>
        <p:spPr>
          <a:xfrm>
            <a:off x="381000" y="1600200"/>
            <a:ext cx="8229600" cy="4038600"/>
          </a:xfrm>
        </p:spPr>
        <p:txBody>
          <a:bodyPr/>
          <a:lstStyle/>
          <a:p>
            <a:pPr eaLnBrk="1" hangingPunct="1">
              <a:buClr>
                <a:srgbClr val="BA2212"/>
              </a:buClr>
              <a:buFont typeface="Wingdings" panose="05000000000000000000" pitchFamily="2" charset="2"/>
              <a:buChar char="ü"/>
            </a:pPr>
            <a:r>
              <a:rPr lang="en-US" altLang="en-US" sz="2800"/>
              <a:t>Use prototyping during requirements determination.</a:t>
            </a:r>
          </a:p>
          <a:p>
            <a:pPr eaLnBrk="1" hangingPunct="1">
              <a:buClr>
                <a:srgbClr val="BA2212"/>
              </a:buClr>
              <a:buFont typeface="Wingdings" panose="05000000000000000000" pitchFamily="2" charset="2"/>
              <a:buChar char="ü"/>
            </a:pPr>
            <a:r>
              <a:rPr lang="en-US" altLang="en-US" sz="2800"/>
              <a:t>Describe contemporary approaches to requirements determination.</a:t>
            </a:r>
          </a:p>
          <a:p>
            <a:pPr eaLnBrk="1" hangingPunct="1">
              <a:buClr>
                <a:srgbClr val="BA2212"/>
              </a:buClr>
              <a:buFont typeface="Wingdings" panose="05000000000000000000" pitchFamily="2" charset="2"/>
              <a:buChar char="ü"/>
            </a:pPr>
            <a:r>
              <a:rPr lang="en-US" altLang="en-US" sz="2800"/>
              <a:t>Understand how requirements determination techniques apply to the development of electronic commerce applications.</a:t>
            </a:r>
          </a:p>
        </p:txBody>
      </p:sp>
    </p:spTree>
    <p:extLst>
      <p:ext uri="{BB962C8B-B14F-4D97-AF65-F5344CB8AC3E}">
        <p14:creationId xmlns:p14="http://schemas.microsoft.com/office/powerpoint/2010/main" val="3658303136"/>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ltLang="en-US"/>
              <a:t>JAD (Cont.)</a:t>
            </a:r>
          </a:p>
        </p:txBody>
      </p:sp>
      <p:sp>
        <p:nvSpPr>
          <p:cNvPr id="34822" name="Rectangle 3"/>
          <p:cNvSpPr>
            <a:spLocks noGrp="1" noChangeArrowheads="1"/>
          </p:cNvSpPr>
          <p:nvPr>
            <p:ph type="body" idx="1"/>
          </p:nvPr>
        </p:nvSpPr>
        <p:spPr/>
        <p:txBody>
          <a:bodyPr/>
          <a:lstStyle/>
          <a:p>
            <a:pPr eaLnBrk="1" hangingPunct="1"/>
            <a:r>
              <a:rPr lang="en-US" altLang="en-US" dirty="0"/>
              <a:t>JAD Participants:</a:t>
            </a:r>
          </a:p>
          <a:p>
            <a:pPr lvl="1" eaLnBrk="1" hangingPunct="1"/>
            <a:r>
              <a:rPr lang="en-US" altLang="en-US" sz="2500" b="1" dirty="0"/>
              <a:t>Session Leader</a:t>
            </a:r>
            <a:r>
              <a:rPr lang="en-US" altLang="en-US" sz="2500" dirty="0"/>
              <a:t>: organizes and runs JAD session</a:t>
            </a:r>
          </a:p>
          <a:p>
            <a:pPr lvl="1" eaLnBrk="1" hangingPunct="1"/>
            <a:r>
              <a:rPr lang="en-US" altLang="en-US" sz="2500" b="1" dirty="0"/>
              <a:t>Users: </a:t>
            </a:r>
            <a:r>
              <a:rPr lang="en-US" altLang="en-US" sz="2500" dirty="0"/>
              <a:t>active, speaking participants</a:t>
            </a:r>
          </a:p>
          <a:p>
            <a:pPr lvl="1" eaLnBrk="1" hangingPunct="1"/>
            <a:r>
              <a:rPr lang="en-US" altLang="en-US" sz="2500" b="1" dirty="0"/>
              <a:t>Managers</a:t>
            </a:r>
            <a:r>
              <a:rPr lang="en-US" altLang="en-US" sz="2500" dirty="0"/>
              <a:t>: active, speaking participants</a:t>
            </a:r>
          </a:p>
          <a:p>
            <a:pPr lvl="1" eaLnBrk="1" hangingPunct="1"/>
            <a:r>
              <a:rPr lang="en-US" altLang="en-US" sz="2500" b="1" dirty="0"/>
              <a:t>Sponsor</a:t>
            </a:r>
            <a:r>
              <a:rPr lang="en-US" altLang="en-US" sz="2500" dirty="0"/>
              <a:t>: high-level champion, limited participation</a:t>
            </a:r>
          </a:p>
          <a:p>
            <a:pPr lvl="1" eaLnBrk="1" hangingPunct="1"/>
            <a:r>
              <a:rPr lang="en-US" altLang="en-US" sz="2500" b="1" dirty="0"/>
              <a:t>Systems Analysts</a:t>
            </a:r>
            <a:r>
              <a:rPr lang="en-US" altLang="en-US" sz="2500" dirty="0"/>
              <a:t>: should mostly listen</a:t>
            </a:r>
          </a:p>
          <a:p>
            <a:pPr lvl="1" eaLnBrk="1" hangingPunct="1"/>
            <a:r>
              <a:rPr lang="en-US" altLang="en-US" sz="2500" b="1" dirty="0"/>
              <a:t>Scribe</a:t>
            </a:r>
            <a:r>
              <a:rPr lang="en-US" altLang="en-US" sz="2500" dirty="0"/>
              <a:t>: record session activities</a:t>
            </a:r>
          </a:p>
          <a:p>
            <a:pPr lvl="1" eaLnBrk="1" hangingPunct="1"/>
            <a:r>
              <a:rPr lang="en-US" altLang="en-US" sz="2500" b="1" dirty="0"/>
              <a:t>IS Staff</a:t>
            </a:r>
            <a:r>
              <a:rPr lang="en-US" altLang="en-US" sz="2500" dirty="0"/>
              <a:t>: should mostly listen</a:t>
            </a:r>
          </a:p>
          <a:p>
            <a:pPr lvl="1" eaLnBrk="1" hangingPunct="1"/>
            <a:endParaRPr lang="en-US" altLang="en-US" dirty="0"/>
          </a:p>
        </p:txBody>
      </p:sp>
    </p:spTree>
    <p:extLst>
      <p:ext uri="{BB962C8B-B14F-4D97-AF65-F5344CB8AC3E}">
        <p14:creationId xmlns:p14="http://schemas.microsoft.com/office/powerpoint/2010/main" val="2968906367"/>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ltLang="en-US"/>
              <a:t>JAD (Cont.)</a:t>
            </a:r>
          </a:p>
        </p:txBody>
      </p:sp>
      <p:sp>
        <p:nvSpPr>
          <p:cNvPr id="35846" name="Rectangle 3"/>
          <p:cNvSpPr>
            <a:spLocks noGrp="1" noChangeArrowheads="1"/>
          </p:cNvSpPr>
          <p:nvPr>
            <p:ph type="body" idx="1"/>
          </p:nvPr>
        </p:nvSpPr>
        <p:spPr/>
        <p:txBody>
          <a:bodyPr/>
          <a:lstStyle/>
          <a:p>
            <a:pPr eaLnBrk="1" hangingPunct="1"/>
            <a:r>
              <a:rPr lang="en-US" altLang="en-US"/>
              <a:t>End Result</a:t>
            </a:r>
          </a:p>
          <a:p>
            <a:pPr lvl="1" eaLnBrk="1" hangingPunct="1"/>
            <a:r>
              <a:rPr lang="en-US" altLang="en-US"/>
              <a:t>Documentation detailing existing system</a:t>
            </a:r>
          </a:p>
          <a:p>
            <a:pPr lvl="1" eaLnBrk="1" hangingPunct="1"/>
            <a:r>
              <a:rPr lang="en-US" altLang="en-US"/>
              <a:t>Features of proposed system</a:t>
            </a:r>
          </a:p>
        </p:txBody>
      </p:sp>
    </p:spTree>
    <p:extLst>
      <p:ext uri="{BB962C8B-B14F-4D97-AF65-F5344CB8AC3E}">
        <p14:creationId xmlns:p14="http://schemas.microsoft.com/office/powerpoint/2010/main" val="15098859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ltLang="en-US" sz="4000"/>
              <a:t>CASE Tools During JAD</a:t>
            </a:r>
          </a:p>
        </p:txBody>
      </p:sp>
      <p:sp>
        <p:nvSpPr>
          <p:cNvPr id="36870" name="Rectangle 3"/>
          <p:cNvSpPr>
            <a:spLocks noGrp="1" noChangeArrowheads="1"/>
          </p:cNvSpPr>
          <p:nvPr>
            <p:ph type="body" idx="1"/>
          </p:nvPr>
        </p:nvSpPr>
        <p:spPr/>
        <p:txBody>
          <a:bodyPr/>
          <a:lstStyle/>
          <a:p>
            <a:pPr eaLnBrk="1" hangingPunct="1">
              <a:lnSpc>
                <a:spcPct val="90000"/>
              </a:lnSpc>
            </a:pPr>
            <a:r>
              <a:rPr lang="en-US" altLang="en-US" sz="3600" dirty="0"/>
              <a:t>Diagramming and form-building CASE tools are used </a:t>
            </a:r>
          </a:p>
          <a:p>
            <a:pPr eaLnBrk="1" hangingPunct="1">
              <a:lnSpc>
                <a:spcPct val="90000"/>
              </a:lnSpc>
            </a:pPr>
            <a:r>
              <a:rPr lang="en-US" altLang="en-US" sz="3600" dirty="0"/>
              <a:t>Enables analysts to enter system models directly into CASE during the JAD session</a:t>
            </a:r>
          </a:p>
          <a:p>
            <a:pPr eaLnBrk="1" hangingPunct="1">
              <a:lnSpc>
                <a:spcPct val="90000"/>
              </a:lnSpc>
            </a:pPr>
            <a:r>
              <a:rPr lang="en-US" altLang="en-US" sz="3600" dirty="0"/>
              <a:t>Screen designs and prototyping can be done during JAD and shown to users</a:t>
            </a:r>
          </a:p>
        </p:txBody>
      </p:sp>
    </p:spTree>
    <p:extLst>
      <p:ext uri="{BB962C8B-B14F-4D97-AF65-F5344CB8AC3E}">
        <p14:creationId xmlns:p14="http://schemas.microsoft.com/office/powerpoint/2010/main" val="779727461"/>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457200" y="609600"/>
            <a:ext cx="8229600" cy="1371600"/>
          </a:xfrm>
        </p:spPr>
        <p:txBody>
          <a:bodyPr/>
          <a:lstStyle/>
          <a:p>
            <a:pPr eaLnBrk="1" hangingPunct="1"/>
            <a:r>
              <a:rPr lang="en-US" altLang="en-US"/>
              <a:t>Using Prototyping During Requirements Determination</a:t>
            </a:r>
          </a:p>
        </p:txBody>
      </p:sp>
      <p:sp>
        <p:nvSpPr>
          <p:cNvPr id="37894" name="Rectangle 3"/>
          <p:cNvSpPr>
            <a:spLocks noGrp="1" noChangeArrowheads="1"/>
          </p:cNvSpPr>
          <p:nvPr>
            <p:ph type="body" idx="1"/>
          </p:nvPr>
        </p:nvSpPr>
        <p:spPr>
          <a:xfrm>
            <a:off x="762000" y="2057400"/>
            <a:ext cx="7772400" cy="4419600"/>
          </a:xfrm>
        </p:spPr>
        <p:txBody>
          <a:bodyPr/>
          <a:lstStyle/>
          <a:p>
            <a:r>
              <a:rPr kumimoji="1" lang="en-US" sz="2400" b="1" kern="1200" dirty="0">
                <a:latin typeface="Arial" charset="0"/>
                <a:cs typeface="Arial" charset="0"/>
              </a:rPr>
              <a:t>Prototyping – a</a:t>
            </a:r>
            <a:r>
              <a:rPr kumimoji="1" lang="en-US" sz="2400" kern="1200" dirty="0">
                <a:latin typeface="Arial" charset="0"/>
                <a:cs typeface="Arial" charset="0"/>
              </a:rPr>
              <a:t>n iterative process of systems development in which requirements are converted to a working system that is continually revised through close collaboration between an analyst and users.</a:t>
            </a:r>
            <a:endParaRPr lang="en-US" altLang="en-US" sz="2400" dirty="0">
              <a:latin typeface="Arial" panose="020B0604020202020204" pitchFamily="34" charset="0"/>
              <a:cs typeface="Arial" panose="020B0604020202020204" pitchFamily="34" charset="0"/>
            </a:endParaRPr>
          </a:p>
          <a:p>
            <a:pPr marL="0" indent="0" eaLnBrk="1" hangingPunct="1">
              <a:lnSpc>
                <a:spcPct val="90000"/>
              </a:lnSpc>
              <a:buNone/>
            </a:pPr>
            <a:endParaRPr lang="en-US" altLang="en-US" sz="1000" dirty="0"/>
          </a:p>
          <a:p>
            <a:pPr eaLnBrk="1" hangingPunct="1">
              <a:lnSpc>
                <a:spcPct val="90000"/>
              </a:lnSpc>
            </a:pPr>
            <a:r>
              <a:rPr lang="en-US" altLang="en-US" sz="2400" dirty="0"/>
              <a:t>Quickly converts requirements to working version of system</a:t>
            </a:r>
          </a:p>
          <a:p>
            <a:pPr marL="0" indent="0" eaLnBrk="1" hangingPunct="1">
              <a:lnSpc>
                <a:spcPct val="90000"/>
              </a:lnSpc>
              <a:buNone/>
            </a:pPr>
            <a:endParaRPr lang="en-US" altLang="en-US" sz="1000" dirty="0"/>
          </a:p>
          <a:p>
            <a:pPr eaLnBrk="1" hangingPunct="1">
              <a:lnSpc>
                <a:spcPct val="90000"/>
              </a:lnSpc>
            </a:pPr>
            <a:r>
              <a:rPr lang="en-US" altLang="en-US" sz="2400" dirty="0"/>
              <a:t>Once the user sees requirements converted to system, will ask for modifications or will generate additional requests</a:t>
            </a:r>
          </a:p>
        </p:txBody>
      </p:sp>
    </p:spTree>
    <p:extLst>
      <p:ext uri="{BB962C8B-B14F-4D97-AF65-F5344CB8AC3E}">
        <p14:creationId xmlns:p14="http://schemas.microsoft.com/office/powerpoint/2010/main" val="352326966"/>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sz="4000" spc="-100" dirty="0"/>
              <a:t>Using Prototyping During Requirements Determination (Cont.)</a:t>
            </a:r>
          </a:p>
        </p:txBody>
      </p:sp>
      <p:pic>
        <p:nvPicPr>
          <p:cNvPr id="389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09800"/>
            <a:ext cx="6264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2"/>
          <p:cNvSpPr>
            <a:spLocks noChangeArrowheads="1"/>
          </p:cNvSpPr>
          <p:nvPr/>
        </p:nvSpPr>
        <p:spPr bwMode="auto">
          <a:xfrm>
            <a:off x="6477000" y="2514600"/>
            <a:ext cx="2514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6-7</a:t>
            </a:r>
          </a:p>
          <a:p>
            <a:pPr eaLnBrk="1" hangingPunct="1"/>
            <a:r>
              <a:rPr lang="en-US" altLang="en-US"/>
              <a:t>The prototyping methodology</a:t>
            </a:r>
          </a:p>
          <a:p>
            <a:pPr eaLnBrk="1" hangingPunct="1"/>
            <a:r>
              <a:rPr lang="en-US" altLang="en-US"/>
              <a:t>(</a:t>
            </a:r>
            <a:r>
              <a:rPr lang="en-US" altLang="en-US" i="1"/>
              <a:t>Source: </a:t>
            </a:r>
            <a:r>
              <a:rPr lang="en-US" altLang="en-US"/>
              <a:t>Based on “Prototyping: The New</a:t>
            </a:r>
          </a:p>
          <a:p>
            <a:pPr eaLnBrk="1" hangingPunct="1"/>
            <a:r>
              <a:rPr lang="en-US" altLang="en-US"/>
              <a:t>Paradigm for Systems Development,” by</a:t>
            </a:r>
          </a:p>
          <a:p>
            <a:pPr eaLnBrk="1" hangingPunct="1"/>
            <a:r>
              <a:rPr lang="de-DE" altLang="en-US"/>
              <a:t>J. D. Naumann and A. M. Jenkins, </a:t>
            </a:r>
            <a:r>
              <a:rPr lang="de-DE" altLang="en-US" i="1"/>
              <a:t>MIS</a:t>
            </a:r>
          </a:p>
          <a:p>
            <a:pPr eaLnBrk="1" hangingPunct="1"/>
            <a:r>
              <a:rPr lang="en-US" altLang="en-US" i="1"/>
              <a:t>Quarterly </a:t>
            </a:r>
            <a:r>
              <a:rPr lang="en-US" altLang="en-US"/>
              <a:t>6(3): 29–44.)</a:t>
            </a:r>
          </a:p>
        </p:txBody>
      </p:sp>
    </p:spTree>
    <p:extLst>
      <p:ext uri="{BB962C8B-B14F-4D97-AF65-F5344CB8AC3E}">
        <p14:creationId xmlns:p14="http://schemas.microsoft.com/office/powerpoint/2010/main" val="15892509"/>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sz="4000" spc="-100" dirty="0"/>
              <a:t>Using Prototyping During Requirements Determination (Cont.)</a:t>
            </a:r>
          </a:p>
        </p:txBody>
      </p:sp>
      <p:sp>
        <p:nvSpPr>
          <p:cNvPr id="39942" name="Rectangle 3"/>
          <p:cNvSpPr>
            <a:spLocks noGrp="1" noChangeArrowheads="1"/>
          </p:cNvSpPr>
          <p:nvPr>
            <p:ph type="body" idx="1"/>
          </p:nvPr>
        </p:nvSpPr>
        <p:spPr>
          <a:xfrm>
            <a:off x="609600" y="1981200"/>
            <a:ext cx="7772400" cy="4495800"/>
          </a:xfrm>
        </p:spPr>
        <p:txBody>
          <a:bodyPr/>
          <a:lstStyle/>
          <a:p>
            <a:pPr eaLnBrk="1" hangingPunct="1">
              <a:lnSpc>
                <a:spcPct val="90000"/>
              </a:lnSpc>
            </a:pPr>
            <a:r>
              <a:rPr lang="en-US" altLang="en-US" sz="2800" dirty="0"/>
              <a:t>Evolutionary prototyping – prototype becomes the basis of the operational system</a:t>
            </a:r>
          </a:p>
          <a:p>
            <a:pPr lvl="1" eaLnBrk="1" hangingPunct="1">
              <a:lnSpc>
                <a:spcPct val="90000"/>
              </a:lnSpc>
            </a:pPr>
            <a:r>
              <a:rPr lang="en-US" altLang="en-US" sz="2400" dirty="0"/>
              <a:t>Prototype needs to be built in order to address the functional needs of the production system (e.g. database processing and coding logic).</a:t>
            </a:r>
          </a:p>
          <a:p>
            <a:pPr eaLnBrk="1" hangingPunct="1">
              <a:lnSpc>
                <a:spcPct val="90000"/>
              </a:lnSpc>
            </a:pPr>
            <a:endParaRPr lang="en-US" altLang="en-US" sz="2800" dirty="0"/>
          </a:p>
          <a:p>
            <a:pPr eaLnBrk="1" hangingPunct="1">
              <a:lnSpc>
                <a:spcPct val="90000"/>
              </a:lnSpc>
            </a:pPr>
            <a:r>
              <a:rPr lang="en-US" altLang="en-US" sz="2800" dirty="0"/>
              <a:t>Throwaway prototyping – prototype is just a model, discarded after use</a:t>
            </a:r>
          </a:p>
          <a:p>
            <a:pPr lvl="1" eaLnBrk="1" hangingPunct="1">
              <a:lnSpc>
                <a:spcPct val="90000"/>
              </a:lnSpc>
            </a:pPr>
            <a:r>
              <a:rPr lang="en-US" altLang="en-US" sz="2400" dirty="0"/>
              <a:t>Prototype is just a mockup of screens shots an simple functionality, and production system will be built from scratch.</a:t>
            </a:r>
          </a:p>
        </p:txBody>
      </p:sp>
    </p:spTree>
    <p:extLst>
      <p:ext uri="{BB962C8B-B14F-4D97-AF65-F5344CB8AC3E}">
        <p14:creationId xmlns:p14="http://schemas.microsoft.com/office/powerpoint/2010/main" val="1317671989"/>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sz="4000" spc="-100" dirty="0"/>
              <a:t>Using Prototyping During Requirements Determination (Cont.)</a:t>
            </a:r>
          </a:p>
        </p:txBody>
      </p:sp>
      <p:sp>
        <p:nvSpPr>
          <p:cNvPr id="39942" name="Rectangle 3"/>
          <p:cNvSpPr>
            <a:spLocks noGrp="1" noChangeArrowheads="1"/>
          </p:cNvSpPr>
          <p:nvPr>
            <p:ph type="body" idx="1"/>
          </p:nvPr>
        </p:nvSpPr>
        <p:spPr>
          <a:xfrm>
            <a:off x="609600" y="1981200"/>
            <a:ext cx="7772400" cy="4495800"/>
          </a:xfrm>
        </p:spPr>
        <p:txBody>
          <a:bodyPr/>
          <a:lstStyle/>
          <a:p>
            <a:pPr eaLnBrk="1" hangingPunct="1">
              <a:lnSpc>
                <a:spcPct val="90000"/>
              </a:lnSpc>
            </a:pPr>
            <a:r>
              <a:rPr lang="en-US" altLang="en-US" sz="3000" dirty="0"/>
              <a:t>Most useful when:</a:t>
            </a:r>
          </a:p>
          <a:p>
            <a:pPr lvl="1" eaLnBrk="1" hangingPunct="1">
              <a:lnSpc>
                <a:spcPct val="90000"/>
              </a:lnSpc>
            </a:pPr>
            <a:r>
              <a:rPr lang="en-US" altLang="en-US" dirty="0"/>
              <a:t>User requests are not clear.</a:t>
            </a:r>
          </a:p>
          <a:p>
            <a:pPr lvl="1" eaLnBrk="1" hangingPunct="1">
              <a:lnSpc>
                <a:spcPct val="90000"/>
              </a:lnSpc>
            </a:pPr>
            <a:r>
              <a:rPr lang="en-US" altLang="en-US" dirty="0"/>
              <a:t>Few users are involved in the system.</a:t>
            </a:r>
          </a:p>
          <a:p>
            <a:pPr lvl="1" eaLnBrk="1" hangingPunct="1">
              <a:lnSpc>
                <a:spcPct val="90000"/>
              </a:lnSpc>
            </a:pPr>
            <a:r>
              <a:rPr lang="en-US" altLang="en-US" dirty="0"/>
              <a:t>Designs are complex and require concrete form.</a:t>
            </a:r>
          </a:p>
          <a:p>
            <a:pPr lvl="1" eaLnBrk="1" hangingPunct="1">
              <a:lnSpc>
                <a:spcPct val="90000"/>
              </a:lnSpc>
            </a:pPr>
            <a:r>
              <a:rPr lang="en-US" altLang="en-US" dirty="0"/>
              <a:t>There is a history of communication problems between analysts and users.</a:t>
            </a:r>
          </a:p>
          <a:p>
            <a:pPr lvl="1" eaLnBrk="1" hangingPunct="1">
              <a:lnSpc>
                <a:spcPct val="90000"/>
              </a:lnSpc>
            </a:pPr>
            <a:r>
              <a:rPr lang="en-US" altLang="en-US" dirty="0"/>
              <a:t>Tools and data are readily available to build prototypes.</a:t>
            </a:r>
          </a:p>
        </p:txBody>
      </p:sp>
    </p:spTree>
    <p:extLst>
      <p:ext uri="{BB962C8B-B14F-4D97-AF65-F5344CB8AC3E}">
        <p14:creationId xmlns:p14="http://schemas.microsoft.com/office/powerpoint/2010/main" val="972137076"/>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457200" y="381000"/>
            <a:ext cx="8229600" cy="1371600"/>
          </a:xfrm>
        </p:spPr>
        <p:txBody>
          <a:bodyPr/>
          <a:lstStyle/>
          <a:p>
            <a:pPr eaLnBrk="1" hangingPunct="1">
              <a:defRPr/>
            </a:pPr>
            <a:r>
              <a:rPr lang="en-US" sz="4000" spc="-100" dirty="0"/>
              <a:t>Using Prototyping During Requirements Determination (Cont.)</a:t>
            </a:r>
          </a:p>
        </p:txBody>
      </p:sp>
      <p:sp>
        <p:nvSpPr>
          <p:cNvPr id="40966" name="Rectangle 3"/>
          <p:cNvSpPr>
            <a:spLocks noGrp="1" noChangeArrowheads="1"/>
          </p:cNvSpPr>
          <p:nvPr>
            <p:ph type="body" idx="1"/>
          </p:nvPr>
        </p:nvSpPr>
        <p:spPr>
          <a:xfrm>
            <a:off x="304800" y="1981200"/>
            <a:ext cx="8763000" cy="3886200"/>
          </a:xfrm>
        </p:spPr>
        <p:txBody>
          <a:bodyPr/>
          <a:lstStyle/>
          <a:p>
            <a:pPr eaLnBrk="1" hangingPunct="1"/>
            <a:r>
              <a:rPr lang="en-US" altLang="en-US" dirty="0"/>
              <a:t>Drawbacks</a:t>
            </a:r>
          </a:p>
          <a:p>
            <a:pPr lvl="1" eaLnBrk="1" hangingPunct="1"/>
            <a:r>
              <a:rPr lang="en-US" altLang="en-US" dirty="0"/>
              <a:t>Tendency to avoid formal documentation</a:t>
            </a:r>
          </a:p>
          <a:p>
            <a:pPr lvl="1" eaLnBrk="1" hangingPunct="1"/>
            <a:r>
              <a:rPr lang="en-US" altLang="en-US" dirty="0"/>
              <a:t>Difficult to adapt to a more general user audience</a:t>
            </a:r>
          </a:p>
          <a:p>
            <a:pPr lvl="1" eaLnBrk="1" hangingPunct="1"/>
            <a:r>
              <a:rPr lang="en-US" dirty="0"/>
              <a:t>Prototypes are often built as stand-alone systems, thus s</a:t>
            </a:r>
            <a:r>
              <a:rPr lang="en-US" altLang="en-US" dirty="0"/>
              <a:t>haring data and interactions with other systems are often not considered.</a:t>
            </a:r>
          </a:p>
          <a:p>
            <a:pPr lvl="1" eaLnBrk="1" hangingPunct="1"/>
            <a:r>
              <a:rPr lang="en-US" altLang="en-US" dirty="0"/>
              <a:t>Systems Development Life Cycle (SDLC) checks are often bypassed</a:t>
            </a:r>
          </a:p>
        </p:txBody>
      </p:sp>
    </p:spTree>
    <p:extLst>
      <p:ext uri="{BB962C8B-B14F-4D97-AF65-F5344CB8AC3E}">
        <p14:creationId xmlns:p14="http://schemas.microsoft.com/office/powerpoint/2010/main" val="1084188900"/>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pPr eaLnBrk="1" hangingPunct="1"/>
            <a:r>
              <a:rPr lang="en-US" altLang="en-US"/>
              <a:t>Summary</a:t>
            </a:r>
          </a:p>
        </p:txBody>
      </p:sp>
      <p:sp>
        <p:nvSpPr>
          <p:cNvPr id="52230" name="Rectangle 3"/>
          <p:cNvSpPr>
            <a:spLocks noGrp="1" noChangeArrowheads="1"/>
          </p:cNvSpPr>
          <p:nvPr>
            <p:ph type="body" idx="1"/>
          </p:nvPr>
        </p:nvSpPr>
        <p:spPr>
          <a:xfrm>
            <a:off x="609600" y="1600200"/>
            <a:ext cx="7772400" cy="4495800"/>
          </a:xfrm>
        </p:spPr>
        <p:txBody>
          <a:bodyPr/>
          <a:lstStyle/>
          <a:p>
            <a:pPr eaLnBrk="1" hangingPunct="1"/>
            <a:r>
              <a:rPr lang="en-US" altLang="en-US" dirty="0"/>
              <a:t>In this chapter you learned how to:</a:t>
            </a:r>
          </a:p>
          <a:p>
            <a:pPr lvl="1" eaLnBrk="1" hangingPunct="1">
              <a:buClr>
                <a:srgbClr val="BA2212"/>
              </a:buClr>
              <a:buFont typeface="Wingdings" panose="05000000000000000000" pitchFamily="2" charset="2"/>
              <a:buChar char="ü"/>
            </a:pPr>
            <a:r>
              <a:rPr lang="en-US" altLang="en-US" dirty="0"/>
              <a:t>Describe interviewing options and develop interview plan.</a:t>
            </a:r>
          </a:p>
          <a:p>
            <a:pPr lvl="1" eaLnBrk="1" hangingPunct="1">
              <a:buClr>
                <a:srgbClr val="BA2212"/>
              </a:buClr>
              <a:buFont typeface="Wingdings" panose="05000000000000000000" pitchFamily="2" charset="2"/>
              <a:buChar char="ü"/>
            </a:pPr>
            <a:r>
              <a:rPr lang="en-US" altLang="en-US" dirty="0"/>
              <a:t>Explain advantages and pitfalls of worker observation and document analysis.</a:t>
            </a:r>
          </a:p>
          <a:p>
            <a:pPr lvl="1" eaLnBrk="1" hangingPunct="1">
              <a:buClr>
                <a:srgbClr val="BA2212"/>
              </a:buClr>
              <a:buFont typeface="Wingdings" panose="05000000000000000000" pitchFamily="2" charset="2"/>
              <a:buChar char="ü"/>
            </a:pPr>
            <a:r>
              <a:rPr lang="en-US" altLang="en-US" dirty="0"/>
              <a:t>Explain how computing can support requirements determination.</a:t>
            </a:r>
          </a:p>
          <a:p>
            <a:pPr lvl="1" eaLnBrk="1" hangingPunct="1">
              <a:buClr>
                <a:srgbClr val="BA2212"/>
              </a:buClr>
              <a:buFont typeface="Wingdings" panose="05000000000000000000" pitchFamily="2" charset="2"/>
              <a:buChar char="ü"/>
            </a:pPr>
            <a:r>
              <a:rPr lang="en-US" altLang="en-US" dirty="0"/>
              <a:t>Participate in and help plan Joint Application Design sessions.</a:t>
            </a:r>
          </a:p>
          <a:p>
            <a:pPr lvl="1" eaLnBrk="1" hangingPunct="1">
              <a:buClr>
                <a:srgbClr val="BA2212"/>
              </a:buClr>
              <a:buFont typeface="Wingdings" panose="05000000000000000000" pitchFamily="2" charset="2"/>
              <a:buChar char="ü"/>
            </a:pPr>
            <a:endParaRPr lang="en-US" altLang="en-US" dirty="0"/>
          </a:p>
        </p:txBody>
      </p:sp>
    </p:spTree>
    <p:extLst>
      <p:ext uri="{BB962C8B-B14F-4D97-AF65-F5344CB8AC3E}">
        <p14:creationId xmlns:p14="http://schemas.microsoft.com/office/powerpoint/2010/main" val="1562422772"/>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altLang="en-US"/>
              <a:t>Summary (Cont.)</a:t>
            </a:r>
          </a:p>
        </p:txBody>
      </p:sp>
      <p:sp>
        <p:nvSpPr>
          <p:cNvPr id="53254" name="Rectangle 3"/>
          <p:cNvSpPr>
            <a:spLocks noGrp="1" noChangeArrowheads="1"/>
          </p:cNvSpPr>
          <p:nvPr>
            <p:ph type="body" idx="1"/>
          </p:nvPr>
        </p:nvSpPr>
        <p:spPr>
          <a:xfrm>
            <a:off x="609600" y="1600200"/>
            <a:ext cx="7772400" cy="4495800"/>
          </a:xfrm>
        </p:spPr>
        <p:txBody>
          <a:bodyPr/>
          <a:lstStyle/>
          <a:p>
            <a:pPr lvl="1" eaLnBrk="1" hangingPunct="1">
              <a:buClr>
                <a:srgbClr val="BA2212"/>
              </a:buClr>
              <a:buFont typeface="Wingdings" panose="05000000000000000000" pitchFamily="2" charset="2"/>
              <a:buChar char="ü"/>
            </a:pPr>
            <a:r>
              <a:rPr lang="en-US" altLang="en-US"/>
              <a:t>Use prototyping during requirements determination.</a:t>
            </a:r>
          </a:p>
          <a:p>
            <a:pPr lvl="1" eaLnBrk="1" hangingPunct="1">
              <a:buClr>
                <a:srgbClr val="BA2212"/>
              </a:buClr>
              <a:buFont typeface="Wingdings" panose="05000000000000000000" pitchFamily="2" charset="2"/>
              <a:buChar char="ü"/>
            </a:pPr>
            <a:r>
              <a:rPr lang="en-US" altLang="en-US"/>
              <a:t>Describe contemporary approaches to requirements determination.</a:t>
            </a:r>
          </a:p>
          <a:p>
            <a:pPr lvl="1" eaLnBrk="1" hangingPunct="1">
              <a:buClr>
                <a:srgbClr val="BA2212"/>
              </a:buClr>
              <a:buFont typeface="Wingdings" panose="05000000000000000000" pitchFamily="2" charset="2"/>
              <a:buChar char="ü"/>
            </a:pPr>
            <a:r>
              <a:rPr lang="en-US" altLang="en-US"/>
              <a:t>Understand how requirements determination techniques apply to the development of electronic commerce applications.</a:t>
            </a:r>
          </a:p>
          <a:p>
            <a:pPr lvl="1" eaLnBrk="1" hangingPunct="1">
              <a:buClr>
                <a:srgbClr val="BA2212"/>
              </a:buClr>
              <a:buFont typeface="Wingdings" panose="05000000000000000000" pitchFamily="2" charset="2"/>
              <a:buChar char="ü"/>
            </a:pPr>
            <a:endParaRPr lang="en-US" altLang="en-US"/>
          </a:p>
        </p:txBody>
      </p:sp>
    </p:spTree>
    <p:extLst>
      <p:ext uri="{BB962C8B-B14F-4D97-AF65-F5344CB8AC3E}">
        <p14:creationId xmlns:p14="http://schemas.microsoft.com/office/powerpoint/2010/main" val="16677777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0" y="457200"/>
            <a:ext cx="9144000" cy="914400"/>
          </a:xfrm>
        </p:spPr>
        <p:txBody>
          <a:bodyPr/>
          <a:lstStyle/>
          <a:p>
            <a:pPr eaLnBrk="1" hangingPunct="1"/>
            <a:r>
              <a:rPr lang="en-US" altLang="en-US" sz="3900"/>
              <a:t>Performing Requirements Determination</a:t>
            </a:r>
          </a:p>
        </p:txBody>
      </p:sp>
      <p:sp>
        <p:nvSpPr>
          <p:cNvPr id="5126" name="Rectangle 7"/>
          <p:cNvSpPr>
            <a:spLocks noChangeArrowheads="1"/>
          </p:cNvSpPr>
          <p:nvPr/>
        </p:nvSpPr>
        <p:spPr bwMode="auto">
          <a:xfrm>
            <a:off x="4038600" y="52578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6-1</a:t>
            </a:r>
          </a:p>
          <a:p>
            <a:pPr eaLnBrk="1" hangingPunct="1"/>
            <a:r>
              <a:rPr lang="en-US" altLang="en-US"/>
              <a:t>Systems development life cycle with analysis phase highlighted</a:t>
            </a:r>
          </a:p>
        </p:txBody>
      </p:sp>
      <p:pic>
        <p:nvPicPr>
          <p:cNvPr id="512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738" y="1538288"/>
            <a:ext cx="8450262"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14873"/>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en-US" sz="4000"/>
              <a:t>The Process of Determining Requirements</a:t>
            </a:r>
          </a:p>
        </p:txBody>
      </p:sp>
      <p:sp>
        <p:nvSpPr>
          <p:cNvPr id="6150" name="Rectangle 3"/>
          <p:cNvSpPr>
            <a:spLocks noGrp="1" noChangeArrowheads="1"/>
          </p:cNvSpPr>
          <p:nvPr>
            <p:ph type="body" idx="1"/>
          </p:nvPr>
        </p:nvSpPr>
        <p:spPr>
          <a:xfrm>
            <a:off x="457200" y="1981200"/>
            <a:ext cx="8229600" cy="4114800"/>
          </a:xfrm>
        </p:spPr>
        <p:txBody>
          <a:bodyPr/>
          <a:lstStyle/>
          <a:p>
            <a:pPr eaLnBrk="1" hangingPunct="1">
              <a:defRPr/>
            </a:pPr>
            <a:r>
              <a:rPr lang="en-US" dirty="0"/>
              <a:t>Good Systems Analyst Characteristics:</a:t>
            </a:r>
          </a:p>
          <a:p>
            <a:pPr lvl="1" eaLnBrk="1" hangingPunct="1">
              <a:defRPr/>
            </a:pPr>
            <a:r>
              <a:rPr lang="en-US" sz="2600" dirty="0"/>
              <a:t>Impertinence—question everything </a:t>
            </a:r>
          </a:p>
          <a:p>
            <a:pPr lvl="1">
              <a:defRPr/>
            </a:pPr>
            <a:r>
              <a:rPr lang="en-US" sz="2600" dirty="0"/>
              <a:t>Impartiality—</a:t>
            </a:r>
            <a:r>
              <a:rPr lang="en-US" sz="2600" dirty="0">
                <a:ea typeface="+mn-ea"/>
              </a:rPr>
              <a:t>consider all issues to find the best organizational solution</a:t>
            </a:r>
            <a:endParaRPr lang="en-US" sz="2600" dirty="0"/>
          </a:p>
          <a:p>
            <a:pPr lvl="1" eaLnBrk="1" hangingPunct="1">
              <a:defRPr/>
            </a:pPr>
            <a:r>
              <a:rPr lang="en-US" sz="2600" spc="-100" dirty="0"/>
              <a:t>Relax constraints—assume anything is possible</a:t>
            </a:r>
          </a:p>
          <a:p>
            <a:pPr lvl="1" eaLnBrk="1" hangingPunct="1">
              <a:defRPr/>
            </a:pPr>
            <a:r>
              <a:rPr lang="en-US" sz="2600" dirty="0"/>
              <a:t>Attention to details</a:t>
            </a:r>
            <a:r>
              <a:rPr lang="en-US" sz="2600" spc="-100" dirty="0"/>
              <a:t>—e</a:t>
            </a:r>
            <a:r>
              <a:rPr lang="en-US" sz="2600" dirty="0"/>
              <a:t>very fact must fit</a:t>
            </a:r>
          </a:p>
          <a:p>
            <a:pPr lvl="1">
              <a:defRPr/>
            </a:pPr>
            <a:r>
              <a:rPr lang="en-US" sz="2600" dirty="0"/>
              <a:t>Reframing—</a:t>
            </a:r>
            <a:r>
              <a:rPr lang="en-US" sz="2600" dirty="0">
                <a:ea typeface="+mn-ea"/>
              </a:rPr>
              <a:t>challenge yourself to new ways</a:t>
            </a:r>
            <a:endParaRPr lang="en-US" sz="2600" dirty="0"/>
          </a:p>
          <a:p>
            <a:pPr eaLnBrk="1" hangingPunct="1">
              <a:defRPr/>
            </a:pPr>
            <a:endParaRPr lang="en-US" dirty="0"/>
          </a:p>
        </p:txBody>
      </p:sp>
    </p:spTree>
    <p:extLst>
      <p:ext uri="{BB962C8B-B14F-4D97-AF65-F5344CB8AC3E}">
        <p14:creationId xmlns:p14="http://schemas.microsoft.com/office/powerpoint/2010/main" val="247339986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Components to Understand</a:t>
            </a:r>
          </a:p>
        </p:txBody>
      </p:sp>
      <p:sp>
        <p:nvSpPr>
          <p:cNvPr id="3" name="Content Placeholder 2"/>
          <p:cNvSpPr>
            <a:spLocks noGrp="1"/>
          </p:cNvSpPr>
          <p:nvPr>
            <p:ph idx="1"/>
          </p:nvPr>
        </p:nvSpPr>
        <p:spPr/>
        <p:txBody>
          <a:bodyPr/>
          <a:lstStyle/>
          <a:p>
            <a:r>
              <a:rPr lang="en-US" sz="2400" dirty="0"/>
              <a:t>Business objectives that drive what and how work is done</a:t>
            </a:r>
          </a:p>
          <a:p>
            <a:r>
              <a:rPr lang="en-US" sz="2400" dirty="0"/>
              <a:t>Information people need to do their jobs</a:t>
            </a:r>
          </a:p>
          <a:p>
            <a:r>
              <a:rPr lang="en-US" sz="2400" dirty="0"/>
              <a:t>The data (definition, volume, size, etc.)</a:t>
            </a:r>
          </a:p>
          <a:p>
            <a:r>
              <a:rPr lang="en-US" sz="2400" dirty="0"/>
              <a:t>Existing data movement, transformation and storage processes</a:t>
            </a:r>
          </a:p>
          <a:p>
            <a:r>
              <a:rPr lang="en-US" sz="2400" dirty="0"/>
              <a:t>Dependencies and sequences</a:t>
            </a:r>
          </a:p>
          <a:p>
            <a:r>
              <a:rPr lang="en-US" sz="2400" dirty="0"/>
              <a:t>Data handling/processing rules</a:t>
            </a:r>
          </a:p>
          <a:p>
            <a:r>
              <a:rPr lang="en-US" sz="2400" dirty="0"/>
              <a:t>Business policies and guidelines</a:t>
            </a:r>
          </a:p>
          <a:p>
            <a:r>
              <a:rPr lang="en-US" sz="2400" dirty="0"/>
              <a:t>Key events</a:t>
            </a:r>
          </a:p>
        </p:txBody>
      </p:sp>
    </p:spTree>
    <p:extLst>
      <p:ext uri="{BB962C8B-B14F-4D97-AF65-F5344CB8AC3E}">
        <p14:creationId xmlns:p14="http://schemas.microsoft.com/office/powerpoint/2010/main" val="245377799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457200"/>
            <a:ext cx="8229600" cy="838200"/>
          </a:xfrm>
        </p:spPr>
        <p:txBody>
          <a:bodyPr/>
          <a:lstStyle/>
          <a:p>
            <a:pPr eaLnBrk="1" hangingPunct="1"/>
            <a:r>
              <a:rPr lang="en-US" altLang="en-US" sz="4000"/>
              <a:t>Deliverables and Outcomes</a:t>
            </a:r>
          </a:p>
        </p:txBody>
      </p:sp>
      <p:sp>
        <p:nvSpPr>
          <p:cNvPr id="7174" name="Rectangle 3"/>
          <p:cNvSpPr>
            <a:spLocks noGrp="1" noChangeArrowheads="1"/>
          </p:cNvSpPr>
          <p:nvPr>
            <p:ph type="body" idx="1"/>
          </p:nvPr>
        </p:nvSpPr>
        <p:spPr>
          <a:xfrm>
            <a:off x="838200" y="1295400"/>
            <a:ext cx="7772400" cy="5105400"/>
          </a:xfrm>
        </p:spPr>
        <p:txBody>
          <a:bodyPr/>
          <a:lstStyle/>
          <a:p>
            <a:pPr eaLnBrk="1" hangingPunct="1">
              <a:spcBef>
                <a:spcPts val="600"/>
              </a:spcBef>
            </a:pPr>
            <a:r>
              <a:rPr lang="en-US" altLang="en-US" sz="2800" dirty="0"/>
              <a:t>Deliverables for Requirements Determination:</a:t>
            </a:r>
          </a:p>
          <a:p>
            <a:pPr lvl="1" eaLnBrk="1" hangingPunct="1">
              <a:spcBef>
                <a:spcPts val="600"/>
              </a:spcBef>
            </a:pPr>
            <a:r>
              <a:rPr lang="en-US" altLang="en-US" sz="2400" dirty="0"/>
              <a:t>From interviews and observations </a:t>
            </a:r>
          </a:p>
          <a:p>
            <a:pPr lvl="2" eaLnBrk="1" hangingPunct="1">
              <a:spcBef>
                <a:spcPts val="600"/>
              </a:spcBef>
            </a:pPr>
            <a:r>
              <a:rPr lang="en-US" altLang="en-US" sz="2200" dirty="0"/>
              <a:t>interview transcripts, observation notes, meeting minutes</a:t>
            </a:r>
          </a:p>
          <a:p>
            <a:pPr lvl="1" eaLnBrk="1" hangingPunct="1">
              <a:spcBef>
                <a:spcPts val="600"/>
              </a:spcBef>
            </a:pPr>
            <a:r>
              <a:rPr lang="en-US" altLang="en-US" sz="2400" dirty="0"/>
              <a:t>From existing written documents</a:t>
            </a:r>
          </a:p>
          <a:p>
            <a:pPr lvl="2" eaLnBrk="1" hangingPunct="1">
              <a:spcBef>
                <a:spcPts val="600"/>
              </a:spcBef>
            </a:pPr>
            <a:r>
              <a:rPr lang="en-US" altLang="en-US" sz="2200" dirty="0"/>
              <a:t>mission and strategy statements, business forms, procedure manuals, job descriptions, training manuals, system documentation, flowcharts</a:t>
            </a:r>
          </a:p>
          <a:p>
            <a:pPr lvl="1" eaLnBrk="1" hangingPunct="1">
              <a:spcBef>
                <a:spcPts val="600"/>
              </a:spcBef>
            </a:pPr>
            <a:r>
              <a:rPr lang="en-US" altLang="en-US" sz="2400" dirty="0"/>
              <a:t>From computerized sources</a:t>
            </a:r>
          </a:p>
          <a:p>
            <a:pPr lvl="2" eaLnBrk="1" hangingPunct="1">
              <a:spcBef>
                <a:spcPts val="600"/>
              </a:spcBef>
            </a:pPr>
            <a:r>
              <a:rPr lang="en-US" altLang="en-US" sz="2200" dirty="0"/>
              <a:t>Joint Application Design session results, CASE repositories, reports from existing systems, displays and reports from system prototype</a:t>
            </a:r>
            <a:endParaRPr lang="en-US" altLang="en-US" dirty="0"/>
          </a:p>
        </p:txBody>
      </p:sp>
    </p:spTree>
    <p:extLst>
      <p:ext uri="{BB962C8B-B14F-4D97-AF65-F5344CB8AC3E}">
        <p14:creationId xmlns:p14="http://schemas.microsoft.com/office/powerpoint/2010/main" val="1895392949"/>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altLang="en-US" sz="4000"/>
              <a:t>Traditional Methods for Determining Requirements</a:t>
            </a:r>
          </a:p>
        </p:txBody>
      </p:sp>
      <p:sp>
        <p:nvSpPr>
          <p:cNvPr id="8198" name="Rectangle 3"/>
          <p:cNvSpPr>
            <a:spLocks noGrp="1" noChangeArrowheads="1"/>
          </p:cNvSpPr>
          <p:nvPr>
            <p:ph type="body" idx="1"/>
          </p:nvPr>
        </p:nvSpPr>
        <p:spPr/>
        <p:txBody>
          <a:bodyPr/>
          <a:lstStyle/>
          <a:p>
            <a:pPr eaLnBrk="1" hangingPunct="1"/>
            <a:r>
              <a:rPr lang="en-US" altLang="en-US"/>
              <a:t>Interviewing individuals</a:t>
            </a:r>
          </a:p>
          <a:p>
            <a:pPr eaLnBrk="1" hangingPunct="1"/>
            <a:r>
              <a:rPr lang="en-US" altLang="en-US"/>
              <a:t>Interviewing groups</a:t>
            </a:r>
          </a:p>
          <a:p>
            <a:pPr eaLnBrk="1" hangingPunct="1"/>
            <a:r>
              <a:rPr lang="en-US" altLang="en-US"/>
              <a:t>Observing workers</a:t>
            </a:r>
          </a:p>
          <a:p>
            <a:pPr eaLnBrk="1" hangingPunct="1"/>
            <a:r>
              <a:rPr lang="en-US" altLang="en-US"/>
              <a:t>Studying business documents</a:t>
            </a:r>
          </a:p>
        </p:txBody>
      </p:sp>
    </p:spTree>
    <p:extLst>
      <p:ext uri="{BB962C8B-B14F-4D97-AF65-F5344CB8AC3E}">
        <p14:creationId xmlns:p14="http://schemas.microsoft.com/office/powerpoint/2010/main" val="409737962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altLang="en-US"/>
              <a:t>Interviewing and Listening</a:t>
            </a:r>
          </a:p>
        </p:txBody>
      </p:sp>
      <p:sp>
        <p:nvSpPr>
          <p:cNvPr id="9222" name="Rectangle 3"/>
          <p:cNvSpPr>
            <a:spLocks noGrp="1" noChangeArrowheads="1"/>
          </p:cNvSpPr>
          <p:nvPr>
            <p:ph type="body" idx="1"/>
          </p:nvPr>
        </p:nvSpPr>
        <p:spPr>
          <a:xfrm>
            <a:off x="457200" y="1981200"/>
            <a:ext cx="8229600" cy="4267200"/>
          </a:xfrm>
        </p:spPr>
        <p:txBody>
          <a:bodyPr/>
          <a:lstStyle/>
          <a:p>
            <a:pPr eaLnBrk="1" hangingPunct="1"/>
            <a:r>
              <a:rPr lang="en-US" altLang="en-US"/>
              <a:t>One of the primary ways analysts gather information about an information systems project</a:t>
            </a:r>
          </a:p>
          <a:p>
            <a:pPr eaLnBrk="1" hangingPunct="1"/>
            <a:r>
              <a:rPr lang="en-US" altLang="en-US"/>
              <a:t>An </a:t>
            </a:r>
            <a:r>
              <a:rPr lang="en-US" altLang="en-US" b="1"/>
              <a:t>interview guide </a:t>
            </a:r>
            <a:r>
              <a:rPr lang="en-US" altLang="en-US"/>
              <a:t>is a document for developing, planning and conducting an interview.</a:t>
            </a:r>
          </a:p>
        </p:txBody>
      </p:sp>
    </p:spTree>
    <p:extLst>
      <p:ext uri="{BB962C8B-B14F-4D97-AF65-F5344CB8AC3E}">
        <p14:creationId xmlns:p14="http://schemas.microsoft.com/office/powerpoint/2010/main" val="3385927636"/>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8696</TotalTime>
  <Words>2727</Words>
  <Application>Microsoft Office PowerPoint</Application>
  <PresentationFormat>On-screen Show (4:3)</PresentationFormat>
  <Paragraphs>302</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Tahoma</vt:lpstr>
      <vt:lpstr>Times New Roman</vt:lpstr>
      <vt:lpstr>Wingdings</vt:lpstr>
      <vt:lpstr>Pixel</vt:lpstr>
      <vt:lpstr>PowerPoint Presentation</vt:lpstr>
      <vt:lpstr>Learning Objectives</vt:lpstr>
      <vt:lpstr>Learning Objectives (Cont.)</vt:lpstr>
      <vt:lpstr>Performing Requirements Determination</vt:lpstr>
      <vt:lpstr>The Process of Determining Requirements</vt:lpstr>
      <vt:lpstr>Organizational Components to Understand</vt:lpstr>
      <vt:lpstr>Deliverables and Outcomes</vt:lpstr>
      <vt:lpstr>Traditional Methods for Determining Requirements</vt:lpstr>
      <vt:lpstr>Interviewing and Listening</vt:lpstr>
      <vt:lpstr>Guidelines for Effective Interviewing</vt:lpstr>
      <vt:lpstr>Interviewing and Listening (Cont.)</vt:lpstr>
      <vt:lpstr>Interviewing and Listening (Cont.)</vt:lpstr>
      <vt:lpstr>Choosing Interview Questions</vt:lpstr>
      <vt:lpstr>Interviewing Guidelines</vt:lpstr>
      <vt:lpstr>Interviewing Groups</vt:lpstr>
      <vt:lpstr>Interviewing Groups (Cont.)</vt:lpstr>
      <vt:lpstr>Nominal Group Technique (NGT)</vt:lpstr>
      <vt:lpstr>Directly Observing Users</vt:lpstr>
      <vt:lpstr>Analyzing Procedures and Other Documents</vt:lpstr>
      <vt:lpstr>Analyzing Procedures and Other Documents (Cont.)</vt:lpstr>
      <vt:lpstr>Analyzing Procedures and Other Documents (Cont.)</vt:lpstr>
      <vt:lpstr>Analyzing Procedures and Other Documents (Cont.)</vt:lpstr>
      <vt:lpstr>Analyzing Procedures and Other Documents (Cont.)</vt:lpstr>
      <vt:lpstr>Analyzing Procedures and Other Documents (Cont.)</vt:lpstr>
      <vt:lpstr>Analyzing Procedures and Other Documents (Cont.)</vt:lpstr>
      <vt:lpstr>Observation vs. Document Analysis</vt:lpstr>
      <vt:lpstr>Contemporary Methods for Determining System Requirements</vt:lpstr>
      <vt:lpstr>Joint Application Design (JAD)</vt:lpstr>
      <vt:lpstr>JAD (Cont.)</vt:lpstr>
      <vt:lpstr>JAD (Cont.)</vt:lpstr>
      <vt:lpstr>JAD (Cont.)</vt:lpstr>
      <vt:lpstr>CASE Tools During JAD</vt:lpstr>
      <vt:lpstr>Using Prototyping During Requirements Determination</vt:lpstr>
      <vt:lpstr>Using Prototyping During Requirements Determination (Cont.)</vt:lpstr>
      <vt:lpstr>Using Prototyping During Requirements Determination (Cont.)</vt:lpstr>
      <vt:lpstr>Using Prototyping During Requirements Determination (Cont.)</vt:lpstr>
      <vt:lpstr>Using Prototyping During Requirements Determination (Cont.)</vt:lpstr>
      <vt:lpstr>Summary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User</cp:lastModifiedBy>
  <cp:revision>855</cp:revision>
  <cp:lastPrinted>1601-01-01T00:00:00Z</cp:lastPrinted>
  <dcterms:created xsi:type="dcterms:W3CDTF">2000-04-11T00:26:26Z</dcterms:created>
  <dcterms:modified xsi:type="dcterms:W3CDTF">2022-03-31T03:17:45Z</dcterms:modified>
</cp:coreProperties>
</file>