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0" r:id="rId1"/>
  </p:sldMasterIdLst>
  <p:notesMasterIdLst>
    <p:notesMasterId r:id="rId47"/>
  </p:notesMasterIdLst>
  <p:handoutMasterIdLst>
    <p:handoutMasterId r:id="rId4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3" r:id="rId37"/>
    <p:sldId id="294" r:id="rId38"/>
    <p:sldId id="295" r:id="rId39"/>
    <p:sldId id="297" r:id="rId40"/>
    <p:sldId id="298" r:id="rId41"/>
    <p:sldId id="299" r:id="rId42"/>
    <p:sldId id="300" r:id="rId43"/>
    <p:sldId id="301" r:id="rId44"/>
    <p:sldId id="302" r:id="rId45"/>
    <p:sldId id="303"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trimx@jmu.edu" initials="m" lastIdx="4" clrIdx="0">
    <p:extLst>
      <p:ext uri="{19B8F6BF-5375-455C-9EA6-DF929625EA0E}">
        <p15:presenceInfo xmlns:p15="http://schemas.microsoft.com/office/powerpoint/2012/main" userId="e1a938607e11e8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80912"/>
    <a:srgbClr val="BA22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634" autoAdjust="0"/>
  </p:normalViewPr>
  <p:slideViewPr>
    <p:cSldViewPr>
      <p:cViewPr varScale="1">
        <p:scale>
          <a:sx n="69" d="100"/>
          <a:sy n="69" d="100"/>
        </p:scale>
        <p:origin x="188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78"/>
    </p:cViewPr>
  </p:sorterViewPr>
  <p:notesViewPr>
    <p:cSldViewPr>
      <p:cViewPr varScale="1">
        <p:scale>
          <a:sx n="71" d="100"/>
          <a:sy n="71" d="100"/>
        </p:scale>
        <p:origin x="3029"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20000"/>
              </a:spcBef>
              <a:buClr>
                <a:schemeClr val="hlink"/>
              </a:buClr>
              <a:buSzPct val="110000"/>
              <a:buFont typeface="Wingdings" pitchFamily="2" charset="2"/>
              <a:buBlip>
                <a:blip r:embed="rId2"/>
              </a:buBlip>
              <a:defRPr sz="1200">
                <a:latin typeface="Arial" charset="0"/>
                <a:cs typeface="Arial" charset="0"/>
              </a:defRPr>
            </a:lvl1pPr>
          </a:lstStyle>
          <a:p>
            <a:pPr>
              <a:defRPr/>
            </a:pPr>
            <a:endParaRPr lang="en-US"/>
          </a:p>
        </p:txBody>
      </p:sp>
      <p:sp>
        <p:nvSpPr>
          <p:cNvPr id="10445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20000"/>
              </a:spcBef>
              <a:buClr>
                <a:schemeClr val="hlink"/>
              </a:buClr>
              <a:buSzPct val="110000"/>
              <a:buFont typeface="Wingdings" pitchFamily="2" charset="2"/>
              <a:buBlip>
                <a:blip r:embed="rId2"/>
              </a:buBlip>
              <a:defRPr sz="1200">
                <a:latin typeface="Arial" charset="0"/>
                <a:cs typeface="Arial" charset="0"/>
              </a:defRPr>
            </a:lvl1pPr>
          </a:lstStyle>
          <a:p>
            <a:pPr>
              <a:defRPr/>
            </a:pPr>
            <a:endParaRPr lang="en-US"/>
          </a:p>
        </p:txBody>
      </p:sp>
      <p:sp>
        <p:nvSpPr>
          <p:cNvPr id="10445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20000"/>
              </a:spcBef>
              <a:buClr>
                <a:schemeClr val="hlink"/>
              </a:buClr>
              <a:buSzPct val="110000"/>
              <a:buFont typeface="Wingdings" pitchFamily="2" charset="2"/>
              <a:buBlip>
                <a:blip r:embed="rId2"/>
              </a:buBlip>
              <a:defRPr sz="1200">
                <a:latin typeface="Arial" charset="0"/>
                <a:cs typeface="Arial" charset="0"/>
              </a:defRPr>
            </a:lvl1pPr>
          </a:lstStyle>
          <a:p>
            <a:pPr>
              <a:defRPr/>
            </a:pPr>
            <a:endParaRPr lang="en-US"/>
          </a:p>
        </p:txBody>
      </p:sp>
      <p:sp>
        <p:nvSpPr>
          <p:cNvPr id="10445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20000"/>
              </a:spcBef>
              <a:buClr>
                <a:schemeClr val="hlink"/>
              </a:buClr>
              <a:buSzPct val="110000"/>
              <a:buFont typeface="Wingdings" panose="05000000000000000000" pitchFamily="2" charset="2"/>
              <a:buBlip>
                <a:blip r:embed="rId2"/>
              </a:buBlip>
              <a:defRPr sz="1200"/>
            </a:lvl1pPr>
          </a:lstStyle>
          <a:p>
            <a:fld id="{2A9FE85F-BC8E-4ACD-9E59-4FFC34542938}" type="slidenum">
              <a:rPr lang="en-US" altLang="en-US"/>
              <a:pPr/>
              <a:t>‹#›</a:t>
            </a:fld>
            <a:endParaRPr lang="en-US" altLang="en-US"/>
          </a:p>
        </p:txBody>
      </p:sp>
    </p:spTree>
    <p:extLst>
      <p:ext uri="{BB962C8B-B14F-4D97-AF65-F5344CB8AC3E}">
        <p14:creationId xmlns:p14="http://schemas.microsoft.com/office/powerpoint/2010/main" val="1504939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cs typeface="Arial" charset="0"/>
              </a:defRPr>
            </a:lvl1pPr>
          </a:lstStyle>
          <a:p>
            <a:pPr>
              <a:defRPr/>
            </a:pPr>
            <a:endParaRPr 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cs typeface="Arial" charset="0"/>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cs typeface="Arial" charset="0"/>
              </a:defRPr>
            </a:lvl1pPr>
          </a:lstStyle>
          <a:p>
            <a:pPr>
              <a:defRPr/>
            </a:pPr>
            <a:endParaRPr lang="en-US"/>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F5F488AC-279B-4D8B-A679-FF80C5A02C55}" type="slidenum">
              <a:rPr lang="en-US" altLang="en-US"/>
              <a:pPr/>
              <a:t>‹#›</a:t>
            </a:fld>
            <a:endParaRPr lang="en-US" altLang="en-US"/>
          </a:p>
        </p:txBody>
      </p:sp>
    </p:spTree>
    <p:extLst>
      <p:ext uri="{BB962C8B-B14F-4D97-AF65-F5344CB8AC3E}">
        <p14:creationId xmlns:p14="http://schemas.microsoft.com/office/powerpoint/2010/main" val="2710161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C1F9C0-743D-4B9E-9ADD-0EEF6F5876F2}" type="slidenum">
              <a:rPr lang="en-US" altLang="en-US">
                <a:latin typeface="Tahoma" panose="020B0604030504040204" pitchFamily="34" charset="0"/>
              </a:rPr>
              <a:pPr eaLnBrk="1" hangingPunct="1"/>
              <a:t>1</a:t>
            </a:fld>
            <a:endParaRPr lang="en-US" altLang="en-US">
              <a:latin typeface="Tahoma" panose="020B0604030504040204"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2510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E2F111-914F-4073-8CA0-54AA475CB1A1}" type="slidenum">
              <a:rPr lang="en-US" altLang="en-US">
                <a:latin typeface="Tahoma" panose="020B0604030504040204" pitchFamily="34" charset="0"/>
              </a:rPr>
              <a:pPr eaLnBrk="1" hangingPunct="1"/>
              <a:t>10</a:t>
            </a:fld>
            <a:endParaRPr lang="en-US" altLang="en-US">
              <a:latin typeface="Tahoma" panose="020B0604030504040204"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9191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Nobody uses these any more for interactive</a:t>
            </a:r>
            <a:r>
              <a:rPr lang="en-US" baseline="0" dirty="0"/>
              <a:t> forms or reports</a:t>
            </a:r>
            <a:r>
              <a:rPr lang="en-US" dirty="0"/>
              <a:t>, except maybe</a:t>
            </a:r>
            <a:r>
              <a:rPr lang="en-US" baseline="0" dirty="0"/>
              <a:t> for old legacy systems</a:t>
            </a:r>
            <a:r>
              <a:rPr lang="en-US" dirty="0"/>
              <a:t>. But these were the standard way of designing user interfaces in the old days. They may also be useful for</a:t>
            </a:r>
            <a:r>
              <a:rPr lang="en-US" baseline="0" dirty="0"/>
              <a:t> large batch reports from impact printers, as we see later.</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12</a:t>
            </a:fld>
            <a:endParaRPr lang="en-US" altLang="en-US"/>
          </a:p>
        </p:txBody>
      </p:sp>
    </p:spTree>
    <p:extLst>
      <p:ext uri="{BB962C8B-B14F-4D97-AF65-F5344CB8AC3E}">
        <p14:creationId xmlns:p14="http://schemas.microsoft.com/office/powerpoint/2010/main" val="3149130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left we</a:t>
            </a:r>
            <a:r>
              <a:rPr lang="en-US" baseline="0" dirty="0"/>
              <a:t> see what may be a hand-written sketch. On the right we see a form that was build using Microsoft’s form builder tool, which is a standard part of it’s Visual Studio development environment. You can think of the form builder as a CASE tool.</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13</a:t>
            </a:fld>
            <a:endParaRPr lang="en-US" altLang="en-US"/>
          </a:p>
        </p:txBody>
      </p:sp>
    </p:spTree>
    <p:extLst>
      <p:ext uri="{BB962C8B-B14F-4D97-AF65-F5344CB8AC3E}">
        <p14:creationId xmlns:p14="http://schemas.microsoft.com/office/powerpoint/2010/main" val="4231194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14</a:t>
            </a:fld>
            <a:endParaRPr lang="en-US" altLang="en-US"/>
          </a:p>
        </p:txBody>
      </p:sp>
    </p:spTree>
    <p:extLst>
      <p:ext uri="{BB962C8B-B14F-4D97-AF65-F5344CB8AC3E}">
        <p14:creationId xmlns:p14="http://schemas.microsoft.com/office/powerpoint/2010/main" val="2563473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violates</a:t>
            </a:r>
            <a:r>
              <a:rPr lang="en-US" baseline="0" dirty="0"/>
              <a:t> all the guidelines.</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17</a:t>
            </a:fld>
            <a:endParaRPr lang="en-US" altLang="en-US"/>
          </a:p>
        </p:txBody>
      </p:sp>
    </p:spTree>
    <p:extLst>
      <p:ext uri="{BB962C8B-B14F-4D97-AF65-F5344CB8AC3E}">
        <p14:creationId xmlns:p14="http://schemas.microsoft.com/office/powerpoint/2010/main" val="2725123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better. Note that reports should include summary as well as detailed information. </a:t>
            </a:r>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18</a:t>
            </a:fld>
            <a:endParaRPr lang="en-US" altLang="en-US"/>
          </a:p>
        </p:txBody>
      </p:sp>
    </p:spTree>
    <p:extLst>
      <p:ext uri="{BB962C8B-B14F-4D97-AF65-F5344CB8AC3E}">
        <p14:creationId xmlns:p14="http://schemas.microsoft.com/office/powerpoint/2010/main" val="1733509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2C319B-D44E-4CC4-975F-1FECD6AD1727}" type="slidenum">
              <a:rPr lang="en-US" altLang="en-US">
                <a:latin typeface="Tahoma" panose="020B0604030504040204" pitchFamily="34" charset="0"/>
              </a:rPr>
              <a:pPr eaLnBrk="1" hangingPunct="1"/>
              <a:t>19</a:t>
            </a:fld>
            <a:endParaRPr lang="en-US" altLang="en-US">
              <a:latin typeface="Tahoma" panose="020B0604030504040204"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The idea behind highlighting information is to point out things that need special attention. </a:t>
            </a:r>
          </a:p>
        </p:txBody>
      </p:sp>
    </p:spTree>
    <p:extLst>
      <p:ext uri="{BB962C8B-B14F-4D97-AF65-F5344CB8AC3E}">
        <p14:creationId xmlns:p14="http://schemas.microsoft.com/office/powerpoint/2010/main" val="2976836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F30B63-2F23-47CC-8DAA-7A387F53FB89}" type="slidenum">
              <a:rPr lang="en-US" altLang="en-US">
                <a:latin typeface="Tahoma" panose="020B0604030504040204" pitchFamily="34" charset="0"/>
              </a:rPr>
              <a:pPr eaLnBrk="1" hangingPunct="1"/>
              <a:t>20</a:t>
            </a:fld>
            <a:endParaRPr lang="en-US" altLang="en-US">
              <a:latin typeface="Tahoma" panose="020B0604030504040204"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Here are some ways to do highlighting. Some are more “in-your-face” than others. For example, if you have blinking and beeps, that’s sure</a:t>
            </a:r>
            <a:r>
              <a:rPr lang="en-US" altLang="en-US" baseline="0" dirty="0">
                <a:latin typeface="Arial" panose="020B0604020202020204" pitchFamily="34" charset="0"/>
                <a:cs typeface="Arial" panose="020B0604020202020204" pitchFamily="34" charset="0"/>
              </a:rPr>
              <a:t> going to grab your attention more than, for example, simple underlining. </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5919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same as the previous figure, but here we</a:t>
            </a:r>
            <a:r>
              <a:rPr lang="en-US" baseline="0" dirty="0"/>
              <a:t> are focusing on the highlighting methods that were used. Here, the highlighting isn’t done to give a warning or an error so much as it is to just help show headers or summaries. </a:t>
            </a:r>
          </a:p>
          <a:p>
            <a:endParaRPr lang="en-US" baseline="0" dirty="0"/>
          </a:p>
          <a:p>
            <a:r>
              <a:rPr lang="en-US" i="1" baseline="0" dirty="0"/>
              <a:t>Discussion:</a:t>
            </a:r>
            <a:r>
              <a:rPr lang="en-US" baseline="0" dirty="0"/>
              <a:t> Suppose we wanted to show that a negative balance was really a bad thing that needed our attention? What kind of highlighting might we do on this report if we wanted to really give a warning?</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21</a:t>
            </a:fld>
            <a:endParaRPr lang="en-US" altLang="en-US"/>
          </a:p>
        </p:txBody>
      </p:sp>
    </p:spTree>
    <p:extLst>
      <p:ext uri="{BB962C8B-B14F-4D97-AF65-F5344CB8AC3E}">
        <p14:creationId xmlns:p14="http://schemas.microsoft.com/office/powerpoint/2010/main" val="1221418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 coding has pluses and minuses. Here are some plusses…</a:t>
            </a:r>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22</a:t>
            </a:fld>
            <a:endParaRPr lang="en-US" altLang="en-US"/>
          </a:p>
        </p:txBody>
      </p:sp>
    </p:spTree>
    <p:extLst>
      <p:ext uri="{BB962C8B-B14F-4D97-AF65-F5344CB8AC3E}">
        <p14:creationId xmlns:p14="http://schemas.microsoft.com/office/powerpoint/2010/main" val="305010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76AA4D-8A31-4679-85F5-4B2B9F01E1A8}" type="slidenum">
              <a:rPr lang="en-US" altLang="en-US">
                <a:latin typeface="Tahoma" panose="020B0604030504040204" pitchFamily="34" charset="0"/>
              </a:rPr>
              <a:pPr eaLnBrk="1" hangingPunct="1"/>
              <a:t>2</a:t>
            </a:fld>
            <a:endParaRPr lang="en-US" altLang="en-US">
              <a:latin typeface="Tahoma" panose="020B0604030504040204"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731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some minuses.</a:t>
            </a:r>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23</a:t>
            </a:fld>
            <a:endParaRPr lang="en-US" altLang="en-US"/>
          </a:p>
        </p:txBody>
      </p:sp>
    </p:spTree>
    <p:extLst>
      <p:ext uri="{BB962C8B-B14F-4D97-AF65-F5344CB8AC3E}">
        <p14:creationId xmlns:p14="http://schemas.microsoft.com/office/powerpoint/2010/main" val="1697585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0F40953-8D18-49B6-B1B7-9AEC41ACFEF3}" type="slidenum">
              <a:rPr lang="en-US" altLang="en-US">
                <a:latin typeface="Tahoma" panose="020B0604030504040204" pitchFamily="34" charset="0"/>
              </a:rPr>
              <a:pPr eaLnBrk="1" hangingPunct="1"/>
              <a:t>24</a:t>
            </a:fld>
            <a:endParaRPr lang="en-US" altLang="en-US">
              <a:latin typeface="Tahoma" panose="020B0604030504040204"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It’s important to make text as easy</a:t>
            </a:r>
            <a:r>
              <a:rPr lang="en-US" altLang="en-US" baseline="0" dirty="0">
                <a:latin typeface="Arial" panose="020B0604020202020204" pitchFamily="34" charset="0"/>
                <a:cs typeface="Arial" panose="020B0604020202020204" pitchFamily="34" charset="0"/>
              </a:rPr>
              <a:t> to read and understand </a:t>
            </a:r>
            <a:r>
              <a:rPr lang="en-US" altLang="en-US" dirty="0">
                <a:latin typeface="Arial" panose="020B0604020202020204" pitchFamily="34" charset="0"/>
                <a:cs typeface="Arial" panose="020B0604020202020204" pitchFamily="34" charset="0"/>
              </a:rPr>
              <a:t>as possible, so the user can get the message with the</a:t>
            </a:r>
            <a:r>
              <a:rPr lang="en-US" altLang="en-US" baseline="0" dirty="0">
                <a:latin typeface="Arial" panose="020B0604020202020204" pitchFamily="34" charset="0"/>
                <a:cs typeface="Arial" panose="020B0604020202020204" pitchFamily="34" charset="0"/>
              </a:rPr>
              <a:t> least amount of effort</a:t>
            </a:r>
            <a:r>
              <a:rPr lang="en-US" alt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661695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a:t>
            </a:r>
            <a:r>
              <a:rPr lang="en-US" baseline="0" dirty="0"/>
              <a:t> this is not very easy to read.</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25</a:t>
            </a:fld>
            <a:endParaRPr lang="en-US" altLang="en-US"/>
          </a:p>
        </p:txBody>
      </p:sp>
    </p:spTree>
    <p:extLst>
      <p:ext uri="{BB962C8B-B14F-4D97-AF65-F5344CB8AC3E}">
        <p14:creationId xmlns:p14="http://schemas.microsoft.com/office/powerpoint/2010/main" val="2260656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a:t>
            </a:r>
            <a:r>
              <a:rPr lang="en-US" baseline="0" dirty="0"/>
              <a:t> better. It’s not all upper case, it’s well structured into sections, and it provides shortcuts that quickly attract the eye to the relevant information for a user’s needs.</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26</a:t>
            </a:fld>
            <a:endParaRPr lang="en-US" altLang="en-US"/>
          </a:p>
        </p:txBody>
      </p:sp>
    </p:spTree>
    <p:extLst>
      <p:ext uri="{BB962C8B-B14F-4D97-AF65-F5344CB8AC3E}">
        <p14:creationId xmlns:p14="http://schemas.microsoft.com/office/powerpoint/2010/main" val="28206280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C420A3C-515F-4BD8-B24F-DC06380A10FE}" type="slidenum">
              <a:rPr lang="en-US" altLang="en-US">
                <a:latin typeface="Tahoma" panose="020B0604030504040204" pitchFamily="34" charset="0"/>
              </a:rPr>
              <a:pPr eaLnBrk="1" hangingPunct="1"/>
              <a:t>27</a:t>
            </a:fld>
            <a:endParaRPr lang="en-US" altLang="en-US">
              <a:latin typeface="Tahoma" panose="020B0604030504040204"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z="1200" b="0" i="0" u="none" strike="noStrike" kern="1200" baseline="0" dirty="0">
                <a:solidFill>
                  <a:schemeClr val="tx1"/>
                </a:solidFill>
                <a:latin typeface="Arial" charset="0"/>
                <a:ea typeface="+mn-ea"/>
                <a:cs typeface="Arial" charset="0"/>
              </a:rPr>
              <a:t>Unlike textual information, where context and meaning are derived through reading, the context and meaning of tables and lists are derived from the format of the information. Consequently, the usability of information displayed in tables and alphanumeric lists is likely to be much more heavily influenced by effective layout than most other types of information display.</a:t>
            </a:r>
          </a:p>
          <a:p>
            <a:endParaRPr kumimoji="1" lang="en-US" altLang="en-US" sz="1200" b="0" i="0" u="none" strike="noStrike" kern="1200" baseline="0" dirty="0">
              <a:solidFill>
                <a:schemeClr val="tx1"/>
              </a:solidFill>
              <a:latin typeface="Arial" charset="0"/>
              <a:ea typeface="+mn-ea"/>
              <a:cs typeface="Arial" charset="0"/>
            </a:endParaRPr>
          </a:p>
          <a:p>
            <a:r>
              <a:rPr kumimoji="1" lang="en-US" altLang="en-US" sz="1200" b="0" i="0" u="none" strike="noStrike" kern="1200" baseline="0" dirty="0">
                <a:solidFill>
                  <a:schemeClr val="tx1"/>
                </a:solidFill>
                <a:latin typeface="Arial" charset="0"/>
                <a:ea typeface="+mn-ea"/>
                <a:cs typeface="Arial" charset="0"/>
              </a:rPr>
              <a:t>The next few slides give some guidelines. Here we focus on the use of labels.</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52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2733776-4F00-48B3-9ECD-A602E2A91483}" type="slidenum">
              <a:rPr lang="en-US" altLang="en-US">
                <a:latin typeface="Tahoma" panose="020B0604030504040204" pitchFamily="34" charset="0"/>
              </a:rPr>
              <a:pPr eaLnBrk="1" hangingPunct="1"/>
              <a:t>28</a:t>
            </a:fld>
            <a:endParaRPr lang="en-US" altLang="en-US">
              <a:latin typeface="Tahoma" panose="020B0604030504040204"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Here we talk about placement,</a:t>
            </a:r>
            <a:r>
              <a:rPr lang="en-US" altLang="en-US" baseline="0" dirty="0">
                <a:latin typeface="Arial" panose="020B0604020202020204" pitchFamily="34" charset="0"/>
                <a:cs typeface="Arial" panose="020B0604020202020204" pitchFamily="34" charset="0"/>
              </a:rPr>
              <a:t> order, and visual effects in the rows of the list or table, and the columns of the table. </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6889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D9D74D4-C96F-43C6-B96F-C4C3F4E4234C}" type="slidenum">
              <a:rPr lang="en-US" altLang="en-US">
                <a:latin typeface="Tahoma" panose="020B0604030504040204" pitchFamily="34" charset="0"/>
              </a:rPr>
              <a:pPr eaLnBrk="1" hangingPunct="1"/>
              <a:t>29</a:t>
            </a:fld>
            <a:endParaRPr lang="en-US" altLang="en-US">
              <a:latin typeface="Tahoma" panose="020B0604030504040204"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I’m sure you’re familiar with the fact that numeric data tends to be right-justified and text data tends to be left-justified.</a:t>
            </a:r>
          </a:p>
        </p:txBody>
      </p:sp>
    </p:spTree>
    <p:extLst>
      <p:ext uri="{BB962C8B-B14F-4D97-AF65-F5344CB8AC3E}">
        <p14:creationId xmlns:p14="http://schemas.microsoft.com/office/powerpoint/2010/main" val="72128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poor design. Let’s compare it to the good one on</a:t>
            </a:r>
            <a:r>
              <a:rPr lang="en-US" baseline="0" dirty="0"/>
              <a:t> the next slide.</a:t>
            </a:r>
          </a:p>
          <a:p>
            <a:endParaRPr lang="en-US" baseline="0" dirty="0"/>
          </a:p>
          <a:p>
            <a:r>
              <a:rPr lang="en-US" baseline="0" dirty="0"/>
              <a:t>Here we see that a few problems. First, there’s no clear spatial distinction between overall information about the customer and information about each transaction. Second, we don’t group transactions by the type of transaction. Third, we see all upper-case and the wrong justification of numbers. As for the transactions themselves, we’re not seeing a distinction between a number that increases to what the customer owes (purchase) and one that decreases it (payment). And, we don’t know what the numbers mean really because there’s no label. Also, no summary information.</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30</a:t>
            </a:fld>
            <a:endParaRPr lang="en-US" altLang="en-US"/>
          </a:p>
        </p:txBody>
      </p:sp>
    </p:spTree>
    <p:extLst>
      <p:ext uri="{BB962C8B-B14F-4D97-AF65-F5344CB8AC3E}">
        <p14:creationId xmlns:p14="http://schemas.microsoft.com/office/powerpoint/2010/main" val="1573676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better, much easier to read, and more informative.</a:t>
            </a:r>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31</a:t>
            </a:fld>
            <a:endParaRPr lang="en-US" altLang="en-US"/>
          </a:p>
        </p:txBody>
      </p:sp>
    </p:spTree>
    <p:extLst>
      <p:ext uri="{BB962C8B-B14F-4D97-AF65-F5344CB8AC3E}">
        <p14:creationId xmlns:p14="http://schemas.microsoft.com/office/powerpoint/2010/main" val="3014433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107DE8-7055-4FEF-82B3-5223706A1671}" type="slidenum">
              <a:rPr lang="en-US" altLang="en-US">
                <a:latin typeface="Tahoma" panose="020B0604030504040204" pitchFamily="34" charset="0"/>
              </a:rPr>
              <a:pPr eaLnBrk="1" hangingPunct="1"/>
              <a:t>32</a:t>
            </a:fld>
            <a:endParaRPr lang="en-US" altLang="en-US">
              <a:latin typeface="Tahoma" panose="020B060403050404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5096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B19025D-79B0-4544-BF7E-E7640B98D91E}" type="slidenum">
              <a:rPr lang="en-US" altLang="en-US">
                <a:latin typeface="Tahoma" panose="020B0604030504040204" pitchFamily="34" charset="0"/>
              </a:rPr>
              <a:pPr eaLnBrk="1" hangingPunct="1"/>
              <a:t>3</a:t>
            </a:fld>
            <a:endParaRPr lang="en-US" altLang="en-US">
              <a:latin typeface="Tahoma" panose="020B0604030504040204"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4812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a design that</a:t>
            </a:r>
            <a:r>
              <a:rPr lang="en-US" baseline="0" dirty="0"/>
              <a:t> addresses many of the guidelines we talked about. </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33</a:t>
            </a:fld>
            <a:endParaRPr lang="en-US" altLang="en-US"/>
          </a:p>
        </p:txBody>
      </p:sp>
    </p:spTree>
    <p:extLst>
      <p:ext uri="{BB962C8B-B14F-4D97-AF65-F5344CB8AC3E}">
        <p14:creationId xmlns:p14="http://schemas.microsoft.com/office/powerpoint/2010/main" val="40003721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You’ve hear the phrase</a:t>
            </a:r>
            <a:r>
              <a:rPr lang="en-US" baseline="0" dirty="0"/>
              <a:t> “a picture tells a thousand words”? Here’s an example of that.</a:t>
            </a:r>
          </a:p>
          <a:p>
            <a:endParaRPr lang="en-US" baseline="0" dirty="0"/>
          </a:p>
          <a:p>
            <a:r>
              <a:rPr lang="en-US" baseline="0" dirty="0"/>
              <a:t>Line graphs and bar graphs are just two examples. The field of data visualization is a very important aspect of information systems, and is especially important for giving decision makers a quick view of summary information. Most good software applications will provide information in a variety of ways, including tables and graphics.</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34</a:t>
            </a:fld>
            <a:endParaRPr lang="en-US" altLang="en-US"/>
          </a:p>
        </p:txBody>
      </p:sp>
    </p:spTree>
    <p:extLst>
      <p:ext uri="{BB962C8B-B14F-4D97-AF65-F5344CB8AC3E}">
        <p14:creationId xmlns:p14="http://schemas.microsoft.com/office/powerpoint/2010/main" val="5914855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4953730-299D-43AA-9158-C33BB717B1C9}" type="slidenum">
              <a:rPr lang="en-US" altLang="en-US">
                <a:latin typeface="Tahoma" panose="020B0604030504040204" pitchFamily="34" charset="0"/>
              </a:rPr>
              <a:pPr eaLnBrk="1" hangingPunct="1"/>
              <a:t>35</a:t>
            </a:fld>
            <a:endParaRPr lang="en-US" altLang="en-US">
              <a:latin typeface="Tahoma" panose="020B0604030504040204"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14918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High-resolution</a:t>
            </a:r>
            <a:r>
              <a:rPr lang="en-US" baseline="0" dirty="0"/>
              <a:t> images are large files that take a long time to download from the Web site and load into the browser, so these should be avoided unless absolutely necessary.</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41</a:t>
            </a:fld>
            <a:endParaRPr lang="en-US" altLang="en-US"/>
          </a:p>
        </p:txBody>
      </p:sp>
    </p:spTree>
    <p:extLst>
      <p:ext uri="{BB962C8B-B14F-4D97-AF65-F5344CB8AC3E}">
        <p14:creationId xmlns:p14="http://schemas.microsoft.com/office/powerpoint/2010/main" val="5523270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important thing to do is data input validation. Form builders and CASE tools can help with this; you often don’t need programming.</a:t>
            </a:r>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42</a:t>
            </a:fld>
            <a:endParaRPr lang="en-US" altLang="en-US"/>
          </a:p>
        </p:txBody>
      </p:sp>
    </p:spTree>
    <p:extLst>
      <p:ext uri="{BB962C8B-B14F-4D97-AF65-F5344CB8AC3E}">
        <p14:creationId xmlns:p14="http://schemas.microsoft.com/office/powerpoint/2010/main" val="4772685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Along</a:t>
            </a:r>
            <a:r>
              <a:rPr lang="en-US" baseline="0" dirty="0"/>
              <a:t> with HTML, there is a style sheeting Web language called CSS, which stands for “cascading style sheets”. Good </a:t>
            </a:r>
            <a:r>
              <a:rPr lang="en-US" baseline="0"/>
              <a:t>Web site design </a:t>
            </a:r>
            <a:r>
              <a:rPr lang="en-US" baseline="0" dirty="0"/>
              <a:t>includes CSS.</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43</a:t>
            </a:fld>
            <a:endParaRPr lang="en-US" altLang="en-US"/>
          </a:p>
        </p:txBody>
      </p:sp>
    </p:spTree>
    <p:extLst>
      <p:ext uri="{BB962C8B-B14F-4D97-AF65-F5344CB8AC3E}">
        <p14:creationId xmlns:p14="http://schemas.microsoft.com/office/powerpoint/2010/main" val="39138841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44</a:t>
            </a:fld>
            <a:endParaRPr lang="en-US" altLang="en-US"/>
          </a:p>
        </p:txBody>
      </p:sp>
    </p:spTree>
    <p:extLst>
      <p:ext uri="{BB962C8B-B14F-4D97-AF65-F5344CB8AC3E}">
        <p14:creationId xmlns:p14="http://schemas.microsoft.com/office/powerpoint/2010/main" val="1991934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chapter 9 we discussed database design. You can consider that to be the “back end” of the system. In this chapter,</a:t>
            </a:r>
            <a:r>
              <a:rPr lang="en-US" baseline="0" dirty="0"/>
              <a:t> and the next, we talk about the user inputs and outputs. This is the “front end”. This is the part that the user directly interacts with.</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4</a:t>
            </a:fld>
            <a:endParaRPr lang="en-US" altLang="en-US"/>
          </a:p>
        </p:txBody>
      </p:sp>
    </p:spTree>
    <p:extLst>
      <p:ext uri="{BB962C8B-B14F-4D97-AF65-F5344CB8AC3E}">
        <p14:creationId xmlns:p14="http://schemas.microsoft.com/office/powerpoint/2010/main" val="2598378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F3958E-9964-4BE8-B5E9-E5C04A26073E}" type="slidenum">
              <a:rPr lang="en-US" altLang="en-US">
                <a:latin typeface="Tahoma" panose="020B0604030504040204" pitchFamily="34" charset="0"/>
              </a:rPr>
              <a:pPr eaLnBrk="1" hangingPunct="1"/>
              <a:t>5</a:t>
            </a:fld>
            <a:endParaRPr lang="en-US" altLang="en-US">
              <a:latin typeface="Tahoma" panose="020B0604030504040204"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Actually, it’s possible for a single form to be based on multiple data from more than one database table, but these tables will usually be</a:t>
            </a:r>
            <a:r>
              <a:rPr lang="en-US" altLang="en-US" baseline="0" dirty="0">
                <a:latin typeface="Arial" panose="020B0604020202020204" pitchFamily="34" charset="0"/>
                <a:cs typeface="Arial" panose="020B0604020202020204" pitchFamily="34" charset="0"/>
              </a:rPr>
              <a:t> related to each other.</a:t>
            </a:r>
          </a:p>
          <a:p>
            <a:pPr eaLnBrk="1" hangingPunct="1"/>
            <a:endParaRPr lang="en-US" altLang="en-US" baseline="0" dirty="0">
              <a:latin typeface="Arial" panose="020B0604020202020204" pitchFamily="34" charset="0"/>
              <a:cs typeface="Arial" panose="020B0604020202020204" pitchFamily="34" charset="0"/>
            </a:endParaRPr>
          </a:p>
          <a:p>
            <a:pPr eaLnBrk="1" hangingPunct="1"/>
            <a:r>
              <a:rPr lang="en-US" altLang="en-US" baseline="0" dirty="0">
                <a:latin typeface="Arial" panose="020B0604020202020204" pitchFamily="34" charset="0"/>
                <a:cs typeface="Arial" panose="020B0604020202020204" pitchFamily="34" charset="0"/>
              </a:rPr>
              <a:t>Forms are generally interactive. Users are able to enter data via the form, and submit that data to the system in order to enable inserts or updates to the database.</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3038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C412F0D-C77B-435C-B3D1-A259103CB8BD}" type="slidenum">
              <a:rPr lang="en-US" altLang="en-US">
                <a:latin typeface="Tahoma" panose="020B0604030504040204" pitchFamily="34" charset="0"/>
              </a:rPr>
              <a:pPr eaLnBrk="1" hangingPunct="1"/>
              <a:t>6</a:t>
            </a:fld>
            <a:endParaRPr lang="en-US" altLang="en-US">
              <a:latin typeface="Tahoma" panose="020B0604030504040204"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Reports are not interactive. Users do not enter data.</a:t>
            </a:r>
          </a:p>
          <a:p>
            <a:pPr eaLnBrk="1" hangingPunct="1"/>
            <a:endParaRPr lang="en-US" altLang="en-US" dirty="0">
              <a:latin typeface="Arial" panose="020B0604020202020204" pitchFamily="34" charset="0"/>
              <a:cs typeface="Arial" panose="020B0604020202020204" pitchFamily="34" charset="0"/>
            </a:endParaRPr>
          </a:p>
          <a:p>
            <a:pPr eaLnBrk="1" hangingPunct="1"/>
            <a:r>
              <a:rPr lang="en-US" altLang="en-US" dirty="0">
                <a:latin typeface="Arial" panose="020B0604020202020204" pitchFamily="34" charset="0"/>
                <a:cs typeface="Arial" panose="020B0604020202020204" pitchFamily="34" charset="0"/>
              </a:rPr>
              <a:t>Reports also tend to contain more data than forms.</a:t>
            </a:r>
          </a:p>
        </p:txBody>
      </p:sp>
    </p:spTree>
    <p:extLst>
      <p:ext uri="{BB962C8B-B14F-4D97-AF65-F5344CB8AC3E}">
        <p14:creationId xmlns:p14="http://schemas.microsoft.com/office/powerpoint/2010/main" val="2634036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Reports are often used by managers</a:t>
            </a:r>
            <a:r>
              <a:rPr lang="en-US" baseline="0" dirty="0"/>
              <a:t> to get an idea of what’s going on in the organization or in their departments and functions. Managers may get reports on a regular periodic basis or non demand. Some reports provide information about problems that pop up unexpectedly, or on important factors that the company wants to keep an eye on. Often reports are giving summary information, but sometimes a manager may want to get more detail and drill down. Reports often support managerial decision making.</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7</a:t>
            </a:fld>
            <a:endParaRPr lang="en-US" altLang="en-US"/>
          </a:p>
        </p:txBody>
      </p:sp>
    </p:spTree>
    <p:extLst>
      <p:ext uri="{BB962C8B-B14F-4D97-AF65-F5344CB8AC3E}">
        <p14:creationId xmlns:p14="http://schemas.microsoft.com/office/powerpoint/2010/main" val="1814275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4F666BC-4772-43E4-B21B-018B577132CA}" type="slidenum">
              <a:rPr lang="en-US" altLang="en-US">
                <a:latin typeface="Tahoma" panose="020B0604030504040204" pitchFamily="34" charset="0"/>
              </a:rPr>
              <a:pPr eaLnBrk="1" hangingPunct="1"/>
              <a:t>8</a:t>
            </a:fld>
            <a:endParaRPr lang="en-US" altLang="en-US">
              <a:latin typeface="Tahoma" panose="020B0604030504040204"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Remember our discussion of prototyping</a:t>
            </a:r>
            <a:r>
              <a:rPr lang="en-US" altLang="en-US" baseline="0" dirty="0">
                <a:latin typeface="Arial" panose="020B0604020202020204" pitchFamily="34" charset="0"/>
                <a:cs typeface="Arial" panose="020B0604020202020204" pitchFamily="34" charset="0"/>
              </a:rPr>
              <a:t> from previous chapters? Designing forms and reports are very amenable to the prototyping methodology because there are many CASE tools that make it very easy to quickly create and modify wireframes to decide the best layout of the form or report. You can even have business users by your side while you’re doing it, and get their opinions along the way.</a:t>
            </a:r>
          </a:p>
          <a:p>
            <a:pPr eaLnBrk="1" hangingPunct="1"/>
            <a:endParaRPr lang="en-US" altLang="en-US" baseline="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4361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A3509AB-3591-4DA9-B4F5-F87F506E4604}" type="slidenum">
              <a:rPr lang="en-US" altLang="en-US">
                <a:latin typeface="Tahoma" panose="020B0604030504040204" pitchFamily="34" charset="0"/>
              </a:rPr>
              <a:pPr eaLnBrk="1" hangingPunct="1"/>
              <a:t>9</a:t>
            </a:fld>
            <a:endParaRPr lang="en-US" altLang="en-US">
              <a:latin typeface="Tahoma" panose="020B0604030504040204"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68383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951829253"/>
      </p:ext>
    </p:extLst>
  </p:cSld>
  <p:clrMapOvr>
    <a:overrideClrMapping bg1="lt1" tx1="dk1" bg2="lt2" tx2="dk2" accent1="accent1" accent2="accent2" accent3="accent3" accent4="accent4" accent5="accent5" accent6="accent6" hlink="hlink" folHlink="folHlink"/>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0024002"/>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6940190"/>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778965"/>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ftr" sz="quarter" idx="10"/>
          </p:nvPr>
        </p:nvSpPr>
        <p:spPr>
          <a:xfrm>
            <a:off x="2286000" y="6248400"/>
            <a:ext cx="4724400" cy="457200"/>
          </a:xfrm>
          <a:prstGeom prst="rect">
            <a:avLst/>
          </a:prstGeom>
          <a:ln/>
        </p:spPr>
        <p:txBody>
          <a:bodyPr/>
          <a:lstStyle>
            <a:lvl1pPr>
              <a:defRPr/>
            </a:lvl1pPr>
          </a:lstStyle>
          <a:p>
            <a:pPr>
              <a:defRPr/>
            </a:pPr>
            <a:r>
              <a:rPr lang="en-US"/>
              <a:t>© 2014 Pearson Education, Inc. Publishing as Prentice Hall</a:t>
            </a:r>
          </a:p>
        </p:txBody>
      </p:sp>
      <p:sp>
        <p:nvSpPr>
          <p:cNvPr id="8" name="Rectangle 3"/>
          <p:cNvSpPr>
            <a:spLocks noGrp="1" noChangeArrowheads="1"/>
          </p:cNvSpPr>
          <p:nvPr>
            <p:ph type="sldNum" sz="quarter" idx="11"/>
          </p:nvPr>
        </p:nvSpPr>
        <p:spPr>
          <a:xfrm>
            <a:off x="6553200" y="6248400"/>
            <a:ext cx="2133600" cy="457200"/>
          </a:xfrm>
          <a:prstGeom prst="rect">
            <a:avLst/>
          </a:prstGeom>
          <a:ln/>
        </p:spPr>
        <p:txBody>
          <a:bodyPr/>
          <a:lstStyle>
            <a:lvl1pPr>
              <a:defRPr/>
            </a:lvl1pPr>
          </a:lstStyle>
          <a:p>
            <a:fld id="{A5ECBDC8-42A3-4647-944A-569B3C2A2703}" type="slidenum">
              <a:rPr lang="en-US" altLang="en-US"/>
              <a:pPr/>
              <a:t>‹#›</a:t>
            </a:fld>
            <a:endParaRPr lang="en-US" altLang="en-US"/>
          </a:p>
        </p:txBody>
      </p:sp>
      <p:sp>
        <p:nvSpPr>
          <p:cNvPr id="9"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pPr>
              <a:defRPr/>
            </a:pPr>
            <a:fld id="{CCDFDFB9-0A04-4813-BF74-0276B6D5D532}" type="datetime1">
              <a:rPr lang="en-US"/>
              <a:pPr>
                <a:defRPr/>
              </a:pPr>
              <a:t>4/14/2022</a:t>
            </a:fld>
            <a:r>
              <a:rPr lang="en-US"/>
              <a:t>Chapter 10</a:t>
            </a:r>
          </a:p>
        </p:txBody>
      </p:sp>
    </p:spTree>
    <p:extLst>
      <p:ext uri="{BB962C8B-B14F-4D97-AF65-F5344CB8AC3E}">
        <p14:creationId xmlns:p14="http://schemas.microsoft.com/office/powerpoint/2010/main" val="1829420717"/>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8" name="Group 4"/>
          <p:cNvGrpSpPr>
            <a:grpSpLocks/>
          </p:cNvGrpSpPr>
          <p:nvPr/>
        </p:nvGrpSpPr>
        <p:grpSpPr bwMode="auto">
          <a:xfrm>
            <a:off x="0" y="0"/>
            <a:ext cx="9144000" cy="546100"/>
            <a:chOff x="0" y="0"/>
            <a:chExt cx="5760" cy="344"/>
          </a:xfrm>
        </p:grpSpPr>
        <p:sp>
          <p:nvSpPr>
            <p:cNvPr id="103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defRPr/>
              </a:pPr>
              <a:endParaRPr lang="en-US" sz="2400">
                <a:latin typeface="Times New Roman" pitchFamily="18" charset="0"/>
                <a:cs typeface="Arial" charset="0"/>
              </a:endParaRPr>
            </a:p>
          </p:txBody>
        </p:sp>
        <p:sp>
          <p:nvSpPr>
            <p:cNvPr id="103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a:latin typeface="Times New Roman" pitchFamily="18" charset="0"/>
                <a:cs typeface="Arial" charset="0"/>
              </a:endParaRPr>
            </a:p>
          </p:txBody>
        </p:sp>
        <p:sp>
          <p:nvSpPr>
            <p:cNvPr id="1035"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a:solidFill>
                  <a:schemeClr val="hlink"/>
                </a:solidFill>
                <a:latin typeface="Arial" charset="0"/>
                <a:cs typeface="Arial" charset="0"/>
              </a:endParaRPr>
            </a:p>
          </p:txBody>
        </p:sp>
        <p:sp>
          <p:nvSpPr>
            <p:cNvPr id="1036"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a:solidFill>
                  <a:schemeClr val="hlink"/>
                </a:solidFill>
                <a:latin typeface="Arial" charset="0"/>
                <a:cs typeface="Arial" charset="0"/>
              </a:endParaRPr>
            </a:p>
          </p:txBody>
        </p:sp>
        <p:sp>
          <p:nvSpPr>
            <p:cNvPr id="1037"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a:solidFill>
                  <a:schemeClr val="accent2"/>
                </a:solidFill>
                <a:latin typeface="Arial" charset="0"/>
                <a:cs typeface="Arial" charset="0"/>
              </a:endParaRPr>
            </a:p>
          </p:txBody>
        </p:sp>
        <p:sp>
          <p:nvSpPr>
            <p:cNvPr id="1038"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a:solidFill>
                  <a:schemeClr val="hlink"/>
                </a:solidFill>
                <a:latin typeface="Arial" charset="0"/>
                <a:cs typeface="Arial" charset="0"/>
              </a:endParaRPr>
            </a:p>
          </p:txBody>
        </p:sp>
        <p:sp>
          <p:nvSpPr>
            <p:cNvPr id="1039"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a:latin typeface="Times New Roman" pitchFamily="18" charset="0"/>
                <a:cs typeface="Arial" charset="0"/>
              </a:endParaRPr>
            </a:p>
          </p:txBody>
        </p:sp>
        <p:sp>
          <p:nvSpPr>
            <p:cNvPr id="1040"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a:solidFill>
                  <a:schemeClr val="accent2"/>
                </a:solidFill>
                <a:latin typeface="Arial" charset="0"/>
                <a:cs typeface="Arial" charset="0"/>
              </a:endParaRPr>
            </a:p>
          </p:txBody>
        </p:sp>
        <p:sp>
          <p:nvSpPr>
            <p:cNvPr id="1041"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a:solidFill>
                  <a:schemeClr val="accent2"/>
                </a:solidFill>
                <a:latin typeface="Arial" charset="0"/>
                <a:cs typeface="Arial" charset="0"/>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286737" name="Rectangle 17"/>
          <p:cNvSpPr>
            <a:spLocks noChangeArrowheads="1"/>
          </p:cNvSpPr>
          <p:nvPr userDrawn="1"/>
        </p:nvSpPr>
        <p:spPr bwMode="auto">
          <a:xfrm>
            <a:off x="3276600" y="6153150"/>
            <a:ext cx="2895600" cy="476250"/>
          </a:xfrm>
          <a:prstGeom prst="rect">
            <a:avLst/>
          </a:prstGeom>
          <a:noFill/>
          <a:ln w="9525">
            <a:noFill/>
            <a:miter lim="800000"/>
            <a:headEnd/>
            <a:tailEnd/>
          </a:ln>
          <a:effectLst/>
        </p:spPr>
        <p:txBody>
          <a:bodyPr anchor="b"/>
          <a:lstStyle/>
          <a:p>
            <a:pPr algn="ctr">
              <a:defRPr/>
            </a:pPr>
            <a:endParaRPr lang="en-US" sz="1400">
              <a:solidFill>
                <a:srgbClr val="000000"/>
              </a:solidFill>
              <a:effectLst>
                <a:outerShdw blurRad="38100" dist="38100" dir="2700000" algn="tl">
                  <a:srgbClr val="C0C0C0"/>
                </a:outerShdw>
              </a:effectLst>
              <a:latin typeface="Arial" charset="0"/>
              <a:cs typeface="Arial" charset="0"/>
            </a:endParaRPr>
          </a:p>
        </p:txBody>
      </p:sp>
      <p:sp>
        <p:nvSpPr>
          <p:cNvPr id="18"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10</a:t>
            </a:r>
          </a:p>
        </p:txBody>
      </p:sp>
      <p:sp>
        <p:nvSpPr>
          <p:cNvPr id="19"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a:solidFill>
                  <a:srgbClr val="000000"/>
                </a:solidFill>
                <a:effectLst>
                  <a:outerShdw blurRad="38100" dist="38100" dir="2700000" algn="tl">
                    <a:srgbClr val="FFFFFF"/>
                  </a:outerShdw>
                </a:effectLst>
                <a:latin typeface="Times New Roman" pitchFamily="18" charset="0"/>
              </a:rPr>
              <a:t>Copyright © 2017 Pearson Education, Ltd. </a:t>
            </a:r>
          </a:p>
        </p:txBody>
      </p:sp>
      <p:sp>
        <p:nvSpPr>
          <p:cNvPr id="20" name="TextBox 19"/>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10-</a:t>
            </a:r>
            <a:fld id="{6FB4FC82-C793-4410-817F-D8BC0BBDC2E9}" type="slidenum">
              <a:rPr lang="en-US" sz="1600" smtClean="0"/>
              <a:pPr lvl="0"/>
              <a:t>‹#›</a:t>
            </a:fld>
            <a:endParaRPr lang="en-US" sz="1600" dirty="0"/>
          </a:p>
        </p:txBody>
      </p:sp>
    </p:spTree>
  </p:cSld>
  <p:clrMap bg1="lt1" tx1="dk1" bg2="lt2" tx2="dk2" accent1="accent1" accent2="accent2" accent3="accent3" accent4="accent4" accent5="accent5" accent6="accent6" hlink="hlink" folHlink="folHlink"/>
  <p:sldLayoutIdLst>
    <p:sldLayoutId id="2147483779" r:id="rId1"/>
    <p:sldLayoutId id="2147483773" r:id="rId2"/>
    <p:sldLayoutId id="2147483774" r:id="rId3"/>
    <p:sldLayoutId id="2147483775" r:id="rId4"/>
    <p:sldLayoutId id="2147483780" r:id="rId5"/>
  </p:sldLayoutIdLst>
  <p:transition>
    <p:zoom/>
  </p:transition>
  <p:hf hdr="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990600" y="4495800"/>
            <a:ext cx="7086600" cy="1752600"/>
          </a:xfrm>
        </p:spPr>
        <p:txBody>
          <a:bodyPr/>
          <a:lstStyle/>
          <a:p>
            <a:pPr eaLnBrk="1" hangingPunct="1"/>
            <a:r>
              <a:rPr lang="en-US" altLang="en-US" sz="3600" b="1" dirty="0"/>
              <a:t>Designing Forms and Reports</a:t>
            </a:r>
          </a:p>
        </p:txBody>
      </p:sp>
      <p:sp>
        <p:nvSpPr>
          <p:cNvPr id="3075" name="Rectangle 8"/>
          <p:cNvSpPr>
            <a:spLocks noChangeArrowheads="1"/>
          </p:cNvSpPr>
          <p:nvPr/>
        </p:nvSpPr>
        <p:spPr bwMode="auto">
          <a:xfrm>
            <a:off x="914400" y="685800"/>
            <a:ext cx="7467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75000"/>
              </a:lnSpc>
            </a:pPr>
            <a:endParaRPr lang="en-US" altLang="en-US" sz="4000" b="1" dirty="0">
              <a:solidFill>
                <a:schemeClr val="tx2"/>
              </a:solidFill>
            </a:endParaRPr>
          </a:p>
          <a:p>
            <a:pPr algn="ctr" eaLnBrk="1" hangingPunct="1">
              <a:lnSpc>
                <a:spcPct val="75000"/>
              </a:lnSpc>
            </a:pPr>
            <a:endParaRPr lang="en-US" altLang="en-US" sz="4000" b="1" dirty="0">
              <a:solidFill>
                <a:schemeClr val="tx2"/>
              </a:solidFill>
            </a:endParaRPr>
          </a:p>
          <a:p>
            <a:pPr algn="ctr" eaLnBrk="1" hangingPunct="1"/>
            <a:r>
              <a:rPr lang="en-US" altLang="en-US" sz="4000" b="1" dirty="0">
                <a:solidFill>
                  <a:schemeClr val="tx2"/>
                </a:solidFill>
              </a:rPr>
              <a:t>Modern Systems Analysis</a:t>
            </a:r>
            <a:br>
              <a:rPr lang="en-US" altLang="en-US" sz="4000" b="1" dirty="0">
                <a:solidFill>
                  <a:schemeClr val="tx2"/>
                </a:solidFill>
              </a:rPr>
            </a:br>
            <a:r>
              <a:rPr lang="en-US" altLang="en-US" sz="4000" b="1" dirty="0">
                <a:solidFill>
                  <a:schemeClr val="tx2"/>
                </a:solidFill>
              </a:rPr>
              <a:t>and Design</a:t>
            </a:r>
            <a:br>
              <a:rPr lang="en-US" altLang="en-US" sz="4000" b="1" dirty="0">
                <a:solidFill>
                  <a:schemeClr val="tx2"/>
                </a:solidFill>
              </a:rPr>
            </a:br>
            <a:r>
              <a:rPr lang="en-US" altLang="en-US" sz="2400" b="1" dirty="0">
                <a:solidFill>
                  <a:schemeClr val="tx2"/>
                </a:solidFill>
              </a:rPr>
              <a:t>Eighth Edition, Global Edition </a:t>
            </a:r>
            <a:br>
              <a:rPr lang="en-US" altLang="en-US" sz="4000" b="1" dirty="0">
                <a:solidFill>
                  <a:schemeClr val="tx2"/>
                </a:solidFill>
              </a:rPr>
            </a:br>
            <a:br>
              <a:rPr lang="en-US" altLang="en-US" sz="4000" b="1" dirty="0">
                <a:solidFill>
                  <a:schemeClr val="tx2"/>
                </a:solidFill>
              </a:rPr>
            </a:br>
            <a:r>
              <a:rPr lang="en-US" altLang="en-US" sz="2800" b="1" dirty="0">
                <a:solidFill>
                  <a:schemeClr val="tx2"/>
                </a:solidFill>
              </a:rPr>
              <a:t>Joseph S. Valacich</a:t>
            </a:r>
            <a:br>
              <a:rPr lang="en-US" altLang="en-US" sz="2800" b="1" dirty="0">
                <a:solidFill>
                  <a:schemeClr val="tx2"/>
                </a:solidFill>
              </a:rPr>
            </a:br>
            <a:r>
              <a:rPr lang="en-US" altLang="en-US" sz="2800" b="1" dirty="0">
                <a:solidFill>
                  <a:schemeClr val="tx2"/>
                </a:solidFill>
              </a:rPr>
              <a:t>Joey F. George</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lstStyle/>
          <a:p>
            <a:pPr eaLnBrk="1" hangingPunct="1"/>
            <a:r>
              <a:rPr lang="en-US" altLang="en-US"/>
              <a:t>The Process of Designing Forms and Reports (Cont.)</a:t>
            </a:r>
          </a:p>
        </p:txBody>
      </p:sp>
      <p:sp>
        <p:nvSpPr>
          <p:cNvPr id="11270" name="Rectangle 3"/>
          <p:cNvSpPr>
            <a:spLocks noGrp="1" noChangeArrowheads="1"/>
          </p:cNvSpPr>
          <p:nvPr>
            <p:ph type="body" idx="1"/>
          </p:nvPr>
        </p:nvSpPr>
        <p:spPr>
          <a:xfrm>
            <a:off x="762000" y="1905000"/>
            <a:ext cx="7772400" cy="4114800"/>
          </a:xfrm>
        </p:spPr>
        <p:txBody>
          <a:bodyPr/>
          <a:lstStyle/>
          <a:p>
            <a:pPr eaLnBrk="1" hangingPunct="1"/>
            <a:r>
              <a:rPr lang="en-US" altLang="en-US"/>
              <a:t>Prototyping</a:t>
            </a:r>
          </a:p>
          <a:p>
            <a:pPr lvl="1" eaLnBrk="1" hangingPunct="1"/>
            <a:r>
              <a:rPr lang="en-US" altLang="en-US"/>
              <a:t>Initial prototype is designed from requirements.</a:t>
            </a:r>
          </a:p>
          <a:p>
            <a:pPr lvl="1" eaLnBrk="1" hangingPunct="1"/>
            <a:r>
              <a:rPr lang="en-US" altLang="en-US"/>
              <a:t>Users review prototype design and either accept the design or request changes.</a:t>
            </a:r>
          </a:p>
          <a:p>
            <a:pPr lvl="1" eaLnBrk="1" hangingPunct="1"/>
            <a:r>
              <a:rPr lang="en-US" altLang="en-US"/>
              <a:t>If changes are requested, the construction-evaluation-refinement cycle is repeated until the design is accepted.</a:t>
            </a:r>
          </a:p>
        </p:txBody>
      </p:sp>
    </p:spTree>
    <p:extLst>
      <p:ext uri="{BB962C8B-B14F-4D97-AF65-F5344CB8AC3E}">
        <p14:creationId xmlns:p14="http://schemas.microsoft.com/office/powerpoint/2010/main" val="323307938"/>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1"/>
          <p:cNvSpPr>
            <a:spLocks noGrp="1"/>
          </p:cNvSpPr>
          <p:nvPr>
            <p:ph type="title"/>
          </p:nvPr>
        </p:nvSpPr>
        <p:spPr/>
        <p:txBody>
          <a:bodyPr/>
          <a:lstStyle/>
          <a:p>
            <a:pPr eaLnBrk="1" hangingPunct="1"/>
            <a:r>
              <a:rPr lang="en-US" altLang="en-US"/>
              <a:t>The Process of Designing Forms and Reports (Cont.)</a:t>
            </a:r>
          </a:p>
        </p:txBody>
      </p:sp>
      <p:sp>
        <p:nvSpPr>
          <p:cNvPr id="12292" name="Content Placeholder 2"/>
          <p:cNvSpPr>
            <a:spLocks noGrp="1"/>
          </p:cNvSpPr>
          <p:nvPr>
            <p:ph idx="1"/>
          </p:nvPr>
        </p:nvSpPr>
        <p:spPr/>
        <p:txBody>
          <a:bodyPr/>
          <a:lstStyle/>
          <a:p>
            <a:pPr eaLnBrk="1" hangingPunct="1"/>
            <a:r>
              <a:rPr lang="en-US" altLang="en-US"/>
              <a:t>A coding sheet is an “old” tool for designing forms and reports, usually associated with text-based forms and reports for mainframe applications.</a:t>
            </a:r>
          </a:p>
          <a:p>
            <a:pPr eaLnBrk="1" hangingPunct="1"/>
            <a:r>
              <a:rPr lang="en-US" altLang="en-US"/>
              <a:t>Visual Basic and other development tools provide computer-aided GUI form and report generation.</a:t>
            </a:r>
          </a:p>
        </p:txBody>
      </p:sp>
    </p:spTree>
    <p:extLst>
      <p:ext uri="{BB962C8B-B14F-4D97-AF65-F5344CB8AC3E}">
        <p14:creationId xmlns:p14="http://schemas.microsoft.com/office/powerpoint/2010/main" val="774672978"/>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1"/>
          <p:cNvSpPr>
            <a:spLocks noGrp="1"/>
          </p:cNvSpPr>
          <p:nvPr>
            <p:ph type="title"/>
          </p:nvPr>
        </p:nvSpPr>
        <p:spPr>
          <a:xfrm>
            <a:off x="457200" y="381000"/>
            <a:ext cx="8229600" cy="1371600"/>
          </a:xfrm>
        </p:spPr>
        <p:txBody>
          <a:bodyPr/>
          <a:lstStyle/>
          <a:p>
            <a:pPr eaLnBrk="1" hangingPunct="1"/>
            <a:r>
              <a:rPr lang="en-US" altLang="en-US"/>
              <a:t>The Process of Designing Forms and Reports (Cont.)</a:t>
            </a:r>
          </a:p>
        </p:txBody>
      </p:sp>
      <p:sp>
        <p:nvSpPr>
          <p:cNvPr id="13319" name="Rectangle 8"/>
          <p:cNvSpPr>
            <a:spLocks noChangeArrowheads="1"/>
          </p:cNvSpPr>
          <p:nvPr/>
        </p:nvSpPr>
        <p:spPr bwMode="auto">
          <a:xfrm>
            <a:off x="381000" y="2971800"/>
            <a:ext cx="457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10-2</a:t>
            </a:r>
          </a:p>
          <a:p>
            <a:pPr eaLnBrk="1" hangingPunct="1"/>
            <a:r>
              <a:rPr lang="en-US" altLang="en-US"/>
              <a:t>The layout of a data input form</a:t>
            </a:r>
          </a:p>
          <a:p>
            <a:pPr eaLnBrk="1" hangingPunct="1"/>
            <a:r>
              <a:rPr lang="en-US" altLang="en-US"/>
              <a:t>using a coding sheet</a:t>
            </a:r>
          </a:p>
        </p:txBody>
      </p:sp>
      <p:pic>
        <p:nvPicPr>
          <p:cNvPr id="2" name="Picture 1"/>
          <p:cNvPicPr>
            <a:picLocks noChangeAspect="1"/>
          </p:cNvPicPr>
          <p:nvPr/>
        </p:nvPicPr>
        <p:blipFill>
          <a:blip r:embed="rId3" cstate="print"/>
          <a:stretch>
            <a:fillRect/>
          </a:stretch>
        </p:blipFill>
        <p:spPr>
          <a:xfrm>
            <a:off x="3962400" y="1752600"/>
            <a:ext cx="4419600" cy="4630535"/>
          </a:xfrm>
          <a:prstGeom prst="rect">
            <a:avLst/>
          </a:prstGeom>
        </p:spPr>
      </p:pic>
    </p:spTree>
    <p:extLst>
      <p:ext uri="{BB962C8B-B14F-4D97-AF65-F5344CB8AC3E}">
        <p14:creationId xmlns:p14="http://schemas.microsoft.com/office/powerpoint/2010/main" val="3635553625"/>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p:cNvSpPr>
          <p:nvPr>
            <p:ph type="title"/>
          </p:nvPr>
        </p:nvSpPr>
        <p:spPr/>
        <p:txBody>
          <a:bodyPr/>
          <a:lstStyle/>
          <a:p>
            <a:pPr eaLnBrk="1" hangingPunct="1"/>
            <a:r>
              <a:rPr lang="en-US" altLang="en-US" dirty="0"/>
              <a:t>The Process of Designing Forms and Reports (Cont.)</a:t>
            </a:r>
          </a:p>
        </p:txBody>
      </p:sp>
      <p:sp>
        <p:nvSpPr>
          <p:cNvPr id="14342" name="Rectangle 8"/>
          <p:cNvSpPr>
            <a:spLocks noChangeArrowheads="1"/>
          </p:cNvSpPr>
          <p:nvPr/>
        </p:nvSpPr>
        <p:spPr bwMode="auto">
          <a:xfrm>
            <a:off x="5207647" y="2061210"/>
            <a:ext cx="3657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t>FIGURE 10-3B</a:t>
            </a:r>
          </a:p>
          <a:p>
            <a:pPr eaLnBrk="1" hangingPunct="1"/>
            <a:r>
              <a:rPr lang="en-US" altLang="en-US" dirty="0"/>
              <a:t>A data input screen designed in Microsoft’s Visual Basic .NET</a:t>
            </a:r>
          </a:p>
          <a:p>
            <a:pPr eaLnBrk="1" hangingPunct="1"/>
            <a:r>
              <a:rPr lang="en-US" altLang="en-US" dirty="0"/>
              <a:t>(</a:t>
            </a:r>
            <a:r>
              <a:rPr lang="en-US" altLang="en-US" i="1" dirty="0"/>
              <a:t>Source: </a:t>
            </a:r>
            <a:r>
              <a:rPr lang="en-US" altLang="en-US" dirty="0"/>
              <a:t>Microsoft Corporation.)</a:t>
            </a:r>
          </a:p>
        </p:txBody>
      </p:sp>
      <p:pic>
        <p:nvPicPr>
          <p:cNvPr id="2" name="Picture 1"/>
          <p:cNvPicPr>
            <a:picLocks noChangeAspect="1"/>
          </p:cNvPicPr>
          <p:nvPr/>
        </p:nvPicPr>
        <p:blipFill>
          <a:blip r:embed="rId3" cstate="print"/>
          <a:stretch>
            <a:fillRect/>
          </a:stretch>
        </p:blipFill>
        <p:spPr>
          <a:xfrm>
            <a:off x="228600" y="1905000"/>
            <a:ext cx="3810000" cy="2441521"/>
          </a:xfrm>
          <a:prstGeom prst="rect">
            <a:avLst/>
          </a:prstGeom>
        </p:spPr>
      </p:pic>
      <p:pic>
        <p:nvPicPr>
          <p:cNvPr id="3" name="Picture 2"/>
          <p:cNvPicPr>
            <a:picLocks noChangeAspect="1"/>
          </p:cNvPicPr>
          <p:nvPr/>
        </p:nvPicPr>
        <p:blipFill>
          <a:blip r:embed="rId4" cstate="print"/>
          <a:stretch>
            <a:fillRect/>
          </a:stretch>
        </p:blipFill>
        <p:spPr>
          <a:xfrm>
            <a:off x="5207647" y="3276600"/>
            <a:ext cx="3540113" cy="2961967"/>
          </a:xfrm>
          <a:prstGeom prst="rect">
            <a:avLst/>
          </a:prstGeom>
        </p:spPr>
      </p:pic>
      <p:sp>
        <p:nvSpPr>
          <p:cNvPr id="5" name="Rectangle 4"/>
          <p:cNvSpPr/>
          <p:nvPr/>
        </p:nvSpPr>
        <p:spPr>
          <a:xfrm>
            <a:off x="533400" y="4403597"/>
            <a:ext cx="3352800" cy="923330"/>
          </a:xfrm>
          <a:prstGeom prst="rect">
            <a:avLst/>
          </a:prstGeom>
        </p:spPr>
        <p:txBody>
          <a:bodyPr wrap="square">
            <a:spAutoFit/>
          </a:bodyPr>
          <a:lstStyle/>
          <a:p>
            <a:r>
              <a:rPr lang="en-US" b="1" dirty="0"/>
              <a:t>Figure 10-3A</a:t>
            </a:r>
          </a:p>
          <a:p>
            <a:r>
              <a:rPr lang="en-US" dirty="0"/>
              <a:t>A data input screen designed as a wireframe</a:t>
            </a:r>
          </a:p>
        </p:txBody>
      </p:sp>
    </p:spTree>
    <p:extLst>
      <p:ext uri="{BB962C8B-B14F-4D97-AF65-F5344CB8AC3E}">
        <p14:creationId xmlns:p14="http://schemas.microsoft.com/office/powerpoint/2010/main" val="653162840"/>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1"/>
          <p:cNvSpPr>
            <a:spLocks noGrp="1"/>
          </p:cNvSpPr>
          <p:nvPr>
            <p:ph type="title"/>
          </p:nvPr>
        </p:nvSpPr>
        <p:spPr/>
        <p:txBody>
          <a:bodyPr/>
          <a:lstStyle/>
          <a:p>
            <a:pPr eaLnBrk="1" hangingPunct="1"/>
            <a:r>
              <a:rPr lang="en-US" altLang="en-US"/>
              <a:t>Deliverables and Outcomes</a:t>
            </a:r>
          </a:p>
        </p:txBody>
      </p:sp>
      <p:sp>
        <p:nvSpPr>
          <p:cNvPr id="15364" name="Content Placeholder 2"/>
          <p:cNvSpPr>
            <a:spLocks noGrp="1"/>
          </p:cNvSpPr>
          <p:nvPr>
            <p:ph idx="1"/>
          </p:nvPr>
        </p:nvSpPr>
        <p:spPr/>
        <p:txBody>
          <a:bodyPr/>
          <a:lstStyle/>
          <a:p>
            <a:pPr eaLnBrk="1" hangingPunct="1"/>
            <a:r>
              <a:rPr lang="en-US" altLang="en-US" dirty="0"/>
              <a:t>Design specifications are the major deliverables and serve as inputs to the system implementation phase.</a:t>
            </a:r>
          </a:p>
          <a:p>
            <a:pPr eaLnBrk="1" hangingPunct="1"/>
            <a:endParaRPr lang="en-US" altLang="en-US" dirty="0"/>
          </a:p>
          <a:p>
            <a:pPr eaLnBrk="1" hangingPunct="1"/>
            <a:r>
              <a:rPr lang="en-US" altLang="en-US" dirty="0"/>
              <a:t>The forms, reports, and designed databases we’ve talked about so far are part of the design specifications.</a:t>
            </a:r>
          </a:p>
          <a:p>
            <a:pPr eaLnBrk="1" hangingPunct="1"/>
            <a:endParaRPr lang="en-US" altLang="en-US" dirty="0"/>
          </a:p>
          <a:p>
            <a:pPr marL="0" indent="0" eaLnBrk="1" hangingPunct="1">
              <a:buNone/>
            </a:pPr>
            <a:endParaRPr lang="en-US" altLang="en-US" dirty="0"/>
          </a:p>
        </p:txBody>
      </p:sp>
    </p:spTree>
    <p:extLst>
      <p:ext uri="{BB962C8B-B14F-4D97-AF65-F5344CB8AC3E}">
        <p14:creationId xmlns:p14="http://schemas.microsoft.com/office/powerpoint/2010/main" val="3873024521"/>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609600"/>
            <a:ext cx="8229600" cy="914400"/>
          </a:xfrm>
        </p:spPr>
        <p:txBody>
          <a:bodyPr/>
          <a:lstStyle/>
          <a:p>
            <a:pPr eaLnBrk="1" hangingPunct="1"/>
            <a:r>
              <a:rPr lang="en-US" altLang="en-US" sz="4000"/>
              <a:t>Deliverables and Outcomes (Cont.)</a:t>
            </a:r>
          </a:p>
        </p:txBody>
      </p:sp>
      <p:sp>
        <p:nvSpPr>
          <p:cNvPr id="16388" name="Content Placeholder 2"/>
          <p:cNvSpPr>
            <a:spLocks noGrp="1"/>
          </p:cNvSpPr>
          <p:nvPr>
            <p:ph idx="1"/>
          </p:nvPr>
        </p:nvSpPr>
        <p:spPr>
          <a:xfrm>
            <a:off x="457200" y="1905000"/>
            <a:ext cx="8229600" cy="4114800"/>
          </a:xfrm>
        </p:spPr>
        <p:txBody>
          <a:bodyPr/>
          <a:lstStyle/>
          <a:p>
            <a:pPr eaLnBrk="1" hangingPunct="1"/>
            <a:r>
              <a:rPr lang="en-US" altLang="en-US"/>
              <a:t>Design specifications have three sections:</a:t>
            </a:r>
          </a:p>
          <a:p>
            <a:pPr lvl="1" eaLnBrk="1" hangingPunct="1"/>
            <a:r>
              <a:rPr lang="en-US" altLang="en-US" i="1"/>
              <a:t>Narrative overview</a:t>
            </a:r>
            <a:r>
              <a:rPr lang="en-US" altLang="en-US"/>
              <a:t>: characterizes users, tasks, system, and environmental factors</a:t>
            </a:r>
          </a:p>
          <a:p>
            <a:pPr lvl="1" eaLnBrk="1" hangingPunct="1"/>
            <a:r>
              <a:rPr lang="en-US" altLang="en-US" i="1"/>
              <a:t>Sample design</a:t>
            </a:r>
            <a:r>
              <a:rPr lang="en-US" altLang="en-US"/>
              <a:t>: image of the form (from coding sheet or form building development tool)</a:t>
            </a:r>
          </a:p>
          <a:p>
            <a:pPr lvl="1" eaLnBrk="1" hangingPunct="1"/>
            <a:r>
              <a:rPr lang="en-US" altLang="en-US" i="1"/>
              <a:t>Testing and usability assessment</a:t>
            </a:r>
            <a:r>
              <a:rPr lang="en-US" altLang="en-US"/>
              <a:t>: measuring test/usability results (consistency, sufficiency, accuracy, etc.)</a:t>
            </a:r>
          </a:p>
        </p:txBody>
      </p:sp>
    </p:spTree>
    <p:extLst>
      <p:ext uri="{BB962C8B-B14F-4D97-AF65-F5344CB8AC3E}">
        <p14:creationId xmlns:p14="http://schemas.microsoft.com/office/powerpoint/2010/main" val="1595027280"/>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p:cNvSpPr>
            <a:spLocks noGrp="1"/>
          </p:cNvSpPr>
          <p:nvPr>
            <p:ph type="title"/>
          </p:nvPr>
        </p:nvSpPr>
        <p:spPr>
          <a:xfrm>
            <a:off x="457200" y="457200"/>
            <a:ext cx="8229600" cy="1371600"/>
          </a:xfrm>
        </p:spPr>
        <p:txBody>
          <a:bodyPr/>
          <a:lstStyle/>
          <a:p>
            <a:pPr eaLnBrk="1" hangingPunct="1"/>
            <a:r>
              <a:rPr lang="en-US" altLang="en-US"/>
              <a:t>Formatting Forms and Reports</a:t>
            </a:r>
          </a:p>
        </p:txBody>
      </p:sp>
      <p:sp>
        <p:nvSpPr>
          <p:cNvPr id="17412" name="Content Placeholder 2"/>
          <p:cNvSpPr>
            <a:spLocks noGrp="1"/>
          </p:cNvSpPr>
          <p:nvPr>
            <p:ph idx="1"/>
          </p:nvPr>
        </p:nvSpPr>
        <p:spPr>
          <a:xfrm>
            <a:off x="457200" y="1828800"/>
            <a:ext cx="8229600" cy="3886200"/>
          </a:xfrm>
        </p:spPr>
        <p:txBody>
          <a:bodyPr/>
          <a:lstStyle/>
          <a:p>
            <a:pPr eaLnBrk="1" hangingPunct="1">
              <a:lnSpc>
                <a:spcPct val="90000"/>
              </a:lnSpc>
            </a:pPr>
            <a:r>
              <a:rPr lang="en-US" altLang="en-US" dirty="0"/>
              <a:t>General Guidelines</a:t>
            </a:r>
          </a:p>
          <a:p>
            <a:pPr lvl="1" eaLnBrk="1" hangingPunct="1">
              <a:lnSpc>
                <a:spcPct val="90000"/>
              </a:lnSpc>
            </a:pPr>
            <a:r>
              <a:rPr lang="en-US" altLang="en-US" i="1" dirty="0"/>
              <a:t>Meaningful titles </a:t>
            </a:r>
            <a:r>
              <a:rPr lang="en-US" altLang="en-US" dirty="0"/>
              <a:t>— use clear, specific, version information, and current date</a:t>
            </a:r>
          </a:p>
          <a:p>
            <a:pPr lvl="1" eaLnBrk="1" hangingPunct="1">
              <a:lnSpc>
                <a:spcPct val="90000"/>
              </a:lnSpc>
            </a:pPr>
            <a:r>
              <a:rPr lang="en-US" altLang="en-US" i="1" dirty="0"/>
              <a:t>Meaningful information </a:t>
            </a:r>
            <a:r>
              <a:rPr lang="en-US" altLang="en-US" dirty="0"/>
              <a:t>— include only necessary information, with no need to modify</a:t>
            </a:r>
          </a:p>
          <a:p>
            <a:pPr lvl="1" eaLnBrk="1" hangingPunct="1">
              <a:lnSpc>
                <a:spcPct val="90000"/>
              </a:lnSpc>
            </a:pPr>
            <a:r>
              <a:rPr lang="en-US" altLang="en-US" i="1" dirty="0"/>
              <a:t>Balanced layout </a:t>
            </a:r>
            <a:r>
              <a:rPr lang="en-US" altLang="en-US" dirty="0"/>
              <a:t>— use adequate spacing, margins, and clear labels</a:t>
            </a:r>
          </a:p>
          <a:p>
            <a:pPr lvl="1" eaLnBrk="1" hangingPunct="1">
              <a:lnSpc>
                <a:spcPct val="90000"/>
              </a:lnSpc>
            </a:pPr>
            <a:r>
              <a:rPr lang="en-US" altLang="en-US" i="1" dirty="0"/>
              <a:t>Easy navigation system </a:t>
            </a:r>
            <a:r>
              <a:rPr lang="en-US" altLang="en-US" dirty="0"/>
              <a:t>— show how to move forward and backward, and where you are currently</a:t>
            </a:r>
          </a:p>
          <a:p>
            <a:pPr lvl="1" eaLnBrk="1" hangingPunct="1">
              <a:lnSpc>
                <a:spcPct val="90000"/>
              </a:lnSpc>
            </a:pPr>
            <a:endParaRPr lang="en-US" altLang="en-US" dirty="0"/>
          </a:p>
        </p:txBody>
      </p:sp>
    </p:spTree>
    <p:extLst>
      <p:ext uri="{BB962C8B-B14F-4D97-AF65-F5344CB8AC3E}">
        <p14:creationId xmlns:p14="http://schemas.microsoft.com/office/powerpoint/2010/main" val="2288607309"/>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1"/>
          <p:cNvSpPr>
            <a:spLocks noGrp="1"/>
          </p:cNvSpPr>
          <p:nvPr>
            <p:ph type="title"/>
          </p:nvPr>
        </p:nvSpPr>
        <p:spPr>
          <a:xfrm>
            <a:off x="457200" y="304800"/>
            <a:ext cx="8229600" cy="1371600"/>
          </a:xfrm>
        </p:spPr>
        <p:txBody>
          <a:bodyPr/>
          <a:lstStyle/>
          <a:p>
            <a:pPr eaLnBrk="1" hangingPunct="1"/>
            <a:r>
              <a:rPr lang="en-US" altLang="en-US"/>
              <a:t>Formatting Forms and Reports (Cont.)</a:t>
            </a:r>
          </a:p>
        </p:txBody>
      </p:sp>
      <p:sp>
        <p:nvSpPr>
          <p:cNvPr id="19463" name="Rectangle 8"/>
          <p:cNvSpPr>
            <a:spLocks noChangeArrowheads="1"/>
          </p:cNvSpPr>
          <p:nvPr/>
        </p:nvSpPr>
        <p:spPr bwMode="auto">
          <a:xfrm>
            <a:off x="533400" y="2895600"/>
            <a:ext cx="3124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10-5</a:t>
            </a:r>
          </a:p>
          <a:p>
            <a:pPr eaLnBrk="1" hangingPunct="1"/>
            <a:r>
              <a:rPr lang="en-US" altLang="en-US"/>
              <a:t>Contrasting customer information forms</a:t>
            </a:r>
          </a:p>
          <a:p>
            <a:pPr eaLnBrk="1" hangingPunct="1"/>
            <a:r>
              <a:rPr lang="en-US" altLang="en-US"/>
              <a:t>(Pine Valley Furniture)</a:t>
            </a:r>
          </a:p>
          <a:p>
            <a:pPr eaLnBrk="1" hangingPunct="1"/>
            <a:r>
              <a:rPr lang="en-US" altLang="en-US"/>
              <a:t>(</a:t>
            </a:r>
            <a:r>
              <a:rPr lang="en-US" altLang="en-US" i="1"/>
              <a:t>Source: </a:t>
            </a:r>
            <a:r>
              <a:rPr lang="en-US" altLang="en-US"/>
              <a:t>Microsoft Corporation.)</a:t>
            </a:r>
          </a:p>
          <a:p>
            <a:pPr eaLnBrk="1" hangingPunct="1"/>
            <a:endParaRPr lang="en-US" altLang="en-US"/>
          </a:p>
          <a:p>
            <a:pPr eaLnBrk="1" hangingPunct="1"/>
            <a:r>
              <a:rPr lang="en-US" altLang="en-US"/>
              <a:t>(a) Poorly designed form</a:t>
            </a:r>
          </a:p>
        </p:txBody>
      </p:sp>
      <p:pic>
        <p:nvPicPr>
          <p:cNvPr id="2" name="Picture 1"/>
          <p:cNvPicPr>
            <a:picLocks noChangeAspect="1"/>
          </p:cNvPicPr>
          <p:nvPr/>
        </p:nvPicPr>
        <p:blipFill>
          <a:blip r:embed="rId3" cstate="print"/>
          <a:stretch>
            <a:fillRect/>
          </a:stretch>
        </p:blipFill>
        <p:spPr>
          <a:xfrm>
            <a:off x="3898708" y="985521"/>
            <a:ext cx="4788092" cy="5491480"/>
          </a:xfrm>
          <a:prstGeom prst="rect">
            <a:avLst/>
          </a:prstGeom>
        </p:spPr>
      </p:pic>
    </p:spTree>
    <p:extLst>
      <p:ext uri="{BB962C8B-B14F-4D97-AF65-F5344CB8AC3E}">
        <p14:creationId xmlns:p14="http://schemas.microsoft.com/office/powerpoint/2010/main" val="2251413401"/>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a:xfrm>
            <a:off x="457200" y="381000"/>
            <a:ext cx="8229600" cy="1371600"/>
          </a:xfrm>
        </p:spPr>
        <p:txBody>
          <a:bodyPr/>
          <a:lstStyle/>
          <a:p>
            <a:pPr eaLnBrk="1" hangingPunct="1"/>
            <a:r>
              <a:rPr lang="en-US" altLang="en-US"/>
              <a:t>Formatting Forms and Reports (Cont.)</a:t>
            </a:r>
          </a:p>
        </p:txBody>
      </p:sp>
      <p:sp>
        <p:nvSpPr>
          <p:cNvPr id="20486" name="Rectangle 8"/>
          <p:cNvSpPr>
            <a:spLocks noChangeArrowheads="1"/>
          </p:cNvSpPr>
          <p:nvPr/>
        </p:nvSpPr>
        <p:spPr bwMode="auto">
          <a:xfrm>
            <a:off x="228600" y="3200400"/>
            <a:ext cx="3505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10-5 (continued)</a:t>
            </a:r>
          </a:p>
          <a:p>
            <a:pPr eaLnBrk="1" hangingPunct="1"/>
            <a:endParaRPr lang="en-US" altLang="en-US" b="1"/>
          </a:p>
          <a:p>
            <a:pPr eaLnBrk="1" hangingPunct="1"/>
            <a:r>
              <a:rPr lang="en-US" altLang="en-US"/>
              <a:t>(b) Improved design for form</a:t>
            </a:r>
          </a:p>
        </p:txBody>
      </p:sp>
      <p:pic>
        <p:nvPicPr>
          <p:cNvPr id="2" name="Picture 1"/>
          <p:cNvPicPr>
            <a:picLocks noChangeAspect="1"/>
          </p:cNvPicPr>
          <p:nvPr/>
        </p:nvPicPr>
        <p:blipFill>
          <a:blip r:embed="rId3" cstate="print"/>
          <a:stretch>
            <a:fillRect/>
          </a:stretch>
        </p:blipFill>
        <p:spPr>
          <a:xfrm>
            <a:off x="3200400" y="1066800"/>
            <a:ext cx="5181600" cy="5314950"/>
          </a:xfrm>
          <a:prstGeom prst="rect">
            <a:avLst/>
          </a:prstGeom>
        </p:spPr>
      </p:pic>
    </p:spTree>
    <p:extLst>
      <p:ext uri="{BB962C8B-B14F-4D97-AF65-F5344CB8AC3E}">
        <p14:creationId xmlns:p14="http://schemas.microsoft.com/office/powerpoint/2010/main" val="3488954919"/>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a:xfrm>
            <a:off x="609600" y="381000"/>
            <a:ext cx="7772400" cy="990600"/>
          </a:xfrm>
        </p:spPr>
        <p:txBody>
          <a:bodyPr/>
          <a:lstStyle/>
          <a:p>
            <a:pPr eaLnBrk="1" hangingPunct="1"/>
            <a:r>
              <a:rPr lang="en-US" altLang="en-US" sz="4000"/>
              <a:t>Highlighting Information</a:t>
            </a:r>
          </a:p>
        </p:txBody>
      </p:sp>
      <p:sp>
        <p:nvSpPr>
          <p:cNvPr id="21510" name="Rectangle 3"/>
          <p:cNvSpPr>
            <a:spLocks noGrp="1" noChangeArrowheads="1"/>
          </p:cNvSpPr>
          <p:nvPr>
            <p:ph type="body" idx="1"/>
          </p:nvPr>
        </p:nvSpPr>
        <p:spPr/>
        <p:txBody>
          <a:bodyPr/>
          <a:lstStyle/>
          <a:p>
            <a:pPr eaLnBrk="1" hangingPunct="1"/>
            <a:r>
              <a:rPr lang="en-US" altLang="en-US"/>
              <a:t>Notify users of errors in data entry or processing.</a:t>
            </a:r>
          </a:p>
          <a:p>
            <a:pPr eaLnBrk="1" hangingPunct="1"/>
            <a:r>
              <a:rPr lang="en-US" altLang="en-US"/>
              <a:t>Provide warnings regarding possible problems.</a:t>
            </a:r>
          </a:p>
          <a:p>
            <a:pPr eaLnBrk="1" hangingPunct="1"/>
            <a:r>
              <a:rPr lang="en-US" altLang="en-US"/>
              <a:t>Draw attention to keywords, commands, high-priority messages, unusual data values.</a:t>
            </a:r>
          </a:p>
        </p:txBody>
      </p:sp>
    </p:spTree>
    <p:extLst>
      <p:ext uri="{BB962C8B-B14F-4D97-AF65-F5344CB8AC3E}">
        <p14:creationId xmlns:p14="http://schemas.microsoft.com/office/powerpoint/2010/main" val="4045420434"/>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en-US" altLang="en-US"/>
              <a:t>Learning Objectives</a:t>
            </a:r>
          </a:p>
        </p:txBody>
      </p:sp>
      <p:sp>
        <p:nvSpPr>
          <p:cNvPr id="3078" name="Rectangle 3"/>
          <p:cNvSpPr>
            <a:spLocks noGrp="1" noChangeArrowheads="1"/>
          </p:cNvSpPr>
          <p:nvPr>
            <p:ph type="body" idx="1"/>
          </p:nvPr>
        </p:nvSpPr>
        <p:spPr/>
        <p:txBody>
          <a:bodyPr/>
          <a:lstStyle/>
          <a:p>
            <a:pPr eaLnBrk="1" hangingPunct="1">
              <a:buClr>
                <a:srgbClr val="BA2212"/>
              </a:buClr>
              <a:buFont typeface="Wingdings" panose="05000000000000000000" pitchFamily="2" charset="2"/>
              <a:buChar char="ü"/>
            </a:pPr>
            <a:r>
              <a:rPr lang="en-US" altLang="en-US" sz="2800"/>
              <a:t>Explain the process of designing forms and reports and the deliverables for their creation.</a:t>
            </a:r>
          </a:p>
          <a:p>
            <a:pPr eaLnBrk="1" hangingPunct="1">
              <a:buClr>
                <a:srgbClr val="BA2212"/>
              </a:buClr>
              <a:buFont typeface="Wingdings" panose="05000000000000000000" pitchFamily="2" charset="2"/>
              <a:buChar char="ü"/>
            </a:pPr>
            <a:r>
              <a:rPr lang="en-US" altLang="en-US" sz="2800"/>
              <a:t>Apply the general guidelines for formatting forms and reports.</a:t>
            </a:r>
          </a:p>
          <a:p>
            <a:pPr eaLnBrk="1" hangingPunct="1">
              <a:buClr>
                <a:srgbClr val="BA2212"/>
              </a:buClr>
              <a:buFont typeface="Wingdings" panose="05000000000000000000" pitchFamily="2" charset="2"/>
              <a:buChar char="ü"/>
            </a:pPr>
            <a:r>
              <a:rPr lang="en-US" altLang="en-US" sz="2800"/>
              <a:t>Use color and know when color improves the usability of information.</a:t>
            </a:r>
          </a:p>
          <a:p>
            <a:pPr eaLnBrk="1" hangingPunct="1">
              <a:buClr>
                <a:srgbClr val="BA2212"/>
              </a:buClr>
              <a:buFont typeface="Wingdings" panose="05000000000000000000" pitchFamily="2" charset="2"/>
              <a:buChar char="ü"/>
            </a:pPr>
            <a:r>
              <a:rPr lang="en-US" altLang="en-US" sz="2800"/>
              <a:t>Format text, tables, and lists effectively.</a:t>
            </a:r>
          </a:p>
          <a:p>
            <a:pPr eaLnBrk="1" hangingPunct="1">
              <a:buClr>
                <a:srgbClr val="BA2212"/>
              </a:buClr>
              <a:buFont typeface="Wingdings" panose="05000000000000000000" pitchFamily="2" charset="2"/>
              <a:buChar char="ü"/>
            </a:pPr>
            <a:endParaRPr lang="en-US" altLang="en-US" sz="2800"/>
          </a:p>
        </p:txBody>
      </p:sp>
    </p:spTree>
    <p:extLst>
      <p:ext uri="{BB962C8B-B14F-4D97-AF65-F5344CB8AC3E}">
        <p14:creationId xmlns:p14="http://schemas.microsoft.com/office/powerpoint/2010/main" val="293052097"/>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304800"/>
            <a:ext cx="8229600" cy="1143000"/>
          </a:xfrm>
        </p:spPr>
        <p:txBody>
          <a:bodyPr/>
          <a:lstStyle/>
          <a:p>
            <a:pPr eaLnBrk="1" hangingPunct="1"/>
            <a:r>
              <a:rPr lang="en-US" altLang="en-US" sz="4000"/>
              <a:t>Highlighting Information (Cont.)</a:t>
            </a:r>
          </a:p>
        </p:txBody>
      </p:sp>
      <p:sp>
        <p:nvSpPr>
          <p:cNvPr id="22531" name="Rectangle 3"/>
          <p:cNvSpPr>
            <a:spLocks noGrp="1" noChangeArrowheads="1"/>
          </p:cNvSpPr>
          <p:nvPr>
            <p:ph type="body" idx="1"/>
          </p:nvPr>
        </p:nvSpPr>
        <p:spPr>
          <a:xfrm>
            <a:off x="533400" y="1341438"/>
            <a:ext cx="7924800" cy="639762"/>
          </a:xfrm>
        </p:spPr>
        <p:txBody>
          <a:bodyPr/>
          <a:lstStyle/>
          <a:p>
            <a:pPr eaLnBrk="1" hangingPunct="1"/>
            <a:r>
              <a:rPr lang="en-US" altLang="en-US" sz="3600" b="0" dirty="0"/>
              <a:t>Highlighting methods: </a:t>
            </a:r>
          </a:p>
        </p:txBody>
      </p:sp>
      <p:sp>
        <p:nvSpPr>
          <p:cNvPr id="22532" name="Content Placeholder 10"/>
          <p:cNvSpPr>
            <a:spLocks noGrp="1"/>
          </p:cNvSpPr>
          <p:nvPr>
            <p:ph sz="half" idx="2"/>
          </p:nvPr>
        </p:nvSpPr>
        <p:spPr>
          <a:xfrm>
            <a:off x="76200" y="2174875"/>
            <a:ext cx="4343400" cy="3951288"/>
          </a:xfrm>
        </p:spPr>
        <p:txBody>
          <a:bodyPr/>
          <a:lstStyle/>
          <a:p>
            <a:pPr lvl="1" eaLnBrk="1" hangingPunct="1"/>
            <a:r>
              <a:rPr lang="en-US" sz="3200" dirty="0"/>
              <a:t>Blinking and audible tones</a:t>
            </a:r>
            <a:endParaRPr lang="en-US" altLang="en-US" sz="3200" dirty="0"/>
          </a:p>
          <a:p>
            <a:pPr lvl="1" eaLnBrk="1" hangingPunct="1"/>
            <a:r>
              <a:rPr lang="en-US" sz="3200" dirty="0"/>
              <a:t>Color differences</a:t>
            </a:r>
            <a:endParaRPr lang="en-US" altLang="en-US" sz="3200" dirty="0"/>
          </a:p>
          <a:p>
            <a:pPr lvl="1" eaLnBrk="1" hangingPunct="1"/>
            <a:r>
              <a:rPr lang="en-US" sz="3200" dirty="0"/>
              <a:t>Intensity differences</a:t>
            </a:r>
            <a:endParaRPr lang="en-US" altLang="en-US" sz="3200" dirty="0"/>
          </a:p>
          <a:p>
            <a:pPr lvl="1" eaLnBrk="1" hangingPunct="1"/>
            <a:r>
              <a:rPr lang="en-US" sz="3200" dirty="0"/>
              <a:t>Size differences</a:t>
            </a:r>
          </a:p>
          <a:p>
            <a:pPr lvl="1" eaLnBrk="1" hangingPunct="1"/>
            <a:r>
              <a:rPr lang="en-US" sz="3200" dirty="0"/>
              <a:t>Font differences</a:t>
            </a:r>
            <a:endParaRPr lang="en-US" altLang="en-US" sz="3200" dirty="0"/>
          </a:p>
          <a:p>
            <a:endParaRPr lang="en-US" altLang="en-US" sz="2800" dirty="0"/>
          </a:p>
        </p:txBody>
      </p:sp>
      <p:sp>
        <p:nvSpPr>
          <p:cNvPr id="22533" name="Content Placeholder 12"/>
          <p:cNvSpPr>
            <a:spLocks noGrp="1"/>
          </p:cNvSpPr>
          <p:nvPr>
            <p:ph sz="quarter" idx="4"/>
          </p:nvPr>
        </p:nvSpPr>
        <p:spPr>
          <a:xfrm>
            <a:off x="4191000" y="2174875"/>
            <a:ext cx="4495800" cy="3951288"/>
          </a:xfrm>
        </p:spPr>
        <p:txBody>
          <a:bodyPr/>
          <a:lstStyle/>
          <a:p>
            <a:pPr lvl="1" eaLnBrk="1" hangingPunct="1"/>
            <a:r>
              <a:rPr lang="en-US" sz="3200" dirty="0"/>
              <a:t>Reverse video</a:t>
            </a:r>
            <a:endParaRPr lang="en-US" altLang="en-US" sz="2800" dirty="0"/>
          </a:p>
          <a:p>
            <a:pPr lvl="1" eaLnBrk="1" hangingPunct="1"/>
            <a:r>
              <a:rPr lang="en-US" sz="3200" dirty="0"/>
              <a:t>Boxing</a:t>
            </a:r>
          </a:p>
          <a:p>
            <a:pPr lvl="1" eaLnBrk="1" hangingPunct="1"/>
            <a:r>
              <a:rPr lang="en-US" sz="3200" dirty="0"/>
              <a:t>Underlining</a:t>
            </a:r>
          </a:p>
          <a:p>
            <a:pPr lvl="1" eaLnBrk="1" hangingPunct="1"/>
            <a:r>
              <a:rPr lang="en-US" sz="3200" dirty="0"/>
              <a:t>All capital letters</a:t>
            </a:r>
            <a:endParaRPr lang="en-US" altLang="en-US" sz="2800" dirty="0"/>
          </a:p>
          <a:p>
            <a:pPr lvl="1"/>
            <a:r>
              <a:rPr lang="en-US" altLang="en-US" sz="2800" dirty="0"/>
              <a:t>Offsetting the position of nonstandard information</a:t>
            </a:r>
          </a:p>
          <a:p>
            <a:endParaRPr lang="en-US" altLang="en-US" sz="2800" dirty="0"/>
          </a:p>
        </p:txBody>
      </p:sp>
    </p:spTree>
    <p:extLst>
      <p:ext uri="{BB962C8B-B14F-4D97-AF65-F5344CB8AC3E}">
        <p14:creationId xmlns:p14="http://schemas.microsoft.com/office/powerpoint/2010/main" val="2422011944"/>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itle 1"/>
          <p:cNvSpPr>
            <a:spLocks noGrp="1"/>
          </p:cNvSpPr>
          <p:nvPr>
            <p:ph type="title"/>
          </p:nvPr>
        </p:nvSpPr>
        <p:spPr>
          <a:xfrm>
            <a:off x="457200" y="304800"/>
            <a:ext cx="8229600" cy="1371600"/>
          </a:xfrm>
        </p:spPr>
        <p:txBody>
          <a:bodyPr/>
          <a:lstStyle/>
          <a:p>
            <a:r>
              <a:rPr lang="en-US" altLang="en-US"/>
              <a:t>Highlighting Information (Cont.)</a:t>
            </a:r>
          </a:p>
        </p:txBody>
      </p:sp>
      <p:sp>
        <p:nvSpPr>
          <p:cNvPr id="23559" name="Rectangle 8"/>
          <p:cNvSpPr>
            <a:spLocks noChangeArrowheads="1"/>
          </p:cNvSpPr>
          <p:nvPr/>
        </p:nvSpPr>
        <p:spPr bwMode="auto">
          <a:xfrm>
            <a:off x="457200" y="2895600"/>
            <a:ext cx="25908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10-6</a:t>
            </a:r>
          </a:p>
          <a:p>
            <a:pPr eaLnBrk="1" hangingPunct="1"/>
            <a:r>
              <a:rPr lang="en-US" altLang="en-US"/>
              <a:t>Customer account status display using various highlighting techniques </a:t>
            </a:r>
          </a:p>
          <a:p>
            <a:pPr eaLnBrk="1" hangingPunct="1"/>
            <a:r>
              <a:rPr lang="en-US" altLang="en-US"/>
              <a:t>(Pine Valley Furniture)</a:t>
            </a:r>
          </a:p>
          <a:p>
            <a:pPr eaLnBrk="1" hangingPunct="1"/>
            <a:endParaRPr lang="en-US" altLang="en-US"/>
          </a:p>
          <a:p>
            <a:pPr eaLnBrk="1" hangingPunct="1"/>
            <a:r>
              <a:rPr lang="en-US" altLang="en-US"/>
              <a:t>(</a:t>
            </a:r>
            <a:r>
              <a:rPr lang="en-US" altLang="en-US" i="1"/>
              <a:t>Source: </a:t>
            </a:r>
            <a:r>
              <a:rPr lang="en-US" altLang="en-US"/>
              <a:t>Microsoft Corporation.)</a:t>
            </a:r>
          </a:p>
        </p:txBody>
      </p:sp>
      <p:pic>
        <p:nvPicPr>
          <p:cNvPr id="2" name="Picture 1"/>
          <p:cNvPicPr>
            <a:picLocks noChangeAspect="1"/>
          </p:cNvPicPr>
          <p:nvPr/>
        </p:nvPicPr>
        <p:blipFill>
          <a:blip r:embed="rId3" cstate="print"/>
          <a:stretch>
            <a:fillRect/>
          </a:stretch>
        </p:blipFill>
        <p:spPr>
          <a:xfrm>
            <a:off x="3017520" y="1219200"/>
            <a:ext cx="5105400" cy="5200650"/>
          </a:xfrm>
          <a:prstGeom prst="rect">
            <a:avLst/>
          </a:prstGeom>
        </p:spPr>
      </p:pic>
    </p:spTree>
    <p:extLst>
      <p:ext uri="{BB962C8B-B14F-4D97-AF65-F5344CB8AC3E}">
        <p14:creationId xmlns:p14="http://schemas.microsoft.com/office/powerpoint/2010/main" val="2552908587"/>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pPr eaLnBrk="1" hangingPunct="1"/>
            <a:r>
              <a:rPr lang="en-US" altLang="en-US"/>
              <a:t>Color vs. No Color</a:t>
            </a:r>
          </a:p>
        </p:txBody>
      </p:sp>
      <p:sp>
        <p:nvSpPr>
          <p:cNvPr id="24580" name="Content Placeholder 2"/>
          <p:cNvSpPr>
            <a:spLocks noGrp="1"/>
          </p:cNvSpPr>
          <p:nvPr>
            <p:ph idx="1"/>
          </p:nvPr>
        </p:nvSpPr>
        <p:spPr>
          <a:xfrm>
            <a:off x="457200" y="1981200"/>
            <a:ext cx="8229600" cy="4267200"/>
          </a:xfrm>
        </p:spPr>
        <p:txBody>
          <a:bodyPr/>
          <a:lstStyle/>
          <a:p>
            <a:pPr eaLnBrk="1" hangingPunct="1">
              <a:lnSpc>
                <a:spcPct val="90000"/>
              </a:lnSpc>
            </a:pPr>
            <a:r>
              <a:rPr lang="en-US" altLang="en-US"/>
              <a:t>Benefits — Color:</a:t>
            </a:r>
          </a:p>
          <a:p>
            <a:pPr lvl="1" eaLnBrk="1" hangingPunct="1">
              <a:lnSpc>
                <a:spcPct val="90000"/>
              </a:lnSpc>
            </a:pPr>
            <a:r>
              <a:rPr lang="en-US" altLang="en-US"/>
              <a:t>Soothes or strikes the eye.</a:t>
            </a:r>
          </a:p>
          <a:p>
            <a:pPr lvl="1" eaLnBrk="1" hangingPunct="1">
              <a:lnSpc>
                <a:spcPct val="90000"/>
              </a:lnSpc>
            </a:pPr>
            <a:r>
              <a:rPr lang="en-US" altLang="en-US"/>
              <a:t>Accents an uninteresting display.</a:t>
            </a:r>
          </a:p>
          <a:p>
            <a:pPr lvl="1" eaLnBrk="1" hangingPunct="1">
              <a:lnSpc>
                <a:spcPct val="90000"/>
              </a:lnSpc>
            </a:pPr>
            <a:r>
              <a:rPr lang="en-US" altLang="en-US"/>
              <a:t>Facilitates subtle discriminations in complex displays.</a:t>
            </a:r>
          </a:p>
          <a:p>
            <a:pPr lvl="1" eaLnBrk="1" hangingPunct="1">
              <a:lnSpc>
                <a:spcPct val="90000"/>
              </a:lnSpc>
            </a:pPr>
            <a:r>
              <a:rPr lang="en-US" altLang="en-US"/>
              <a:t>Emphasizes the logical organization of information.</a:t>
            </a:r>
          </a:p>
          <a:p>
            <a:pPr lvl="1" eaLnBrk="1" hangingPunct="1">
              <a:lnSpc>
                <a:spcPct val="90000"/>
              </a:lnSpc>
            </a:pPr>
            <a:r>
              <a:rPr lang="en-US" altLang="en-US"/>
              <a:t>Draws attention to warnings.</a:t>
            </a:r>
          </a:p>
          <a:p>
            <a:pPr lvl="1" eaLnBrk="1" hangingPunct="1">
              <a:lnSpc>
                <a:spcPct val="90000"/>
              </a:lnSpc>
            </a:pPr>
            <a:r>
              <a:rPr lang="en-US" altLang="en-US"/>
              <a:t>Evokes more emotional reactions.</a:t>
            </a:r>
          </a:p>
        </p:txBody>
      </p:sp>
    </p:spTree>
    <p:extLst>
      <p:ext uri="{BB962C8B-B14F-4D97-AF65-F5344CB8AC3E}">
        <p14:creationId xmlns:p14="http://schemas.microsoft.com/office/powerpoint/2010/main" val="3901849113"/>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1"/>
          <p:cNvSpPr>
            <a:spLocks noGrp="1"/>
          </p:cNvSpPr>
          <p:nvPr>
            <p:ph type="title"/>
          </p:nvPr>
        </p:nvSpPr>
        <p:spPr/>
        <p:txBody>
          <a:bodyPr/>
          <a:lstStyle/>
          <a:p>
            <a:pPr eaLnBrk="1" hangingPunct="1"/>
            <a:r>
              <a:rPr lang="en-US" altLang="en-US"/>
              <a:t>Color vs. No Color (Cont.)</a:t>
            </a:r>
          </a:p>
        </p:txBody>
      </p:sp>
      <p:sp>
        <p:nvSpPr>
          <p:cNvPr id="25604" name="Content Placeholder 2"/>
          <p:cNvSpPr>
            <a:spLocks noGrp="1"/>
          </p:cNvSpPr>
          <p:nvPr>
            <p:ph idx="1"/>
          </p:nvPr>
        </p:nvSpPr>
        <p:spPr/>
        <p:txBody>
          <a:bodyPr/>
          <a:lstStyle/>
          <a:p>
            <a:pPr eaLnBrk="1" hangingPunct="1">
              <a:lnSpc>
                <a:spcPct val="90000"/>
              </a:lnSpc>
            </a:pPr>
            <a:r>
              <a:rPr lang="en-US" altLang="en-US" dirty="0"/>
              <a:t>Problems from Using Color</a:t>
            </a:r>
          </a:p>
          <a:p>
            <a:pPr lvl="1" eaLnBrk="1" hangingPunct="1">
              <a:lnSpc>
                <a:spcPct val="90000"/>
              </a:lnSpc>
            </a:pPr>
            <a:r>
              <a:rPr lang="en-US" altLang="en-US" dirty="0"/>
              <a:t>Color pairings may wash out or cause problems for some users.</a:t>
            </a:r>
          </a:p>
          <a:p>
            <a:pPr lvl="1" eaLnBrk="1" hangingPunct="1">
              <a:lnSpc>
                <a:spcPct val="90000"/>
              </a:lnSpc>
            </a:pPr>
            <a:r>
              <a:rPr lang="en-US" altLang="en-US" dirty="0"/>
              <a:t>Resolution may degrade with different displays.</a:t>
            </a:r>
          </a:p>
          <a:p>
            <a:pPr lvl="1" eaLnBrk="1" hangingPunct="1">
              <a:lnSpc>
                <a:spcPct val="90000"/>
              </a:lnSpc>
            </a:pPr>
            <a:r>
              <a:rPr lang="en-US" altLang="en-US" dirty="0"/>
              <a:t>Color fidelity may degrade on different displays.</a:t>
            </a:r>
          </a:p>
          <a:p>
            <a:pPr lvl="1" eaLnBrk="1" hangingPunct="1">
              <a:lnSpc>
                <a:spcPct val="90000"/>
              </a:lnSpc>
            </a:pPr>
            <a:r>
              <a:rPr lang="en-US" altLang="en-US" dirty="0"/>
              <a:t>Printing or conversion to other media may not easily translate.</a:t>
            </a:r>
          </a:p>
        </p:txBody>
      </p:sp>
    </p:spTree>
    <p:extLst>
      <p:ext uri="{BB962C8B-B14F-4D97-AF65-F5344CB8AC3E}">
        <p14:creationId xmlns:p14="http://schemas.microsoft.com/office/powerpoint/2010/main" val="3818546222"/>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a:xfrm>
            <a:off x="457200" y="457200"/>
            <a:ext cx="8229600" cy="990600"/>
          </a:xfrm>
        </p:spPr>
        <p:txBody>
          <a:bodyPr/>
          <a:lstStyle/>
          <a:p>
            <a:pPr eaLnBrk="1" hangingPunct="1"/>
            <a:r>
              <a:rPr lang="en-US" altLang="en-US" sz="4000"/>
              <a:t>Displaying Text</a:t>
            </a:r>
          </a:p>
        </p:txBody>
      </p:sp>
      <p:sp>
        <p:nvSpPr>
          <p:cNvPr id="26630" name="Rectangle 3"/>
          <p:cNvSpPr>
            <a:spLocks noGrp="1" noChangeArrowheads="1"/>
          </p:cNvSpPr>
          <p:nvPr>
            <p:ph type="body" idx="1"/>
          </p:nvPr>
        </p:nvSpPr>
        <p:spPr>
          <a:xfrm>
            <a:off x="228600" y="1524000"/>
            <a:ext cx="8610600" cy="4572000"/>
          </a:xfrm>
        </p:spPr>
        <p:txBody>
          <a:bodyPr/>
          <a:lstStyle/>
          <a:p>
            <a:pPr eaLnBrk="1" hangingPunct="1"/>
            <a:r>
              <a:rPr lang="en-US" altLang="en-US" sz="2800" b="1"/>
              <a:t>Case</a:t>
            </a:r>
            <a:r>
              <a:rPr lang="en-US" altLang="en-US" sz="2800"/>
              <a:t>: display in mixed upper and lower case, use conventional punctuation</a:t>
            </a:r>
          </a:p>
          <a:p>
            <a:pPr eaLnBrk="1" hangingPunct="1"/>
            <a:r>
              <a:rPr lang="en-US" altLang="en-US" sz="2800" b="1"/>
              <a:t>Spacing</a:t>
            </a:r>
            <a:r>
              <a:rPr lang="en-US" altLang="en-US" sz="2800"/>
              <a:t>: use double spacing if possible, otherwise blank lines between paragraphs</a:t>
            </a:r>
          </a:p>
          <a:p>
            <a:pPr eaLnBrk="1" hangingPunct="1"/>
            <a:r>
              <a:rPr lang="en-US" altLang="en-US" sz="2800" b="1"/>
              <a:t>Justification</a:t>
            </a:r>
            <a:r>
              <a:rPr lang="en-US" altLang="en-US" sz="2800"/>
              <a:t>: left justify text, ragged right margins</a:t>
            </a:r>
          </a:p>
          <a:p>
            <a:pPr eaLnBrk="1" hangingPunct="1"/>
            <a:r>
              <a:rPr lang="en-US" altLang="en-US" sz="2800" b="1"/>
              <a:t>Hyphenation: </a:t>
            </a:r>
            <a:r>
              <a:rPr lang="en-US" altLang="en-US" sz="2800"/>
              <a:t>don’t hyphenate words between lines</a:t>
            </a:r>
          </a:p>
          <a:p>
            <a:pPr eaLnBrk="1" hangingPunct="1"/>
            <a:r>
              <a:rPr lang="en-US" altLang="en-US" sz="2800" b="1"/>
              <a:t>Abbreviations</a:t>
            </a:r>
            <a:r>
              <a:rPr lang="en-US" altLang="en-US" sz="2800"/>
              <a:t>: use only when widely understood and significantly shorter than full text</a:t>
            </a:r>
          </a:p>
        </p:txBody>
      </p:sp>
    </p:spTree>
    <p:extLst>
      <p:ext uri="{BB962C8B-B14F-4D97-AF65-F5344CB8AC3E}">
        <p14:creationId xmlns:p14="http://schemas.microsoft.com/office/powerpoint/2010/main" val="2831068991"/>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a:xfrm>
            <a:off x="457200" y="304800"/>
            <a:ext cx="8229600" cy="1371600"/>
          </a:xfrm>
        </p:spPr>
        <p:txBody>
          <a:bodyPr/>
          <a:lstStyle/>
          <a:p>
            <a:r>
              <a:rPr lang="en-US" altLang="en-US"/>
              <a:t>Displaying Text (Cont.)</a:t>
            </a:r>
          </a:p>
        </p:txBody>
      </p:sp>
      <p:sp>
        <p:nvSpPr>
          <p:cNvPr id="27654" name="Rectangle 8"/>
          <p:cNvSpPr>
            <a:spLocks noChangeArrowheads="1"/>
          </p:cNvSpPr>
          <p:nvPr/>
        </p:nvSpPr>
        <p:spPr bwMode="auto">
          <a:xfrm>
            <a:off x="6172200" y="2362200"/>
            <a:ext cx="28956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10-7</a:t>
            </a:r>
          </a:p>
          <a:p>
            <a:pPr eaLnBrk="1" hangingPunct="1"/>
            <a:r>
              <a:rPr lang="en-US" altLang="en-US"/>
              <a:t>Contrasting the display of textual help information</a:t>
            </a:r>
          </a:p>
          <a:p>
            <a:pPr eaLnBrk="1" hangingPunct="1"/>
            <a:r>
              <a:rPr lang="en-US" altLang="en-US"/>
              <a:t>(</a:t>
            </a:r>
            <a:r>
              <a:rPr lang="en-US" altLang="en-US" i="1"/>
              <a:t>Source: </a:t>
            </a:r>
            <a:r>
              <a:rPr lang="en-US" altLang="en-US"/>
              <a:t>Microsoft Corporation.)</a:t>
            </a:r>
          </a:p>
          <a:p>
            <a:pPr eaLnBrk="1" hangingPunct="1"/>
            <a:endParaRPr lang="en-US" altLang="en-US"/>
          </a:p>
          <a:p>
            <a:pPr eaLnBrk="1" hangingPunct="1"/>
            <a:r>
              <a:rPr lang="en-US" altLang="en-US"/>
              <a:t>(a) Poorly designed help screen with many violations of the general guidelines for displaying text</a:t>
            </a:r>
          </a:p>
        </p:txBody>
      </p:sp>
      <p:pic>
        <p:nvPicPr>
          <p:cNvPr id="2" name="Picture 1"/>
          <p:cNvPicPr>
            <a:picLocks noChangeAspect="1"/>
          </p:cNvPicPr>
          <p:nvPr/>
        </p:nvPicPr>
        <p:blipFill>
          <a:blip r:embed="rId3" cstate="print"/>
          <a:stretch>
            <a:fillRect/>
          </a:stretch>
        </p:blipFill>
        <p:spPr>
          <a:xfrm>
            <a:off x="228600" y="1295400"/>
            <a:ext cx="5638800" cy="5083305"/>
          </a:xfrm>
          <a:prstGeom prst="rect">
            <a:avLst/>
          </a:prstGeom>
        </p:spPr>
      </p:pic>
    </p:spTree>
    <p:extLst>
      <p:ext uri="{BB962C8B-B14F-4D97-AF65-F5344CB8AC3E}">
        <p14:creationId xmlns:p14="http://schemas.microsoft.com/office/powerpoint/2010/main" val="2872140310"/>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itle 1"/>
          <p:cNvSpPr>
            <a:spLocks noGrp="1"/>
          </p:cNvSpPr>
          <p:nvPr>
            <p:ph type="title"/>
          </p:nvPr>
        </p:nvSpPr>
        <p:spPr>
          <a:xfrm>
            <a:off x="457200" y="152400"/>
            <a:ext cx="8229600" cy="1371600"/>
          </a:xfrm>
        </p:spPr>
        <p:txBody>
          <a:bodyPr/>
          <a:lstStyle/>
          <a:p>
            <a:r>
              <a:rPr lang="en-US" altLang="en-US"/>
              <a:t>Displaying Text (Cont.)</a:t>
            </a:r>
          </a:p>
        </p:txBody>
      </p:sp>
      <p:sp>
        <p:nvSpPr>
          <p:cNvPr id="28679" name="Rectangle 8"/>
          <p:cNvSpPr>
            <a:spLocks noChangeArrowheads="1"/>
          </p:cNvSpPr>
          <p:nvPr/>
        </p:nvSpPr>
        <p:spPr bwMode="auto">
          <a:xfrm>
            <a:off x="6096000" y="3109913"/>
            <a:ext cx="2895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10-7 (continued)</a:t>
            </a:r>
          </a:p>
          <a:p>
            <a:pPr eaLnBrk="1" hangingPunct="1"/>
            <a:endParaRPr lang="en-US" altLang="en-US" b="1"/>
          </a:p>
          <a:p>
            <a:pPr eaLnBrk="1" hangingPunct="1"/>
            <a:r>
              <a:rPr lang="en-US" altLang="en-US"/>
              <a:t>(b) An improved design for a help screen</a:t>
            </a:r>
          </a:p>
        </p:txBody>
      </p:sp>
      <p:pic>
        <p:nvPicPr>
          <p:cNvPr id="2" name="Picture 1"/>
          <p:cNvPicPr>
            <a:picLocks noChangeAspect="1"/>
          </p:cNvPicPr>
          <p:nvPr/>
        </p:nvPicPr>
        <p:blipFill>
          <a:blip r:embed="rId3" cstate="print"/>
          <a:stretch>
            <a:fillRect/>
          </a:stretch>
        </p:blipFill>
        <p:spPr>
          <a:xfrm>
            <a:off x="426720" y="1219200"/>
            <a:ext cx="5440680" cy="5185009"/>
          </a:xfrm>
          <a:prstGeom prst="rect">
            <a:avLst/>
          </a:prstGeom>
        </p:spPr>
      </p:pic>
    </p:spTree>
    <p:extLst>
      <p:ext uri="{BB962C8B-B14F-4D97-AF65-F5344CB8AC3E}">
        <p14:creationId xmlns:p14="http://schemas.microsoft.com/office/powerpoint/2010/main" val="3204934778"/>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a:xfrm>
            <a:off x="457200" y="457200"/>
            <a:ext cx="8229600" cy="1066800"/>
          </a:xfrm>
        </p:spPr>
        <p:txBody>
          <a:bodyPr/>
          <a:lstStyle/>
          <a:p>
            <a:pPr eaLnBrk="1" hangingPunct="1"/>
            <a:r>
              <a:rPr lang="en-US" altLang="en-US" sz="4000"/>
              <a:t>Designing Tables and Lists</a:t>
            </a:r>
          </a:p>
        </p:txBody>
      </p:sp>
      <p:sp>
        <p:nvSpPr>
          <p:cNvPr id="29702" name="Rectangle 3"/>
          <p:cNvSpPr>
            <a:spLocks noGrp="1" noChangeArrowheads="1"/>
          </p:cNvSpPr>
          <p:nvPr>
            <p:ph type="body" idx="1"/>
          </p:nvPr>
        </p:nvSpPr>
        <p:spPr/>
        <p:txBody>
          <a:bodyPr/>
          <a:lstStyle/>
          <a:p>
            <a:pPr eaLnBrk="1" hangingPunct="1"/>
            <a:r>
              <a:rPr lang="en-US" altLang="en-US"/>
              <a:t>Labels</a:t>
            </a:r>
          </a:p>
          <a:p>
            <a:pPr lvl="1" eaLnBrk="1" hangingPunct="1"/>
            <a:r>
              <a:rPr lang="en-US" altLang="en-US"/>
              <a:t>All columns and rows should have meaningful labels.</a:t>
            </a:r>
          </a:p>
          <a:p>
            <a:pPr lvl="1" eaLnBrk="1" hangingPunct="1"/>
            <a:r>
              <a:rPr lang="en-US" altLang="en-US"/>
              <a:t>Labels should be separated from other information by using highlighting.</a:t>
            </a:r>
          </a:p>
          <a:p>
            <a:pPr lvl="1" eaLnBrk="1" hangingPunct="1"/>
            <a:r>
              <a:rPr lang="en-US" altLang="en-US"/>
              <a:t>Redisplay labels when the data extend beyond a single screen or page.</a:t>
            </a:r>
          </a:p>
          <a:p>
            <a:pPr lvl="2"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p:txBody>
      </p:sp>
    </p:spTree>
    <p:extLst>
      <p:ext uri="{BB962C8B-B14F-4D97-AF65-F5344CB8AC3E}">
        <p14:creationId xmlns:p14="http://schemas.microsoft.com/office/powerpoint/2010/main" val="3506249344"/>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a:xfrm>
            <a:off x="381000" y="457200"/>
            <a:ext cx="8001000" cy="685800"/>
          </a:xfrm>
        </p:spPr>
        <p:txBody>
          <a:bodyPr/>
          <a:lstStyle/>
          <a:p>
            <a:pPr eaLnBrk="1" hangingPunct="1"/>
            <a:r>
              <a:rPr lang="en-US" altLang="en-US" sz="4000"/>
              <a:t>Designing Tables and Lists (Cont.)</a:t>
            </a:r>
          </a:p>
        </p:txBody>
      </p:sp>
      <p:sp>
        <p:nvSpPr>
          <p:cNvPr id="30726" name="Rectangle 3"/>
          <p:cNvSpPr>
            <a:spLocks noGrp="1" noChangeArrowheads="1"/>
          </p:cNvSpPr>
          <p:nvPr>
            <p:ph type="body" idx="1"/>
          </p:nvPr>
        </p:nvSpPr>
        <p:spPr>
          <a:xfrm>
            <a:off x="457200" y="1295400"/>
            <a:ext cx="8534400" cy="5105400"/>
          </a:xfrm>
        </p:spPr>
        <p:txBody>
          <a:bodyPr/>
          <a:lstStyle/>
          <a:p>
            <a:pPr marL="533400" indent="-533400" eaLnBrk="1" hangingPunct="1"/>
            <a:r>
              <a:rPr lang="en-US" altLang="en-US" sz="2800" dirty="0"/>
              <a:t>Formatting columns, rows and text:</a:t>
            </a:r>
          </a:p>
          <a:p>
            <a:pPr marL="914400" lvl="1" indent="-457200" eaLnBrk="1" hangingPunct="1">
              <a:spcBef>
                <a:spcPts val="600"/>
              </a:spcBef>
            </a:pPr>
            <a:r>
              <a:rPr lang="en-US" altLang="en-US" sz="2200" dirty="0"/>
              <a:t>Sort in a meaningful order.</a:t>
            </a:r>
          </a:p>
          <a:p>
            <a:pPr marL="914400" lvl="1" indent="-457200" eaLnBrk="1" hangingPunct="1">
              <a:spcBef>
                <a:spcPts val="600"/>
              </a:spcBef>
            </a:pPr>
            <a:r>
              <a:rPr lang="en-US" altLang="en-US" sz="2200" dirty="0"/>
              <a:t>Place a blank line between every five rows in long columns.</a:t>
            </a:r>
          </a:p>
          <a:p>
            <a:pPr marL="914400" lvl="1" indent="-457200" eaLnBrk="1" hangingPunct="1">
              <a:spcBef>
                <a:spcPts val="600"/>
              </a:spcBef>
            </a:pPr>
            <a:r>
              <a:rPr lang="en-US" altLang="en-US" sz="2200" dirty="0"/>
              <a:t>Similar information displayed in multiple columns should be sorted vertically.</a:t>
            </a:r>
          </a:p>
          <a:p>
            <a:pPr marL="914400" lvl="1" indent="-457200" eaLnBrk="1" hangingPunct="1">
              <a:spcBef>
                <a:spcPts val="600"/>
              </a:spcBef>
            </a:pPr>
            <a:r>
              <a:rPr lang="en-US" altLang="en-US" sz="2200" dirty="0"/>
              <a:t>Columns should have at least two spaces between them.</a:t>
            </a:r>
          </a:p>
          <a:p>
            <a:pPr marL="914400" lvl="1" indent="-457200" eaLnBrk="1" hangingPunct="1">
              <a:spcBef>
                <a:spcPts val="600"/>
              </a:spcBef>
            </a:pPr>
            <a:r>
              <a:rPr lang="en-US" altLang="en-US" sz="2200" dirty="0"/>
              <a:t>Allow white space on printed reports for user to write notes.</a:t>
            </a:r>
          </a:p>
          <a:p>
            <a:pPr marL="914400" lvl="1" indent="-457200" eaLnBrk="1" hangingPunct="1">
              <a:spcBef>
                <a:spcPts val="600"/>
              </a:spcBef>
            </a:pPr>
            <a:r>
              <a:rPr lang="en-US" altLang="en-US" sz="2200" dirty="0"/>
              <a:t>Use a single typeface, except for emphasis.</a:t>
            </a:r>
          </a:p>
          <a:p>
            <a:pPr marL="914400" lvl="1" indent="-457200" eaLnBrk="1" hangingPunct="1">
              <a:spcBef>
                <a:spcPts val="600"/>
              </a:spcBef>
            </a:pPr>
            <a:r>
              <a:rPr lang="en-US" altLang="en-US" sz="2200" dirty="0"/>
              <a:t>Use same family of typefaces within and across displays and reports.</a:t>
            </a:r>
          </a:p>
          <a:p>
            <a:pPr marL="914400" lvl="1" indent="-457200" eaLnBrk="1" hangingPunct="1">
              <a:spcBef>
                <a:spcPts val="600"/>
              </a:spcBef>
            </a:pPr>
            <a:r>
              <a:rPr lang="en-US" altLang="en-US" sz="2200" dirty="0"/>
              <a:t>Avoid overly fancy fonts.</a:t>
            </a:r>
          </a:p>
          <a:p>
            <a:pPr marL="914400" lvl="1" indent="-457200" eaLnBrk="1" hangingPunct="1"/>
            <a:endParaRPr lang="en-US" altLang="en-US" dirty="0"/>
          </a:p>
        </p:txBody>
      </p:sp>
    </p:spTree>
    <p:extLst>
      <p:ext uri="{BB962C8B-B14F-4D97-AF65-F5344CB8AC3E}">
        <p14:creationId xmlns:p14="http://schemas.microsoft.com/office/powerpoint/2010/main" val="3080415238"/>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a:xfrm>
            <a:off x="457200" y="457200"/>
            <a:ext cx="8229600" cy="1189038"/>
          </a:xfrm>
        </p:spPr>
        <p:txBody>
          <a:bodyPr/>
          <a:lstStyle/>
          <a:p>
            <a:pPr eaLnBrk="1" hangingPunct="1"/>
            <a:r>
              <a:rPr lang="en-US" altLang="en-US" sz="4000"/>
              <a:t>Designing Tables and Lists (Cont.)</a:t>
            </a:r>
          </a:p>
        </p:txBody>
      </p:sp>
      <p:sp>
        <p:nvSpPr>
          <p:cNvPr id="31750" name="Rectangle 3"/>
          <p:cNvSpPr>
            <a:spLocks noGrp="1" noChangeArrowheads="1"/>
          </p:cNvSpPr>
          <p:nvPr>
            <p:ph type="body" idx="1"/>
          </p:nvPr>
        </p:nvSpPr>
        <p:spPr/>
        <p:txBody>
          <a:bodyPr/>
          <a:lstStyle/>
          <a:p>
            <a:pPr eaLnBrk="1" hangingPunct="1"/>
            <a:r>
              <a:rPr lang="en-US" altLang="en-US" dirty="0"/>
              <a:t>Formatting numeric, textual and alphanumeric data:</a:t>
            </a:r>
          </a:p>
          <a:p>
            <a:pPr lvl="1" eaLnBrk="1" hangingPunct="1"/>
            <a:r>
              <a:rPr lang="en-US" altLang="en-US" dirty="0"/>
              <a:t>Right justify numeric data and align columns by decimal points or other delimiter.</a:t>
            </a:r>
          </a:p>
          <a:p>
            <a:pPr lvl="1" eaLnBrk="1" hangingPunct="1"/>
            <a:r>
              <a:rPr lang="en-US" altLang="en-US" dirty="0"/>
              <a:t>Left justify textual data.  Use short line length, usually 30 to 40 characters per line.</a:t>
            </a:r>
          </a:p>
          <a:p>
            <a:pPr lvl="1" eaLnBrk="1" hangingPunct="1"/>
            <a:r>
              <a:rPr lang="en-US" altLang="en-US" dirty="0"/>
              <a:t>Break long sequences of alphanumeric data into small groups of three to four characters each.</a:t>
            </a:r>
          </a:p>
          <a:p>
            <a:pPr lvl="1" eaLnBrk="1" hangingPunct="1">
              <a:lnSpc>
                <a:spcPct val="80000"/>
              </a:lnSpc>
            </a:pPr>
            <a:endParaRPr lang="en-US" altLang="en-US" dirty="0"/>
          </a:p>
        </p:txBody>
      </p:sp>
    </p:spTree>
    <p:extLst>
      <p:ext uri="{BB962C8B-B14F-4D97-AF65-F5344CB8AC3E}">
        <p14:creationId xmlns:p14="http://schemas.microsoft.com/office/powerpoint/2010/main" val="2008952313"/>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r>
              <a:rPr lang="en-US" altLang="en-US"/>
              <a:t>Learning Objectives (Cont.)</a:t>
            </a:r>
          </a:p>
        </p:txBody>
      </p:sp>
      <p:sp>
        <p:nvSpPr>
          <p:cNvPr id="4102" name="Rectangle 3"/>
          <p:cNvSpPr>
            <a:spLocks noGrp="1" noChangeArrowheads="1"/>
          </p:cNvSpPr>
          <p:nvPr>
            <p:ph type="body" idx="1"/>
          </p:nvPr>
        </p:nvSpPr>
        <p:spPr/>
        <p:txBody>
          <a:bodyPr/>
          <a:lstStyle/>
          <a:p>
            <a:pPr eaLnBrk="1" hangingPunct="1">
              <a:buClr>
                <a:srgbClr val="BA2212"/>
              </a:buClr>
              <a:buFont typeface="Wingdings" panose="05000000000000000000" pitchFamily="2" charset="2"/>
              <a:buChar char="ü"/>
            </a:pPr>
            <a:r>
              <a:rPr lang="en-US" altLang="en-US" sz="2800"/>
              <a:t>Explain how to assess usability and describe how variations in users, tasks, technology, and environmental characteristics influence the usability of forms and reports.</a:t>
            </a:r>
          </a:p>
          <a:p>
            <a:pPr eaLnBrk="1" hangingPunct="1">
              <a:buClr>
                <a:srgbClr val="BA2212"/>
              </a:buClr>
              <a:buFont typeface="Wingdings" panose="05000000000000000000" pitchFamily="2" charset="2"/>
              <a:buChar char="ü"/>
            </a:pPr>
            <a:r>
              <a:rPr lang="en-US" altLang="en-US" sz="2800"/>
              <a:t>Discuss guidelines for the design of forms and reports for Internet-based electronic commerce systems.</a:t>
            </a:r>
          </a:p>
        </p:txBody>
      </p:sp>
    </p:spTree>
    <p:extLst>
      <p:ext uri="{BB962C8B-B14F-4D97-AF65-F5344CB8AC3E}">
        <p14:creationId xmlns:p14="http://schemas.microsoft.com/office/powerpoint/2010/main" val="2477216216"/>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itle 1"/>
          <p:cNvSpPr>
            <a:spLocks noGrp="1"/>
          </p:cNvSpPr>
          <p:nvPr>
            <p:ph type="title"/>
          </p:nvPr>
        </p:nvSpPr>
        <p:spPr>
          <a:xfrm>
            <a:off x="457200" y="228600"/>
            <a:ext cx="8229600" cy="1066800"/>
          </a:xfrm>
        </p:spPr>
        <p:txBody>
          <a:bodyPr/>
          <a:lstStyle/>
          <a:p>
            <a:r>
              <a:rPr lang="en-US" altLang="en-US" sz="4000"/>
              <a:t>Designing Tables and Lists (Cont.)</a:t>
            </a:r>
          </a:p>
        </p:txBody>
      </p:sp>
      <p:sp>
        <p:nvSpPr>
          <p:cNvPr id="32774" name="Rectangle 8"/>
          <p:cNvSpPr>
            <a:spLocks noChangeArrowheads="1"/>
          </p:cNvSpPr>
          <p:nvPr/>
        </p:nvSpPr>
        <p:spPr bwMode="auto">
          <a:xfrm>
            <a:off x="152400" y="2514600"/>
            <a:ext cx="37338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10-8</a:t>
            </a:r>
          </a:p>
          <a:p>
            <a:pPr eaLnBrk="1" hangingPunct="1"/>
            <a:r>
              <a:rPr lang="en-US" altLang="en-US"/>
              <a:t>Contrasting the display of tables and lists (Pine Valley Furniture)</a:t>
            </a:r>
          </a:p>
          <a:p>
            <a:pPr eaLnBrk="1" hangingPunct="1"/>
            <a:r>
              <a:rPr lang="en-US" altLang="en-US"/>
              <a:t>(</a:t>
            </a:r>
            <a:r>
              <a:rPr lang="en-US" altLang="en-US" i="1"/>
              <a:t>Source: </a:t>
            </a:r>
            <a:r>
              <a:rPr lang="en-US" altLang="en-US"/>
              <a:t>Microsoft Corporation.)</a:t>
            </a:r>
          </a:p>
          <a:p>
            <a:pPr eaLnBrk="1" hangingPunct="1"/>
            <a:endParaRPr lang="en-US" altLang="en-US"/>
          </a:p>
          <a:p>
            <a:pPr eaLnBrk="1" hangingPunct="1"/>
            <a:r>
              <a:rPr lang="en-US" altLang="en-US"/>
              <a:t>(a) Poorly designed form</a:t>
            </a:r>
          </a:p>
        </p:txBody>
      </p:sp>
      <p:pic>
        <p:nvPicPr>
          <p:cNvPr id="2" name="Picture 1"/>
          <p:cNvPicPr>
            <a:picLocks noChangeAspect="1"/>
          </p:cNvPicPr>
          <p:nvPr/>
        </p:nvPicPr>
        <p:blipFill>
          <a:blip r:embed="rId3" cstate="print"/>
          <a:stretch>
            <a:fillRect/>
          </a:stretch>
        </p:blipFill>
        <p:spPr>
          <a:xfrm>
            <a:off x="3886200" y="1066799"/>
            <a:ext cx="4267200" cy="5402359"/>
          </a:xfrm>
          <a:prstGeom prst="rect">
            <a:avLst/>
          </a:prstGeom>
        </p:spPr>
      </p:pic>
    </p:spTree>
    <p:extLst>
      <p:ext uri="{BB962C8B-B14F-4D97-AF65-F5344CB8AC3E}">
        <p14:creationId xmlns:p14="http://schemas.microsoft.com/office/powerpoint/2010/main" val="2693773106"/>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itle 1"/>
          <p:cNvSpPr>
            <a:spLocks noGrp="1"/>
          </p:cNvSpPr>
          <p:nvPr>
            <p:ph type="title"/>
          </p:nvPr>
        </p:nvSpPr>
        <p:spPr>
          <a:xfrm>
            <a:off x="457200" y="457200"/>
            <a:ext cx="8229600" cy="1066800"/>
          </a:xfrm>
        </p:spPr>
        <p:txBody>
          <a:bodyPr/>
          <a:lstStyle/>
          <a:p>
            <a:r>
              <a:rPr lang="en-US" altLang="en-US" sz="4000"/>
              <a:t>Designing Tables and Lists (Cont.)</a:t>
            </a:r>
          </a:p>
        </p:txBody>
      </p:sp>
      <p:sp>
        <p:nvSpPr>
          <p:cNvPr id="33799" name="Rectangle 8"/>
          <p:cNvSpPr>
            <a:spLocks noChangeArrowheads="1"/>
          </p:cNvSpPr>
          <p:nvPr/>
        </p:nvSpPr>
        <p:spPr bwMode="auto">
          <a:xfrm>
            <a:off x="304800" y="3505200"/>
            <a:ext cx="3200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10-8 (continued)</a:t>
            </a:r>
          </a:p>
          <a:p>
            <a:pPr eaLnBrk="1" hangingPunct="1"/>
            <a:endParaRPr lang="en-US" altLang="en-US" b="1"/>
          </a:p>
          <a:p>
            <a:pPr eaLnBrk="1" hangingPunct="1"/>
            <a:r>
              <a:rPr lang="en-US" altLang="en-US"/>
              <a:t>(b) Improved design for form</a:t>
            </a:r>
          </a:p>
        </p:txBody>
      </p:sp>
      <p:pic>
        <p:nvPicPr>
          <p:cNvPr id="2" name="Picture 1"/>
          <p:cNvPicPr>
            <a:picLocks noChangeAspect="1"/>
          </p:cNvPicPr>
          <p:nvPr/>
        </p:nvPicPr>
        <p:blipFill>
          <a:blip r:embed="rId3" cstate="print"/>
          <a:stretch>
            <a:fillRect/>
          </a:stretch>
        </p:blipFill>
        <p:spPr>
          <a:xfrm>
            <a:off x="3489960" y="1219200"/>
            <a:ext cx="5010150" cy="5229225"/>
          </a:xfrm>
          <a:prstGeom prst="rect">
            <a:avLst/>
          </a:prstGeom>
        </p:spPr>
      </p:pic>
    </p:spTree>
    <p:extLst>
      <p:ext uri="{BB962C8B-B14F-4D97-AF65-F5344CB8AC3E}">
        <p14:creationId xmlns:p14="http://schemas.microsoft.com/office/powerpoint/2010/main" val="3246559701"/>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a:xfrm>
            <a:off x="457200" y="457200"/>
            <a:ext cx="8229600" cy="1189038"/>
          </a:xfrm>
        </p:spPr>
        <p:txBody>
          <a:bodyPr/>
          <a:lstStyle/>
          <a:p>
            <a:pPr eaLnBrk="1" hangingPunct="1"/>
            <a:r>
              <a:rPr lang="en-US" altLang="en-US" sz="4000"/>
              <a:t>Designing Tables and Lists (Cont.)</a:t>
            </a:r>
          </a:p>
        </p:txBody>
      </p:sp>
      <p:sp>
        <p:nvSpPr>
          <p:cNvPr id="34822" name="Rectangle 3"/>
          <p:cNvSpPr>
            <a:spLocks noGrp="1" noChangeArrowheads="1"/>
          </p:cNvSpPr>
          <p:nvPr>
            <p:ph type="body" idx="1"/>
          </p:nvPr>
        </p:nvSpPr>
        <p:spPr/>
        <p:txBody>
          <a:bodyPr/>
          <a:lstStyle/>
          <a:p>
            <a:pPr eaLnBrk="1" hangingPunct="1"/>
            <a:r>
              <a:rPr lang="en-US" altLang="en-US" sz="2800"/>
              <a:t>Use tables for reading individual data values.</a:t>
            </a:r>
          </a:p>
          <a:p>
            <a:pPr eaLnBrk="1" hangingPunct="1"/>
            <a:r>
              <a:rPr lang="en-US" altLang="en-US" sz="2800"/>
              <a:t>Use graphs for:</a:t>
            </a:r>
          </a:p>
          <a:p>
            <a:pPr lvl="1" eaLnBrk="1" hangingPunct="1"/>
            <a:r>
              <a:rPr lang="en-US" altLang="en-US" sz="2400"/>
              <a:t>Providing quick summary.</a:t>
            </a:r>
          </a:p>
          <a:p>
            <a:pPr lvl="1" eaLnBrk="1" hangingPunct="1"/>
            <a:r>
              <a:rPr lang="en-US" altLang="en-US" sz="2400"/>
              <a:t>Displaying trends over time.</a:t>
            </a:r>
          </a:p>
          <a:p>
            <a:pPr lvl="1" eaLnBrk="1" hangingPunct="1"/>
            <a:r>
              <a:rPr lang="en-US" altLang="en-US" sz="2400"/>
              <a:t>Comparing points and patterns of variables.</a:t>
            </a:r>
          </a:p>
          <a:p>
            <a:pPr lvl="1" eaLnBrk="1" hangingPunct="1"/>
            <a:r>
              <a:rPr lang="en-US" altLang="en-US" sz="2400"/>
              <a:t>Forecasting activity.</a:t>
            </a:r>
          </a:p>
          <a:p>
            <a:pPr lvl="1" eaLnBrk="1" hangingPunct="1"/>
            <a:r>
              <a:rPr lang="en-US" altLang="en-US" sz="2400"/>
              <a:t>Simple reporting of vast quantities of information.</a:t>
            </a:r>
          </a:p>
          <a:p>
            <a:pPr lvl="1" eaLnBrk="1" hangingPunct="1">
              <a:buFont typeface="Wingdings" panose="05000000000000000000" pitchFamily="2" charset="2"/>
              <a:buNone/>
            </a:pPr>
            <a:endParaRPr lang="en-US" altLang="en-US" sz="2000"/>
          </a:p>
          <a:p>
            <a:pPr eaLnBrk="1" hangingPunct="1">
              <a:buFont typeface="Wingdings" panose="05000000000000000000" pitchFamily="2" charset="2"/>
              <a:buNone/>
            </a:pPr>
            <a:endParaRPr lang="en-US" altLang="en-US" sz="2800"/>
          </a:p>
          <a:p>
            <a:pPr lvl="1" eaLnBrk="1" hangingPunct="1"/>
            <a:endParaRPr lang="en-US" altLang="en-US" sz="2400"/>
          </a:p>
        </p:txBody>
      </p:sp>
    </p:spTree>
    <p:extLst>
      <p:ext uri="{BB962C8B-B14F-4D97-AF65-F5344CB8AC3E}">
        <p14:creationId xmlns:p14="http://schemas.microsoft.com/office/powerpoint/2010/main" val="542657170"/>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1"/>
          <p:cNvSpPr>
            <a:spLocks noGrp="1"/>
          </p:cNvSpPr>
          <p:nvPr>
            <p:ph type="title"/>
          </p:nvPr>
        </p:nvSpPr>
        <p:spPr>
          <a:xfrm>
            <a:off x="457200" y="228600"/>
            <a:ext cx="8229600" cy="1066800"/>
          </a:xfrm>
        </p:spPr>
        <p:txBody>
          <a:bodyPr/>
          <a:lstStyle/>
          <a:p>
            <a:r>
              <a:rPr lang="en-US" altLang="en-US" sz="4000"/>
              <a:t>Designing Tables and Lists (Cont.)</a:t>
            </a:r>
          </a:p>
        </p:txBody>
      </p:sp>
      <p:sp>
        <p:nvSpPr>
          <p:cNvPr id="35846" name="Rectangle 8"/>
          <p:cNvSpPr>
            <a:spLocks noChangeArrowheads="1"/>
          </p:cNvSpPr>
          <p:nvPr/>
        </p:nvSpPr>
        <p:spPr bwMode="auto">
          <a:xfrm>
            <a:off x="2286000" y="2967038"/>
            <a:ext cx="457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a:p>
          <a:p>
            <a:pPr eaLnBrk="1" hangingPunct="1"/>
            <a:endParaRPr lang="en-US" altLang="en-US"/>
          </a:p>
        </p:txBody>
      </p:sp>
      <p:sp>
        <p:nvSpPr>
          <p:cNvPr id="35847" name="Rectangle 9"/>
          <p:cNvSpPr>
            <a:spLocks noChangeArrowheads="1"/>
          </p:cNvSpPr>
          <p:nvPr/>
        </p:nvSpPr>
        <p:spPr bwMode="auto">
          <a:xfrm>
            <a:off x="6553200" y="2971800"/>
            <a:ext cx="2514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10-9</a:t>
            </a:r>
          </a:p>
          <a:p>
            <a:pPr eaLnBrk="1" hangingPunct="1"/>
            <a:r>
              <a:rPr lang="en-US" altLang="en-US"/>
              <a:t>Tabular report illustrating numerous design guidelines </a:t>
            </a:r>
          </a:p>
          <a:p>
            <a:pPr eaLnBrk="1" hangingPunct="1"/>
            <a:endParaRPr lang="en-US" altLang="en-US"/>
          </a:p>
          <a:p>
            <a:pPr eaLnBrk="1" hangingPunct="1"/>
            <a:r>
              <a:rPr lang="en-US" altLang="en-US"/>
              <a:t>(Pine Valley Furniture)</a:t>
            </a:r>
          </a:p>
        </p:txBody>
      </p:sp>
      <p:pic>
        <p:nvPicPr>
          <p:cNvPr id="2" name="Picture 1"/>
          <p:cNvPicPr>
            <a:picLocks noChangeAspect="1"/>
          </p:cNvPicPr>
          <p:nvPr/>
        </p:nvPicPr>
        <p:blipFill>
          <a:blip r:embed="rId3" cstate="print"/>
          <a:stretch>
            <a:fillRect/>
          </a:stretch>
        </p:blipFill>
        <p:spPr>
          <a:xfrm>
            <a:off x="228600" y="1219200"/>
            <a:ext cx="6200775" cy="5076825"/>
          </a:xfrm>
          <a:prstGeom prst="rect">
            <a:avLst/>
          </a:prstGeom>
        </p:spPr>
      </p:pic>
    </p:spTree>
    <p:extLst>
      <p:ext uri="{BB962C8B-B14F-4D97-AF65-F5344CB8AC3E}">
        <p14:creationId xmlns:p14="http://schemas.microsoft.com/office/powerpoint/2010/main" val="3464391950"/>
      </p:ext>
    </p:extLst>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itle 1"/>
          <p:cNvSpPr>
            <a:spLocks noGrp="1"/>
          </p:cNvSpPr>
          <p:nvPr>
            <p:ph type="title"/>
          </p:nvPr>
        </p:nvSpPr>
        <p:spPr/>
        <p:txBody>
          <a:bodyPr/>
          <a:lstStyle/>
          <a:p>
            <a:r>
              <a:rPr lang="en-US" altLang="en-US" sz="4000"/>
              <a:t>Designing Tables and Lists (Cont.)</a:t>
            </a:r>
          </a:p>
        </p:txBody>
      </p:sp>
      <p:pic>
        <p:nvPicPr>
          <p:cNvPr id="36870" name="Content Placeholder 8" descr="Noname.bmp"/>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762000" y="1600200"/>
            <a:ext cx="4962525" cy="4687888"/>
          </a:xfrm>
        </p:spPr>
      </p:pic>
      <p:sp>
        <p:nvSpPr>
          <p:cNvPr id="36871" name="Rectangle 9"/>
          <p:cNvSpPr>
            <a:spLocks noChangeArrowheads="1"/>
          </p:cNvSpPr>
          <p:nvPr/>
        </p:nvSpPr>
        <p:spPr bwMode="auto">
          <a:xfrm>
            <a:off x="5562600" y="1600200"/>
            <a:ext cx="2895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10-10</a:t>
            </a:r>
          </a:p>
          <a:p>
            <a:pPr eaLnBrk="1" hangingPunct="1"/>
            <a:r>
              <a:rPr lang="en-US" altLang="en-US"/>
              <a:t>Graphs for comparison</a:t>
            </a:r>
          </a:p>
        </p:txBody>
      </p:sp>
      <p:sp>
        <p:nvSpPr>
          <p:cNvPr id="36872" name="Rectangle 10"/>
          <p:cNvSpPr>
            <a:spLocks noChangeArrowheads="1"/>
          </p:cNvSpPr>
          <p:nvPr/>
        </p:nvSpPr>
        <p:spPr bwMode="auto">
          <a:xfrm>
            <a:off x="5638800" y="3048000"/>
            <a:ext cx="162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 Line graph</a:t>
            </a:r>
          </a:p>
        </p:txBody>
      </p:sp>
      <p:sp>
        <p:nvSpPr>
          <p:cNvPr id="36873" name="Rectangle 11"/>
          <p:cNvSpPr>
            <a:spLocks noChangeArrowheads="1"/>
          </p:cNvSpPr>
          <p:nvPr/>
        </p:nvSpPr>
        <p:spPr bwMode="auto">
          <a:xfrm>
            <a:off x="5715000" y="5257800"/>
            <a:ext cx="1544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(b) Bar graph</a:t>
            </a:r>
          </a:p>
        </p:txBody>
      </p:sp>
    </p:spTree>
    <p:extLst>
      <p:ext uri="{BB962C8B-B14F-4D97-AF65-F5344CB8AC3E}">
        <p14:creationId xmlns:p14="http://schemas.microsoft.com/office/powerpoint/2010/main" val="629798822"/>
      </p:ext>
    </p:extLst>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pPr eaLnBrk="1" hangingPunct="1"/>
            <a:r>
              <a:rPr lang="en-US" altLang="en-US"/>
              <a:t>Assessing Usability</a:t>
            </a:r>
          </a:p>
        </p:txBody>
      </p:sp>
      <p:sp>
        <p:nvSpPr>
          <p:cNvPr id="37894" name="Rectangle 3"/>
          <p:cNvSpPr>
            <a:spLocks noGrp="1" noChangeArrowheads="1"/>
          </p:cNvSpPr>
          <p:nvPr>
            <p:ph type="body" idx="1"/>
          </p:nvPr>
        </p:nvSpPr>
        <p:spPr>
          <a:xfrm>
            <a:off x="228600" y="1981200"/>
            <a:ext cx="8458200" cy="4267200"/>
          </a:xfrm>
        </p:spPr>
        <p:txBody>
          <a:bodyPr/>
          <a:lstStyle/>
          <a:p>
            <a:pPr marL="609600" indent="-609600" eaLnBrk="1" hangingPunct="1"/>
            <a:r>
              <a:rPr lang="en-US" altLang="en-US" sz="2800" b="1" dirty="0"/>
              <a:t>Usability</a:t>
            </a:r>
            <a:r>
              <a:rPr lang="en-US" altLang="en-US" sz="2800" dirty="0"/>
              <a:t>: an overall evaluation of how a system performs in supporting a particular user for a particular task</a:t>
            </a:r>
            <a:endParaRPr lang="en-US" altLang="en-US" sz="3100" dirty="0"/>
          </a:p>
          <a:p>
            <a:pPr marL="609600" indent="-609600" eaLnBrk="1" hangingPunct="1"/>
            <a:r>
              <a:rPr lang="en-US" altLang="en-US" sz="3100" dirty="0"/>
              <a:t>Three characteristics of usability:</a:t>
            </a:r>
          </a:p>
          <a:p>
            <a:pPr marL="1009650" lvl="1" indent="-609600" eaLnBrk="1" hangingPunct="1"/>
            <a:r>
              <a:rPr lang="en-US" altLang="en-US" sz="2700" i="1" dirty="0"/>
              <a:t>Speed </a:t>
            </a:r>
            <a:r>
              <a:rPr lang="en-US" altLang="en-US" sz="2700" dirty="0"/>
              <a:t>— Can you complete a task efficiently?</a:t>
            </a:r>
          </a:p>
          <a:p>
            <a:pPr marL="1009650" lvl="1" indent="-609600" eaLnBrk="1" hangingPunct="1"/>
            <a:r>
              <a:rPr lang="en-US" altLang="en-US" sz="2700" i="1" dirty="0"/>
              <a:t>Accuracy </a:t>
            </a:r>
            <a:r>
              <a:rPr lang="en-US" altLang="en-US" sz="2700" dirty="0"/>
              <a:t>— Does the output provide what you expect?</a:t>
            </a:r>
          </a:p>
          <a:p>
            <a:pPr marL="1009650" lvl="1" indent="-609600" eaLnBrk="1" hangingPunct="1"/>
            <a:r>
              <a:rPr lang="en-US" altLang="en-US" sz="2700" i="1" dirty="0"/>
              <a:t>Satisfaction </a:t>
            </a:r>
            <a:r>
              <a:rPr lang="en-US" altLang="en-US" sz="2700" dirty="0"/>
              <a:t>— Do you like using the output?</a:t>
            </a:r>
          </a:p>
        </p:txBody>
      </p:sp>
    </p:spTree>
    <p:extLst>
      <p:ext uri="{BB962C8B-B14F-4D97-AF65-F5344CB8AC3E}">
        <p14:creationId xmlns:p14="http://schemas.microsoft.com/office/powerpoint/2010/main" val="293907423"/>
      </p:ext>
    </p:extLst>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p:txBody>
          <a:bodyPr/>
          <a:lstStyle/>
          <a:p>
            <a:pPr eaLnBrk="1" hangingPunct="1"/>
            <a:r>
              <a:rPr lang="en-US" altLang="en-US" sz="4000"/>
              <a:t>Usability Success Factors</a:t>
            </a:r>
          </a:p>
        </p:txBody>
      </p:sp>
      <p:sp>
        <p:nvSpPr>
          <p:cNvPr id="39942" name="Rectangle 3"/>
          <p:cNvSpPr>
            <a:spLocks noGrp="1" noChangeArrowheads="1"/>
          </p:cNvSpPr>
          <p:nvPr>
            <p:ph type="body" idx="1"/>
          </p:nvPr>
        </p:nvSpPr>
        <p:spPr>
          <a:xfrm>
            <a:off x="457200" y="1600200"/>
            <a:ext cx="8382000" cy="4267200"/>
          </a:xfrm>
        </p:spPr>
        <p:txBody>
          <a:bodyPr/>
          <a:lstStyle/>
          <a:p>
            <a:pPr eaLnBrk="1" hangingPunct="1"/>
            <a:r>
              <a:rPr lang="en-US" altLang="en-US" sz="2600" b="1" dirty="0"/>
              <a:t>Consistency</a:t>
            </a:r>
            <a:r>
              <a:rPr lang="en-US" altLang="en-US" sz="2600" i="1" dirty="0"/>
              <a:t> </a:t>
            </a:r>
            <a:r>
              <a:rPr lang="en-US" altLang="en-US" sz="2600" dirty="0"/>
              <a:t>— of terminology, formatting, titles, navigation, response time</a:t>
            </a:r>
          </a:p>
          <a:p>
            <a:pPr eaLnBrk="1" hangingPunct="1"/>
            <a:r>
              <a:rPr lang="en-US" altLang="en-US" sz="2600" b="1" dirty="0"/>
              <a:t>Organization </a:t>
            </a:r>
            <a:r>
              <a:rPr lang="en-US" altLang="en-US" sz="2600" dirty="0"/>
              <a:t>— good text/data alignment for efficient navigation and entry</a:t>
            </a:r>
          </a:p>
          <a:p>
            <a:pPr eaLnBrk="1" hangingPunct="1"/>
            <a:r>
              <a:rPr lang="en-US" altLang="en-US" sz="2600" b="1" dirty="0"/>
              <a:t>Ease/Clarity</a:t>
            </a:r>
            <a:r>
              <a:rPr lang="en-US" altLang="en-US" sz="2600" i="1" dirty="0"/>
              <a:t> </a:t>
            </a:r>
            <a:r>
              <a:rPr lang="en-US" altLang="en-US" sz="2600" dirty="0"/>
              <a:t>— self-explanatory outputs and labels</a:t>
            </a:r>
          </a:p>
          <a:p>
            <a:r>
              <a:rPr lang="en-US" altLang="en-US" sz="2600" b="1" dirty="0"/>
              <a:t>Format</a:t>
            </a:r>
            <a:r>
              <a:rPr lang="en-US" altLang="en-US" sz="2600" i="1" dirty="0"/>
              <a:t> </a:t>
            </a:r>
            <a:r>
              <a:rPr lang="en-US" altLang="en-US" sz="2600" dirty="0"/>
              <a:t>— appropriate display of data and symbols. </a:t>
            </a:r>
            <a:r>
              <a:rPr lang="en-US" sz="2600" dirty="0"/>
              <a:t>Special symbols, such as decimal places, dollar signs, and ± signs, should be used as appropriate</a:t>
            </a:r>
            <a:endParaRPr lang="en-US" altLang="en-US" sz="2600" dirty="0"/>
          </a:p>
          <a:p>
            <a:pPr eaLnBrk="1" hangingPunct="1"/>
            <a:r>
              <a:rPr lang="en-US" altLang="en-US" sz="2600" b="1" dirty="0"/>
              <a:t>Flexibility</a:t>
            </a:r>
            <a:r>
              <a:rPr lang="en-US" altLang="en-US" sz="2600" i="1" dirty="0"/>
              <a:t> </a:t>
            </a:r>
            <a:r>
              <a:rPr lang="en-US" altLang="en-US" sz="2600" dirty="0"/>
              <a:t>— maximize user options for data input according to preference</a:t>
            </a:r>
          </a:p>
        </p:txBody>
      </p:sp>
    </p:spTree>
    <p:extLst>
      <p:ext uri="{BB962C8B-B14F-4D97-AF65-F5344CB8AC3E}">
        <p14:creationId xmlns:p14="http://schemas.microsoft.com/office/powerpoint/2010/main" val="1127722293"/>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ChangeArrowheads="1"/>
          </p:cNvSpPr>
          <p:nvPr>
            <p:ph type="title"/>
          </p:nvPr>
        </p:nvSpPr>
        <p:spPr/>
        <p:txBody>
          <a:bodyPr/>
          <a:lstStyle/>
          <a:p>
            <a:pPr eaLnBrk="1" hangingPunct="1"/>
            <a:r>
              <a:rPr lang="en-US" altLang="en-US" sz="4000"/>
              <a:t>Usability Success Factors (Cont.)</a:t>
            </a:r>
          </a:p>
        </p:txBody>
      </p:sp>
      <p:sp>
        <p:nvSpPr>
          <p:cNvPr id="40966" name="Rectangle 3"/>
          <p:cNvSpPr>
            <a:spLocks noGrp="1" noChangeArrowheads="1"/>
          </p:cNvSpPr>
          <p:nvPr>
            <p:ph type="body" idx="1"/>
          </p:nvPr>
        </p:nvSpPr>
        <p:spPr>
          <a:xfrm>
            <a:off x="152400" y="1752600"/>
            <a:ext cx="8686800" cy="4114800"/>
          </a:xfrm>
        </p:spPr>
        <p:txBody>
          <a:bodyPr/>
          <a:lstStyle/>
          <a:p>
            <a:pPr eaLnBrk="1" hangingPunct="1"/>
            <a:r>
              <a:rPr lang="en-US" altLang="en-US" dirty="0"/>
              <a:t>Characteristics for consideration:</a:t>
            </a:r>
          </a:p>
          <a:p>
            <a:pPr lvl="1" eaLnBrk="1" hangingPunct="1"/>
            <a:r>
              <a:rPr lang="en-US" altLang="en-US" b="1" dirty="0"/>
              <a:t>User</a:t>
            </a:r>
            <a:r>
              <a:rPr lang="en-US" altLang="en-US" dirty="0"/>
              <a:t>: experience, skills, motivation, education, personality</a:t>
            </a:r>
          </a:p>
          <a:p>
            <a:pPr lvl="1" eaLnBrk="1" hangingPunct="1"/>
            <a:r>
              <a:rPr lang="en-US" altLang="en-US" b="1" dirty="0"/>
              <a:t>Task</a:t>
            </a:r>
            <a:r>
              <a:rPr lang="en-US" altLang="en-US" dirty="0"/>
              <a:t>: time pressure, cost of errors, work durations</a:t>
            </a:r>
          </a:p>
          <a:p>
            <a:pPr lvl="1" eaLnBrk="1" hangingPunct="1"/>
            <a:r>
              <a:rPr lang="en-US" altLang="en-US" b="1" dirty="0"/>
              <a:t>System</a:t>
            </a:r>
            <a:r>
              <a:rPr lang="en-US" altLang="en-US" dirty="0"/>
              <a:t>: platform</a:t>
            </a:r>
          </a:p>
          <a:p>
            <a:pPr lvl="1" eaLnBrk="1" hangingPunct="1"/>
            <a:r>
              <a:rPr lang="en-US" altLang="en-US" b="1" dirty="0"/>
              <a:t>Environment</a:t>
            </a:r>
            <a:r>
              <a:rPr lang="en-US" altLang="en-US" dirty="0"/>
              <a:t>: social and physical issues</a:t>
            </a:r>
          </a:p>
          <a:p>
            <a:pPr eaLnBrk="1" hangingPunct="1"/>
            <a:endParaRPr lang="en-US" altLang="en-US" dirty="0"/>
          </a:p>
        </p:txBody>
      </p:sp>
    </p:spTree>
    <p:extLst>
      <p:ext uri="{BB962C8B-B14F-4D97-AF65-F5344CB8AC3E}">
        <p14:creationId xmlns:p14="http://schemas.microsoft.com/office/powerpoint/2010/main" val="3431566912"/>
      </p:ext>
    </p:extLst>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a:xfrm>
            <a:off x="457200" y="325348"/>
            <a:ext cx="8229600" cy="1371600"/>
          </a:xfrm>
        </p:spPr>
        <p:txBody>
          <a:bodyPr/>
          <a:lstStyle/>
          <a:p>
            <a:pPr eaLnBrk="1" hangingPunct="1"/>
            <a:r>
              <a:rPr lang="en-US" altLang="en-US" sz="4000" dirty="0"/>
              <a:t>Measures of Usability</a:t>
            </a:r>
          </a:p>
        </p:txBody>
      </p:sp>
      <p:sp>
        <p:nvSpPr>
          <p:cNvPr id="41990" name="Rectangle 3"/>
          <p:cNvSpPr>
            <a:spLocks noGrp="1" noChangeArrowheads="1"/>
          </p:cNvSpPr>
          <p:nvPr>
            <p:ph type="body" idx="1"/>
          </p:nvPr>
        </p:nvSpPr>
        <p:spPr>
          <a:xfrm>
            <a:off x="228600" y="1447800"/>
            <a:ext cx="8229600" cy="3886200"/>
          </a:xfrm>
        </p:spPr>
        <p:txBody>
          <a:bodyPr/>
          <a:lstStyle/>
          <a:p>
            <a:pPr eaLnBrk="1" hangingPunct="1"/>
            <a:r>
              <a:rPr lang="en-US" altLang="en-US" sz="2800" b="1" dirty="0"/>
              <a:t>Learnability</a:t>
            </a:r>
            <a:r>
              <a:rPr lang="en-US" altLang="en-US" sz="2800" dirty="0"/>
              <a:t> – how difficult to perform the task for the first time?</a:t>
            </a:r>
          </a:p>
          <a:p>
            <a:pPr eaLnBrk="1" hangingPunct="1"/>
            <a:r>
              <a:rPr lang="en-US" altLang="en-US" sz="2800" b="1" dirty="0"/>
              <a:t>Efficiency</a:t>
            </a:r>
            <a:r>
              <a:rPr lang="en-US" altLang="en-US" sz="2800" dirty="0"/>
              <a:t> – how quick can user perform task once learned?</a:t>
            </a:r>
          </a:p>
          <a:p>
            <a:pPr eaLnBrk="1" hangingPunct="1"/>
            <a:r>
              <a:rPr lang="en-US" altLang="en-US" sz="2800" b="1" dirty="0"/>
              <a:t>Error rate </a:t>
            </a:r>
            <a:r>
              <a:rPr lang="en-US" altLang="en-US" sz="2800" dirty="0"/>
              <a:t>– how frequent are errors, how easy to recover?</a:t>
            </a:r>
          </a:p>
          <a:p>
            <a:pPr eaLnBrk="1" hangingPunct="1"/>
            <a:r>
              <a:rPr lang="en-US" altLang="en-US" sz="2800" b="1" dirty="0"/>
              <a:t>Memorability</a:t>
            </a:r>
            <a:r>
              <a:rPr lang="en-US" altLang="en-US" sz="2800" dirty="0"/>
              <a:t> – how easy is it to remember task accomplishment steps?</a:t>
            </a:r>
          </a:p>
          <a:p>
            <a:pPr eaLnBrk="1" hangingPunct="1"/>
            <a:r>
              <a:rPr lang="en-US" altLang="en-US" sz="2800" b="1" dirty="0"/>
              <a:t>Satisfaction and aesthetics </a:t>
            </a:r>
            <a:r>
              <a:rPr lang="en-US" altLang="en-US" sz="2800" dirty="0"/>
              <a:t>– does the user enjoy the user experience?</a:t>
            </a:r>
          </a:p>
        </p:txBody>
      </p:sp>
    </p:spTree>
    <p:extLst>
      <p:ext uri="{BB962C8B-B14F-4D97-AF65-F5344CB8AC3E}">
        <p14:creationId xmlns:p14="http://schemas.microsoft.com/office/powerpoint/2010/main" val="1164495804"/>
      </p:ext>
    </p:extLst>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1"/>
          <p:cNvSpPr>
            <a:spLocks noGrp="1"/>
          </p:cNvSpPr>
          <p:nvPr>
            <p:ph type="title"/>
          </p:nvPr>
        </p:nvSpPr>
        <p:spPr>
          <a:xfrm>
            <a:off x="457200" y="609600"/>
            <a:ext cx="8229600" cy="1371600"/>
          </a:xfrm>
        </p:spPr>
        <p:txBody>
          <a:bodyPr/>
          <a:lstStyle/>
          <a:p>
            <a:r>
              <a:rPr lang="en-US" altLang="en-US" sz="3600" dirty="0"/>
              <a:t>Electronic Commerce Application: Designing Forms and Reports for Pine Valley Furniture </a:t>
            </a:r>
            <a:r>
              <a:rPr lang="en-US" altLang="en-US" sz="3600" dirty="0" err="1"/>
              <a:t>WebStore</a:t>
            </a:r>
            <a:endParaRPr lang="en-US" altLang="en-US" sz="3600" dirty="0"/>
          </a:p>
        </p:txBody>
      </p:sp>
      <p:sp>
        <p:nvSpPr>
          <p:cNvPr id="44036" name="Content Placeholder 2"/>
          <p:cNvSpPr>
            <a:spLocks noGrp="1"/>
          </p:cNvSpPr>
          <p:nvPr>
            <p:ph idx="1"/>
          </p:nvPr>
        </p:nvSpPr>
        <p:spPr>
          <a:xfrm>
            <a:off x="457200" y="2133600"/>
            <a:ext cx="8229600" cy="3886200"/>
          </a:xfrm>
        </p:spPr>
        <p:txBody>
          <a:bodyPr/>
          <a:lstStyle/>
          <a:p>
            <a:r>
              <a:rPr lang="en-US" altLang="en-US" sz="2800"/>
              <a:t>General guidelines for rapid deployment of Internet Web sites have resulted</a:t>
            </a:r>
          </a:p>
          <a:p>
            <a:r>
              <a:rPr lang="en-US" altLang="en-US" sz="2800"/>
              <a:t>Three possible solutions to the problem:</a:t>
            </a:r>
          </a:p>
          <a:p>
            <a:pPr lvl="1"/>
            <a:r>
              <a:rPr lang="en-US" altLang="en-US" sz="2400"/>
              <a:t>Make it possible to design reasonably usable sites without having UI experience.</a:t>
            </a:r>
          </a:p>
          <a:p>
            <a:pPr lvl="1"/>
            <a:r>
              <a:rPr lang="en-US" altLang="en-US" sz="2400"/>
              <a:t>Train more people in good Web design.</a:t>
            </a:r>
          </a:p>
          <a:p>
            <a:pPr lvl="1"/>
            <a:r>
              <a:rPr lang="en-US" altLang="en-US" sz="2400"/>
              <a:t>Live with poorly designed sites that are hard to use.</a:t>
            </a:r>
          </a:p>
          <a:p>
            <a:pPr lvl="1"/>
            <a:endParaRPr lang="en-US" altLang="en-US"/>
          </a:p>
        </p:txBody>
      </p:sp>
    </p:spTree>
    <p:extLst>
      <p:ext uri="{BB962C8B-B14F-4D97-AF65-F5344CB8AC3E}">
        <p14:creationId xmlns:p14="http://schemas.microsoft.com/office/powerpoint/2010/main" val="3527627316"/>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p:cNvSpPr>
          <p:nvPr>
            <p:ph type="title"/>
          </p:nvPr>
        </p:nvSpPr>
        <p:spPr/>
        <p:txBody>
          <a:bodyPr/>
          <a:lstStyle/>
          <a:p>
            <a:pPr eaLnBrk="1" hangingPunct="1"/>
            <a:r>
              <a:rPr lang="en-US" altLang="en-US"/>
              <a:t>Designing Forms and Reports</a:t>
            </a:r>
          </a:p>
        </p:txBody>
      </p:sp>
      <p:sp>
        <p:nvSpPr>
          <p:cNvPr id="5126" name="Rectangle 8"/>
          <p:cNvSpPr>
            <a:spLocks noChangeArrowheads="1"/>
          </p:cNvSpPr>
          <p:nvPr/>
        </p:nvSpPr>
        <p:spPr bwMode="auto">
          <a:xfrm>
            <a:off x="5638800" y="3810000"/>
            <a:ext cx="3200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10-1</a:t>
            </a:r>
          </a:p>
          <a:p>
            <a:pPr eaLnBrk="1" hangingPunct="1"/>
            <a:r>
              <a:rPr lang="en-US" altLang="en-US"/>
              <a:t>Systems development life cycle with logical design phase highlighted</a:t>
            </a:r>
          </a:p>
        </p:txBody>
      </p:sp>
      <p:pic>
        <p:nvPicPr>
          <p:cNvPr id="5127"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676400"/>
            <a:ext cx="5181600"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7499301"/>
      </p:ext>
    </p:extLst>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itle 1"/>
          <p:cNvSpPr>
            <a:spLocks noGrp="1"/>
          </p:cNvSpPr>
          <p:nvPr>
            <p:ph type="title"/>
          </p:nvPr>
        </p:nvSpPr>
        <p:spPr/>
        <p:txBody>
          <a:bodyPr/>
          <a:lstStyle/>
          <a:p>
            <a:r>
              <a:rPr lang="en-US" altLang="en-US"/>
              <a:t>Designing Forms and Reports at Pine Valley Furniture</a:t>
            </a:r>
          </a:p>
        </p:txBody>
      </p:sp>
      <p:sp>
        <p:nvSpPr>
          <p:cNvPr id="45060" name="Content Placeholder 2"/>
          <p:cNvSpPr>
            <a:spLocks noGrp="1"/>
          </p:cNvSpPr>
          <p:nvPr>
            <p:ph idx="1"/>
          </p:nvPr>
        </p:nvSpPr>
        <p:spPr/>
        <p:txBody>
          <a:bodyPr/>
          <a:lstStyle/>
          <a:p>
            <a:r>
              <a:rPr lang="en-US" altLang="en-US" dirty="0"/>
              <a:t>PVF established the following guidelines:</a:t>
            </a:r>
          </a:p>
          <a:p>
            <a:pPr lvl="1"/>
            <a:r>
              <a:rPr lang="en-US" altLang="en-US" dirty="0"/>
              <a:t>Use lightweight graphics.</a:t>
            </a:r>
          </a:p>
          <a:p>
            <a:pPr lvl="1"/>
            <a:r>
              <a:rPr lang="en-US" altLang="en-US" dirty="0"/>
              <a:t>Establish forms and data integrity rules.</a:t>
            </a:r>
          </a:p>
          <a:p>
            <a:pPr lvl="1"/>
            <a:r>
              <a:rPr lang="en-US" altLang="en-US" dirty="0"/>
              <a:t>Use stylesheet-based HTML.</a:t>
            </a:r>
          </a:p>
          <a:p>
            <a:endParaRPr lang="en-US" altLang="en-US" dirty="0"/>
          </a:p>
        </p:txBody>
      </p:sp>
    </p:spTree>
    <p:extLst>
      <p:ext uri="{BB962C8B-B14F-4D97-AF65-F5344CB8AC3E}">
        <p14:creationId xmlns:p14="http://schemas.microsoft.com/office/powerpoint/2010/main" val="2492398735"/>
      </p:ext>
    </p:extLst>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itle 1"/>
          <p:cNvSpPr>
            <a:spLocks noGrp="1"/>
          </p:cNvSpPr>
          <p:nvPr>
            <p:ph type="title"/>
          </p:nvPr>
        </p:nvSpPr>
        <p:spPr>
          <a:xfrm>
            <a:off x="457200" y="533400"/>
            <a:ext cx="8229600" cy="1066800"/>
          </a:xfrm>
        </p:spPr>
        <p:txBody>
          <a:bodyPr/>
          <a:lstStyle/>
          <a:p>
            <a:r>
              <a:rPr lang="en-US" altLang="en-US"/>
              <a:t>Lightweight Graphics</a:t>
            </a:r>
          </a:p>
        </p:txBody>
      </p:sp>
      <p:sp>
        <p:nvSpPr>
          <p:cNvPr id="46084" name="Content Placeholder 2"/>
          <p:cNvSpPr>
            <a:spLocks noGrp="1"/>
          </p:cNvSpPr>
          <p:nvPr>
            <p:ph idx="1"/>
          </p:nvPr>
        </p:nvSpPr>
        <p:spPr>
          <a:xfrm>
            <a:off x="457200" y="1600200"/>
            <a:ext cx="8229600" cy="4572000"/>
          </a:xfrm>
        </p:spPr>
        <p:txBody>
          <a:bodyPr/>
          <a:lstStyle/>
          <a:p>
            <a:r>
              <a:rPr lang="en-US" altLang="en-US" b="1" dirty="0"/>
              <a:t>Lightweight Graphics</a:t>
            </a:r>
            <a:r>
              <a:rPr lang="en-US" altLang="en-US" dirty="0"/>
              <a:t>: the use of small, simple images to allow a Web page to more quickly be displayed</a:t>
            </a:r>
          </a:p>
          <a:p>
            <a:pPr lvl="1"/>
            <a:r>
              <a:rPr lang="en-US" altLang="en-US" dirty="0"/>
              <a:t>Quick image download</a:t>
            </a:r>
          </a:p>
          <a:p>
            <a:pPr lvl="1"/>
            <a:r>
              <a:rPr lang="en-US" altLang="en-US" dirty="0"/>
              <a:t>Quick feedback from the Web site will help to keep customers at the PVF website longer</a:t>
            </a:r>
          </a:p>
          <a:p>
            <a:pPr lvl="1"/>
            <a:r>
              <a:rPr lang="en-US" dirty="0"/>
              <a:t>Using lightweight graphics allows pages to load quickly and helps users to reach their final location on the site</a:t>
            </a:r>
            <a:endParaRPr lang="en-US" altLang="en-US" dirty="0"/>
          </a:p>
        </p:txBody>
      </p:sp>
    </p:spTree>
    <p:extLst>
      <p:ext uri="{BB962C8B-B14F-4D97-AF65-F5344CB8AC3E}">
        <p14:creationId xmlns:p14="http://schemas.microsoft.com/office/powerpoint/2010/main" val="1689016493"/>
      </p:ext>
    </p:extLst>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itle 1"/>
          <p:cNvSpPr>
            <a:spLocks noGrp="1"/>
          </p:cNvSpPr>
          <p:nvPr>
            <p:ph type="title"/>
          </p:nvPr>
        </p:nvSpPr>
        <p:spPr>
          <a:xfrm>
            <a:off x="457200" y="457200"/>
            <a:ext cx="8229600" cy="1143000"/>
          </a:xfrm>
        </p:spPr>
        <p:txBody>
          <a:bodyPr/>
          <a:lstStyle/>
          <a:p>
            <a:r>
              <a:rPr lang="en-US" altLang="en-US"/>
              <a:t>Forms and Data Integrity Rules</a:t>
            </a:r>
          </a:p>
        </p:txBody>
      </p:sp>
      <p:sp>
        <p:nvSpPr>
          <p:cNvPr id="47108" name="Content Placeholder 2"/>
          <p:cNvSpPr>
            <a:spLocks noGrp="1"/>
          </p:cNvSpPr>
          <p:nvPr>
            <p:ph idx="1"/>
          </p:nvPr>
        </p:nvSpPr>
        <p:spPr>
          <a:xfrm>
            <a:off x="457200" y="1981200"/>
            <a:ext cx="8229600" cy="4191000"/>
          </a:xfrm>
        </p:spPr>
        <p:txBody>
          <a:bodyPr/>
          <a:lstStyle/>
          <a:p>
            <a:r>
              <a:rPr lang="en-US" altLang="en-US"/>
              <a:t>All forms that request information should be clearly labeled and provide adequate room for input.</a:t>
            </a:r>
          </a:p>
          <a:p>
            <a:r>
              <a:rPr lang="en-US" altLang="en-US"/>
              <a:t>Specific fields requiring specific information must provide a clear example.</a:t>
            </a:r>
          </a:p>
          <a:p>
            <a:r>
              <a:rPr lang="en-US" altLang="en-US"/>
              <a:t>Forms must designate which fields are optional, required, and which have a range of values. </a:t>
            </a:r>
          </a:p>
        </p:txBody>
      </p:sp>
    </p:spTree>
    <p:extLst>
      <p:ext uri="{BB962C8B-B14F-4D97-AF65-F5344CB8AC3E}">
        <p14:creationId xmlns:p14="http://schemas.microsoft.com/office/powerpoint/2010/main" val="705512000"/>
      </p:ext>
    </p:extLst>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itle 1"/>
          <p:cNvSpPr>
            <a:spLocks noGrp="1"/>
          </p:cNvSpPr>
          <p:nvPr>
            <p:ph type="title"/>
          </p:nvPr>
        </p:nvSpPr>
        <p:spPr/>
        <p:txBody>
          <a:bodyPr/>
          <a:lstStyle/>
          <a:p>
            <a:r>
              <a:rPr lang="en-US" altLang="en-US" dirty="0"/>
              <a:t>Stylesheet-Based HTML</a:t>
            </a:r>
          </a:p>
        </p:txBody>
      </p:sp>
      <p:sp>
        <p:nvSpPr>
          <p:cNvPr id="48132" name="Content Placeholder 2"/>
          <p:cNvSpPr>
            <a:spLocks noGrp="1"/>
          </p:cNvSpPr>
          <p:nvPr>
            <p:ph idx="1"/>
          </p:nvPr>
        </p:nvSpPr>
        <p:spPr>
          <a:xfrm>
            <a:off x="457200" y="1981200"/>
            <a:ext cx="8229600" cy="4191000"/>
          </a:xfrm>
        </p:spPr>
        <p:txBody>
          <a:bodyPr/>
          <a:lstStyle/>
          <a:p>
            <a:r>
              <a:rPr lang="en-US" altLang="en-US" dirty="0"/>
              <a:t>A web design approach that separates content from the way in which it is formatted and presented </a:t>
            </a:r>
          </a:p>
          <a:p>
            <a:r>
              <a:rPr lang="en-US" altLang="en-US" dirty="0"/>
              <a:t>Makes ongoing maintenance easier</a:t>
            </a:r>
          </a:p>
          <a:p>
            <a:r>
              <a:rPr lang="en-US" altLang="en-US" dirty="0"/>
              <a:t>Facilitates site-wide consistency</a:t>
            </a:r>
          </a:p>
        </p:txBody>
      </p:sp>
    </p:spTree>
    <p:extLst>
      <p:ext uri="{BB962C8B-B14F-4D97-AF65-F5344CB8AC3E}">
        <p14:creationId xmlns:p14="http://schemas.microsoft.com/office/powerpoint/2010/main" val="4121675831"/>
      </p:ext>
    </p:extLst>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p:txBody>
          <a:bodyPr/>
          <a:lstStyle/>
          <a:p>
            <a:pPr eaLnBrk="1" hangingPunct="1"/>
            <a:r>
              <a:rPr lang="en-US" altLang="en-US"/>
              <a:t>Summary</a:t>
            </a:r>
          </a:p>
        </p:txBody>
      </p:sp>
      <p:sp>
        <p:nvSpPr>
          <p:cNvPr id="49158" name="Rectangle 3"/>
          <p:cNvSpPr>
            <a:spLocks noGrp="1" noChangeArrowheads="1"/>
          </p:cNvSpPr>
          <p:nvPr>
            <p:ph type="body" idx="1"/>
          </p:nvPr>
        </p:nvSpPr>
        <p:spPr>
          <a:xfrm>
            <a:off x="609600" y="1524000"/>
            <a:ext cx="8077200" cy="4724400"/>
          </a:xfrm>
        </p:spPr>
        <p:txBody>
          <a:bodyPr/>
          <a:lstStyle/>
          <a:p>
            <a:pPr eaLnBrk="1" hangingPunct="1"/>
            <a:r>
              <a:rPr lang="en-US" altLang="en-US" sz="3600"/>
              <a:t>In this chapter you learned how to:</a:t>
            </a:r>
          </a:p>
          <a:p>
            <a:pPr eaLnBrk="1" hangingPunct="1">
              <a:buClr>
                <a:srgbClr val="BA2212"/>
              </a:buClr>
              <a:buFont typeface="Wingdings" panose="05000000000000000000" pitchFamily="2" charset="2"/>
              <a:buChar char="ü"/>
            </a:pPr>
            <a:r>
              <a:rPr lang="en-US" altLang="en-US"/>
              <a:t>Explain the process of designing forms and reports and the deliverables for their creation.</a:t>
            </a:r>
          </a:p>
          <a:p>
            <a:pPr eaLnBrk="1" hangingPunct="1">
              <a:buClr>
                <a:srgbClr val="BA2212"/>
              </a:buClr>
              <a:buFont typeface="Wingdings" panose="05000000000000000000" pitchFamily="2" charset="2"/>
              <a:buChar char="ü"/>
            </a:pPr>
            <a:r>
              <a:rPr lang="en-US" altLang="en-US"/>
              <a:t>Apply the general guidelines for formatting forms and reports.</a:t>
            </a:r>
          </a:p>
          <a:p>
            <a:pPr eaLnBrk="1" hangingPunct="1">
              <a:buClr>
                <a:srgbClr val="BA2212"/>
              </a:buClr>
              <a:buFont typeface="Wingdings" panose="05000000000000000000" pitchFamily="2" charset="2"/>
              <a:buChar char="ü"/>
            </a:pPr>
            <a:r>
              <a:rPr lang="en-US" altLang="en-US"/>
              <a:t>Use color and know when color improves the usability of information.</a:t>
            </a:r>
          </a:p>
        </p:txBody>
      </p:sp>
    </p:spTree>
    <p:extLst>
      <p:ext uri="{BB962C8B-B14F-4D97-AF65-F5344CB8AC3E}">
        <p14:creationId xmlns:p14="http://schemas.microsoft.com/office/powerpoint/2010/main" val="1659601042"/>
      </p:ext>
    </p:extLst>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2"/>
          <p:cNvSpPr>
            <a:spLocks noGrp="1" noChangeArrowheads="1"/>
          </p:cNvSpPr>
          <p:nvPr>
            <p:ph type="title"/>
          </p:nvPr>
        </p:nvSpPr>
        <p:spPr/>
        <p:txBody>
          <a:bodyPr/>
          <a:lstStyle/>
          <a:p>
            <a:pPr eaLnBrk="1" hangingPunct="1"/>
            <a:r>
              <a:rPr lang="en-US" altLang="en-US"/>
              <a:t>Summary (Cont.)</a:t>
            </a:r>
          </a:p>
        </p:txBody>
      </p:sp>
      <p:sp>
        <p:nvSpPr>
          <p:cNvPr id="50182" name="Rectangle 3"/>
          <p:cNvSpPr>
            <a:spLocks noGrp="1" noChangeArrowheads="1"/>
          </p:cNvSpPr>
          <p:nvPr>
            <p:ph type="body" idx="1"/>
          </p:nvPr>
        </p:nvSpPr>
        <p:spPr>
          <a:xfrm>
            <a:off x="609600" y="1524000"/>
            <a:ext cx="8077200" cy="4724400"/>
          </a:xfrm>
        </p:spPr>
        <p:txBody>
          <a:bodyPr/>
          <a:lstStyle/>
          <a:p>
            <a:pPr eaLnBrk="1" hangingPunct="1">
              <a:buClr>
                <a:srgbClr val="BA2212"/>
              </a:buClr>
              <a:buFont typeface="Wingdings" panose="05000000000000000000" pitchFamily="2" charset="2"/>
              <a:buChar char="ü"/>
            </a:pPr>
            <a:r>
              <a:rPr lang="en-US" altLang="en-US"/>
              <a:t>Format text, tables, and lists effectively.</a:t>
            </a:r>
          </a:p>
          <a:p>
            <a:pPr eaLnBrk="1" hangingPunct="1">
              <a:buClr>
                <a:srgbClr val="BA2212"/>
              </a:buClr>
              <a:buFont typeface="Wingdings" panose="05000000000000000000" pitchFamily="2" charset="2"/>
              <a:buChar char="ü"/>
            </a:pPr>
            <a:r>
              <a:rPr lang="en-US" altLang="en-US"/>
              <a:t>Explain how to assess usability and describe how variations in users, tasks, technology, and environmental characteristics influence the usability of forms and reports.</a:t>
            </a:r>
          </a:p>
          <a:p>
            <a:pPr eaLnBrk="1" hangingPunct="1">
              <a:buClr>
                <a:srgbClr val="BA2212"/>
              </a:buClr>
              <a:buFont typeface="Wingdings" panose="05000000000000000000" pitchFamily="2" charset="2"/>
              <a:buChar char="ü"/>
            </a:pPr>
            <a:r>
              <a:rPr lang="en-US" altLang="en-US"/>
              <a:t>Discuss guidelines for the design of forms and reports for Internet-based electronic commerce systems.</a:t>
            </a:r>
          </a:p>
        </p:txBody>
      </p:sp>
    </p:spTree>
    <p:extLst>
      <p:ext uri="{BB962C8B-B14F-4D97-AF65-F5344CB8AC3E}">
        <p14:creationId xmlns:p14="http://schemas.microsoft.com/office/powerpoint/2010/main" val="1483954223"/>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a:xfrm>
            <a:off x="457200" y="533400"/>
            <a:ext cx="8229600" cy="1066800"/>
          </a:xfrm>
        </p:spPr>
        <p:txBody>
          <a:bodyPr/>
          <a:lstStyle/>
          <a:p>
            <a:pPr eaLnBrk="1" hangingPunct="1">
              <a:defRPr/>
            </a:pPr>
            <a:r>
              <a:rPr lang="en-US" sz="4000" spc="-100" dirty="0"/>
              <a:t>Designing Forms and Reports (Cont.)</a:t>
            </a:r>
          </a:p>
        </p:txBody>
      </p:sp>
      <p:sp>
        <p:nvSpPr>
          <p:cNvPr id="6150" name="Rectangle 3"/>
          <p:cNvSpPr>
            <a:spLocks noGrp="1" noChangeArrowheads="1"/>
          </p:cNvSpPr>
          <p:nvPr>
            <p:ph type="body" idx="1"/>
          </p:nvPr>
        </p:nvSpPr>
        <p:spPr>
          <a:xfrm>
            <a:off x="838200" y="2362200"/>
            <a:ext cx="7772400" cy="2895600"/>
          </a:xfrm>
        </p:spPr>
        <p:txBody>
          <a:bodyPr/>
          <a:lstStyle/>
          <a:p>
            <a:pPr eaLnBrk="1" hangingPunct="1"/>
            <a:r>
              <a:rPr lang="en-US" altLang="en-US" b="1"/>
              <a:t>Form</a:t>
            </a:r>
            <a:r>
              <a:rPr lang="en-US" altLang="en-US"/>
              <a:t>: a business document that contains some predefined data and may include some areas where additional data are to be filled in</a:t>
            </a:r>
          </a:p>
          <a:p>
            <a:pPr lvl="1" eaLnBrk="1" hangingPunct="1"/>
            <a:r>
              <a:rPr lang="en-US" altLang="en-US"/>
              <a:t>An instance of a form is typically based on one database record.</a:t>
            </a:r>
          </a:p>
        </p:txBody>
      </p:sp>
    </p:spTree>
    <p:extLst>
      <p:ext uri="{BB962C8B-B14F-4D97-AF65-F5344CB8AC3E}">
        <p14:creationId xmlns:p14="http://schemas.microsoft.com/office/powerpoint/2010/main" val="4120364282"/>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a:xfrm>
            <a:off x="457200" y="533400"/>
            <a:ext cx="8229600" cy="1066800"/>
          </a:xfrm>
        </p:spPr>
        <p:txBody>
          <a:bodyPr/>
          <a:lstStyle/>
          <a:p>
            <a:pPr eaLnBrk="1" hangingPunct="1">
              <a:defRPr/>
            </a:pPr>
            <a:r>
              <a:rPr lang="en-US" sz="4000" spc="-100" dirty="0"/>
              <a:t>Designing Forms and Reports (Cont.)</a:t>
            </a:r>
            <a:endParaRPr lang="en-US" sz="4000" dirty="0"/>
          </a:p>
        </p:txBody>
      </p:sp>
      <p:sp>
        <p:nvSpPr>
          <p:cNvPr id="7174" name="Rectangle 3"/>
          <p:cNvSpPr>
            <a:spLocks noGrp="1" noChangeArrowheads="1"/>
          </p:cNvSpPr>
          <p:nvPr>
            <p:ph type="body" idx="1"/>
          </p:nvPr>
        </p:nvSpPr>
        <p:spPr>
          <a:xfrm>
            <a:off x="838200" y="2057400"/>
            <a:ext cx="7772400" cy="3429000"/>
          </a:xfrm>
        </p:spPr>
        <p:txBody>
          <a:bodyPr/>
          <a:lstStyle/>
          <a:p>
            <a:pPr eaLnBrk="1" hangingPunct="1">
              <a:lnSpc>
                <a:spcPct val="90000"/>
              </a:lnSpc>
            </a:pPr>
            <a:r>
              <a:rPr lang="en-US" altLang="en-US" b="1"/>
              <a:t>Report</a:t>
            </a:r>
            <a:r>
              <a:rPr lang="en-US" altLang="en-US"/>
              <a:t>: a business document that contains only predefined data</a:t>
            </a:r>
          </a:p>
          <a:p>
            <a:pPr lvl="1" eaLnBrk="1" hangingPunct="1">
              <a:lnSpc>
                <a:spcPct val="90000"/>
              </a:lnSpc>
            </a:pPr>
            <a:r>
              <a:rPr lang="en-US" altLang="en-US"/>
              <a:t>It is a passive document used solely for reading or viewing data.</a:t>
            </a:r>
          </a:p>
          <a:p>
            <a:pPr eaLnBrk="1" hangingPunct="1">
              <a:lnSpc>
                <a:spcPct val="90000"/>
              </a:lnSpc>
            </a:pPr>
            <a:r>
              <a:rPr lang="en-US" altLang="en-US"/>
              <a:t>A report typically contains data from many unrelated records or transactions.</a:t>
            </a:r>
          </a:p>
          <a:p>
            <a:pPr eaLnBrk="1" hangingPunct="1">
              <a:lnSpc>
                <a:spcPct val="90000"/>
              </a:lnSpc>
            </a:pPr>
            <a:endParaRPr lang="en-US" altLang="en-US" sz="2800"/>
          </a:p>
        </p:txBody>
      </p:sp>
    </p:spTree>
    <p:extLst>
      <p:ext uri="{BB962C8B-B14F-4D97-AF65-F5344CB8AC3E}">
        <p14:creationId xmlns:p14="http://schemas.microsoft.com/office/powerpoint/2010/main" val="301976981"/>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457200" y="533400"/>
            <a:ext cx="8229600" cy="990600"/>
          </a:xfrm>
        </p:spPr>
        <p:txBody>
          <a:bodyPr/>
          <a:lstStyle/>
          <a:p>
            <a:pPr eaLnBrk="1" hangingPunct="1">
              <a:defRPr/>
            </a:pPr>
            <a:r>
              <a:rPr lang="en-US" sz="4000" spc="-100" dirty="0"/>
              <a:t>Designing Forms and Reports (Cont.)</a:t>
            </a:r>
            <a:endParaRPr lang="en-US" sz="4000" dirty="0"/>
          </a:p>
        </p:txBody>
      </p:sp>
      <p:sp>
        <p:nvSpPr>
          <p:cNvPr id="8198" name="Rectangle 3"/>
          <p:cNvSpPr>
            <a:spLocks noGrp="1" noChangeArrowheads="1"/>
          </p:cNvSpPr>
          <p:nvPr>
            <p:ph type="body" idx="1"/>
          </p:nvPr>
        </p:nvSpPr>
        <p:spPr>
          <a:xfrm>
            <a:off x="457200" y="1676400"/>
            <a:ext cx="8229600" cy="4419600"/>
          </a:xfrm>
        </p:spPr>
        <p:txBody>
          <a:bodyPr/>
          <a:lstStyle/>
          <a:p>
            <a:pPr eaLnBrk="1" hangingPunct="1"/>
            <a:r>
              <a:rPr lang="en-US" altLang="en-US" sz="2800"/>
              <a:t>Common Types of Reports:</a:t>
            </a:r>
          </a:p>
          <a:p>
            <a:pPr lvl="1" eaLnBrk="1" hangingPunct="1"/>
            <a:r>
              <a:rPr lang="en-US" altLang="en-US" sz="2400" i="1"/>
              <a:t>Scheduled: </a:t>
            </a:r>
            <a:r>
              <a:rPr lang="en-US" altLang="en-US" sz="2400"/>
              <a:t>produced at predefined time intervals for routine information needs</a:t>
            </a:r>
          </a:p>
          <a:p>
            <a:pPr lvl="1" eaLnBrk="1" hangingPunct="1"/>
            <a:r>
              <a:rPr lang="en-US" altLang="en-US" sz="2400" i="1"/>
              <a:t>Key-indicator</a:t>
            </a:r>
            <a:r>
              <a:rPr lang="en-US" altLang="en-US" sz="2400"/>
              <a:t>: provides summary of critical information on regular basis</a:t>
            </a:r>
          </a:p>
          <a:p>
            <a:pPr lvl="1" eaLnBrk="1" hangingPunct="1"/>
            <a:r>
              <a:rPr lang="en-US" altLang="en-US" sz="2400" i="1"/>
              <a:t>Exception</a:t>
            </a:r>
            <a:r>
              <a:rPr lang="en-US" altLang="en-US" sz="2400"/>
              <a:t>: highlights data outside of normal operating ranges</a:t>
            </a:r>
          </a:p>
          <a:p>
            <a:pPr lvl="1" eaLnBrk="1" hangingPunct="1"/>
            <a:r>
              <a:rPr lang="en-US" altLang="en-US" sz="2400" i="1"/>
              <a:t>Drill-down</a:t>
            </a:r>
            <a:r>
              <a:rPr lang="en-US" altLang="en-US" sz="2400"/>
              <a:t>: provides details behind summary of key-indicator or exception reports</a:t>
            </a:r>
          </a:p>
          <a:p>
            <a:pPr lvl="1" eaLnBrk="1" hangingPunct="1"/>
            <a:r>
              <a:rPr lang="en-US" altLang="en-US" sz="2400" i="1"/>
              <a:t>Ad-hoc</a:t>
            </a:r>
            <a:r>
              <a:rPr lang="en-US" altLang="en-US" sz="2400"/>
              <a:t>: responds to unplanned requests for non-routine information needs</a:t>
            </a:r>
          </a:p>
        </p:txBody>
      </p:sp>
    </p:spTree>
    <p:extLst>
      <p:ext uri="{BB962C8B-B14F-4D97-AF65-F5344CB8AC3E}">
        <p14:creationId xmlns:p14="http://schemas.microsoft.com/office/powerpoint/2010/main" val="1865925761"/>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xfrm>
            <a:off x="609600" y="685800"/>
            <a:ext cx="7772400" cy="990600"/>
          </a:xfrm>
        </p:spPr>
        <p:txBody>
          <a:bodyPr/>
          <a:lstStyle/>
          <a:p>
            <a:pPr eaLnBrk="1" hangingPunct="1"/>
            <a:r>
              <a:rPr lang="en-US" altLang="en-US"/>
              <a:t>The Process of Designing Forms and Reports</a:t>
            </a:r>
          </a:p>
        </p:txBody>
      </p:sp>
      <p:sp>
        <p:nvSpPr>
          <p:cNvPr id="9222" name="Rectangle 3"/>
          <p:cNvSpPr>
            <a:spLocks noGrp="1" noChangeArrowheads="1"/>
          </p:cNvSpPr>
          <p:nvPr>
            <p:ph type="body" idx="1"/>
          </p:nvPr>
        </p:nvSpPr>
        <p:spPr>
          <a:xfrm>
            <a:off x="685800" y="1905000"/>
            <a:ext cx="7772400" cy="4572000"/>
          </a:xfrm>
        </p:spPr>
        <p:txBody>
          <a:bodyPr/>
          <a:lstStyle/>
          <a:p>
            <a:pPr eaLnBrk="1" hangingPunct="1"/>
            <a:r>
              <a:rPr lang="en-US" altLang="en-US" sz="2800" dirty="0"/>
              <a:t>Is a user-focused activity.</a:t>
            </a:r>
          </a:p>
          <a:p>
            <a:pPr eaLnBrk="1" hangingPunct="1"/>
            <a:r>
              <a:rPr lang="en-US" altLang="en-US" sz="2800" dirty="0"/>
              <a:t>Follows a prototyping approach.</a:t>
            </a:r>
          </a:p>
          <a:p>
            <a:pPr lvl="1" eaLnBrk="1" hangingPunct="1"/>
            <a:r>
              <a:rPr lang="en-US" altLang="en-US" sz="2400" dirty="0"/>
              <a:t>First steps are to gain an understanding of the intended user and task objectives by collecting initial requirements during requirements determination.</a:t>
            </a:r>
          </a:p>
          <a:p>
            <a:pPr eaLnBrk="1" hangingPunct="1"/>
            <a:r>
              <a:rPr lang="en-US" altLang="en-US" sz="2800" dirty="0"/>
              <a:t>Wireframe</a:t>
            </a:r>
          </a:p>
          <a:p>
            <a:pPr lvl="1" eaLnBrk="1" hangingPunct="1"/>
            <a:r>
              <a:rPr kumimoji="1" lang="en-US" sz="2400" kern="1200" dirty="0">
                <a:latin typeface="Arial" charset="0"/>
                <a:cs typeface="Arial" charset="0"/>
              </a:rPr>
              <a:t>A simple design to show the placement of information elements on a screen and the space needed for each element</a:t>
            </a:r>
            <a:endParaRPr lang="en-US" altLang="en-US" sz="2400" dirty="0">
              <a:latin typeface="Arial" panose="020B0604020202020204" pitchFamily="34" charset="0"/>
              <a:cs typeface="Arial" panose="020B0604020202020204" pitchFamily="34" charset="0"/>
            </a:endParaRPr>
          </a:p>
          <a:p>
            <a:pPr lvl="1" eaLnBrk="1" hangingPunct="1"/>
            <a:endParaRPr lang="en-US" altLang="en-US" sz="2400" dirty="0"/>
          </a:p>
          <a:p>
            <a:pPr lvl="1" eaLnBrk="1" hangingPunct="1"/>
            <a:endParaRPr lang="en-US" altLang="en-US" sz="2400" dirty="0"/>
          </a:p>
        </p:txBody>
      </p:sp>
    </p:spTree>
    <p:extLst>
      <p:ext uri="{BB962C8B-B14F-4D97-AF65-F5344CB8AC3E}">
        <p14:creationId xmlns:p14="http://schemas.microsoft.com/office/powerpoint/2010/main" val="676201972"/>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a:xfrm>
            <a:off x="609600" y="609600"/>
            <a:ext cx="7772400" cy="990600"/>
          </a:xfrm>
        </p:spPr>
        <p:txBody>
          <a:bodyPr/>
          <a:lstStyle/>
          <a:p>
            <a:pPr eaLnBrk="1" hangingPunct="1"/>
            <a:r>
              <a:rPr lang="en-US" altLang="en-US"/>
              <a:t>The Process of Designing Forms and Reports</a:t>
            </a:r>
          </a:p>
        </p:txBody>
      </p:sp>
      <p:sp>
        <p:nvSpPr>
          <p:cNvPr id="10246" name="Rectangle 3"/>
          <p:cNvSpPr>
            <a:spLocks noGrp="1" noChangeArrowheads="1"/>
          </p:cNvSpPr>
          <p:nvPr>
            <p:ph type="body" idx="1"/>
          </p:nvPr>
        </p:nvSpPr>
        <p:spPr>
          <a:xfrm>
            <a:off x="685800" y="1905000"/>
            <a:ext cx="7772400" cy="4572000"/>
          </a:xfrm>
        </p:spPr>
        <p:txBody>
          <a:bodyPr/>
          <a:lstStyle/>
          <a:p>
            <a:pPr eaLnBrk="1" hangingPunct="1"/>
            <a:r>
              <a:rPr lang="en-US" altLang="en-US"/>
              <a:t>Requirements determination:</a:t>
            </a:r>
          </a:p>
          <a:p>
            <a:pPr lvl="1" eaLnBrk="1" hangingPunct="1"/>
            <a:r>
              <a:rPr lang="en-US" altLang="en-US"/>
              <a:t>Who will use the form or report?</a:t>
            </a:r>
          </a:p>
          <a:p>
            <a:pPr lvl="1" eaLnBrk="1" hangingPunct="1"/>
            <a:r>
              <a:rPr lang="en-US" altLang="en-US"/>
              <a:t>What is the purpose of the form or report?</a:t>
            </a:r>
          </a:p>
          <a:p>
            <a:pPr lvl="1" eaLnBrk="1" hangingPunct="1"/>
            <a:r>
              <a:rPr lang="en-US" altLang="en-US"/>
              <a:t>When is the report needed or used?</a:t>
            </a:r>
          </a:p>
          <a:p>
            <a:pPr lvl="1" eaLnBrk="1" hangingPunct="1"/>
            <a:r>
              <a:rPr lang="en-US" altLang="en-US"/>
              <a:t>Where does the form or report need to be delivered and used?</a:t>
            </a:r>
          </a:p>
          <a:p>
            <a:pPr lvl="1" eaLnBrk="1" hangingPunct="1"/>
            <a:r>
              <a:rPr lang="en-US" altLang="en-US"/>
              <a:t>How many people need to use or view the form or report?</a:t>
            </a:r>
          </a:p>
        </p:txBody>
      </p:sp>
    </p:spTree>
    <p:extLst>
      <p:ext uri="{BB962C8B-B14F-4D97-AF65-F5344CB8AC3E}">
        <p14:creationId xmlns:p14="http://schemas.microsoft.com/office/powerpoint/2010/main" val="3613108729"/>
      </p:ext>
    </p:extLst>
  </p:cSld>
  <p:clrMapOvr>
    <a:masterClrMapping/>
  </p:clrMapOvr>
  <p:transition>
    <p:zoom/>
  </p:transition>
</p:sld>
</file>

<file path=ppt/theme/theme1.xml><?xml version="1.0" encoding="utf-8"?>
<a:theme xmlns:a="http://schemas.openxmlformats.org/drawingml/2006/main" name="Pixel">
  <a:themeElements>
    <a:clrScheme name="Pixel 13">
      <a:dk1>
        <a:srgbClr val="000000"/>
      </a:dk1>
      <a:lt1>
        <a:srgbClr val="FFFFFF"/>
      </a:lt1>
      <a:dk2>
        <a:srgbClr val="000000"/>
      </a:dk2>
      <a:lt2>
        <a:srgbClr val="3399FF"/>
      </a:lt2>
      <a:accent1>
        <a:srgbClr val="009900"/>
      </a:accent1>
      <a:accent2>
        <a:srgbClr val="CC0066"/>
      </a:accent2>
      <a:accent3>
        <a:srgbClr val="FFFFFF"/>
      </a:accent3>
      <a:accent4>
        <a:srgbClr val="000000"/>
      </a:accent4>
      <a:accent5>
        <a:srgbClr val="AACAAA"/>
      </a:accent5>
      <a:accent6>
        <a:srgbClr val="B9005C"/>
      </a:accent6>
      <a:hlink>
        <a:srgbClr val="CC99FF"/>
      </a:hlink>
      <a:folHlink>
        <a:srgbClr val="FF6600"/>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00"/>
        </a:dk1>
        <a:lt1>
          <a:srgbClr val="FFFFFF"/>
        </a:lt1>
        <a:dk2>
          <a:srgbClr val="000000"/>
        </a:dk2>
        <a:lt2>
          <a:srgbClr val="3399FF"/>
        </a:lt2>
        <a:accent1>
          <a:srgbClr val="009900"/>
        </a:accent1>
        <a:accent2>
          <a:srgbClr val="CC0066"/>
        </a:accent2>
        <a:accent3>
          <a:srgbClr val="FFFFFF"/>
        </a:accent3>
        <a:accent4>
          <a:srgbClr val="000000"/>
        </a:accent4>
        <a:accent5>
          <a:srgbClr val="AACAAA"/>
        </a:accent5>
        <a:accent6>
          <a:srgbClr val="B9005C"/>
        </a:accent6>
        <a:hlink>
          <a:srgbClr val="CC99FF"/>
        </a:hlink>
        <a:folHlink>
          <a:srgbClr val="FF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Pixel 13">
    <a:dk1>
      <a:srgbClr val="000000"/>
    </a:dk1>
    <a:lt1>
      <a:srgbClr val="FFFFFF"/>
    </a:lt1>
    <a:dk2>
      <a:srgbClr val="000000"/>
    </a:dk2>
    <a:lt2>
      <a:srgbClr val="3399FF"/>
    </a:lt2>
    <a:accent1>
      <a:srgbClr val="009900"/>
    </a:accent1>
    <a:accent2>
      <a:srgbClr val="CC0066"/>
    </a:accent2>
    <a:accent3>
      <a:srgbClr val="FFFFFF"/>
    </a:accent3>
    <a:accent4>
      <a:srgbClr val="000000"/>
    </a:accent4>
    <a:accent5>
      <a:srgbClr val="AACAAA"/>
    </a:accent5>
    <a:accent6>
      <a:srgbClr val="B9005C"/>
    </a:accent6>
    <a:hlink>
      <a:srgbClr val="CC99FF"/>
    </a:hlink>
    <a:folHlink>
      <a:srgbClr val="FF6600"/>
    </a:folHlink>
  </a:clrScheme>
</a:themeOverride>
</file>

<file path=docProps/app.xml><?xml version="1.0" encoding="utf-8"?>
<Properties xmlns="http://schemas.openxmlformats.org/officeDocument/2006/extended-properties" xmlns:vt="http://schemas.openxmlformats.org/officeDocument/2006/docPropsVTypes">
  <Template/>
  <TotalTime>10702</TotalTime>
  <Words>3108</Words>
  <Application>Microsoft Office PowerPoint</Application>
  <PresentationFormat>On-screen Show (4:3)</PresentationFormat>
  <Paragraphs>319</Paragraphs>
  <Slides>45</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Tahoma</vt:lpstr>
      <vt:lpstr>Times New Roman</vt:lpstr>
      <vt:lpstr>Wingdings</vt:lpstr>
      <vt:lpstr>Pixel</vt:lpstr>
      <vt:lpstr>PowerPoint Presentation</vt:lpstr>
      <vt:lpstr>Learning Objectives</vt:lpstr>
      <vt:lpstr>Learning Objectives (Cont.)</vt:lpstr>
      <vt:lpstr>Designing Forms and Reports</vt:lpstr>
      <vt:lpstr>Designing Forms and Reports (Cont.)</vt:lpstr>
      <vt:lpstr>Designing Forms and Reports (Cont.)</vt:lpstr>
      <vt:lpstr>Designing Forms and Reports (Cont.)</vt:lpstr>
      <vt:lpstr>The Process of Designing Forms and Reports</vt:lpstr>
      <vt:lpstr>The Process of Designing Forms and Reports</vt:lpstr>
      <vt:lpstr>The Process of Designing Forms and Reports (Cont.)</vt:lpstr>
      <vt:lpstr>The Process of Designing Forms and Reports (Cont.)</vt:lpstr>
      <vt:lpstr>The Process of Designing Forms and Reports (Cont.)</vt:lpstr>
      <vt:lpstr>The Process of Designing Forms and Reports (Cont.)</vt:lpstr>
      <vt:lpstr>Deliverables and Outcomes</vt:lpstr>
      <vt:lpstr>Deliverables and Outcomes (Cont.)</vt:lpstr>
      <vt:lpstr>Formatting Forms and Reports</vt:lpstr>
      <vt:lpstr>Formatting Forms and Reports (Cont.)</vt:lpstr>
      <vt:lpstr>Formatting Forms and Reports (Cont.)</vt:lpstr>
      <vt:lpstr>Highlighting Information</vt:lpstr>
      <vt:lpstr>Highlighting Information (Cont.)</vt:lpstr>
      <vt:lpstr>Highlighting Information (Cont.)</vt:lpstr>
      <vt:lpstr>Color vs. No Color</vt:lpstr>
      <vt:lpstr>Color vs. No Color (Cont.)</vt:lpstr>
      <vt:lpstr>Displaying Text</vt:lpstr>
      <vt:lpstr>Displaying Text (Cont.)</vt:lpstr>
      <vt:lpstr>Displaying Text (Cont.)</vt:lpstr>
      <vt:lpstr>Designing Tables and Lists</vt:lpstr>
      <vt:lpstr>Designing Tables and Lists (Cont.)</vt:lpstr>
      <vt:lpstr>Designing Tables and Lists (Cont.)</vt:lpstr>
      <vt:lpstr>Designing Tables and Lists (Cont.)</vt:lpstr>
      <vt:lpstr>Designing Tables and Lists (Cont.)</vt:lpstr>
      <vt:lpstr>Designing Tables and Lists (Cont.)</vt:lpstr>
      <vt:lpstr>Designing Tables and Lists (Cont.)</vt:lpstr>
      <vt:lpstr>Designing Tables and Lists (Cont.)</vt:lpstr>
      <vt:lpstr>Assessing Usability</vt:lpstr>
      <vt:lpstr>Usability Success Factors</vt:lpstr>
      <vt:lpstr>Usability Success Factors (Cont.)</vt:lpstr>
      <vt:lpstr>Measures of Usability</vt:lpstr>
      <vt:lpstr>Electronic Commerce Application: Designing Forms and Reports for Pine Valley Furniture WebStore</vt:lpstr>
      <vt:lpstr>Designing Forms and Reports at Pine Valley Furniture</vt:lpstr>
      <vt:lpstr>Lightweight Graphics</vt:lpstr>
      <vt:lpstr>Forms and Data Integrity Rules</vt:lpstr>
      <vt:lpstr>Stylesheet-Based HTML</vt:lpstr>
      <vt:lpstr>Summary</vt:lpstr>
      <vt:lpstr>Summary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Systems Analysis and Design Ch1</dc:title>
  <dc:creator>Mike Mitri</dc:creator>
  <cp:lastModifiedBy>User</cp:lastModifiedBy>
  <cp:revision>1196</cp:revision>
  <cp:lastPrinted>1601-01-01T00:00:00Z</cp:lastPrinted>
  <dcterms:created xsi:type="dcterms:W3CDTF">2000-04-11T00:26:26Z</dcterms:created>
  <dcterms:modified xsi:type="dcterms:W3CDTF">2022-04-14T03:25:53Z</dcterms:modified>
</cp:coreProperties>
</file>