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50"/>
  </p:notesMasterIdLst>
  <p:handoutMasterIdLst>
    <p:handoutMasterId r:id="rId51"/>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5" r:id="rId37"/>
    <p:sldId id="296" r:id="rId38"/>
    <p:sldId id="297" r:id="rId39"/>
    <p:sldId id="299" r:id="rId40"/>
    <p:sldId id="300" r:id="rId41"/>
    <p:sldId id="301" r:id="rId42"/>
    <p:sldId id="302" r:id="rId43"/>
    <p:sldId id="303" r:id="rId44"/>
    <p:sldId id="305" r:id="rId45"/>
    <p:sldId id="306" r:id="rId46"/>
    <p:sldId id="307" r:id="rId47"/>
    <p:sldId id="314" r:id="rId48"/>
    <p:sldId id="315"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7A91"/>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34" autoAdjust="0"/>
  </p:normalViewPr>
  <p:slideViewPr>
    <p:cSldViewPr>
      <p:cViewPr varScale="1">
        <p:scale>
          <a:sx n="69" d="100"/>
          <a:sy n="69" d="100"/>
        </p:scale>
        <p:origin x="188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documentation is for the IS staff, and of course user documentation is for the end users. There are many techniques</a:t>
            </a:r>
            <a:r>
              <a:rPr lang="en-US" baseline="0" dirty="0"/>
              <a:t> for training and supporting end users.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10</a:t>
            </a:fld>
            <a:endParaRPr lang="en-US" altLang="en-US"/>
          </a:p>
        </p:txBody>
      </p:sp>
    </p:spTree>
    <p:extLst>
      <p:ext uri="{BB962C8B-B14F-4D97-AF65-F5344CB8AC3E}">
        <p14:creationId xmlns:p14="http://schemas.microsoft.com/office/powerpoint/2010/main" val="3942126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906EB4-9029-4161-9780-846F46D4E799}"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Testing was not discussed very much when we talked about the analysis and design phases. But during these phases</a:t>
            </a:r>
            <a:r>
              <a:rPr lang="en-US" altLang="en-US" baseline="0" dirty="0">
                <a:latin typeface="Arial" panose="020B0604020202020204" pitchFamily="34" charset="0"/>
                <a:cs typeface="Arial" panose="020B0604020202020204" pitchFamily="34" charset="0"/>
              </a:rPr>
              <a:t> we should be cognizant of how we will do the testing, and planning accordingly.</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We’ll talk about the distinction between unit, system, and integration testing shortly. </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80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a master test plan can be very comprehensive. Some companies have entire IS task</a:t>
            </a:r>
            <a:r>
              <a:rPr lang="en-US" baseline="0" dirty="0"/>
              <a:t> groups whose entire purpose is to test systems. If not, the developers will typically be the testers. Ultimately, user testing will also take place, because the final arbiters of whether the system meets requirements is going to be the user. We’ll talk about user acceptance testing shortly.</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12</a:t>
            </a:fld>
            <a:endParaRPr lang="en-US" altLang="en-US"/>
          </a:p>
        </p:txBody>
      </p:sp>
    </p:spTree>
    <p:extLst>
      <p:ext uri="{BB962C8B-B14F-4D97-AF65-F5344CB8AC3E}">
        <p14:creationId xmlns:p14="http://schemas.microsoft.com/office/powerpoint/2010/main" val="390580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look at static</a:t>
            </a:r>
            <a:r>
              <a:rPr lang="en-US" baseline="0" dirty="0"/>
              <a:t> vs. dynamic and automated vs. manual methods.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13</a:t>
            </a:fld>
            <a:endParaRPr lang="en-US" altLang="en-US"/>
          </a:p>
        </p:txBody>
      </p:sp>
    </p:spTree>
    <p:extLst>
      <p:ext uri="{BB962C8B-B14F-4D97-AF65-F5344CB8AC3E}">
        <p14:creationId xmlns:p14="http://schemas.microsoft.com/office/powerpoint/2010/main" val="267971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manual, static methods. All of them involve</a:t>
            </a:r>
            <a:r>
              <a:rPr lang="en-US" baseline="0" dirty="0"/>
              <a:t> people liking at program code.</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14</a:t>
            </a:fld>
            <a:endParaRPr lang="en-US" altLang="en-US"/>
          </a:p>
        </p:txBody>
      </p:sp>
    </p:spTree>
    <p:extLst>
      <p:ext uri="{BB962C8B-B14F-4D97-AF65-F5344CB8AC3E}">
        <p14:creationId xmlns:p14="http://schemas.microsoft.com/office/powerpoint/2010/main" val="1853579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dynamic methods. Actually, unit testing tends to take place during the coding process, because</a:t>
            </a:r>
            <a:r>
              <a:rPr lang="en-US" baseline="0" dirty="0"/>
              <a:t> individual coders are always debugging their code. Integration testing requires some coordination, because typically different people will code different modules. </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15</a:t>
            </a:fld>
            <a:endParaRPr lang="en-US" altLang="en-US"/>
          </a:p>
        </p:txBody>
      </p:sp>
    </p:spTree>
    <p:extLst>
      <p:ext uri="{BB962C8B-B14F-4D97-AF65-F5344CB8AC3E}">
        <p14:creationId xmlns:p14="http://schemas.microsoft.com/office/powerpoint/2010/main" val="2763191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doesn’t exist</a:t>
            </a:r>
            <a:r>
              <a:rPr lang="en-US" baseline="0" dirty="0"/>
              <a:t> in a vacuum. It is part of a larger environment involving many other applications. We want to make sure that the actions of a new application doesn’t interfere with others.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16</a:t>
            </a:fld>
            <a:endParaRPr lang="en-US" altLang="en-US"/>
          </a:p>
        </p:txBody>
      </p:sp>
    </p:spTree>
    <p:extLst>
      <p:ext uri="{BB962C8B-B14F-4D97-AF65-F5344CB8AC3E}">
        <p14:creationId xmlns:p14="http://schemas.microsoft.com/office/powerpoint/2010/main" val="277994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Arial" charset="0"/>
              </a:rPr>
              <a:t>Because top-level modules contain many calls to subordinate modules, you may wonder how they can be tested if the lower-level modules haven’t been written yet. Stub testing allows this. Stubs are two or three lines of</a:t>
            </a:r>
          </a:p>
          <a:p>
            <a:r>
              <a:rPr kumimoji="1" lang="en-US" sz="1200" b="0" i="0" u="none" strike="noStrike" kern="1200" baseline="0" dirty="0">
                <a:solidFill>
                  <a:schemeClr val="tx1"/>
                </a:solidFill>
                <a:latin typeface="Arial" charset="0"/>
                <a:ea typeface="+mn-ea"/>
                <a:cs typeface="Arial" charset="0"/>
              </a:rPr>
              <a:t>code written by a programmer to stand in for the missing modules. During testing, the coordinating module calls the stub instead of the subordinate module. </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17</a:t>
            </a:fld>
            <a:endParaRPr lang="en-US" altLang="en-US"/>
          </a:p>
        </p:txBody>
      </p:sp>
    </p:spTree>
    <p:extLst>
      <p:ext uri="{BB962C8B-B14F-4D97-AF65-F5344CB8AC3E}">
        <p14:creationId xmlns:p14="http://schemas.microsoft.com/office/powerpoint/2010/main" val="3020077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2E992D-FDE5-4E15-B4D2-E5991CC47023}"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933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Arial" charset="0"/>
              </a:rPr>
              <a:t>The people who create the test cases should not be the same people as those who coded and tested the system. In addition to a description of each test case, there must also be a description of the test results, with an emphasis on how the</a:t>
            </a:r>
          </a:p>
          <a:p>
            <a:r>
              <a:rPr kumimoji="1" lang="en-US" sz="1200" b="0" i="0" u="none" strike="noStrike" kern="1200" baseline="0" dirty="0">
                <a:solidFill>
                  <a:schemeClr val="tx1"/>
                </a:solidFill>
                <a:latin typeface="Arial" charset="0"/>
                <a:ea typeface="+mn-ea"/>
                <a:cs typeface="Arial" charset="0"/>
              </a:rPr>
              <a:t>actual results differed from the expected results, as we see in this figure. This description discusses why the results were different and what should be done to change the software. This description will then suggest the need for retesting, possibly introducing new tests to discover the source of the differences.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20</a:t>
            </a:fld>
            <a:endParaRPr lang="en-US" altLang="en-US"/>
          </a:p>
        </p:txBody>
      </p:sp>
    </p:spTree>
    <p:extLst>
      <p:ext uri="{BB962C8B-B14F-4D97-AF65-F5344CB8AC3E}">
        <p14:creationId xmlns:p14="http://schemas.microsoft.com/office/powerpoint/2010/main" val="231071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2D1A09-E7C8-40A0-99F6-F928794288A4}"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125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Arial" charset="0"/>
              </a:rPr>
              <a:t>Testing often requires a great deal of labor. Manual code reviews can be very time consuming and tedious work; and, most importantly, are not always the best solution. The testing harness provides a computerized environment that helps to automate and simplify the testing process..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21</a:t>
            </a:fld>
            <a:endParaRPr lang="en-US" altLang="en-US"/>
          </a:p>
        </p:txBody>
      </p:sp>
    </p:spTree>
    <p:extLst>
      <p:ext uri="{BB962C8B-B14F-4D97-AF65-F5344CB8AC3E}">
        <p14:creationId xmlns:p14="http://schemas.microsoft.com/office/powerpoint/2010/main" val="2963415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ultimate</a:t>
            </a:r>
            <a:r>
              <a:rPr lang="en-US" baseline="0" dirty="0"/>
              <a:t> arbiters of whether a system is going to be useful are, of course, the users. Acceptance testing is critical.</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23</a:t>
            </a:fld>
            <a:endParaRPr lang="en-US" altLang="en-US"/>
          </a:p>
        </p:txBody>
      </p:sp>
    </p:spTree>
    <p:extLst>
      <p:ext uri="{BB962C8B-B14F-4D97-AF65-F5344CB8AC3E}">
        <p14:creationId xmlns:p14="http://schemas.microsoft.com/office/powerpoint/2010/main" val="2743789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47B59E-986E-47A5-B327-F71AB59C3867}" type="slidenum">
              <a:rPr lang="en-US" altLang="en-US">
                <a:latin typeface="Tahoma" panose="020B0604030504040204" pitchFamily="34" charset="0"/>
              </a:rPr>
              <a:pPr eaLnBrk="1" hangingPunct="1"/>
              <a:t>26</a:t>
            </a:fld>
            <a:endParaRPr lang="en-US" altLang="en-US">
              <a:latin typeface="Tahoma" panose="020B060403050404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After testing comes installation.</a:t>
            </a:r>
            <a:r>
              <a:rPr lang="en-US" altLang="en-US" baseline="0" dirty="0">
                <a:latin typeface="Arial" panose="020B0604020202020204" pitchFamily="34" charset="0"/>
                <a:cs typeface="Arial" panose="020B0604020202020204" pitchFamily="34" charset="0"/>
              </a:rPr>
              <a:t> After installation, the new application or system is actually up and running in a “production” (not “test”) environment.</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213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installation may be simple to do, but it has risks. What if it turns out that something</a:t>
            </a:r>
            <a:r>
              <a:rPr lang="en-US" baseline="0" dirty="0"/>
              <a:t> is seriously wrong with the system? We’ve affected everyone!</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27</a:t>
            </a:fld>
            <a:endParaRPr lang="en-US" altLang="en-US"/>
          </a:p>
        </p:txBody>
      </p:sp>
    </p:spTree>
    <p:extLst>
      <p:ext uri="{BB962C8B-B14F-4D97-AF65-F5344CB8AC3E}">
        <p14:creationId xmlns:p14="http://schemas.microsoft.com/office/powerpoint/2010/main" val="3463390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installation has the advantage that user’s can go back to using the old system if the new one has problems. But having two systems</a:t>
            </a:r>
            <a:r>
              <a:rPr lang="en-US" baseline="0" dirty="0"/>
              <a:t> up and running on the same environment can affect overall performance, and requires some sort of coordination to avoid duplication of effort (and data).</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28</a:t>
            </a:fld>
            <a:endParaRPr lang="en-US" altLang="en-US"/>
          </a:p>
        </p:txBody>
      </p:sp>
    </p:spTree>
    <p:extLst>
      <p:ext uri="{BB962C8B-B14F-4D97-AF65-F5344CB8AC3E}">
        <p14:creationId xmlns:p14="http://schemas.microsoft.com/office/powerpoint/2010/main" val="136576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install the new system for one set of users, but not for another. Sometimes</a:t>
            </a:r>
            <a:r>
              <a:rPr lang="en-US" baseline="0" dirty="0"/>
              <a:t> we call this a “pilot” installation, because we have a subset of users to “pilot” the new system. You can almost consider this to be like an extended bit of “beta testing”,  which we talked about earlier.</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30</a:t>
            </a:fld>
            <a:endParaRPr lang="en-US" altLang="en-US"/>
          </a:p>
        </p:txBody>
      </p:sp>
    </p:spTree>
    <p:extLst>
      <p:ext uri="{BB962C8B-B14F-4D97-AF65-F5344CB8AC3E}">
        <p14:creationId xmlns:p14="http://schemas.microsoft.com/office/powerpoint/2010/main" val="1498060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pretty complicated to do, because it requires coordination between modules of the old system and modules of the new one. </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32</a:t>
            </a:fld>
            <a:endParaRPr lang="en-US" altLang="en-US"/>
          </a:p>
        </p:txBody>
      </p:sp>
    </p:spTree>
    <p:extLst>
      <p:ext uri="{BB962C8B-B14F-4D97-AF65-F5344CB8AC3E}">
        <p14:creationId xmlns:p14="http://schemas.microsoft.com/office/powerpoint/2010/main" val="3234156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36508A-E785-4F7F-9598-BB50AEF79CD1}" type="slidenum">
              <a:rPr lang="en-US" altLang="en-US">
                <a:latin typeface="Tahoma" panose="020B0604030504040204" pitchFamily="34" charset="0"/>
              </a:rPr>
              <a:pPr eaLnBrk="1" hangingPunct="1"/>
              <a:t>33</a:t>
            </a:fld>
            <a:endParaRPr lang="en-US" altLang="en-US">
              <a:latin typeface="Tahoma" panose="020B060403050404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An installation strategy involves converting more than just the software. It also involves data conversion, may require new hardware, and definitely requires new documentation and training materials. New systems also typically impact work methods, job descriptions, offices and other facilities.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0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Arial" charset="0"/>
              </a:rPr>
              <a:t>Every systems development project is unique and will generate its own unique documentation. However, system development projects have many similarities, so there are general rules and types of documentation. One common theme is that some documentation is aimed at technical staff, and other documentation is aimed at users.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34</a:t>
            </a:fld>
            <a:endParaRPr lang="en-US" altLang="en-US"/>
          </a:p>
        </p:txBody>
      </p:sp>
    </p:spTree>
    <p:extLst>
      <p:ext uri="{BB962C8B-B14F-4D97-AF65-F5344CB8AC3E}">
        <p14:creationId xmlns:p14="http://schemas.microsoft.com/office/powerpoint/2010/main" val="3913939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documentation takes place throughout the life cycle.</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35</a:t>
            </a:fld>
            <a:endParaRPr lang="en-US" altLang="en-US"/>
          </a:p>
        </p:txBody>
      </p:sp>
    </p:spTree>
    <p:extLst>
      <p:ext uri="{BB962C8B-B14F-4D97-AF65-F5344CB8AC3E}">
        <p14:creationId xmlns:p14="http://schemas.microsoft.com/office/powerpoint/2010/main" val="57282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9194EA-455C-462F-B6B6-395641EB15DF}"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007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 the best documentation, there will usually be additional user support required. This involves both user training</a:t>
            </a:r>
            <a:r>
              <a:rPr lang="en-US" baseline="0" dirty="0"/>
              <a:t> and helping users when they run into problems using the system.</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36</a:t>
            </a:fld>
            <a:endParaRPr lang="en-US" altLang="en-US"/>
          </a:p>
        </p:txBody>
      </p:sp>
    </p:spTree>
    <p:extLst>
      <p:ext uri="{BB962C8B-B14F-4D97-AF65-F5344CB8AC3E}">
        <p14:creationId xmlns:p14="http://schemas.microsoft.com/office/powerpoint/2010/main" val="95389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06610F-76D4-46BC-AE5D-D3BBFE4AEECB}" type="slidenum">
              <a:rPr lang="en-US" altLang="en-US">
                <a:latin typeface="Tahoma" panose="020B0604030504040204" pitchFamily="34" charset="0"/>
              </a:rPr>
              <a:pPr eaLnBrk="1" hangingPunct="1"/>
              <a:t>37</a:t>
            </a:fld>
            <a:endParaRPr lang="en-US" altLang="en-US">
              <a:latin typeface="Tahoma" panose="020B060403050404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5297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there are a multitude</a:t>
            </a:r>
            <a:r>
              <a:rPr lang="en-US" baseline="0" dirty="0"/>
              <a:t> of formal and information, human and computerized, training approaches.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38</a:t>
            </a:fld>
            <a:endParaRPr lang="en-US" altLang="en-US"/>
          </a:p>
        </p:txBody>
      </p:sp>
    </p:spTree>
    <p:extLst>
      <p:ext uri="{BB962C8B-B14F-4D97-AF65-F5344CB8AC3E}">
        <p14:creationId xmlns:p14="http://schemas.microsoft.com/office/powerpoint/2010/main" val="2668417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4C9401-2603-438A-B692-6CE3C9F29933}" type="slidenum">
              <a:rPr lang="en-US" altLang="en-US">
                <a:latin typeface="Tahoma" panose="020B0604030504040204" pitchFamily="34" charset="0"/>
              </a:rPr>
              <a:pPr eaLnBrk="1" hangingPunct="1"/>
              <a:t>39</a:t>
            </a:fld>
            <a:endParaRPr lang="en-US" altLang="en-US">
              <a:latin typeface="Tahoma" panose="020B060403050404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480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support is less expensive than personal support, so you will often find that vendor hot lines encourage you to use automated</a:t>
            </a:r>
            <a:r>
              <a:rPr lang="en-US" baseline="0" dirty="0"/>
              <a:t> resources prior to talking with actual help desk people.</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40</a:t>
            </a:fld>
            <a:endParaRPr lang="en-US" altLang="en-US"/>
          </a:p>
        </p:txBody>
      </p:sp>
    </p:spTree>
    <p:extLst>
      <p:ext uri="{BB962C8B-B14F-4D97-AF65-F5344CB8AC3E}">
        <p14:creationId xmlns:p14="http://schemas.microsoft.com/office/powerpoint/2010/main" val="132044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A45E13-4578-4C01-988E-59ABC0B82738}" type="slidenum">
              <a:rPr lang="en-US" altLang="en-US">
                <a:latin typeface="Tahoma" panose="020B0604030504040204" pitchFamily="34" charset="0"/>
              </a:rPr>
              <a:pPr eaLnBrk="1" hangingPunct="1"/>
              <a:t>41</a:t>
            </a:fld>
            <a:endParaRPr lang="en-US" altLang="en-US">
              <a:latin typeface="Tahoma" panose="020B060403050404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235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1B5E47-8063-4FEC-A4DB-053919446889}" type="slidenum">
              <a:rPr lang="en-US" altLang="en-US">
                <a:latin typeface="Tahoma" panose="020B0604030504040204" pitchFamily="34" charset="0"/>
              </a:rPr>
              <a:pPr eaLnBrk="1" hangingPunct="1"/>
              <a:t>42</a:t>
            </a:fld>
            <a:endParaRPr lang="en-US" altLang="en-US">
              <a:latin typeface="Tahoma" panose="020B060403050404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971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analyst, </a:t>
            </a:r>
            <a:r>
              <a:rPr kumimoji="1" lang="en-US" sz="1200" b="0" i="0" u="none" strike="noStrike" kern="1200" baseline="0" dirty="0">
                <a:solidFill>
                  <a:schemeClr val="tx1"/>
                </a:solidFill>
                <a:latin typeface="Arial" charset="0"/>
                <a:ea typeface="+mn-ea"/>
                <a:cs typeface="Arial" charset="0"/>
              </a:rPr>
              <a:t>you’ll design training for the support staff on the new system and make sure that system documentation will be available to it. </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43</a:t>
            </a:fld>
            <a:endParaRPr lang="en-US" altLang="en-US"/>
          </a:p>
        </p:txBody>
      </p:sp>
    </p:spTree>
    <p:extLst>
      <p:ext uri="{BB962C8B-B14F-4D97-AF65-F5344CB8AC3E}">
        <p14:creationId xmlns:p14="http://schemas.microsoft.com/office/powerpoint/2010/main" val="1646456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earlier, the final arbiter</a:t>
            </a:r>
            <a:r>
              <a:rPr lang="en-US" baseline="0" dirty="0"/>
              <a:t> of a system’s success is whether it is actually used. Here are some factors that will influence this. Hopefully, many of these factors were addressed during feasibility analysis early in the SDLC. Others are dependent on a good system design, and still others are based on individual users’ attitudes and personalities.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44</a:t>
            </a:fld>
            <a:endParaRPr lang="en-US" altLang="en-US"/>
          </a:p>
        </p:txBody>
      </p:sp>
    </p:spTree>
    <p:extLst>
      <p:ext uri="{BB962C8B-B14F-4D97-AF65-F5344CB8AC3E}">
        <p14:creationId xmlns:p14="http://schemas.microsoft.com/office/powerpoint/2010/main" val="1719728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influence diagram that describes</a:t>
            </a:r>
            <a:r>
              <a:rPr lang="en-US" baseline="0" dirty="0"/>
              <a:t> a model of factors influencing whether a system will be used or not. There is actually a large thread of research in the academic information systems literature that analyzes concepts like we see here. One common thread of research involves the “technology acceptance model” and its variants. Here is a Wikipedia link: https://en.wikipedia.org/wiki/Technology_acceptance_model.</a:t>
            </a:r>
          </a:p>
          <a:p>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45</a:t>
            </a:fld>
            <a:endParaRPr lang="en-US" altLang="en-US"/>
          </a:p>
        </p:txBody>
      </p:sp>
    </p:spTree>
    <p:extLst>
      <p:ext uri="{BB962C8B-B14F-4D97-AF65-F5344CB8AC3E}">
        <p14:creationId xmlns:p14="http://schemas.microsoft.com/office/powerpoint/2010/main" val="371690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completed the design phase and now enter the implementation phase. Coding is a big part of this. But keep in mind that this simplified</a:t>
            </a:r>
            <a:r>
              <a:rPr lang="en-US" baseline="0" dirty="0"/>
              <a:t> SDLC may have many variations. If you’re using an agile methodology, you’ve probably already done quite a bit of coding, and even some testing during the design of the system.</a:t>
            </a:r>
          </a:p>
          <a:p>
            <a:endParaRPr lang="en-US" baseline="0" dirty="0"/>
          </a:p>
          <a:p>
            <a:r>
              <a:rPr lang="en-US" baseline="0" dirty="0"/>
              <a:t>The outputs of design were the design specification (for data, for business logic, for user interface, etc.). Now, we put these specifications into an actual, concrete, database and software system.</a:t>
            </a:r>
          </a:p>
          <a:p>
            <a:endParaRPr lang="en-US" baseline="0" dirty="0"/>
          </a:p>
          <a:p>
            <a:r>
              <a:rPr lang="en-US" baseline="0" dirty="0"/>
              <a:t>Implementation also has other important tasks, including testing, installation, documentation, training, and user support.</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a:t>
            </a:fld>
            <a:endParaRPr lang="en-US" altLang="en-US"/>
          </a:p>
        </p:txBody>
      </p:sp>
    </p:spTree>
    <p:extLst>
      <p:ext uri="{BB962C8B-B14F-4D97-AF65-F5344CB8AC3E}">
        <p14:creationId xmlns:p14="http://schemas.microsoft.com/office/powerpoint/2010/main" val="2404289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Arial" charset="0"/>
              </a:rPr>
              <a:t>The weakest link in any computer defense is the people who use the computer system. For example, many system users fail to use good passwords: they may tell other people (including strangers) their passwords, or write their passwords on</a:t>
            </a:r>
          </a:p>
          <a:p>
            <a:r>
              <a:rPr kumimoji="1" lang="en-US" sz="1200" b="0" i="0" u="none" strike="noStrike" kern="1200" baseline="0" dirty="0">
                <a:solidFill>
                  <a:schemeClr val="tx1"/>
                </a:solidFill>
                <a:latin typeface="Arial" charset="0"/>
                <a:ea typeface="+mn-ea"/>
                <a:cs typeface="Arial" charset="0"/>
              </a:rPr>
              <a:t>sticky notes they post on their computer monitors. The best defensive technology in the world cannot overcome human laziness and negligence.</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46</a:t>
            </a:fld>
            <a:endParaRPr lang="en-US" altLang="en-US"/>
          </a:p>
        </p:txBody>
      </p:sp>
    </p:spTree>
    <p:extLst>
      <p:ext uri="{BB962C8B-B14F-4D97-AF65-F5344CB8AC3E}">
        <p14:creationId xmlns:p14="http://schemas.microsoft.com/office/powerpoint/2010/main" val="1852308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F22360-C74F-47F4-9AB2-6441FCDFE3BF}" type="slidenum">
              <a:rPr lang="en-US" altLang="en-US">
                <a:latin typeface="Tahoma" panose="020B0604030504040204" pitchFamily="34" charset="0"/>
              </a:rPr>
              <a:pPr eaLnBrk="1" hangingPunct="1"/>
              <a:t>47</a:t>
            </a:fld>
            <a:endParaRPr lang="en-US" altLang="en-US">
              <a:latin typeface="Tahoma" panose="020B060403050404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81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DD407-E27A-4C03-B7DA-E31526AF8F3E}"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422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A106F9-AC04-4B06-906B-09F633B7376C}"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278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72FAE9-3F2A-42AB-BEED-356FF74C6B7C}"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Again, let’s consider agile methodologies</a:t>
            </a:r>
            <a:r>
              <a:rPr lang="en-US" altLang="en-US" baseline="0" dirty="0">
                <a:latin typeface="Arial" panose="020B0604020202020204" pitchFamily="34" charset="0"/>
                <a:cs typeface="Arial" panose="020B0604020202020204" pitchFamily="34" charset="0"/>
              </a:rPr>
              <a:t> and prototyping. With these techniques, coding is taking place all the time, even during analysis and design, and some sort of testing (at least debugging) is happening also. The main point of implementation is that the system becomes available to all users, and that “final coding” and more comprehensive texting is taking place. But even here, the notion of “final” coding isn’t correct. There will be enhancements and corrections to do even after the system is installed and operational; this is part of the final phase called </a:t>
            </a:r>
            <a:r>
              <a:rPr lang="en-US" altLang="en-US" b="1" baseline="0" dirty="0">
                <a:latin typeface="Arial" panose="020B0604020202020204" pitchFamily="34" charset="0"/>
                <a:cs typeface="Arial" panose="020B0604020202020204" pitchFamily="34" charset="0"/>
              </a:rPr>
              <a:t>maintenance</a:t>
            </a:r>
            <a:r>
              <a:rPr lang="en-US" altLang="en-US" baseline="0" dirty="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83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table showing the main elements of coding, testing, and installation.</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8</a:t>
            </a:fld>
            <a:endParaRPr lang="en-US" altLang="en-US"/>
          </a:p>
        </p:txBody>
      </p:sp>
    </p:spTree>
    <p:extLst>
      <p:ext uri="{BB962C8B-B14F-4D97-AF65-F5344CB8AC3E}">
        <p14:creationId xmlns:p14="http://schemas.microsoft.com/office/powerpoint/2010/main" val="4237480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4E1AA9-C88A-4CCD-B5A7-762698FACC02}"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Some documentation is intended for the technical people and other documentation is intended for the end users. </a:t>
            </a:r>
          </a:p>
        </p:txBody>
      </p:sp>
    </p:spTree>
    <p:extLst>
      <p:ext uri="{BB962C8B-B14F-4D97-AF65-F5344CB8AC3E}">
        <p14:creationId xmlns:p14="http://schemas.microsoft.com/office/powerpoint/2010/main" val="4418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318822"/>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13</a:t>
            </a:r>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2017 Pearson Education, Ltd.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13-</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 id="2147483780" r:id="rId5"/>
  </p:sldLayoutIdLst>
  <p:transition>
    <p:zoom/>
  </p:transition>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lnSpc>
                <a:spcPct val="90000"/>
              </a:lnSpc>
            </a:pPr>
            <a:r>
              <a:rPr lang="en-US" altLang="en-US" sz="3600" b="1" dirty="0"/>
              <a:t>System Implementation</a:t>
            </a:r>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a:solidFill>
                  <a:schemeClr val="tx2"/>
                </a:solidFill>
              </a:rPr>
              <a:t>Modern 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dirty="0">
                <a:solidFill>
                  <a:schemeClr val="tx2"/>
                </a:solidFill>
              </a:rPr>
              <a:t>Eighth Edition, Global Edition </a:t>
            </a:r>
            <a:br>
              <a:rPr lang="en-US" altLang="en-US" sz="4000" b="1" dirty="0">
                <a:solidFill>
                  <a:schemeClr val="tx2"/>
                </a:solidFill>
              </a:rPr>
            </a:br>
            <a:br>
              <a:rPr lang="en-US" altLang="en-US" sz="4000" b="1" dirty="0">
                <a:solidFill>
                  <a:schemeClr val="tx2"/>
                </a:solidFill>
              </a:rPr>
            </a:br>
            <a:r>
              <a:rPr lang="en-US" altLang="en-US" sz="2800" b="1" dirty="0">
                <a:solidFill>
                  <a:schemeClr val="tx2"/>
                </a:solidFill>
              </a:rPr>
              <a:t>Joseph S. Valacich</a:t>
            </a:r>
            <a:br>
              <a:rPr lang="en-US" altLang="en-US" sz="2800" b="1" dirty="0">
                <a:solidFill>
                  <a:schemeClr val="tx2"/>
                </a:solidFill>
              </a:rPr>
            </a:br>
            <a:r>
              <a:rPr lang="en-US" altLang="en-US" sz="2800" b="1" dirty="0">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533400" y="1219200"/>
            <a:ext cx="7591148" cy="4267200"/>
          </a:xfrm>
          <a:prstGeom prst="rect">
            <a:avLst/>
          </a:prstGeom>
        </p:spPr>
      </p:pic>
    </p:spTree>
    <p:extLst>
      <p:ext uri="{BB962C8B-B14F-4D97-AF65-F5344CB8AC3E}">
        <p14:creationId xmlns:p14="http://schemas.microsoft.com/office/powerpoint/2010/main" val="328172443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609600" y="381000"/>
            <a:ext cx="7772400" cy="1143000"/>
          </a:xfrm>
        </p:spPr>
        <p:txBody>
          <a:bodyPr/>
          <a:lstStyle/>
          <a:p>
            <a:pPr eaLnBrk="1" hangingPunct="1"/>
            <a:r>
              <a:rPr lang="en-US" altLang="en-US"/>
              <a:t>Software Application Testing</a:t>
            </a:r>
          </a:p>
        </p:txBody>
      </p:sp>
      <p:sp>
        <p:nvSpPr>
          <p:cNvPr id="12294" name="Rectangle 3"/>
          <p:cNvSpPr>
            <a:spLocks noGrp="1" noChangeArrowheads="1"/>
          </p:cNvSpPr>
          <p:nvPr>
            <p:ph type="body" idx="1"/>
          </p:nvPr>
        </p:nvSpPr>
        <p:spPr>
          <a:xfrm>
            <a:off x="762000" y="1600200"/>
            <a:ext cx="7772400" cy="4114800"/>
          </a:xfrm>
        </p:spPr>
        <p:txBody>
          <a:bodyPr/>
          <a:lstStyle/>
          <a:p>
            <a:pPr eaLnBrk="1" hangingPunct="1"/>
            <a:r>
              <a:rPr lang="en-US" altLang="en-US" sz="2800"/>
              <a:t>A master test plan is developed during the analysis phase.</a:t>
            </a:r>
          </a:p>
          <a:p>
            <a:pPr eaLnBrk="1" hangingPunct="1"/>
            <a:r>
              <a:rPr lang="en-US" altLang="en-US" sz="2800"/>
              <a:t>During the design phase, unit, system and integration test plans are developed.</a:t>
            </a:r>
          </a:p>
          <a:p>
            <a:pPr eaLnBrk="1" hangingPunct="1"/>
            <a:r>
              <a:rPr lang="en-US" altLang="en-US" sz="2800"/>
              <a:t>The actual testing is done during implementation.</a:t>
            </a:r>
          </a:p>
          <a:p>
            <a:pPr eaLnBrk="1" hangingPunct="1"/>
            <a:r>
              <a:rPr lang="en-US" altLang="en-US" sz="2800"/>
              <a:t>Written test plans provide improved communication among all parties involved in testing.</a:t>
            </a:r>
          </a:p>
          <a:p>
            <a:pPr eaLnBrk="1" hangingPunct="1">
              <a:buFont typeface="Wingdings" panose="05000000000000000000" pitchFamily="2" charset="2"/>
              <a:buNone/>
            </a:pPr>
            <a:endParaRPr lang="en-US" altLang="en-US" sz="2800"/>
          </a:p>
        </p:txBody>
      </p:sp>
    </p:spTree>
    <p:extLst>
      <p:ext uri="{BB962C8B-B14F-4D97-AF65-F5344CB8AC3E}">
        <p14:creationId xmlns:p14="http://schemas.microsoft.com/office/powerpoint/2010/main" val="293682681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228600" y="685800"/>
            <a:ext cx="8786191" cy="5486400"/>
          </a:xfrm>
          <a:prstGeom prst="rect">
            <a:avLst/>
          </a:prstGeom>
        </p:spPr>
      </p:pic>
    </p:spTree>
    <p:extLst>
      <p:ext uri="{BB962C8B-B14F-4D97-AF65-F5344CB8AC3E}">
        <p14:creationId xmlns:p14="http://schemas.microsoft.com/office/powerpoint/2010/main" val="2137716264"/>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eaLnBrk="1" hangingPunct="1"/>
            <a:r>
              <a:rPr lang="en-US" altLang="en-US"/>
              <a:t>Seven Different Types of Tests</a:t>
            </a:r>
          </a:p>
        </p:txBody>
      </p:sp>
      <p:sp>
        <p:nvSpPr>
          <p:cNvPr id="14340" name="Content Placeholder 2"/>
          <p:cNvSpPr>
            <a:spLocks noGrp="1"/>
          </p:cNvSpPr>
          <p:nvPr>
            <p:ph idx="1"/>
          </p:nvPr>
        </p:nvSpPr>
        <p:spPr>
          <a:xfrm>
            <a:off x="266700" y="1447800"/>
            <a:ext cx="8610600" cy="3886200"/>
          </a:xfrm>
        </p:spPr>
        <p:txBody>
          <a:bodyPr/>
          <a:lstStyle/>
          <a:p>
            <a:pPr eaLnBrk="1" hangingPunct="1"/>
            <a:r>
              <a:rPr lang="en-US" altLang="en-US" sz="2400" dirty="0"/>
              <a:t>Static or dynamic techniques</a:t>
            </a:r>
          </a:p>
          <a:p>
            <a:pPr lvl="1" eaLnBrk="1" hangingPunct="1"/>
            <a:r>
              <a:rPr lang="en-US" altLang="en-US" sz="2000" dirty="0"/>
              <a:t>Static testing means that the code being tested is not executed.</a:t>
            </a:r>
          </a:p>
          <a:p>
            <a:pPr lvl="1" eaLnBrk="1" hangingPunct="1"/>
            <a:r>
              <a:rPr lang="en-US" altLang="en-US" sz="2000" dirty="0"/>
              <a:t>Dynamic testing involves execution of the code.</a:t>
            </a:r>
          </a:p>
          <a:p>
            <a:pPr eaLnBrk="1" hangingPunct="1"/>
            <a:r>
              <a:rPr lang="en-US" altLang="en-US" sz="2400" dirty="0"/>
              <a:t>Test is automated or manual</a:t>
            </a:r>
          </a:p>
          <a:p>
            <a:pPr lvl="1" eaLnBrk="1" hangingPunct="1"/>
            <a:r>
              <a:rPr lang="en-US" altLang="en-US" sz="2000" dirty="0"/>
              <a:t>Automated means computer conducts the test.</a:t>
            </a:r>
          </a:p>
          <a:p>
            <a:pPr lvl="1" eaLnBrk="1" hangingPunct="1"/>
            <a:r>
              <a:rPr lang="en-US" altLang="en-US" sz="2000" dirty="0"/>
              <a:t>Manual means that people complete the test.</a:t>
            </a:r>
          </a:p>
          <a:p>
            <a:pPr eaLnBrk="1" hangingPunct="1"/>
            <a:endParaRPr lang="en-US" altLang="en-US" sz="2400" dirty="0"/>
          </a:p>
        </p:txBody>
      </p:sp>
      <p:pic>
        <p:nvPicPr>
          <p:cNvPr id="2" name="Picture 1"/>
          <p:cNvPicPr>
            <a:picLocks noChangeAspect="1"/>
          </p:cNvPicPr>
          <p:nvPr/>
        </p:nvPicPr>
        <p:blipFill>
          <a:blip r:embed="rId3" cstate="print"/>
          <a:stretch>
            <a:fillRect/>
          </a:stretch>
        </p:blipFill>
        <p:spPr>
          <a:xfrm>
            <a:off x="990600" y="3810000"/>
            <a:ext cx="6248400" cy="2534827"/>
          </a:xfrm>
          <a:prstGeom prst="rect">
            <a:avLst/>
          </a:prstGeom>
        </p:spPr>
      </p:pic>
    </p:spTree>
    <p:extLst>
      <p:ext uri="{BB962C8B-B14F-4D97-AF65-F5344CB8AC3E}">
        <p14:creationId xmlns:p14="http://schemas.microsoft.com/office/powerpoint/2010/main" val="2697341701"/>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pPr eaLnBrk="1" hangingPunct="1"/>
            <a:r>
              <a:rPr lang="en-US" altLang="en-US"/>
              <a:t>Seven Different Types of Tests</a:t>
            </a:r>
          </a:p>
        </p:txBody>
      </p:sp>
      <p:sp>
        <p:nvSpPr>
          <p:cNvPr id="15364" name="Content Placeholder 2"/>
          <p:cNvSpPr>
            <a:spLocks noGrp="1"/>
          </p:cNvSpPr>
          <p:nvPr>
            <p:ph idx="1"/>
          </p:nvPr>
        </p:nvSpPr>
        <p:spPr>
          <a:xfrm>
            <a:off x="457200" y="1752600"/>
            <a:ext cx="8229600" cy="3886200"/>
          </a:xfrm>
        </p:spPr>
        <p:txBody>
          <a:bodyPr/>
          <a:lstStyle/>
          <a:p>
            <a:pPr eaLnBrk="1" hangingPunct="1">
              <a:spcBef>
                <a:spcPts val="600"/>
              </a:spcBef>
            </a:pPr>
            <a:r>
              <a:rPr lang="en-US" altLang="en-US" sz="2800" b="1"/>
              <a:t>Inspection</a:t>
            </a:r>
            <a:r>
              <a:rPr lang="en-US" altLang="en-US" sz="2800"/>
              <a:t>: a testing technique in which participants examine program code for predictable language-specific errors</a:t>
            </a:r>
          </a:p>
          <a:p>
            <a:pPr eaLnBrk="1" hangingPunct="1">
              <a:spcBef>
                <a:spcPts val="600"/>
              </a:spcBef>
            </a:pPr>
            <a:r>
              <a:rPr lang="en-US" altLang="en-US" sz="2800" b="1"/>
              <a:t>Walkthrough</a:t>
            </a:r>
            <a:r>
              <a:rPr lang="en-US" altLang="en-US" sz="2800"/>
              <a:t>: a peer group review of any product created during the systems development process, including code</a:t>
            </a:r>
            <a:endParaRPr lang="en-US" altLang="en-US" sz="2800" b="1"/>
          </a:p>
          <a:p>
            <a:pPr eaLnBrk="1" hangingPunct="1">
              <a:spcBef>
                <a:spcPts val="600"/>
              </a:spcBef>
            </a:pPr>
            <a:r>
              <a:rPr lang="en-US" altLang="en-US" sz="2800" b="1"/>
              <a:t>Desk checking</a:t>
            </a:r>
            <a:r>
              <a:rPr lang="en-US" altLang="en-US" sz="2800"/>
              <a:t>: a testing technique in which the program code is sequentially executed manually by the reviewer</a:t>
            </a:r>
          </a:p>
        </p:txBody>
      </p:sp>
    </p:spTree>
    <p:extLst>
      <p:ext uri="{BB962C8B-B14F-4D97-AF65-F5344CB8AC3E}">
        <p14:creationId xmlns:p14="http://schemas.microsoft.com/office/powerpoint/2010/main" val="2777423617"/>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pPr eaLnBrk="1" hangingPunct="1"/>
            <a:r>
              <a:rPr lang="en-US" altLang="en-US" sz="3600"/>
              <a:t>Seven Different Types of Tests (Cont.)</a:t>
            </a:r>
          </a:p>
        </p:txBody>
      </p:sp>
      <p:sp>
        <p:nvSpPr>
          <p:cNvPr id="16388" name="Content Placeholder 2"/>
          <p:cNvSpPr>
            <a:spLocks noGrp="1"/>
          </p:cNvSpPr>
          <p:nvPr>
            <p:ph idx="1"/>
          </p:nvPr>
        </p:nvSpPr>
        <p:spPr>
          <a:xfrm>
            <a:off x="457200" y="1828800"/>
            <a:ext cx="8229600" cy="4114800"/>
          </a:xfrm>
        </p:spPr>
        <p:txBody>
          <a:bodyPr/>
          <a:lstStyle/>
          <a:p>
            <a:pPr eaLnBrk="1" hangingPunct="1"/>
            <a:r>
              <a:rPr lang="en-US" altLang="en-US" b="1" dirty="0"/>
              <a:t>Unit testing</a:t>
            </a:r>
            <a:r>
              <a:rPr lang="en-US" altLang="en-US" dirty="0"/>
              <a:t>: each module is tested alone in an attempt to discover any errors in its code</a:t>
            </a:r>
          </a:p>
          <a:p>
            <a:pPr eaLnBrk="1" hangingPunct="1"/>
            <a:r>
              <a:rPr lang="en-US" altLang="en-US" b="1" dirty="0"/>
              <a:t>Integration testing</a:t>
            </a:r>
            <a:r>
              <a:rPr lang="en-US" altLang="en-US" dirty="0"/>
              <a:t>: the process of bringing together all of the modules that a program comprises for testing purposes</a:t>
            </a:r>
          </a:p>
          <a:p>
            <a:pPr lvl="1" eaLnBrk="1" hangingPunct="1"/>
            <a:r>
              <a:rPr lang="en-US" altLang="en-US" dirty="0"/>
              <a:t>Modules are typically integrated in a top-down incremental fashion.</a:t>
            </a:r>
          </a:p>
        </p:txBody>
      </p:sp>
    </p:spTree>
    <p:extLst>
      <p:ext uri="{BB962C8B-B14F-4D97-AF65-F5344CB8AC3E}">
        <p14:creationId xmlns:p14="http://schemas.microsoft.com/office/powerpoint/2010/main" val="2604162262"/>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pPr eaLnBrk="1" hangingPunct="1"/>
            <a:r>
              <a:rPr lang="en-US" altLang="en-US" sz="3600"/>
              <a:t>Seven Different Types of Tests (Cont.)</a:t>
            </a:r>
          </a:p>
        </p:txBody>
      </p:sp>
      <p:sp>
        <p:nvSpPr>
          <p:cNvPr id="17412" name="Content Placeholder 2"/>
          <p:cNvSpPr>
            <a:spLocks noGrp="1"/>
          </p:cNvSpPr>
          <p:nvPr>
            <p:ph idx="1"/>
          </p:nvPr>
        </p:nvSpPr>
        <p:spPr/>
        <p:txBody>
          <a:bodyPr/>
          <a:lstStyle/>
          <a:p>
            <a:pPr eaLnBrk="1" hangingPunct="1"/>
            <a:r>
              <a:rPr lang="en-US" altLang="en-US" b="1"/>
              <a:t>System testing</a:t>
            </a:r>
            <a:r>
              <a:rPr lang="en-US" altLang="en-US"/>
              <a:t>: the bringing together of all of the programs that a system comprises for testing purposes</a:t>
            </a:r>
          </a:p>
          <a:p>
            <a:pPr lvl="1" eaLnBrk="1" hangingPunct="1"/>
            <a:r>
              <a:rPr lang="en-US" altLang="en-US"/>
              <a:t>Programs are typically integrated in a top-down, incremental fashion.</a:t>
            </a:r>
          </a:p>
        </p:txBody>
      </p:sp>
    </p:spTree>
    <p:extLst>
      <p:ext uri="{BB962C8B-B14F-4D97-AF65-F5344CB8AC3E}">
        <p14:creationId xmlns:p14="http://schemas.microsoft.com/office/powerpoint/2010/main" val="264065550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pPr eaLnBrk="1" hangingPunct="1"/>
            <a:r>
              <a:rPr lang="en-US" altLang="en-US" sz="3600"/>
              <a:t>Seven Different Types of Tests (Cont.)</a:t>
            </a:r>
          </a:p>
        </p:txBody>
      </p:sp>
      <p:sp>
        <p:nvSpPr>
          <p:cNvPr id="18436" name="Content Placeholder 2"/>
          <p:cNvSpPr>
            <a:spLocks noGrp="1"/>
          </p:cNvSpPr>
          <p:nvPr>
            <p:ph idx="1"/>
          </p:nvPr>
        </p:nvSpPr>
        <p:spPr/>
        <p:txBody>
          <a:bodyPr/>
          <a:lstStyle/>
          <a:p>
            <a:pPr eaLnBrk="1" hangingPunct="1"/>
            <a:r>
              <a:rPr lang="en-US" altLang="en-US" b="1"/>
              <a:t>Stub testing</a:t>
            </a:r>
            <a:r>
              <a:rPr lang="en-US" altLang="en-US"/>
              <a:t>: a technique used in testing modules, especially where modules are written and tested in a top-down fashion, where a few lines of code are used to substitute for subordinate modules</a:t>
            </a:r>
          </a:p>
        </p:txBody>
      </p:sp>
    </p:spTree>
    <p:extLst>
      <p:ext uri="{BB962C8B-B14F-4D97-AF65-F5344CB8AC3E}">
        <p14:creationId xmlns:p14="http://schemas.microsoft.com/office/powerpoint/2010/main" val="220651592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pPr eaLnBrk="1" hangingPunct="1"/>
            <a:r>
              <a:rPr lang="en-US" altLang="en-US"/>
              <a:t>The Testing Process</a:t>
            </a:r>
          </a:p>
        </p:txBody>
      </p:sp>
      <p:sp>
        <p:nvSpPr>
          <p:cNvPr id="19460" name="Content Placeholder 2"/>
          <p:cNvSpPr>
            <a:spLocks noGrp="1"/>
          </p:cNvSpPr>
          <p:nvPr>
            <p:ph idx="1"/>
          </p:nvPr>
        </p:nvSpPr>
        <p:spPr/>
        <p:txBody>
          <a:bodyPr/>
          <a:lstStyle/>
          <a:p>
            <a:pPr eaLnBrk="1" hangingPunct="1"/>
            <a:r>
              <a:rPr lang="en-US" altLang="en-US"/>
              <a:t>The purpose of testing is to confirm that the system satisfies the requirements.</a:t>
            </a:r>
          </a:p>
          <a:p>
            <a:pPr eaLnBrk="1" hangingPunct="1"/>
            <a:r>
              <a:rPr lang="en-US" altLang="en-US"/>
              <a:t>Testing must be planned.</a:t>
            </a:r>
          </a:p>
          <a:p>
            <a:pPr eaLnBrk="1" hangingPunct="1"/>
            <a:r>
              <a:rPr lang="en-US" altLang="en-US" b="1"/>
              <a:t>Test case </a:t>
            </a:r>
            <a:r>
              <a:rPr lang="en-US" altLang="en-US"/>
              <a:t>is a specific scenario of transactions, queries or navigation paths.</a:t>
            </a:r>
          </a:p>
        </p:txBody>
      </p:sp>
    </p:spTree>
    <p:extLst>
      <p:ext uri="{BB962C8B-B14F-4D97-AF65-F5344CB8AC3E}">
        <p14:creationId xmlns:p14="http://schemas.microsoft.com/office/powerpoint/2010/main" val="337979550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609600" y="381000"/>
            <a:ext cx="7772400" cy="1066800"/>
          </a:xfrm>
        </p:spPr>
        <p:txBody>
          <a:bodyPr/>
          <a:lstStyle/>
          <a:p>
            <a:pPr eaLnBrk="1" hangingPunct="1"/>
            <a:r>
              <a:rPr lang="en-US" altLang="en-US"/>
              <a:t>The Testing Process (Cont.)</a:t>
            </a:r>
          </a:p>
        </p:txBody>
      </p:sp>
      <p:sp>
        <p:nvSpPr>
          <p:cNvPr id="20486" name="Rectangle 3"/>
          <p:cNvSpPr>
            <a:spLocks noGrp="1" noChangeArrowheads="1"/>
          </p:cNvSpPr>
          <p:nvPr>
            <p:ph type="body" idx="1"/>
          </p:nvPr>
        </p:nvSpPr>
        <p:spPr>
          <a:xfrm>
            <a:off x="685800" y="1905000"/>
            <a:ext cx="7772400" cy="4114800"/>
          </a:xfrm>
        </p:spPr>
        <p:txBody>
          <a:bodyPr/>
          <a:lstStyle/>
          <a:p>
            <a:pPr marL="533400" indent="-533400" eaLnBrk="1" hangingPunct="1">
              <a:lnSpc>
                <a:spcPct val="90000"/>
              </a:lnSpc>
            </a:pPr>
            <a:r>
              <a:rPr lang="en-US" altLang="en-US"/>
              <a:t>Test cases represent either:</a:t>
            </a:r>
          </a:p>
          <a:p>
            <a:pPr marL="914400" lvl="1" indent="-457200" eaLnBrk="1" hangingPunct="1">
              <a:lnSpc>
                <a:spcPct val="90000"/>
              </a:lnSpc>
            </a:pPr>
            <a:r>
              <a:rPr lang="en-US" altLang="en-US"/>
              <a:t>Typical system use</a:t>
            </a:r>
          </a:p>
          <a:p>
            <a:pPr marL="914400" lvl="1" indent="-457200" eaLnBrk="1" hangingPunct="1">
              <a:lnSpc>
                <a:spcPct val="90000"/>
              </a:lnSpc>
            </a:pPr>
            <a:r>
              <a:rPr lang="en-US" altLang="en-US"/>
              <a:t>Critical system use, or</a:t>
            </a:r>
          </a:p>
          <a:p>
            <a:pPr marL="914400" lvl="1" indent="-457200" eaLnBrk="1" hangingPunct="1">
              <a:lnSpc>
                <a:spcPct val="90000"/>
              </a:lnSpc>
            </a:pPr>
            <a:r>
              <a:rPr lang="en-US" altLang="en-US"/>
              <a:t>Abnormal system use. </a:t>
            </a:r>
          </a:p>
          <a:p>
            <a:pPr marL="533400" indent="-533400" eaLnBrk="1" hangingPunct="1">
              <a:lnSpc>
                <a:spcPct val="90000"/>
              </a:lnSpc>
            </a:pPr>
            <a:r>
              <a:rPr lang="en-US" altLang="en-US"/>
              <a:t>Test cases and results should be thoroughly documented so they can be repeated for each revision of an application.</a:t>
            </a:r>
          </a:p>
          <a:p>
            <a:pPr marL="914400" lvl="1" indent="-457200"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1536708052"/>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a:t>Learning Objectives</a:t>
            </a:r>
          </a:p>
        </p:txBody>
      </p:sp>
      <p:sp>
        <p:nvSpPr>
          <p:cNvPr id="3078" name="Rectangle 3"/>
          <p:cNvSpPr>
            <a:spLocks noGrp="1" noChangeArrowheads="1"/>
          </p:cNvSpPr>
          <p:nvPr>
            <p:ph type="body" idx="1"/>
          </p:nvPr>
        </p:nvSpPr>
        <p:spPr/>
        <p:txBody>
          <a:bodyPr/>
          <a:lstStyle/>
          <a:p>
            <a:pPr eaLnBrk="1" hangingPunct="1">
              <a:buClr>
                <a:srgbClr val="BA2212"/>
              </a:buClr>
              <a:buFont typeface="Wingdings" panose="05000000000000000000" pitchFamily="2" charset="2"/>
              <a:buChar char="ü"/>
            </a:pPr>
            <a:r>
              <a:rPr kumimoji="1" lang="en-US" sz="2800" kern="1200" dirty="0">
                <a:latin typeface="Arial" charset="0"/>
                <a:cs typeface="Arial" charset="0"/>
              </a:rPr>
              <a:t>Provide an overview of the system implementation process.</a:t>
            </a:r>
            <a:endParaRPr lang="en-US" altLang="en-US" sz="2800" dirty="0"/>
          </a:p>
          <a:p>
            <a:pPr eaLnBrk="1" hangingPunct="1">
              <a:buClr>
                <a:srgbClr val="BA2212"/>
              </a:buClr>
              <a:buFont typeface="Wingdings" panose="05000000000000000000" pitchFamily="2" charset="2"/>
              <a:buChar char="ü"/>
            </a:pPr>
            <a:r>
              <a:rPr lang="en-US" sz="2800" dirty="0"/>
              <a:t>Describe how software applications are tested.</a:t>
            </a:r>
            <a:endParaRPr lang="en-US" altLang="en-US" sz="2800" dirty="0"/>
          </a:p>
          <a:p>
            <a:pPr eaLnBrk="1" hangingPunct="1">
              <a:buClr>
                <a:srgbClr val="BA2212"/>
              </a:buClr>
              <a:buFont typeface="Wingdings" panose="05000000000000000000" pitchFamily="2" charset="2"/>
              <a:buChar char="ü"/>
            </a:pPr>
            <a:r>
              <a:rPr lang="en-US" altLang="en-US" sz="2800" dirty="0"/>
              <a:t>Apply four installation strategies: direct, parallel, single-location, and phased installation.</a:t>
            </a:r>
          </a:p>
          <a:p>
            <a:pPr eaLnBrk="1" hangingPunct="1">
              <a:buClr>
                <a:srgbClr val="BA2212"/>
              </a:buClr>
              <a:buFont typeface="Wingdings" panose="05000000000000000000" pitchFamily="2" charset="2"/>
              <a:buChar char="ü"/>
            </a:pPr>
            <a:r>
              <a:rPr lang="en-US" altLang="en-US" sz="2800" dirty="0"/>
              <a:t>List the deliverables for documenting the system and for training and supporting users.</a:t>
            </a:r>
          </a:p>
          <a:p>
            <a:pPr eaLnBrk="1" hangingPunct="1">
              <a:lnSpc>
                <a:spcPct val="80000"/>
              </a:lnSpc>
              <a:buClr>
                <a:srgbClr val="BA2212"/>
              </a:buClr>
              <a:buFont typeface="Wingdings" panose="05000000000000000000" pitchFamily="2" charset="2"/>
              <a:buChar char="ü"/>
            </a:pPr>
            <a:endParaRPr lang="en-US" altLang="en-US" sz="2800" dirty="0"/>
          </a:p>
        </p:txBody>
      </p:sp>
    </p:spTree>
    <p:extLst>
      <p:ext uri="{BB962C8B-B14F-4D97-AF65-F5344CB8AC3E}">
        <p14:creationId xmlns:p14="http://schemas.microsoft.com/office/powerpoint/2010/main" val="1561946744"/>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7"/>
          <p:cNvSpPr>
            <a:spLocks noChangeArrowheads="1"/>
          </p:cNvSpPr>
          <p:nvPr/>
        </p:nvSpPr>
        <p:spPr bwMode="auto">
          <a:xfrm>
            <a:off x="228600" y="3124200"/>
            <a:ext cx="2514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13-4</a:t>
            </a:r>
          </a:p>
          <a:p>
            <a:pPr eaLnBrk="1" hangingPunct="1"/>
            <a:r>
              <a:rPr lang="en-US" altLang="en-US"/>
              <a:t>Test case results form</a:t>
            </a:r>
          </a:p>
          <a:p>
            <a:pPr eaLnBrk="1" hangingPunct="1"/>
            <a:endParaRPr lang="en-US" altLang="en-US"/>
          </a:p>
          <a:p>
            <a:pPr eaLnBrk="1" hangingPunct="1"/>
            <a:r>
              <a:rPr lang="en-US" altLang="en-US"/>
              <a:t>(</a:t>
            </a:r>
            <a:r>
              <a:rPr lang="en-US" altLang="en-US" i="1"/>
              <a:t>Source: Adapted from</a:t>
            </a:r>
          </a:p>
          <a:p>
            <a:pPr eaLnBrk="1" hangingPunct="1"/>
            <a:r>
              <a:rPr lang="en-US" altLang="en-US" i="1"/>
              <a:t> Mosley, 1993.)</a:t>
            </a:r>
            <a:endParaRPr lang="en-US" altLang="en-US"/>
          </a:p>
        </p:txBody>
      </p:sp>
      <p:pic>
        <p:nvPicPr>
          <p:cNvPr id="2" name="Picture 1"/>
          <p:cNvPicPr>
            <a:picLocks noChangeAspect="1"/>
          </p:cNvPicPr>
          <p:nvPr/>
        </p:nvPicPr>
        <p:blipFill>
          <a:blip r:embed="rId3" cstate="print"/>
          <a:stretch>
            <a:fillRect/>
          </a:stretch>
        </p:blipFill>
        <p:spPr>
          <a:xfrm>
            <a:off x="3048000" y="533400"/>
            <a:ext cx="5486400" cy="5867400"/>
          </a:xfrm>
          <a:prstGeom prst="rect">
            <a:avLst/>
          </a:prstGeom>
        </p:spPr>
      </p:pic>
    </p:spTree>
    <p:extLst>
      <p:ext uri="{BB962C8B-B14F-4D97-AF65-F5344CB8AC3E}">
        <p14:creationId xmlns:p14="http://schemas.microsoft.com/office/powerpoint/2010/main" val="409199344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457200" y="457200"/>
            <a:ext cx="8229600" cy="762000"/>
          </a:xfrm>
        </p:spPr>
        <p:txBody>
          <a:bodyPr/>
          <a:lstStyle/>
          <a:p>
            <a:r>
              <a:rPr lang="en-US" altLang="en-US" dirty="0"/>
              <a:t>Testing Harness</a:t>
            </a:r>
          </a:p>
        </p:txBody>
      </p:sp>
      <p:sp>
        <p:nvSpPr>
          <p:cNvPr id="22532" name="Content Placeholder 2"/>
          <p:cNvSpPr>
            <a:spLocks noGrp="1"/>
          </p:cNvSpPr>
          <p:nvPr>
            <p:ph idx="1"/>
          </p:nvPr>
        </p:nvSpPr>
        <p:spPr>
          <a:xfrm>
            <a:off x="457200" y="1219200"/>
            <a:ext cx="8229600" cy="4648200"/>
          </a:xfrm>
        </p:spPr>
        <p:txBody>
          <a:bodyPr/>
          <a:lstStyle/>
          <a:p>
            <a:r>
              <a:rPr lang="en-US" altLang="en-US" sz="2300" dirty="0"/>
              <a:t>Automated testing environment</a:t>
            </a:r>
          </a:p>
          <a:p>
            <a:r>
              <a:rPr lang="en-US" altLang="en-US" sz="2300" dirty="0"/>
              <a:t>Reviews code for:</a:t>
            </a:r>
          </a:p>
          <a:p>
            <a:pPr lvl="1"/>
            <a:r>
              <a:rPr lang="en-US" altLang="en-US" sz="2300" dirty="0"/>
              <a:t>Errors</a:t>
            </a:r>
          </a:p>
          <a:p>
            <a:pPr lvl="1"/>
            <a:r>
              <a:rPr lang="en-US" altLang="en-US" sz="2300" dirty="0"/>
              <a:t>Standards violations</a:t>
            </a:r>
          </a:p>
          <a:p>
            <a:pPr lvl="1"/>
            <a:r>
              <a:rPr lang="en-US" altLang="en-US" sz="2300" dirty="0"/>
              <a:t>Other design flaws</a:t>
            </a:r>
          </a:p>
          <a:p>
            <a:r>
              <a:rPr lang="en-US" altLang="en-US" sz="2300" dirty="0"/>
              <a:t>Expand the scope of the tests beyond the current development platform</a:t>
            </a:r>
          </a:p>
          <a:p>
            <a:r>
              <a:rPr lang="en-US" sz="2300" dirty="0"/>
              <a:t>how stable is the code? Does the code follow standard rules? </a:t>
            </a:r>
          </a:p>
          <a:p>
            <a:r>
              <a:rPr lang="en-US" sz="2300" dirty="0"/>
              <a:t>Will the code work across multiple platforms? When deploying large-scale, multi-platform projects, automatic code review systems have become a necessity.</a:t>
            </a:r>
            <a:endParaRPr lang="en-US" altLang="en-US" sz="2300" dirty="0"/>
          </a:p>
        </p:txBody>
      </p:sp>
    </p:spTree>
    <p:extLst>
      <p:ext uri="{BB962C8B-B14F-4D97-AF65-F5344CB8AC3E}">
        <p14:creationId xmlns:p14="http://schemas.microsoft.com/office/powerpoint/2010/main" val="3772446129"/>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p:txBody>
          <a:bodyPr/>
          <a:lstStyle/>
          <a:p>
            <a:pPr eaLnBrk="1" hangingPunct="1"/>
            <a:r>
              <a:rPr lang="en-US" altLang="en-US"/>
              <a:t>Coding and testing often go together.</a:t>
            </a:r>
          </a:p>
          <a:p>
            <a:pPr eaLnBrk="1" hangingPunct="1"/>
            <a:r>
              <a:rPr lang="en-US" altLang="en-US"/>
              <a:t>Big companies have dedicated test staff.</a:t>
            </a:r>
          </a:p>
          <a:p>
            <a:pPr eaLnBrk="1" hangingPunct="1"/>
            <a:r>
              <a:rPr lang="en-US" altLang="en-US"/>
              <a:t>With eXtreme programming (XP) a common technique is </a:t>
            </a:r>
            <a:r>
              <a:rPr lang="en-US" altLang="en-US" i="1"/>
              <a:t>refactoring</a:t>
            </a:r>
            <a:r>
              <a:rPr lang="en-US" altLang="en-US"/>
              <a:t>.</a:t>
            </a:r>
          </a:p>
          <a:p>
            <a:pPr eaLnBrk="1" hangingPunct="1"/>
            <a:r>
              <a:rPr lang="en-US" altLang="en-US" b="1"/>
              <a:t>Refactoring</a:t>
            </a:r>
            <a:r>
              <a:rPr lang="en-US" altLang="en-US"/>
              <a:t> = making a program simpler after adding a new feature</a:t>
            </a:r>
          </a:p>
        </p:txBody>
      </p:sp>
      <p:sp>
        <p:nvSpPr>
          <p:cNvPr id="24582" name="Title 6"/>
          <p:cNvSpPr>
            <a:spLocks noGrp="1"/>
          </p:cNvSpPr>
          <p:nvPr>
            <p:ph type="title"/>
          </p:nvPr>
        </p:nvSpPr>
        <p:spPr/>
        <p:txBody>
          <a:bodyPr/>
          <a:lstStyle/>
          <a:p>
            <a:pPr eaLnBrk="1" hangingPunct="1"/>
            <a:r>
              <a:rPr lang="en-US" altLang="en-US"/>
              <a:t>Combining Coding and Testing</a:t>
            </a:r>
          </a:p>
        </p:txBody>
      </p:sp>
    </p:spTree>
    <p:extLst>
      <p:ext uri="{BB962C8B-B14F-4D97-AF65-F5344CB8AC3E}">
        <p14:creationId xmlns:p14="http://schemas.microsoft.com/office/powerpoint/2010/main" val="75849799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en-US"/>
              <a:t>Acceptance Testing by Users</a:t>
            </a:r>
          </a:p>
        </p:txBody>
      </p:sp>
      <p:sp>
        <p:nvSpPr>
          <p:cNvPr id="25606" name="Rectangle 3"/>
          <p:cNvSpPr>
            <a:spLocks noGrp="1" noChangeArrowheads="1"/>
          </p:cNvSpPr>
          <p:nvPr>
            <p:ph type="body" idx="1"/>
          </p:nvPr>
        </p:nvSpPr>
        <p:spPr/>
        <p:txBody>
          <a:bodyPr/>
          <a:lstStyle/>
          <a:p>
            <a:pPr eaLnBrk="1" hangingPunct="1"/>
            <a:r>
              <a:rPr lang="en-US" altLang="en-US" b="1"/>
              <a:t>Acceptance testing</a:t>
            </a:r>
            <a:r>
              <a:rPr lang="en-US" altLang="en-US"/>
              <a:t>: the process whereby actual users test a completed information system, the end result of which is the users’ acceptance of it</a:t>
            </a:r>
          </a:p>
        </p:txBody>
      </p:sp>
    </p:spTree>
    <p:extLst>
      <p:ext uri="{BB962C8B-B14F-4D97-AF65-F5344CB8AC3E}">
        <p14:creationId xmlns:p14="http://schemas.microsoft.com/office/powerpoint/2010/main" val="4080472798"/>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en-US" sz="4000"/>
              <a:t>Acceptance Testing by Users (Cont.)</a:t>
            </a:r>
          </a:p>
        </p:txBody>
      </p:sp>
      <p:sp>
        <p:nvSpPr>
          <p:cNvPr id="26630" name="Rectangle 3"/>
          <p:cNvSpPr>
            <a:spLocks noGrp="1" noChangeArrowheads="1"/>
          </p:cNvSpPr>
          <p:nvPr>
            <p:ph type="body" idx="1"/>
          </p:nvPr>
        </p:nvSpPr>
        <p:spPr/>
        <p:txBody>
          <a:bodyPr/>
          <a:lstStyle/>
          <a:p>
            <a:pPr eaLnBrk="1" hangingPunct="1"/>
            <a:r>
              <a:rPr lang="en-US" altLang="en-US" b="1" dirty="0"/>
              <a:t>Alpha testing</a:t>
            </a:r>
            <a:r>
              <a:rPr lang="en-US" altLang="en-US" dirty="0"/>
              <a:t>: user testing of a completed information system using simulated data</a:t>
            </a:r>
          </a:p>
          <a:p>
            <a:pPr eaLnBrk="1" hangingPunct="1"/>
            <a:r>
              <a:rPr lang="en-US" altLang="en-US" b="1" dirty="0"/>
              <a:t>Beta testing</a:t>
            </a:r>
            <a:r>
              <a:rPr lang="en-US" altLang="en-US" dirty="0"/>
              <a:t>: user testing of a completed information system using real data in the real user environment</a:t>
            </a:r>
          </a:p>
        </p:txBody>
      </p:sp>
    </p:spTree>
    <p:extLst>
      <p:ext uri="{BB962C8B-B14F-4D97-AF65-F5344CB8AC3E}">
        <p14:creationId xmlns:p14="http://schemas.microsoft.com/office/powerpoint/2010/main" val="3517691648"/>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altLang="en-US" sz="4000"/>
              <a:t>Acceptance Testing by Users (Cont.)</a:t>
            </a:r>
          </a:p>
        </p:txBody>
      </p:sp>
      <p:sp>
        <p:nvSpPr>
          <p:cNvPr id="27652" name="Content Placeholder 2"/>
          <p:cNvSpPr>
            <a:spLocks noGrp="1"/>
          </p:cNvSpPr>
          <p:nvPr>
            <p:ph idx="1"/>
          </p:nvPr>
        </p:nvSpPr>
        <p:spPr>
          <a:xfrm>
            <a:off x="457200" y="1981200"/>
            <a:ext cx="8229600" cy="4114800"/>
          </a:xfrm>
        </p:spPr>
        <p:txBody>
          <a:bodyPr/>
          <a:lstStyle/>
          <a:p>
            <a:pPr eaLnBrk="1" hangingPunct="1"/>
            <a:r>
              <a:rPr lang="en-US" altLang="en-US"/>
              <a:t>Types of Alpha Test:</a:t>
            </a:r>
          </a:p>
          <a:p>
            <a:pPr lvl="1" eaLnBrk="1" hangingPunct="1">
              <a:spcBef>
                <a:spcPts val="600"/>
              </a:spcBef>
            </a:pPr>
            <a:r>
              <a:rPr lang="en-US" altLang="en-US" sz="2200" i="1"/>
              <a:t>Recovery testing — </a:t>
            </a:r>
            <a:r>
              <a:rPr lang="en-US" altLang="en-US" sz="2200"/>
              <a:t>forces software (or environment) to fail in order to verify that recovery is properly performed</a:t>
            </a:r>
          </a:p>
          <a:p>
            <a:pPr lvl="1" eaLnBrk="1" hangingPunct="1">
              <a:spcBef>
                <a:spcPts val="600"/>
              </a:spcBef>
            </a:pPr>
            <a:r>
              <a:rPr lang="en-US" altLang="en-US" sz="2200" i="1"/>
              <a:t>Security testing — </a:t>
            </a:r>
            <a:r>
              <a:rPr lang="en-US" altLang="en-US" sz="2200"/>
              <a:t>verifies that protection mechanisms built into the system will protect it from improper penetration</a:t>
            </a:r>
          </a:p>
          <a:p>
            <a:pPr lvl="1" eaLnBrk="1" hangingPunct="1">
              <a:spcBef>
                <a:spcPts val="600"/>
              </a:spcBef>
            </a:pPr>
            <a:r>
              <a:rPr lang="en-US" altLang="en-US" sz="2200" i="1"/>
              <a:t>Stress testing —</a:t>
            </a:r>
            <a:r>
              <a:rPr lang="en-US" altLang="en-US" sz="2200"/>
              <a:t> tries to break the system</a:t>
            </a:r>
          </a:p>
          <a:p>
            <a:pPr lvl="1" eaLnBrk="1" hangingPunct="1">
              <a:spcBef>
                <a:spcPts val="600"/>
              </a:spcBef>
            </a:pPr>
            <a:r>
              <a:rPr lang="en-US" altLang="en-US" sz="2200" i="1"/>
              <a:t>Performance testing —</a:t>
            </a:r>
            <a:r>
              <a:rPr lang="en-US" altLang="en-US" sz="2200"/>
              <a:t> determines how the system performs on the range of possible environments in which it may be used</a:t>
            </a:r>
          </a:p>
          <a:p>
            <a:pPr eaLnBrk="1" hangingPunct="1"/>
            <a:endParaRPr lang="en-US" altLang="en-US"/>
          </a:p>
        </p:txBody>
      </p:sp>
    </p:spTree>
    <p:extLst>
      <p:ext uri="{BB962C8B-B14F-4D97-AF65-F5344CB8AC3E}">
        <p14:creationId xmlns:p14="http://schemas.microsoft.com/office/powerpoint/2010/main" val="352957868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altLang="en-US"/>
              <a:t>Installation</a:t>
            </a:r>
          </a:p>
        </p:txBody>
      </p:sp>
      <p:sp>
        <p:nvSpPr>
          <p:cNvPr id="28678" name="Rectangle 3"/>
          <p:cNvSpPr>
            <a:spLocks noGrp="1" noChangeArrowheads="1"/>
          </p:cNvSpPr>
          <p:nvPr>
            <p:ph type="body" idx="1"/>
          </p:nvPr>
        </p:nvSpPr>
        <p:spPr/>
        <p:txBody>
          <a:bodyPr/>
          <a:lstStyle/>
          <a:p>
            <a:pPr marL="609600" indent="-609600" eaLnBrk="1" hangingPunct="1">
              <a:lnSpc>
                <a:spcPct val="90000"/>
              </a:lnSpc>
            </a:pPr>
            <a:r>
              <a:rPr lang="en-US" altLang="en-US" b="1"/>
              <a:t>Installation</a:t>
            </a:r>
            <a:r>
              <a:rPr lang="en-US" altLang="en-US"/>
              <a:t>: the organizational process of changing over from the current information system to a new one</a:t>
            </a:r>
          </a:p>
          <a:p>
            <a:pPr marL="609600" indent="-609600" eaLnBrk="1" hangingPunct="1">
              <a:lnSpc>
                <a:spcPct val="90000"/>
              </a:lnSpc>
            </a:pPr>
            <a:r>
              <a:rPr lang="en-US" altLang="en-US"/>
              <a:t>Four installation strategies:</a:t>
            </a:r>
          </a:p>
          <a:p>
            <a:pPr marL="990600" lvl="1" indent="-533400" eaLnBrk="1" hangingPunct="1">
              <a:lnSpc>
                <a:spcPct val="90000"/>
              </a:lnSpc>
            </a:pPr>
            <a:r>
              <a:rPr lang="en-US" altLang="en-US"/>
              <a:t>Direct Installation</a:t>
            </a:r>
          </a:p>
          <a:p>
            <a:pPr marL="990600" lvl="1" indent="-533400" eaLnBrk="1" hangingPunct="1">
              <a:lnSpc>
                <a:spcPct val="90000"/>
              </a:lnSpc>
            </a:pPr>
            <a:r>
              <a:rPr lang="en-US" altLang="en-US"/>
              <a:t>Parallel Installation</a:t>
            </a:r>
          </a:p>
          <a:p>
            <a:pPr marL="990600" lvl="1" indent="-533400" eaLnBrk="1" hangingPunct="1">
              <a:lnSpc>
                <a:spcPct val="90000"/>
              </a:lnSpc>
            </a:pPr>
            <a:r>
              <a:rPr lang="en-US" altLang="en-US"/>
              <a:t>Single-location installation</a:t>
            </a:r>
          </a:p>
          <a:p>
            <a:pPr marL="990600" lvl="1" indent="-533400" eaLnBrk="1" hangingPunct="1">
              <a:lnSpc>
                <a:spcPct val="90000"/>
              </a:lnSpc>
            </a:pPr>
            <a:r>
              <a:rPr lang="en-US" altLang="en-US"/>
              <a:t>Phased Installation</a:t>
            </a:r>
          </a:p>
        </p:txBody>
      </p:sp>
    </p:spTree>
    <p:extLst>
      <p:ext uri="{BB962C8B-B14F-4D97-AF65-F5344CB8AC3E}">
        <p14:creationId xmlns:p14="http://schemas.microsoft.com/office/powerpoint/2010/main" val="6156594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a:xfrm>
            <a:off x="457200" y="0"/>
            <a:ext cx="8229600" cy="1219200"/>
          </a:xfrm>
        </p:spPr>
        <p:txBody>
          <a:bodyPr/>
          <a:lstStyle/>
          <a:p>
            <a:pPr eaLnBrk="1" hangingPunct="1"/>
            <a:r>
              <a:rPr lang="en-US" altLang="en-US" dirty="0"/>
              <a:t>Direct Installation</a:t>
            </a:r>
          </a:p>
        </p:txBody>
      </p:sp>
      <p:sp>
        <p:nvSpPr>
          <p:cNvPr id="29700" name="Content Placeholder 2"/>
          <p:cNvSpPr>
            <a:spLocks noGrp="1"/>
          </p:cNvSpPr>
          <p:nvPr>
            <p:ph idx="1"/>
          </p:nvPr>
        </p:nvSpPr>
        <p:spPr>
          <a:xfrm>
            <a:off x="457200" y="990600"/>
            <a:ext cx="8229600" cy="4876800"/>
          </a:xfrm>
        </p:spPr>
        <p:txBody>
          <a:bodyPr/>
          <a:lstStyle/>
          <a:p>
            <a:pPr eaLnBrk="1" hangingPunct="1"/>
            <a:r>
              <a:rPr lang="en-US" altLang="en-US" sz="2400" b="1" dirty="0"/>
              <a:t>Direct installation</a:t>
            </a:r>
            <a:r>
              <a:rPr lang="en-US" altLang="en-US" sz="2400" dirty="0"/>
              <a:t>: changing over from the old system to a new one by turning off the old system when the new system is turned on</a:t>
            </a:r>
          </a:p>
          <a:p>
            <a:r>
              <a:rPr lang="en-US" sz="2400" dirty="0"/>
              <a:t>If the new system fails, the considerable delay may occur until the old system can again be made operational and business transactions are reentered to make the database up to date. For these reasons, direct installation can be very risky. </a:t>
            </a:r>
            <a:endParaRPr lang="en-US" altLang="en-US" sz="2400" dirty="0"/>
          </a:p>
        </p:txBody>
      </p:sp>
      <p:pic>
        <p:nvPicPr>
          <p:cNvPr id="29703" name="Picture 6"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984327"/>
            <a:ext cx="495300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19200" y="5334000"/>
            <a:ext cx="4572000" cy="923330"/>
          </a:xfrm>
          <a:prstGeom prst="rect">
            <a:avLst/>
          </a:prstGeom>
        </p:spPr>
        <p:txBody>
          <a:bodyPr>
            <a:spAutoFit/>
          </a:bodyPr>
          <a:lstStyle/>
          <a:p>
            <a:r>
              <a:rPr lang="en-US" b="1" dirty="0"/>
              <a:t>Figure 13-6</a:t>
            </a:r>
          </a:p>
          <a:p>
            <a:r>
              <a:rPr lang="en-US" dirty="0"/>
              <a:t>Comparison of installation strategies</a:t>
            </a:r>
          </a:p>
          <a:p>
            <a:r>
              <a:rPr lang="en-US" dirty="0"/>
              <a:t>(a) Direct installation</a:t>
            </a:r>
          </a:p>
        </p:txBody>
      </p:sp>
    </p:spTree>
    <p:extLst>
      <p:ext uri="{BB962C8B-B14F-4D97-AF65-F5344CB8AC3E}">
        <p14:creationId xmlns:p14="http://schemas.microsoft.com/office/powerpoint/2010/main" val="573014906"/>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457200" y="-152400"/>
            <a:ext cx="8229600" cy="1524000"/>
          </a:xfrm>
        </p:spPr>
        <p:txBody>
          <a:bodyPr/>
          <a:lstStyle/>
          <a:p>
            <a:pPr eaLnBrk="1" hangingPunct="1"/>
            <a:r>
              <a:rPr lang="en-US" altLang="en-US" dirty="0"/>
              <a:t>Parallel Installation</a:t>
            </a:r>
          </a:p>
        </p:txBody>
      </p:sp>
      <p:sp>
        <p:nvSpPr>
          <p:cNvPr id="30724" name="Content Placeholder 2"/>
          <p:cNvSpPr>
            <a:spLocks noGrp="1"/>
          </p:cNvSpPr>
          <p:nvPr>
            <p:ph idx="1"/>
          </p:nvPr>
        </p:nvSpPr>
        <p:spPr>
          <a:xfrm>
            <a:off x="457200" y="990600"/>
            <a:ext cx="8229600" cy="4876800"/>
          </a:xfrm>
        </p:spPr>
        <p:txBody>
          <a:bodyPr/>
          <a:lstStyle/>
          <a:p>
            <a:pPr eaLnBrk="1" hangingPunct="1"/>
            <a:r>
              <a:rPr lang="en-US" altLang="en-US" sz="2400" b="1" dirty="0"/>
              <a:t>Parallel installation</a:t>
            </a:r>
            <a:r>
              <a:rPr lang="en-US" altLang="en-US" sz="2400" dirty="0"/>
              <a:t>: running the old information system and the new one at the same time until management decides the old system can be turned off. Less risky system.</a:t>
            </a:r>
          </a:p>
          <a:p>
            <a:r>
              <a:rPr lang="en-US" sz="2400" dirty="0"/>
              <a:t>All of the work done by the old system is concurrently performed by the new system. Outputs are compared (to the greatest extent possible) to help determine whether the new system is performing as well as the old.</a:t>
            </a:r>
            <a:endParaRPr lang="en-US" altLang="en-US" sz="2400" dirty="0"/>
          </a:p>
        </p:txBody>
      </p:sp>
      <p:pic>
        <p:nvPicPr>
          <p:cNvPr id="30727" name="Picture 6"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114800"/>
            <a:ext cx="42322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219200" y="5334000"/>
            <a:ext cx="4572000" cy="923330"/>
          </a:xfrm>
          <a:prstGeom prst="rect">
            <a:avLst/>
          </a:prstGeom>
        </p:spPr>
        <p:txBody>
          <a:bodyPr>
            <a:spAutoFit/>
          </a:bodyPr>
          <a:lstStyle/>
          <a:p>
            <a:r>
              <a:rPr lang="en-US" b="1" dirty="0"/>
              <a:t>Figure 13-6</a:t>
            </a:r>
          </a:p>
          <a:p>
            <a:r>
              <a:rPr lang="en-US" dirty="0"/>
              <a:t>Comparison of installation strategies</a:t>
            </a:r>
          </a:p>
          <a:p>
            <a:r>
              <a:rPr lang="en-US" dirty="0"/>
              <a:t>(b) Parallel installation</a:t>
            </a:r>
          </a:p>
        </p:txBody>
      </p:sp>
    </p:spTree>
    <p:extLst>
      <p:ext uri="{BB962C8B-B14F-4D97-AF65-F5344CB8AC3E}">
        <p14:creationId xmlns:p14="http://schemas.microsoft.com/office/powerpoint/2010/main" val="115874355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altLang="en-US"/>
              <a:t>Single-Location Installation</a:t>
            </a:r>
          </a:p>
        </p:txBody>
      </p:sp>
      <p:sp>
        <p:nvSpPr>
          <p:cNvPr id="31748" name="Content Placeholder 2"/>
          <p:cNvSpPr>
            <a:spLocks noGrp="1"/>
          </p:cNvSpPr>
          <p:nvPr>
            <p:ph idx="1"/>
          </p:nvPr>
        </p:nvSpPr>
        <p:spPr>
          <a:xfrm>
            <a:off x="457200" y="1752600"/>
            <a:ext cx="8229600" cy="3886200"/>
          </a:xfrm>
        </p:spPr>
        <p:txBody>
          <a:bodyPr/>
          <a:lstStyle/>
          <a:p>
            <a:pPr eaLnBrk="1" hangingPunct="1"/>
            <a:r>
              <a:rPr lang="en-US" altLang="en-US" b="1" dirty="0"/>
              <a:t>Single-location installation</a:t>
            </a:r>
            <a:r>
              <a:rPr lang="en-US" altLang="en-US" dirty="0"/>
              <a:t>: trying out an information system at one site and using the experience to decide if and how the new system should be deployed throughout the organization</a:t>
            </a:r>
          </a:p>
          <a:p>
            <a:pPr eaLnBrk="1" hangingPunct="1"/>
            <a:r>
              <a:rPr lang="en-US" altLang="en-US" dirty="0"/>
              <a:t>Also known as location or pilot installation</a:t>
            </a:r>
          </a:p>
        </p:txBody>
      </p:sp>
    </p:spTree>
    <p:extLst>
      <p:ext uri="{BB962C8B-B14F-4D97-AF65-F5344CB8AC3E}">
        <p14:creationId xmlns:p14="http://schemas.microsoft.com/office/powerpoint/2010/main" val="137883510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en-US"/>
              <a:t>Learning Objectives (Cont.)</a:t>
            </a:r>
          </a:p>
        </p:txBody>
      </p:sp>
      <p:sp>
        <p:nvSpPr>
          <p:cNvPr id="4102" name="Rectangle 3"/>
          <p:cNvSpPr>
            <a:spLocks noGrp="1" noChangeArrowheads="1"/>
          </p:cNvSpPr>
          <p:nvPr>
            <p:ph type="body" idx="1"/>
          </p:nvPr>
        </p:nvSpPr>
        <p:spPr/>
        <p:txBody>
          <a:bodyPr/>
          <a:lstStyle/>
          <a:p>
            <a:pPr eaLnBrk="1" hangingPunct="1">
              <a:buClr>
                <a:srgbClr val="BA2212"/>
              </a:buClr>
              <a:buFont typeface="Wingdings" panose="05000000000000000000" pitchFamily="2" charset="2"/>
              <a:buChar char="ü"/>
            </a:pPr>
            <a:r>
              <a:rPr lang="en-US" altLang="en-US" sz="2800" dirty="0"/>
              <a:t>Explain why system implementation sometimes fails.</a:t>
            </a:r>
          </a:p>
          <a:p>
            <a:pPr eaLnBrk="1" hangingPunct="1">
              <a:buClr>
                <a:srgbClr val="BA2212"/>
              </a:buClr>
              <a:buFont typeface="Wingdings" panose="05000000000000000000" pitchFamily="2" charset="2"/>
              <a:buChar char="ü"/>
            </a:pPr>
            <a:r>
              <a:rPr lang="en-US" altLang="en-US" sz="2800" dirty="0"/>
              <a:t>Describe the threats to system security and remedies that can be applied.</a:t>
            </a:r>
          </a:p>
          <a:p>
            <a:pPr eaLnBrk="1" hangingPunct="1">
              <a:buClr>
                <a:srgbClr val="BA2212"/>
              </a:buClr>
              <a:buFont typeface="Wingdings" panose="05000000000000000000" pitchFamily="2" charset="2"/>
              <a:buChar char="ü"/>
            </a:pPr>
            <a:r>
              <a:rPr lang="en-US" altLang="en-US" sz="2800" dirty="0"/>
              <a:t>Show how traditional implementation issues apply to electronic commerce applications.</a:t>
            </a:r>
          </a:p>
        </p:txBody>
      </p:sp>
    </p:spTree>
    <p:extLst>
      <p:ext uri="{BB962C8B-B14F-4D97-AF65-F5344CB8AC3E}">
        <p14:creationId xmlns:p14="http://schemas.microsoft.com/office/powerpoint/2010/main" val="298664015"/>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pPr eaLnBrk="1" hangingPunct="1"/>
            <a:r>
              <a:rPr lang="en-US" altLang="en-US"/>
              <a:t>Single-Location Installation (cont.)</a:t>
            </a:r>
          </a:p>
        </p:txBody>
      </p:sp>
      <p:pic>
        <p:nvPicPr>
          <p:cNvPr id="32774" name="Picture 7"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133600"/>
            <a:ext cx="61245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219200" y="5334000"/>
            <a:ext cx="7315200" cy="923330"/>
          </a:xfrm>
          <a:prstGeom prst="rect">
            <a:avLst/>
          </a:prstGeom>
        </p:spPr>
        <p:txBody>
          <a:bodyPr wrap="square">
            <a:spAutoFit/>
          </a:bodyPr>
          <a:lstStyle/>
          <a:p>
            <a:r>
              <a:rPr lang="en-US" b="1" dirty="0"/>
              <a:t>Figure 13-6</a:t>
            </a:r>
          </a:p>
          <a:p>
            <a:r>
              <a:rPr lang="en-US" dirty="0"/>
              <a:t>Comparison of installation strategies</a:t>
            </a:r>
          </a:p>
          <a:p>
            <a:r>
              <a:rPr lang="en-US" dirty="0"/>
              <a:t>c) Single-location installation (with direct installation at each location)</a:t>
            </a:r>
          </a:p>
        </p:txBody>
      </p:sp>
    </p:spTree>
    <p:extLst>
      <p:ext uri="{BB962C8B-B14F-4D97-AF65-F5344CB8AC3E}">
        <p14:creationId xmlns:p14="http://schemas.microsoft.com/office/powerpoint/2010/main" val="1530366720"/>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pPr eaLnBrk="1" hangingPunct="1"/>
            <a:r>
              <a:rPr lang="en-US" altLang="en-US"/>
              <a:t>Phased Installation</a:t>
            </a:r>
          </a:p>
        </p:txBody>
      </p:sp>
      <p:sp>
        <p:nvSpPr>
          <p:cNvPr id="33796" name="Content Placeholder 2"/>
          <p:cNvSpPr>
            <a:spLocks noGrp="1"/>
          </p:cNvSpPr>
          <p:nvPr>
            <p:ph idx="1"/>
          </p:nvPr>
        </p:nvSpPr>
        <p:spPr>
          <a:xfrm>
            <a:off x="457200" y="1752600"/>
            <a:ext cx="8229600" cy="3886200"/>
          </a:xfrm>
        </p:spPr>
        <p:txBody>
          <a:bodyPr/>
          <a:lstStyle/>
          <a:p>
            <a:pPr eaLnBrk="1" hangingPunct="1"/>
            <a:r>
              <a:rPr lang="en-US" altLang="en-US" b="1"/>
              <a:t>Phased Installation</a:t>
            </a:r>
            <a:r>
              <a:rPr lang="en-US" altLang="en-US"/>
              <a:t>: changing from the old information system to the new one incrementally, starting with one or a few functional components and then gradually extending the installation to cover the whole new system</a:t>
            </a:r>
          </a:p>
        </p:txBody>
      </p:sp>
    </p:spTree>
    <p:extLst>
      <p:ext uri="{BB962C8B-B14F-4D97-AF65-F5344CB8AC3E}">
        <p14:creationId xmlns:p14="http://schemas.microsoft.com/office/powerpoint/2010/main" val="3049990085"/>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pPr eaLnBrk="1" hangingPunct="1"/>
            <a:r>
              <a:rPr lang="en-US" altLang="en-US"/>
              <a:t>Phased Installation (cont.)</a:t>
            </a:r>
          </a:p>
        </p:txBody>
      </p:sp>
      <p:pic>
        <p:nvPicPr>
          <p:cNvPr id="34822" name="Picture 7"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981200"/>
            <a:ext cx="73358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43000" y="5061735"/>
            <a:ext cx="7315200" cy="923330"/>
          </a:xfrm>
          <a:prstGeom prst="rect">
            <a:avLst/>
          </a:prstGeom>
        </p:spPr>
        <p:txBody>
          <a:bodyPr wrap="square">
            <a:spAutoFit/>
          </a:bodyPr>
          <a:lstStyle/>
          <a:p>
            <a:r>
              <a:rPr lang="en-US" b="1" dirty="0"/>
              <a:t>Figure 13-6</a:t>
            </a:r>
          </a:p>
          <a:p>
            <a:r>
              <a:rPr lang="en-US" dirty="0"/>
              <a:t>Comparison of installation strategies</a:t>
            </a:r>
          </a:p>
          <a:p>
            <a:r>
              <a:rPr lang="en-US" dirty="0"/>
              <a:t>(d) Phased installation</a:t>
            </a:r>
          </a:p>
        </p:txBody>
      </p:sp>
    </p:spTree>
    <p:extLst>
      <p:ext uri="{BB962C8B-B14F-4D97-AF65-F5344CB8AC3E}">
        <p14:creationId xmlns:p14="http://schemas.microsoft.com/office/powerpoint/2010/main" val="588279356"/>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ltLang="en-US"/>
              <a:t>Planning Installation</a:t>
            </a:r>
          </a:p>
        </p:txBody>
      </p:sp>
      <p:sp>
        <p:nvSpPr>
          <p:cNvPr id="35846" name="Rectangle 3"/>
          <p:cNvSpPr>
            <a:spLocks noGrp="1" noChangeArrowheads="1"/>
          </p:cNvSpPr>
          <p:nvPr>
            <p:ph type="body" idx="1"/>
          </p:nvPr>
        </p:nvSpPr>
        <p:spPr>
          <a:xfrm>
            <a:off x="457200" y="1905000"/>
            <a:ext cx="8229600" cy="3886200"/>
          </a:xfrm>
        </p:spPr>
        <p:txBody>
          <a:bodyPr/>
          <a:lstStyle/>
          <a:p>
            <a:pPr eaLnBrk="1" hangingPunct="1"/>
            <a:r>
              <a:rPr lang="en-US" altLang="en-US" sz="4000" dirty="0"/>
              <a:t>Considerations</a:t>
            </a:r>
          </a:p>
          <a:p>
            <a:pPr lvl="1" eaLnBrk="1" hangingPunct="1"/>
            <a:r>
              <a:rPr lang="en-US" altLang="en-US" sz="3600" dirty="0"/>
              <a:t>Data conversion</a:t>
            </a:r>
          </a:p>
          <a:p>
            <a:pPr lvl="2" eaLnBrk="1" hangingPunct="1"/>
            <a:r>
              <a:rPr lang="en-US" altLang="en-US" sz="3200" dirty="0"/>
              <a:t>Error correction</a:t>
            </a:r>
          </a:p>
          <a:p>
            <a:pPr lvl="2" eaLnBrk="1" hangingPunct="1"/>
            <a:r>
              <a:rPr lang="en-US" altLang="en-US" sz="3200" dirty="0"/>
              <a:t>Loading from current system</a:t>
            </a:r>
          </a:p>
          <a:p>
            <a:pPr lvl="1" eaLnBrk="1" hangingPunct="1"/>
            <a:r>
              <a:rPr lang="en-US" altLang="en-US" sz="3600" dirty="0"/>
              <a:t>Planned system shutdown (Off hours are used for installations)</a:t>
            </a:r>
          </a:p>
          <a:p>
            <a:pPr lvl="1" eaLnBrk="1" hangingPunct="1"/>
            <a:r>
              <a:rPr lang="en-US" altLang="en-US" sz="3600" dirty="0"/>
              <a:t>Business cycle of organization</a:t>
            </a:r>
          </a:p>
          <a:p>
            <a:pPr lvl="1" eaLnBrk="1" hangingPunct="1">
              <a:buFont typeface="Wingdings" panose="05000000000000000000" pitchFamily="2" charset="2"/>
              <a:buNone/>
            </a:pPr>
            <a:endParaRPr lang="en-US" altLang="en-US" sz="3600" dirty="0"/>
          </a:p>
          <a:p>
            <a:pPr eaLnBrk="1" hangingPunct="1"/>
            <a:endParaRPr lang="en-US" altLang="en-US" sz="4000" dirty="0"/>
          </a:p>
        </p:txBody>
      </p:sp>
    </p:spTree>
    <p:extLst>
      <p:ext uri="{BB962C8B-B14F-4D97-AF65-F5344CB8AC3E}">
        <p14:creationId xmlns:p14="http://schemas.microsoft.com/office/powerpoint/2010/main" val="1678995486"/>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pPr eaLnBrk="1" hangingPunct="1"/>
            <a:r>
              <a:rPr lang="en-US" altLang="en-US"/>
              <a:t>Documenting the System</a:t>
            </a:r>
          </a:p>
        </p:txBody>
      </p:sp>
      <p:sp>
        <p:nvSpPr>
          <p:cNvPr id="36868" name="Content Placeholder 2"/>
          <p:cNvSpPr>
            <a:spLocks noGrp="1"/>
          </p:cNvSpPr>
          <p:nvPr>
            <p:ph idx="1"/>
          </p:nvPr>
        </p:nvSpPr>
        <p:spPr/>
        <p:txBody>
          <a:bodyPr/>
          <a:lstStyle/>
          <a:p>
            <a:pPr eaLnBrk="1" hangingPunct="1"/>
            <a:r>
              <a:rPr lang="en-US" altLang="en-US" b="1"/>
              <a:t>System documentation</a:t>
            </a:r>
            <a:r>
              <a:rPr lang="en-US" altLang="en-US"/>
              <a:t>: detailed information about a system’s design specifications, its internal workings, and its functionality</a:t>
            </a:r>
          </a:p>
          <a:p>
            <a:pPr eaLnBrk="1" hangingPunct="1"/>
            <a:r>
              <a:rPr lang="en-US" altLang="en-US" b="1"/>
              <a:t>User documentation</a:t>
            </a:r>
            <a:r>
              <a:rPr lang="en-US" altLang="en-US"/>
              <a:t>: written or other visual information about an application system, how it works, and how to use it</a:t>
            </a:r>
          </a:p>
        </p:txBody>
      </p:sp>
    </p:spTree>
    <p:extLst>
      <p:ext uri="{BB962C8B-B14F-4D97-AF65-F5344CB8AC3E}">
        <p14:creationId xmlns:p14="http://schemas.microsoft.com/office/powerpoint/2010/main" val="4293008071"/>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304800" y="761999"/>
            <a:ext cx="8610600" cy="5457241"/>
          </a:xfrm>
          <a:prstGeom prst="rect">
            <a:avLst/>
          </a:prstGeom>
        </p:spPr>
      </p:pic>
    </p:spTree>
    <p:extLst>
      <p:ext uri="{BB962C8B-B14F-4D97-AF65-F5344CB8AC3E}">
        <p14:creationId xmlns:p14="http://schemas.microsoft.com/office/powerpoint/2010/main" val="1928487078"/>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p:cNvSpPr>
            <a:spLocks noGrp="1"/>
          </p:cNvSpPr>
          <p:nvPr>
            <p:ph type="title"/>
          </p:nvPr>
        </p:nvSpPr>
        <p:spPr/>
        <p:txBody>
          <a:bodyPr/>
          <a:lstStyle/>
          <a:p>
            <a:pPr eaLnBrk="1" hangingPunct="1"/>
            <a:r>
              <a:rPr lang="en-US" altLang="en-US"/>
              <a:t>Training and Supporting Users</a:t>
            </a:r>
          </a:p>
        </p:txBody>
      </p:sp>
      <p:sp>
        <p:nvSpPr>
          <p:cNvPr id="41988" name="Content Placeholder 2"/>
          <p:cNvSpPr>
            <a:spLocks noGrp="1"/>
          </p:cNvSpPr>
          <p:nvPr>
            <p:ph idx="1"/>
          </p:nvPr>
        </p:nvSpPr>
        <p:spPr/>
        <p:txBody>
          <a:bodyPr/>
          <a:lstStyle/>
          <a:p>
            <a:pPr eaLnBrk="1" hangingPunct="1"/>
            <a:r>
              <a:rPr lang="en-US" altLang="en-US" b="1"/>
              <a:t>Support</a:t>
            </a:r>
            <a:r>
              <a:rPr lang="en-US" altLang="en-US"/>
              <a:t>: providing ongoing educational and problem-solving assistance to information system users </a:t>
            </a:r>
          </a:p>
          <a:p>
            <a:pPr eaLnBrk="1" hangingPunct="1"/>
            <a:r>
              <a:rPr lang="en-US" altLang="en-US"/>
              <a:t>For in-house developed systems, support materials and jobs will have to be prepared or designed as part of the implementation process.</a:t>
            </a:r>
          </a:p>
        </p:txBody>
      </p:sp>
    </p:spTree>
    <p:extLst>
      <p:ext uri="{BB962C8B-B14F-4D97-AF65-F5344CB8AC3E}">
        <p14:creationId xmlns:p14="http://schemas.microsoft.com/office/powerpoint/2010/main" val="1825370021"/>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609600" y="457200"/>
            <a:ext cx="7772400" cy="1219200"/>
          </a:xfrm>
        </p:spPr>
        <p:txBody>
          <a:bodyPr/>
          <a:lstStyle/>
          <a:p>
            <a:pPr eaLnBrk="1" hangingPunct="1"/>
            <a:r>
              <a:rPr lang="en-US" altLang="en-US" sz="4000"/>
              <a:t>Training Information Systems Users</a:t>
            </a:r>
          </a:p>
        </p:txBody>
      </p:sp>
      <p:sp>
        <p:nvSpPr>
          <p:cNvPr id="43014" name="Rectangle 3"/>
          <p:cNvSpPr>
            <a:spLocks noGrp="1" noChangeArrowheads="1"/>
          </p:cNvSpPr>
          <p:nvPr>
            <p:ph type="body" idx="1"/>
          </p:nvPr>
        </p:nvSpPr>
        <p:spPr>
          <a:xfrm>
            <a:off x="457200" y="1676400"/>
            <a:ext cx="8229600" cy="4191000"/>
          </a:xfrm>
        </p:spPr>
        <p:txBody>
          <a:bodyPr/>
          <a:lstStyle/>
          <a:p>
            <a:pPr marL="609600" indent="-609600" eaLnBrk="1" hangingPunct="1"/>
            <a:r>
              <a:rPr lang="en-US" altLang="en-US" sz="2400" dirty="0"/>
              <a:t>Potential training topics</a:t>
            </a:r>
          </a:p>
          <a:p>
            <a:pPr marL="990600" lvl="1" indent="-533400" eaLnBrk="1" hangingPunct="1"/>
            <a:r>
              <a:rPr lang="en-US" altLang="en-US" sz="2400" dirty="0"/>
              <a:t>Use of the system (e.g., </a:t>
            </a:r>
            <a:r>
              <a:rPr lang="en-US" sz="2400" dirty="0"/>
              <a:t>how to enter a class registration request)</a:t>
            </a:r>
            <a:endParaRPr lang="en-US" altLang="en-US" sz="2400" dirty="0"/>
          </a:p>
          <a:p>
            <a:pPr marL="990600" lvl="1" indent="-533400" eaLnBrk="1" hangingPunct="1"/>
            <a:r>
              <a:rPr lang="en-US" altLang="en-US" sz="2400" dirty="0"/>
              <a:t>General computer concepts</a:t>
            </a:r>
          </a:p>
          <a:p>
            <a:pPr marL="990600" lvl="1" indent="-533400" eaLnBrk="1" hangingPunct="1"/>
            <a:r>
              <a:rPr lang="en-US" altLang="en-US" sz="2400" dirty="0"/>
              <a:t>Information system concepts</a:t>
            </a:r>
          </a:p>
          <a:p>
            <a:pPr marL="990600" lvl="1" indent="-533400" eaLnBrk="1" hangingPunct="1"/>
            <a:r>
              <a:rPr lang="en-US" altLang="en-US" sz="2400" dirty="0"/>
              <a:t>Organizational concepts</a:t>
            </a:r>
            <a:r>
              <a:rPr lang="en-US" sz="2400" dirty="0"/>
              <a:t>(e.g., FIFO inventory accounting)</a:t>
            </a:r>
            <a:endParaRPr lang="en-US" altLang="en-US" sz="2400" dirty="0"/>
          </a:p>
          <a:p>
            <a:pPr marL="990600" lvl="1" indent="-533400" eaLnBrk="1" hangingPunct="1"/>
            <a:r>
              <a:rPr lang="en-US" altLang="en-US" sz="2400" dirty="0"/>
              <a:t>System management</a:t>
            </a:r>
          </a:p>
          <a:p>
            <a:pPr marL="990600" lvl="1" indent="-533400" eaLnBrk="1" hangingPunct="1"/>
            <a:r>
              <a:rPr lang="en-US" altLang="en-US" sz="2400" dirty="0"/>
              <a:t>System installation</a:t>
            </a:r>
            <a:r>
              <a:rPr lang="en-US" sz="2400" dirty="0"/>
              <a:t>(e.g., how to reconcile current and new systems during phased installation)</a:t>
            </a:r>
            <a:endParaRPr lang="en-US" altLang="en-US" sz="2400" dirty="0"/>
          </a:p>
        </p:txBody>
      </p:sp>
    </p:spTree>
    <p:extLst>
      <p:ext uri="{BB962C8B-B14F-4D97-AF65-F5344CB8AC3E}">
        <p14:creationId xmlns:p14="http://schemas.microsoft.com/office/powerpoint/2010/main" val="1391651813"/>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p:cNvSpPr>
          <p:nvPr>
            <p:ph type="title"/>
          </p:nvPr>
        </p:nvSpPr>
        <p:spPr/>
        <p:txBody>
          <a:bodyPr/>
          <a:lstStyle/>
          <a:p>
            <a:r>
              <a:rPr lang="en-US" altLang="en-US"/>
              <a:t>Types of Training Methods</a:t>
            </a:r>
          </a:p>
        </p:txBody>
      </p:sp>
      <p:sp>
        <p:nvSpPr>
          <p:cNvPr id="44036" name="Content Placeholder 2"/>
          <p:cNvSpPr>
            <a:spLocks noGrp="1"/>
          </p:cNvSpPr>
          <p:nvPr>
            <p:ph idx="1"/>
          </p:nvPr>
        </p:nvSpPr>
        <p:spPr>
          <a:xfrm>
            <a:off x="457200" y="1752600"/>
            <a:ext cx="8229600" cy="3886200"/>
          </a:xfrm>
        </p:spPr>
        <p:txBody>
          <a:bodyPr/>
          <a:lstStyle/>
          <a:p>
            <a:r>
              <a:rPr lang="en-US" altLang="en-US"/>
              <a:t>Resident expert</a:t>
            </a:r>
          </a:p>
          <a:p>
            <a:r>
              <a:rPr lang="en-US" altLang="en-US"/>
              <a:t>Traditional instructor-led classroom training</a:t>
            </a:r>
          </a:p>
          <a:p>
            <a:r>
              <a:rPr lang="en-US" altLang="en-US"/>
              <a:t>E-learning, distance learning</a:t>
            </a:r>
          </a:p>
          <a:p>
            <a:r>
              <a:rPr lang="en-US" altLang="en-US"/>
              <a:t>Blended learning (instructor plus e-learning)</a:t>
            </a:r>
          </a:p>
          <a:p>
            <a:r>
              <a:rPr lang="en-US" altLang="en-US"/>
              <a:t>Software help components</a:t>
            </a:r>
          </a:p>
          <a:p>
            <a:r>
              <a:rPr lang="en-US" altLang="en-US"/>
              <a:t>External sources (e.g. vendors)</a:t>
            </a:r>
          </a:p>
        </p:txBody>
      </p:sp>
    </p:spTree>
    <p:extLst>
      <p:ext uri="{BB962C8B-B14F-4D97-AF65-F5344CB8AC3E}">
        <p14:creationId xmlns:p14="http://schemas.microsoft.com/office/powerpoint/2010/main" val="3124442757"/>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a:xfrm>
            <a:off x="457200" y="457200"/>
            <a:ext cx="8229600" cy="1279525"/>
          </a:xfrm>
        </p:spPr>
        <p:txBody>
          <a:bodyPr/>
          <a:lstStyle/>
          <a:p>
            <a:pPr eaLnBrk="1" hangingPunct="1"/>
            <a:r>
              <a:rPr lang="en-US" altLang="en-US" sz="4000"/>
              <a:t>Supporting Information Systems Users</a:t>
            </a:r>
          </a:p>
        </p:txBody>
      </p:sp>
      <p:sp>
        <p:nvSpPr>
          <p:cNvPr id="46086" name="Rectangle 3"/>
          <p:cNvSpPr>
            <a:spLocks noGrp="1" noChangeArrowheads="1"/>
          </p:cNvSpPr>
          <p:nvPr>
            <p:ph type="body" idx="1"/>
          </p:nvPr>
        </p:nvSpPr>
        <p:spPr>
          <a:xfrm>
            <a:off x="685800" y="1981200"/>
            <a:ext cx="7772400" cy="3810000"/>
          </a:xfrm>
        </p:spPr>
        <p:txBody>
          <a:bodyPr/>
          <a:lstStyle/>
          <a:p>
            <a:pPr eaLnBrk="1" hangingPunct="1"/>
            <a:r>
              <a:rPr lang="en-US" altLang="en-US"/>
              <a:t>Support is important to users, but has often been inadequate.</a:t>
            </a:r>
          </a:p>
          <a:p>
            <a:pPr eaLnBrk="1" hangingPunct="1"/>
            <a:r>
              <a:rPr lang="en-US" altLang="en-US"/>
              <a:t>Providing support can be expensive and time-consuming.</a:t>
            </a:r>
          </a:p>
          <a:p>
            <a:pPr eaLnBrk="1" hangingPunct="1"/>
            <a:r>
              <a:rPr lang="en-US" altLang="en-US"/>
              <a:t>Vendors usually charge for their support, using 900- numbers, or charge a fee for unlimited or monthly support.</a:t>
            </a:r>
          </a:p>
        </p:txBody>
      </p:sp>
    </p:spTree>
    <p:extLst>
      <p:ext uri="{BB962C8B-B14F-4D97-AF65-F5344CB8AC3E}">
        <p14:creationId xmlns:p14="http://schemas.microsoft.com/office/powerpoint/2010/main" val="69445219"/>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92113"/>
            <a:ext cx="6103938" cy="608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7"/>
          <p:cNvSpPr>
            <a:spLocks noChangeArrowheads="1"/>
          </p:cNvSpPr>
          <p:nvPr/>
        </p:nvSpPr>
        <p:spPr bwMode="auto">
          <a:xfrm>
            <a:off x="6019800" y="3429000"/>
            <a:ext cx="2743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13-1</a:t>
            </a:r>
          </a:p>
          <a:p>
            <a:pPr eaLnBrk="1" hangingPunct="1"/>
            <a:r>
              <a:rPr lang="en-US" altLang="en-US"/>
              <a:t>Systems development life cycle with the implementation phase highlighted</a:t>
            </a:r>
          </a:p>
        </p:txBody>
      </p:sp>
    </p:spTree>
    <p:extLst>
      <p:ext uri="{BB962C8B-B14F-4D97-AF65-F5344CB8AC3E}">
        <p14:creationId xmlns:p14="http://schemas.microsoft.com/office/powerpoint/2010/main" val="2173828151"/>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p:cNvSpPr>
            <a:spLocks noGrp="1"/>
          </p:cNvSpPr>
          <p:nvPr>
            <p:ph type="title"/>
          </p:nvPr>
        </p:nvSpPr>
        <p:spPr/>
        <p:txBody>
          <a:bodyPr/>
          <a:lstStyle/>
          <a:p>
            <a:pPr eaLnBrk="1" hangingPunct="1"/>
            <a:r>
              <a:rPr lang="en-US" altLang="en-US"/>
              <a:t>Automating Support</a:t>
            </a:r>
          </a:p>
        </p:txBody>
      </p:sp>
      <p:sp>
        <p:nvSpPr>
          <p:cNvPr id="47108" name="Content Placeholder 2"/>
          <p:cNvSpPr>
            <a:spLocks noGrp="1"/>
          </p:cNvSpPr>
          <p:nvPr>
            <p:ph idx="1"/>
          </p:nvPr>
        </p:nvSpPr>
        <p:spPr>
          <a:xfrm>
            <a:off x="457200" y="1752600"/>
            <a:ext cx="8382000" cy="3886200"/>
          </a:xfrm>
        </p:spPr>
        <p:txBody>
          <a:bodyPr/>
          <a:lstStyle/>
          <a:p>
            <a:pPr eaLnBrk="1" hangingPunct="1"/>
            <a:r>
              <a:rPr lang="en-US" altLang="en-US" sz="4000" dirty="0"/>
              <a:t>One approach is through automation.</a:t>
            </a:r>
          </a:p>
          <a:p>
            <a:pPr lvl="1" eaLnBrk="1" hangingPunct="1"/>
            <a:r>
              <a:rPr lang="en-US" altLang="en-US" sz="3600" dirty="0"/>
              <a:t>Internet-based online support forums and documentation</a:t>
            </a:r>
          </a:p>
          <a:p>
            <a:pPr lvl="1" eaLnBrk="1" hangingPunct="1"/>
            <a:r>
              <a:rPr lang="en-US" altLang="en-US" sz="3600" dirty="0"/>
              <a:t>Voice response systems</a:t>
            </a:r>
          </a:p>
          <a:p>
            <a:pPr lvl="1" eaLnBrk="1" hangingPunct="1"/>
            <a:r>
              <a:rPr lang="en-US" altLang="en-US" sz="3600" dirty="0"/>
              <a:t>Knowledge bases</a:t>
            </a:r>
          </a:p>
        </p:txBody>
      </p:sp>
    </p:spTree>
    <p:extLst>
      <p:ext uri="{BB962C8B-B14F-4D97-AF65-F5344CB8AC3E}">
        <p14:creationId xmlns:p14="http://schemas.microsoft.com/office/powerpoint/2010/main" val="321933243"/>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457200" y="457200"/>
            <a:ext cx="8229600" cy="1143000"/>
          </a:xfrm>
        </p:spPr>
        <p:txBody>
          <a:bodyPr/>
          <a:lstStyle/>
          <a:p>
            <a:pPr eaLnBrk="1" hangingPunct="1"/>
            <a:r>
              <a:rPr lang="en-US" altLang="en-US" sz="3600"/>
              <a:t>Providing Support Through a Help Desk</a:t>
            </a:r>
          </a:p>
        </p:txBody>
      </p:sp>
      <p:sp>
        <p:nvSpPr>
          <p:cNvPr id="48134" name="Rectangle 3"/>
          <p:cNvSpPr>
            <a:spLocks noGrp="1" noChangeArrowheads="1"/>
          </p:cNvSpPr>
          <p:nvPr>
            <p:ph type="body" idx="1"/>
          </p:nvPr>
        </p:nvSpPr>
        <p:spPr>
          <a:xfrm>
            <a:off x="838200" y="2057400"/>
            <a:ext cx="7772400" cy="3962400"/>
          </a:xfrm>
        </p:spPr>
        <p:txBody>
          <a:bodyPr/>
          <a:lstStyle/>
          <a:p>
            <a:pPr eaLnBrk="1" hangingPunct="1"/>
            <a:r>
              <a:rPr lang="en-US" altLang="en-US" b="1"/>
              <a:t>Help desk</a:t>
            </a:r>
            <a:r>
              <a:rPr lang="en-US" altLang="en-US"/>
              <a:t>: a single point of contact for all user inquiries and problems about a particular information system or for all users in a particular department</a:t>
            </a:r>
          </a:p>
        </p:txBody>
      </p:sp>
    </p:spTree>
    <p:extLst>
      <p:ext uri="{BB962C8B-B14F-4D97-AF65-F5344CB8AC3E}">
        <p14:creationId xmlns:p14="http://schemas.microsoft.com/office/powerpoint/2010/main" val="3407597334"/>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457200" y="533400"/>
            <a:ext cx="8229600" cy="1143000"/>
          </a:xfrm>
        </p:spPr>
        <p:txBody>
          <a:bodyPr/>
          <a:lstStyle/>
          <a:p>
            <a:pPr eaLnBrk="1" hangingPunct="1"/>
            <a:r>
              <a:rPr lang="en-US" altLang="en-US" sz="3600"/>
              <a:t>Providing Support Through a Help Desk (Cont.)</a:t>
            </a:r>
          </a:p>
        </p:txBody>
      </p:sp>
      <p:sp>
        <p:nvSpPr>
          <p:cNvPr id="49158" name="Rectangle 3"/>
          <p:cNvSpPr>
            <a:spLocks noGrp="1" noChangeArrowheads="1"/>
          </p:cNvSpPr>
          <p:nvPr>
            <p:ph type="body" idx="1"/>
          </p:nvPr>
        </p:nvSpPr>
        <p:spPr>
          <a:xfrm>
            <a:off x="838200" y="1905000"/>
            <a:ext cx="7772400" cy="4114800"/>
          </a:xfrm>
        </p:spPr>
        <p:txBody>
          <a:bodyPr/>
          <a:lstStyle/>
          <a:p>
            <a:pPr eaLnBrk="1" hangingPunct="1"/>
            <a:r>
              <a:rPr lang="en-US" altLang="en-US" sz="3600"/>
              <a:t>Requires</a:t>
            </a:r>
          </a:p>
          <a:p>
            <a:pPr lvl="1" eaLnBrk="1" hangingPunct="1"/>
            <a:r>
              <a:rPr lang="en-US" altLang="en-US" sz="3200" i="1"/>
              <a:t>Technical skills</a:t>
            </a:r>
            <a:r>
              <a:rPr lang="en-US" altLang="en-US" sz="3200"/>
              <a:t>: extensive knowledge about how to use the system and typical problems that can be encountered</a:t>
            </a:r>
          </a:p>
          <a:p>
            <a:pPr lvl="1" eaLnBrk="1" hangingPunct="1"/>
            <a:r>
              <a:rPr lang="en-US" altLang="en-US" sz="3200" i="1"/>
              <a:t>People skills</a:t>
            </a:r>
            <a:r>
              <a:rPr lang="en-US" altLang="en-US" sz="3200"/>
              <a:t>: good listening and communication, dealing with complaints and frustrations</a:t>
            </a:r>
          </a:p>
        </p:txBody>
      </p:sp>
    </p:spTree>
    <p:extLst>
      <p:ext uri="{BB962C8B-B14F-4D97-AF65-F5344CB8AC3E}">
        <p14:creationId xmlns:p14="http://schemas.microsoft.com/office/powerpoint/2010/main" val="577291620"/>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pPr eaLnBrk="1" hangingPunct="1"/>
            <a:r>
              <a:rPr lang="en-US" altLang="en-US"/>
              <a:t>Support Issues for the Analyst to Consider</a:t>
            </a:r>
          </a:p>
        </p:txBody>
      </p:sp>
      <p:sp>
        <p:nvSpPr>
          <p:cNvPr id="50182" name="Rectangle 3"/>
          <p:cNvSpPr>
            <a:spLocks noGrp="1" noChangeArrowheads="1"/>
          </p:cNvSpPr>
          <p:nvPr>
            <p:ph type="body" idx="1"/>
          </p:nvPr>
        </p:nvSpPr>
        <p:spPr>
          <a:xfrm>
            <a:off x="609600" y="2133600"/>
            <a:ext cx="7696200" cy="3886200"/>
          </a:xfrm>
        </p:spPr>
        <p:txBody>
          <a:bodyPr/>
          <a:lstStyle/>
          <a:p>
            <a:pPr eaLnBrk="1" hangingPunct="1"/>
            <a:r>
              <a:rPr lang="en-US" altLang="en-US"/>
              <a:t>User questions and problems</a:t>
            </a:r>
          </a:p>
          <a:p>
            <a:pPr eaLnBrk="1" hangingPunct="1"/>
            <a:r>
              <a:rPr lang="en-US" altLang="en-US"/>
              <a:t>Recovery and backup</a:t>
            </a:r>
          </a:p>
          <a:p>
            <a:pPr eaLnBrk="1" hangingPunct="1"/>
            <a:r>
              <a:rPr lang="en-US" altLang="en-US"/>
              <a:t>Disaster recovery</a:t>
            </a:r>
          </a:p>
          <a:p>
            <a:pPr eaLnBrk="1" hangingPunct="1"/>
            <a:r>
              <a:rPr lang="en-US" altLang="en-US"/>
              <a:t>PC maintenance</a:t>
            </a:r>
          </a:p>
          <a:p>
            <a:pPr eaLnBrk="1" hangingPunct="1"/>
            <a:r>
              <a:rPr lang="en-US" altLang="en-US"/>
              <a:t>Writing newsletters</a:t>
            </a:r>
          </a:p>
          <a:p>
            <a:pPr eaLnBrk="1" hangingPunct="1"/>
            <a:r>
              <a:rPr lang="en-US" altLang="en-US"/>
              <a:t>Setting up user groups</a:t>
            </a:r>
          </a:p>
        </p:txBody>
      </p:sp>
    </p:spTree>
    <p:extLst>
      <p:ext uri="{BB962C8B-B14F-4D97-AF65-F5344CB8AC3E}">
        <p14:creationId xmlns:p14="http://schemas.microsoft.com/office/powerpoint/2010/main" val="3656273483"/>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p:cNvSpPr>
            <a:spLocks noGrp="1"/>
          </p:cNvSpPr>
          <p:nvPr>
            <p:ph type="title"/>
          </p:nvPr>
        </p:nvSpPr>
        <p:spPr/>
        <p:txBody>
          <a:bodyPr/>
          <a:lstStyle/>
          <a:p>
            <a:r>
              <a:rPr lang="en-US" altLang="en-US"/>
              <a:t>Factors Influencing System Use</a:t>
            </a:r>
          </a:p>
        </p:txBody>
      </p:sp>
      <p:sp>
        <p:nvSpPr>
          <p:cNvPr id="52228" name="Content Placeholder 2"/>
          <p:cNvSpPr>
            <a:spLocks noGrp="1"/>
          </p:cNvSpPr>
          <p:nvPr>
            <p:ph idx="1"/>
          </p:nvPr>
        </p:nvSpPr>
        <p:spPr>
          <a:xfrm>
            <a:off x="762000" y="1905000"/>
            <a:ext cx="7924800" cy="3886200"/>
          </a:xfrm>
        </p:spPr>
        <p:txBody>
          <a:bodyPr/>
          <a:lstStyle/>
          <a:p>
            <a:r>
              <a:rPr lang="en-US" altLang="en-US"/>
              <a:t>Personal stake of users</a:t>
            </a:r>
          </a:p>
          <a:p>
            <a:r>
              <a:rPr lang="en-US" altLang="en-US"/>
              <a:t>System characteristics</a:t>
            </a:r>
          </a:p>
          <a:p>
            <a:r>
              <a:rPr lang="en-US" altLang="en-US"/>
              <a:t>User demographics</a:t>
            </a:r>
          </a:p>
          <a:p>
            <a:r>
              <a:rPr lang="en-US" altLang="en-US"/>
              <a:t>Organizational support</a:t>
            </a:r>
          </a:p>
          <a:p>
            <a:r>
              <a:rPr lang="en-US" altLang="en-US"/>
              <a:t>Performance</a:t>
            </a:r>
          </a:p>
          <a:p>
            <a:r>
              <a:rPr lang="en-US" altLang="en-US"/>
              <a:t>Satisfaction</a:t>
            </a:r>
          </a:p>
        </p:txBody>
      </p:sp>
    </p:spTree>
    <p:extLst>
      <p:ext uri="{BB962C8B-B14F-4D97-AF65-F5344CB8AC3E}">
        <p14:creationId xmlns:p14="http://schemas.microsoft.com/office/powerpoint/2010/main" val="3070066037"/>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524000" y="1676400"/>
            <a:ext cx="7531626" cy="3657600"/>
          </a:xfrm>
          <a:prstGeom prst="rect">
            <a:avLst/>
          </a:prstGeom>
        </p:spPr>
      </p:pic>
      <p:sp>
        <p:nvSpPr>
          <p:cNvPr id="53250" name="Title 6"/>
          <p:cNvSpPr>
            <a:spLocks noGrp="1"/>
          </p:cNvSpPr>
          <p:nvPr>
            <p:ph type="title"/>
          </p:nvPr>
        </p:nvSpPr>
        <p:spPr/>
        <p:txBody>
          <a:bodyPr/>
          <a:lstStyle/>
          <a:p>
            <a:r>
              <a:rPr lang="en-US" altLang="en-US"/>
              <a:t>Success Factors</a:t>
            </a:r>
          </a:p>
        </p:txBody>
      </p:sp>
      <p:sp>
        <p:nvSpPr>
          <p:cNvPr id="53255" name="Rectangle 7"/>
          <p:cNvSpPr>
            <a:spLocks noChangeArrowheads="1"/>
          </p:cNvSpPr>
          <p:nvPr/>
        </p:nvSpPr>
        <p:spPr bwMode="auto">
          <a:xfrm>
            <a:off x="304800" y="4419600"/>
            <a:ext cx="4038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dirty="0"/>
              <a:t>Figure 13-9</a:t>
            </a:r>
          </a:p>
          <a:p>
            <a:r>
              <a:rPr lang="en-US" sz="1600" dirty="0"/>
              <a:t>Implementation success</a:t>
            </a:r>
          </a:p>
          <a:p>
            <a:r>
              <a:rPr lang="en-US" sz="1600" dirty="0"/>
              <a:t>(</a:t>
            </a:r>
            <a:r>
              <a:rPr lang="en-US" sz="1600" i="1" dirty="0"/>
              <a:t>Source: </a:t>
            </a:r>
            <a:r>
              <a:rPr lang="en-US" sz="1600" dirty="0"/>
              <a:t>From Henry C. Lucas (1997)</a:t>
            </a:r>
          </a:p>
          <a:p>
            <a:r>
              <a:rPr lang="en-US" sz="1600" dirty="0"/>
              <a:t>Information Technology for Management.</a:t>
            </a:r>
          </a:p>
          <a:p>
            <a:r>
              <a:rPr lang="en-US" sz="1600" dirty="0"/>
              <a:t>Copyright © 1997 by McGraw-Hill.</a:t>
            </a:r>
          </a:p>
          <a:p>
            <a:r>
              <a:rPr lang="en-US" sz="1600" dirty="0"/>
              <a:t>Reprinted by permission.)</a:t>
            </a:r>
            <a:endParaRPr lang="en-US" altLang="en-US" sz="1600" dirty="0"/>
          </a:p>
        </p:txBody>
      </p:sp>
    </p:spTree>
    <p:extLst>
      <p:ext uri="{BB962C8B-B14F-4D97-AF65-F5344CB8AC3E}">
        <p14:creationId xmlns:p14="http://schemas.microsoft.com/office/powerpoint/2010/main" val="1428719794"/>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a:xfrm>
            <a:off x="533400" y="381000"/>
            <a:ext cx="8229600" cy="1371600"/>
          </a:xfrm>
        </p:spPr>
        <p:txBody>
          <a:bodyPr/>
          <a:lstStyle/>
          <a:p>
            <a:pPr eaLnBrk="1" hangingPunct="1"/>
            <a:r>
              <a:rPr lang="en-US" altLang="en-US"/>
              <a:t>Security Issues</a:t>
            </a:r>
          </a:p>
        </p:txBody>
      </p:sp>
      <p:sp>
        <p:nvSpPr>
          <p:cNvPr id="54276" name="Content Placeholder 2"/>
          <p:cNvSpPr>
            <a:spLocks noGrp="1"/>
          </p:cNvSpPr>
          <p:nvPr>
            <p:ph idx="1"/>
          </p:nvPr>
        </p:nvSpPr>
        <p:spPr>
          <a:xfrm>
            <a:off x="526551" y="1524000"/>
            <a:ext cx="8229600" cy="4267200"/>
          </a:xfrm>
        </p:spPr>
        <p:txBody>
          <a:bodyPr/>
          <a:lstStyle/>
          <a:p>
            <a:pPr eaLnBrk="1" hangingPunct="1"/>
            <a:r>
              <a:rPr lang="en-US" altLang="en-US" dirty="0"/>
              <a:t>Increasingly important issue for organizations and their management</a:t>
            </a:r>
          </a:p>
          <a:p>
            <a:pPr eaLnBrk="1" hangingPunct="1"/>
            <a:r>
              <a:rPr lang="en-US" altLang="en-US" b="1" dirty="0"/>
              <a:t>Mal</a:t>
            </a:r>
            <a:r>
              <a:rPr lang="en-US" altLang="en-US" dirty="0"/>
              <a:t>icious soft</a:t>
            </a:r>
            <a:r>
              <a:rPr lang="en-US" altLang="en-US" b="1" dirty="0"/>
              <a:t>ware</a:t>
            </a:r>
            <a:r>
              <a:rPr lang="en-US" altLang="en-US" dirty="0"/>
              <a:t> (</a:t>
            </a:r>
            <a:r>
              <a:rPr lang="en-US" altLang="en-US" i="1" dirty="0"/>
              <a:t>malware</a:t>
            </a:r>
            <a:r>
              <a:rPr lang="en-US" altLang="en-US" dirty="0"/>
              <a:t>): includes Trojan horses, worms, viruses, and other kinds</a:t>
            </a:r>
          </a:p>
          <a:p>
            <a:pPr eaLnBrk="1" hangingPunct="1"/>
            <a:r>
              <a:rPr lang="en-US" altLang="en-US" dirty="0"/>
              <a:t>External sources of threats include laptop theft, system penetration, and denial of service</a:t>
            </a:r>
          </a:p>
          <a:p>
            <a:pPr eaLnBrk="1" hangingPunct="1"/>
            <a:r>
              <a:rPr lang="en-US" altLang="en-US" dirty="0"/>
              <a:t>Weakest link: the user!</a:t>
            </a:r>
          </a:p>
        </p:txBody>
      </p:sp>
    </p:spTree>
    <p:extLst>
      <p:ext uri="{BB962C8B-B14F-4D97-AF65-F5344CB8AC3E}">
        <p14:creationId xmlns:p14="http://schemas.microsoft.com/office/powerpoint/2010/main" val="2597296195"/>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457200" y="457200"/>
            <a:ext cx="8229600" cy="1279525"/>
          </a:xfrm>
        </p:spPr>
        <p:txBody>
          <a:bodyPr/>
          <a:lstStyle/>
          <a:p>
            <a:pPr eaLnBrk="1" hangingPunct="1"/>
            <a:r>
              <a:rPr lang="en-US" altLang="en-US" sz="4000"/>
              <a:t>Project Close-Down</a:t>
            </a:r>
          </a:p>
        </p:txBody>
      </p:sp>
      <p:sp>
        <p:nvSpPr>
          <p:cNvPr id="61446" name="Rectangle 3"/>
          <p:cNvSpPr>
            <a:spLocks noGrp="1" noChangeArrowheads="1"/>
          </p:cNvSpPr>
          <p:nvPr>
            <p:ph type="body" idx="1"/>
          </p:nvPr>
        </p:nvSpPr>
        <p:spPr>
          <a:xfrm>
            <a:off x="838200" y="1600200"/>
            <a:ext cx="7772400" cy="4419600"/>
          </a:xfrm>
        </p:spPr>
        <p:txBody>
          <a:bodyPr/>
          <a:lstStyle/>
          <a:p>
            <a:pPr eaLnBrk="1" hangingPunct="1"/>
            <a:r>
              <a:rPr lang="en-US" altLang="en-US" sz="2800"/>
              <a:t>Evaluate team.</a:t>
            </a:r>
          </a:p>
          <a:p>
            <a:pPr lvl="1" eaLnBrk="1" hangingPunct="1"/>
            <a:r>
              <a:rPr lang="en-US" altLang="en-US" sz="2600"/>
              <a:t>Reassign members to other projects.</a:t>
            </a:r>
          </a:p>
          <a:p>
            <a:pPr eaLnBrk="1" hangingPunct="1"/>
            <a:r>
              <a:rPr lang="en-US" altLang="en-US" sz="2800"/>
              <a:t>Notify all affected parties that the development project is ending and that you are switching to operation and maintenance mode.</a:t>
            </a:r>
          </a:p>
          <a:p>
            <a:pPr eaLnBrk="1" hangingPunct="1"/>
            <a:r>
              <a:rPr lang="en-US" altLang="en-US" sz="2800"/>
              <a:t>Conduct post project reviews.</a:t>
            </a:r>
          </a:p>
          <a:p>
            <a:pPr eaLnBrk="1" hangingPunct="1"/>
            <a:r>
              <a:rPr lang="en-US" altLang="en-US" sz="2800"/>
              <a:t>Close out customer contract.</a:t>
            </a:r>
          </a:p>
          <a:p>
            <a:pPr lvl="1" eaLnBrk="1" hangingPunct="1"/>
            <a:r>
              <a:rPr lang="en-US" altLang="en-US" sz="2600"/>
              <a:t>Formal signoff</a:t>
            </a:r>
          </a:p>
          <a:p>
            <a:pPr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4110300137"/>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lstStyle/>
          <a:p>
            <a:pPr eaLnBrk="1" hangingPunct="1"/>
            <a:r>
              <a:rPr lang="en-US" altLang="en-US"/>
              <a:t>Summary</a:t>
            </a:r>
          </a:p>
        </p:txBody>
      </p:sp>
      <p:sp>
        <p:nvSpPr>
          <p:cNvPr id="62470" name="Rectangle 3"/>
          <p:cNvSpPr>
            <a:spLocks noGrp="1" noChangeArrowheads="1"/>
          </p:cNvSpPr>
          <p:nvPr>
            <p:ph type="body" idx="1"/>
          </p:nvPr>
        </p:nvSpPr>
        <p:spPr>
          <a:xfrm>
            <a:off x="609600" y="1524000"/>
            <a:ext cx="8077200" cy="4724400"/>
          </a:xfrm>
        </p:spPr>
        <p:txBody>
          <a:bodyPr/>
          <a:lstStyle/>
          <a:p>
            <a:pPr eaLnBrk="1" hangingPunct="1">
              <a:lnSpc>
                <a:spcPct val="90000"/>
              </a:lnSpc>
            </a:pPr>
            <a:r>
              <a:rPr lang="en-US" altLang="en-US" sz="2800" dirty="0"/>
              <a:t>In this chapter you learned how to:</a:t>
            </a:r>
          </a:p>
          <a:p>
            <a:pPr eaLnBrk="1" hangingPunct="1">
              <a:buClr>
                <a:srgbClr val="BA2212"/>
              </a:buClr>
              <a:buFont typeface="Wingdings" panose="05000000000000000000" pitchFamily="2" charset="2"/>
              <a:buChar char="ü"/>
            </a:pPr>
            <a:r>
              <a:rPr kumimoji="1" lang="en-US" sz="2200" kern="1200" dirty="0">
                <a:latin typeface="Arial" charset="0"/>
                <a:cs typeface="Arial" charset="0"/>
              </a:rPr>
              <a:t>Provide an overview of the system implementation process.</a:t>
            </a:r>
            <a:endParaRPr lang="en-US" altLang="en-US" sz="2200" dirty="0"/>
          </a:p>
          <a:p>
            <a:pPr eaLnBrk="1" hangingPunct="1">
              <a:buClr>
                <a:srgbClr val="BA2212"/>
              </a:buClr>
              <a:buFont typeface="Wingdings" panose="05000000000000000000" pitchFamily="2" charset="2"/>
              <a:buChar char="ü"/>
            </a:pPr>
            <a:r>
              <a:rPr lang="en-US" sz="2200" dirty="0"/>
              <a:t>Describe how software applications are tested.</a:t>
            </a:r>
            <a:endParaRPr lang="en-US" altLang="en-US" sz="2200" dirty="0"/>
          </a:p>
          <a:p>
            <a:pPr eaLnBrk="1" hangingPunct="1">
              <a:buClr>
                <a:srgbClr val="BA2212"/>
              </a:buClr>
              <a:buFont typeface="Wingdings" panose="05000000000000000000" pitchFamily="2" charset="2"/>
              <a:buChar char="ü"/>
            </a:pPr>
            <a:r>
              <a:rPr lang="en-US" altLang="en-US" sz="2200" dirty="0"/>
              <a:t>Apply four installation strategies: direct, parallel, single-location, and phased installation.</a:t>
            </a:r>
          </a:p>
          <a:p>
            <a:pPr eaLnBrk="1" hangingPunct="1">
              <a:buClr>
                <a:srgbClr val="BA2212"/>
              </a:buClr>
              <a:buFont typeface="Wingdings" panose="05000000000000000000" pitchFamily="2" charset="2"/>
              <a:buChar char="ü"/>
            </a:pPr>
            <a:r>
              <a:rPr lang="en-US" altLang="en-US" sz="2200" dirty="0"/>
              <a:t>List the deliverables for documenting the system and for training and supporting users.</a:t>
            </a:r>
          </a:p>
          <a:p>
            <a:pPr eaLnBrk="1" hangingPunct="1">
              <a:buClr>
                <a:srgbClr val="BA2212"/>
              </a:buClr>
              <a:buFont typeface="Wingdings" panose="05000000000000000000" pitchFamily="2" charset="2"/>
              <a:buChar char="ü"/>
            </a:pPr>
            <a:r>
              <a:rPr lang="en-US" altLang="en-US" sz="2200" dirty="0"/>
              <a:t>Explain why system implementation sometimes fails.</a:t>
            </a:r>
          </a:p>
          <a:p>
            <a:pPr eaLnBrk="1" hangingPunct="1">
              <a:buClr>
                <a:srgbClr val="BA2212"/>
              </a:buClr>
              <a:buFont typeface="Wingdings" panose="05000000000000000000" pitchFamily="2" charset="2"/>
              <a:buChar char="ü"/>
            </a:pPr>
            <a:r>
              <a:rPr lang="en-US" altLang="en-US" sz="2200" dirty="0"/>
              <a:t>Describe the threats to system security and remedies that can be applied.</a:t>
            </a:r>
          </a:p>
          <a:p>
            <a:pPr eaLnBrk="1" hangingPunct="1">
              <a:buClr>
                <a:srgbClr val="BA2212"/>
              </a:buClr>
              <a:buFont typeface="Wingdings" panose="05000000000000000000" pitchFamily="2" charset="2"/>
              <a:buChar char="ü"/>
            </a:pPr>
            <a:r>
              <a:rPr lang="en-US" altLang="en-US" sz="2200" dirty="0"/>
              <a:t>Show how traditional implementation issues apply to electronic commerce applications.</a:t>
            </a:r>
          </a:p>
          <a:p>
            <a:pPr eaLnBrk="1" hangingPunct="1">
              <a:buClr>
                <a:srgbClr val="BA2212"/>
              </a:buClr>
              <a:buFont typeface="Wingdings" panose="05000000000000000000" pitchFamily="2" charset="2"/>
              <a:buChar char="ü"/>
            </a:pPr>
            <a:endParaRPr lang="en-US" altLang="en-US" sz="2400" dirty="0"/>
          </a:p>
        </p:txBody>
      </p:sp>
    </p:spTree>
    <p:extLst>
      <p:ext uri="{BB962C8B-B14F-4D97-AF65-F5344CB8AC3E}">
        <p14:creationId xmlns:p14="http://schemas.microsoft.com/office/powerpoint/2010/main" val="1935898154"/>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457200"/>
            <a:ext cx="8229600" cy="1066800"/>
          </a:xfrm>
        </p:spPr>
        <p:txBody>
          <a:bodyPr/>
          <a:lstStyle/>
          <a:p>
            <a:pPr eaLnBrk="1" hangingPunct="1"/>
            <a:r>
              <a:rPr lang="en-US" altLang="en-US" sz="4000" dirty="0"/>
              <a:t>System Implementation</a:t>
            </a:r>
          </a:p>
        </p:txBody>
      </p:sp>
      <p:sp>
        <p:nvSpPr>
          <p:cNvPr id="7174" name="Rectangle 3"/>
          <p:cNvSpPr>
            <a:spLocks noGrp="1" noChangeArrowheads="1"/>
          </p:cNvSpPr>
          <p:nvPr>
            <p:ph type="body" idx="1"/>
          </p:nvPr>
        </p:nvSpPr>
        <p:spPr>
          <a:xfrm>
            <a:off x="838200" y="1676400"/>
            <a:ext cx="7772400" cy="4495800"/>
          </a:xfrm>
        </p:spPr>
        <p:txBody>
          <a:bodyPr/>
          <a:lstStyle/>
          <a:p>
            <a:pPr marL="609600" indent="-609600" eaLnBrk="1" hangingPunct="1">
              <a:lnSpc>
                <a:spcPct val="90000"/>
              </a:lnSpc>
            </a:pPr>
            <a:r>
              <a:rPr lang="en-US" altLang="en-US" sz="3600"/>
              <a:t>Purpose:</a:t>
            </a:r>
          </a:p>
          <a:p>
            <a:pPr marL="1009650" lvl="1" indent="-609600" eaLnBrk="1" hangingPunct="1">
              <a:lnSpc>
                <a:spcPct val="90000"/>
              </a:lnSpc>
            </a:pPr>
            <a:r>
              <a:rPr lang="en-US" altLang="en-US" sz="3200"/>
              <a:t>To convert final physical system specifications into working and reliable software</a:t>
            </a:r>
          </a:p>
          <a:p>
            <a:pPr marL="1009650" lvl="1" indent="-609600" eaLnBrk="1" hangingPunct="1">
              <a:lnSpc>
                <a:spcPct val="90000"/>
              </a:lnSpc>
            </a:pPr>
            <a:r>
              <a:rPr lang="en-US" altLang="en-US" sz="3200"/>
              <a:t>To document work that has been done</a:t>
            </a:r>
          </a:p>
          <a:p>
            <a:pPr marL="1009650" lvl="1" indent="-609600" eaLnBrk="1" hangingPunct="1">
              <a:lnSpc>
                <a:spcPct val="90000"/>
              </a:lnSpc>
            </a:pPr>
            <a:r>
              <a:rPr lang="en-US" altLang="en-US" sz="3200"/>
              <a:t>To provide help for current and future users</a:t>
            </a:r>
          </a:p>
        </p:txBody>
      </p:sp>
    </p:spTree>
    <p:extLst>
      <p:ext uri="{BB962C8B-B14F-4D97-AF65-F5344CB8AC3E}">
        <p14:creationId xmlns:p14="http://schemas.microsoft.com/office/powerpoint/2010/main" val="152700337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457200"/>
            <a:ext cx="8229600" cy="1066800"/>
          </a:xfrm>
        </p:spPr>
        <p:txBody>
          <a:bodyPr/>
          <a:lstStyle/>
          <a:p>
            <a:pPr eaLnBrk="1" hangingPunct="1"/>
            <a:r>
              <a:rPr lang="en-US" altLang="en-US" sz="4000" dirty="0"/>
              <a:t>System Implementation (Cont.)</a:t>
            </a:r>
          </a:p>
        </p:txBody>
      </p:sp>
      <p:sp>
        <p:nvSpPr>
          <p:cNvPr id="6150" name="Rectangle 3"/>
          <p:cNvSpPr>
            <a:spLocks noGrp="1" noChangeArrowheads="1"/>
          </p:cNvSpPr>
          <p:nvPr>
            <p:ph type="body" idx="1"/>
          </p:nvPr>
        </p:nvSpPr>
        <p:spPr>
          <a:xfrm>
            <a:off x="838200" y="1600200"/>
            <a:ext cx="7772400" cy="4495800"/>
          </a:xfrm>
        </p:spPr>
        <p:txBody>
          <a:bodyPr/>
          <a:lstStyle/>
          <a:p>
            <a:pPr marL="609600" indent="-609600" eaLnBrk="1" hangingPunct="1">
              <a:lnSpc>
                <a:spcPct val="90000"/>
              </a:lnSpc>
            </a:pPr>
            <a:r>
              <a:rPr lang="en-US" altLang="en-US" sz="3600"/>
              <a:t>Six major activities:</a:t>
            </a:r>
          </a:p>
          <a:p>
            <a:pPr marL="990600" lvl="1" indent="-533400" eaLnBrk="1" hangingPunct="1">
              <a:lnSpc>
                <a:spcPct val="90000"/>
              </a:lnSpc>
            </a:pPr>
            <a:r>
              <a:rPr lang="en-US" altLang="en-US" sz="3200"/>
              <a:t>Coding</a:t>
            </a:r>
          </a:p>
          <a:p>
            <a:pPr marL="990600" lvl="1" indent="-533400" eaLnBrk="1" hangingPunct="1">
              <a:lnSpc>
                <a:spcPct val="90000"/>
              </a:lnSpc>
            </a:pPr>
            <a:r>
              <a:rPr lang="en-US" altLang="en-US" sz="3200"/>
              <a:t>Testing</a:t>
            </a:r>
          </a:p>
          <a:p>
            <a:pPr marL="990600" lvl="1" indent="-533400" eaLnBrk="1" hangingPunct="1">
              <a:lnSpc>
                <a:spcPct val="90000"/>
              </a:lnSpc>
            </a:pPr>
            <a:r>
              <a:rPr lang="en-US" altLang="en-US" sz="3200"/>
              <a:t>Installation</a:t>
            </a:r>
          </a:p>
          <a:p>
            <a:pPr marL="990600" lvl="1" indent="-533400" eaLnBrk="1" hangingPunct="1">
              <a:lnSpc>
                <a:spcPct val="90000"/>
              </a:lnSpc>
            </a:pPr>
            <a:r>
              <a:rPr lang="en-US" altLang="en-US" sz="3200"/>
              <a:t>Documentation</a:t>
            </a:r>
          </a:p>
          <a:p>
            <a:pPr marL="990600" lvl="1" indent="-533400" eaLnBrk="1" hangingPunct="1">
              <a:lnSpc>
                <a:spcPct val="90000"/>
              </a:lnSpc>
            </a:pPr>
            <a:r>
              <a:rPr lang="en-US" altLang="en-US" sz="3200"/>
              <a:t>Training</a:t>
            </a:r>
          </a:p>
          <a:p>
            <a:pPr marL="990600" lvl="1" indent="-533400" eaLnBrk="1" hangingPunct="1">
              <a:lnSpc>
                <a:spcPct val="90000"/>
              </a:lnSpc>
            </a:pPr>
            <a:r>
              <a:rPr lang="en-US" altLang="en-US" sz="3200"/>
              <a:t>Support</a:t>
            </a:r>
          </a:p>
        </p:txBody>
      </p:sp>
    </p:spTree>
    <p:extLst>
      <p:ext uri="{BB962C8B-B14F-4D97-AF65-F5344CB8AC3E}">
        <p14:creationId xmlns:p14="http://schemas.microsoft.com/office/powerpoint/2010/main" val="1695666380"/>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457200" y="457200"/>
            <a:ext cx="8229600" cy="1219200"/>
          </a:xfrm>
        </p:spPr>
        <p:txBody>
          <a:bodyPr/>
          <a:lstStyle/>
          <a:p>
            <a:pPr eaLnBrk="1" hangingPunct="1"/>
            <a:r>
              <a:rPr lang="en-US" altLang="en-US" sz="4000"/>
              <a:t>The Process of Coding, Testing, and Installation</a:t>
            </a:r>
          </a:p>
        </p:txBody>
      </p:sp>
      <p:sp>
        <p:nvSpPr>
          <p:cNvPr id="8198" name="Rectangle 3"/>
          <p:cNvSpPr>
            <a:spLocks noGrp="1" noChangeArrowheads="1"/>
          </p:cNvSpPr>
          <p:nvPr>
            <p:ph type="body" idx="1"/>
          </p:nvPr>
        </p:nvSpPr>
        <p:spPr>
          <a:xfrm>
            <a:off x="152400" y="1905000"/>
            <a:ext cx="8763000" cy="4267200"/>
          </a:xfrm>
        </p:spPr>
        <p:txBody>
          <a:bodyPr/>
          <a:lstStyle/>
          <a:p>
            <a:pPr marL="609600" indent="-609600" eaLnBrk="1" hangingPunct="1"/>
            <a:r>
              <a:rPr lang="en-US" altLang="en-US" sz="2800" i="1"/>
              <a:t>Coding</a:t>
            </a:r>
          </a:p>
          <a:p>
            <a:pPr marL="990600" lvl="1" indent="-533400" eaLnBrk="1" hangingPunct="1"/>
            <a:r>
              <a:rPr lang="en-US" altLang="en-US" sz="2400"/>
              <a:t>Physical design specifications are turned into working computer code</a:t>
            </a:r>
            <a:r>
              <a:rPr lang="en-US" altLang="en-US"/>
              <a:t>.</a:t>
            </a:r>
          </a:p>
          <a:p>
            <a:pPr marL="609600" indent="-609600" eaLnBrk="1" hangingPunct="1"/>
            <a:r>
              <a:rPr lang="en-US" altLang="en-US" sz="2800" i="1"/>
              <a:t>Testing</a:t>
            </a:r>
          </a:p>
          <a:p>
            <a:pPr marL="990600" lvl="1" indent="-533400" eaLnBrk="1" hangingPunct="1"/>
            <a:r>
              <a:rPr lang="en-US" altLang="en-US" sz="2400"/>
              <a:t>Tests are performed using various strategies.</a:t>
            </a:r>
          </a:p>
          <a:p>
            <a:pPr marL="990600" lvl="1" indent="-533400" eaLnBrk="1" hangingPunct="1"/>
            <a:r>
              <a:rPr lang="en-US" altLang="en-US" sz="2400"/>
              <a:t>Testing is performed in parallel with coding.</a:t>
            </a:r>
          </a:p>
          <a:p>
            <a:pPr marL="609600" indent="-609600" eaLnBrk="1" hangingPunct="1"/>
            <a:r>
              <a:rPr lang="en-US" altLang="en-US" sz="2800" i="1"/>
              <a:t>Installation</a:t>
            </a:r>
          </a:p>
          <a:p>
            <a:pPr marL="990600" lvl="1" indent="-533400" eaLnBrk="1" hangingPunct="1"/>
            <a:r>
              <a:rPr lang="en-US" altLang="en-US" sz="2400"/>
              <a:t>The current system is replaced by a new system.</a:t>
            </a:r>
          </a:p>
        </p:txBody>
      </p:sp>
    </p:spTree>
    <p:extLst>
      <p:ext uri="{BB962C8B-B14F-4D97-AF65-F5344CB8AC3E}">
        <p14:creationId xmlns:p14="http://schemas.microsoft.com/office/powerpoint/2010/main" val="3944867184"/>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457200" y="1143000"/>
            <a:ext cx="8105775" cy="4800600"/>
          </a:xfrm>
          <a:prstGeom prst="rect">
            <a:avLst/>
          </a:prstGeom>
        </p:spPr>
      </p:pic>
    </p:spTree>
    <p:extLst>
      <p:ext uri="{BB962C8B-B14F-4D97-AF65-F5344CB8AC3E}">
        <p14:creationId xmlns:p14="http://schemas.microsoft.com/office/powerpoint/2010/main" val="207875730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609600" y="685800"/>
            <a:ext cx="7772400" cy="1219200"/>
          </a:xfrm>
        </p:spPr>
        <p:txBody>
          <a:bodyPr/>
          <a:lstStyle/>
          <a:p>
            <a:pPr eaLnBrk="1" hangingPunct="1"/>
            <a:r>
              <a:rPr lang="en-US" altLang="en-US" sz="3200" b="1"/>
              <a:t>Documenting the System, Training Users, and Supporting Users</a:t>
            </a:r>
            <a:endParaRPr lang="en-US" altLang="en-US"/>
          </a:p>
        </p:txBody>
      </p:sp>
      <p:sp>
        <p:nvSpPr>
          <p:cNvPr id="10246" name="Rectangle 3"/>
          <p:cNvSpPr>
            <a:spLocks noGrp="1" noChangeArrowheads="1"/>
          </p:cNvSpPr>
          <p:nvPr>
            <p:ph type="body" idx="1"/>
          </p:nvPr>
        </p:nvSpPr>
        <p:spPr>
          <a:xfrm>
            <a:off x="685800" y="2209800"/>
            <a:ext cx="7772400" cy="4114800"/>
          </a:xfrm>
        </p:spPr>
        <p:txBody>
          <a:bodyPr/>
          <a:lstStyle/>
          <a:p>
            <a:pPr marL="609600" indent="-609600" eaLnBrk="1" hangingPunct="1"/>
            <a:r>
              <a:rPr lang="en-US" altLang="en-US" sz="2800"/>
              <a:t>Two audiences for final documentation:</a:t>
            </a:r>
          </a:p>
          <a:p>
            <a:pPr marL="990600" lvl="1" indent="-533400" eaLnBrk="1" hangingPunct="1"/>
            <a:r>
              <a:rPr lang="en-US" altLang="en-US" sz="2400"/>
              <a:t>Information systems personnel who will maintain the system throughout its productive life</a:t>
            </a:r>
          </a:p>
          <a:p>
            <a:pPr marL="990600" lvl="1" indent="-533400" eaLnBrk="1" hangingPunct="1"/>
            <a:r>
              <a:rPr lang="en-US" altLang="en-US" sz="2400"/>
              <a:t>People who will use the system as part of their daily lives</a:t>
            </a:r>
          </a:p>
          <a:p>
            <a:pPr marL="609600" indent="-609600" eaLnBrk="1" hangingPunct="1"/>
            <a:r>
              <a:rPr lang="en-US" altLang="en-US" sz="2800"/>
              <a:t>User Training</a:t>
            </a:r>
          </a:p>
          <a:p>
            <a:pPr marL="990600" lvl="1" indent="-533400" eaLnBrk="1" hangingPunct="1"/>
            <a:r>
              <a:rPr lang="en-US" altLang="en-US" sz="2400"/>
              <a:t>Application-specific</a:t>
            </a:r>
          </a:p>
          <a:p>
            <a:pPr marL="990600" lvl="1" indent="-533400" eaLnBrk="1" hangingPunct="1"/>
            <a:r>
              <a:rPr lang="en-US" altLang="en-US" sz="2400"/>
              <a:t>General for operating system and off-the-shelf software</a:t>
            </a:r>
          </a:p>
          <a:p>
            <a:pPr marL="990600" lvl="1" indent="-533400" eaLnBrk="1" hangingPunct="1"/>
            <a:endParaRPr lang="en-US" altLang="en-US"/>
          </a:p>
        </p:txBody>
      </p:sp>
    </p:spTree>
    <p:extLst>
      <p:ext uri="{BB962C8B-B14F-4D97-AF65-F5344CB8AC3E}">
        <p14:creationId xmlns:p14="http://schemas.microsoft.com/office/powerpoint/2010/main" val="1540107574"/>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16652</TotalTime>
  <Words>3262</Words>
  <Application>Microsoft Office PowerPoint</Application>
  <PresentationFormat>On-screen Show (4:3)</PresentationFormat>
  <Paragraphs>305</Paragraphs>
  <Slides>48</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Tahoma</vt:lpstr>
      <vt:lpstr>Times New Roman</vt:lpstr>
      <vt:lpstr>Wingdings</vt:lpstr>
      <vt:lpstr>Pixel</vt:lpstr>
      <vt:lpstr>PowerPoint Presentation</vt:lpstr>
      <vt:lpstr>Learning Objectives</vt:lpstr>
      <vt:lpstr>Learning Objectives (Cont.)</vt:lpstr>
      <vt:lpstr>PowerPoint Presentation</vt:lpstr>
      <vt:lpstr>System Implementation</vt:lpstr>
      <vt:lpstr>System Implementation (Cont.)</vt:lpstr>
      <vt:lpstr>The Process of Coding, Testing, and Installation</vt:lpstr>
      <vt:lpstr>PowerPoint Presentation</vt:lpstr>
      <vt:lpstr>Documenting the System, Training Users, and Supporting Users</vt:lpstr>
      <vt:lpstr>PowerPoint Presentation</vt:lpstr>
      <vt:lpstr>Software Application Testing</vt:lpstr>
      <vt:lpstr>PowerPoint Presentation</vt:lpstr>
      <vt:lpstr>Seven Different Types of Tests</vt:lpstr>
      <vt:lpstr>Seven Different Types of Tests</vt:lpstr>
      <vt:lpstr>Seven Different Types of Tests (Cont.)</vt:lpstr>
      <vt:lpstr>Seven Different Types of Tests (Cont.)</vt:lpstr>
      <vt:lpstr>Seven Different Types of Tests (Cont.)</vt:lpstr>
      <vt:lpstr>The Testing Process</vt:lpstr>
      <vt:lpstr>The Testing Process (Cont.)</vt:lpstr>
      <vt:lpstr>PowerPoint Presentation</vt:lpstr>
      <vt:lpstr>Testing Harness</vt:lpstr>
      <vt:lpstr>Combining Coding and Testing</vt:lpstr>
      <vt:lpstr>Acceptance Testing by Users</vt:lpstr>
      <vt:lpstr>Acceptance Testing by Users (Cont.)</vt:lpstr>
      <vt:lpstr>Acceptance Testing by Users (Cont.)</vt:lpstr>
      <vt:lpstr>Installation</vt:lpstr>
      <vt:lpstr>Direct Installation</vt:lpstr>
      <vt:lpstr>Parallel Installation</vt:lpstr>
      <vt:lpstr>Single-Location Installation</vt:lpstr>
      <vt:lpstr>Single-Location Installation (cont.)</vt:lpstr>
      <vt:lpstr>Phased Installation</vt:lpstr>
      <vt:lpstr>Phased Installation (cont.)</vt:lpstr>
      <vt:lpstr>Planning Installation</vt:lpstr>
      <vt:lpstr>Documenting the System</vt:lpstr>
      <vt:lpstr>PowerPoint Presentation</vt:lpstr>
      <vt:lpstr>Training and Supporting Users</vt:lpstr>
      <vt:lpstr>Training Information Systems Users</vt:lpstr>
      <vt:lpstr>Types of Training Methods</vt:lpstr>
      <vt:lpstr>Supporting Information Systems Users</vt:lpstr>
      <vt:lpstr>Automating Support</vt:lpstr>
      <vt:lpstr>Providing Support Through a Help Desk</vt:lpstr>
      <vt:lpstr>Providing Support Through a Help Desk (Cont.)</vt:lpstr>
      <vt:lpstr>Support Issues for the Analyst to Consider</vt:lpstr>
      <vt:lpstr>Factors Influencing System Use</vt:lpstr>
      <vt:lpstr>Success Factors</vt:lpstr>
      <vt:lpstr>Security Issues</vt:lpstr>
      <vt:lpstr>Project Close-Down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User</cp:lastModifiedBy>
  <cp:revision>1537</cp:revision>
  <cp:lastPrinted>1601-01-01T00:00:00Z</cp:lastPrinted>
  <dcterms:created xsi:type="dcterms:W3CDTF">2000-04-11T00:26:26Z</dcterms:created>
  <dcterms:modified xsi:type="dcterms:W3CDTF">2022-04-28T07:29:55Z</dcterms:modified>
</cp:coreProperties>
</file>