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type="screen4x3" cy="6858000" cx="9144000"/>
  <p:notesSz cx="6858000" cy="9144000"/>
  <p:defaultTextStyle>
    <a:defPPr>
      <a:defRPr lang="en-US"/>
    </a:defPPr>
    <a:lvl1pPr algn="l" fontAlgn="base"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algn="l" fontAlgn="base" marL="4572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algn="l" fontAlgn="base" marL="9144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algn="l" fontAlgn="base" marL="13716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algn="l" fontAlgn="base" marL="1828800" rtl="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algn="l" defTabSz="914400" eaLnBrk="1" hangingPunct="1" latinLnBrk="0" marL="2286000" rtl="0">
      <a:defRPr kern="1200">
        <a:solidFill>
          <a:schemeClr val="tx1"/>
        </a:solidFill>
        <a:latin typeface="Arial" panose="020B0604020202020204" pitchFamily="34" charset="0"/>
        <a:ea typeface="+mn-ea"/>
        <a:cs typeface="Arial" panose="020B0604020202020204" pitchFamily="34" charset="0"/>
      </a:defRPr>
    </a:lvl6pPr>
    <a:lvl7pPr algn="l" defTabSz="914400" eaLnBrk="1" hangingPunct="1" latinLnBrk="0" marL="2743200" rtl="0">
      <a:defRPr kern="1200">
        <a:solidFill>
          <a:schemeClr val="tx1"/>
        </a:solidFill>
        <a:latin typeface="Arial" panose="020B0604020202020204" pitchFamily="34" charset="0"/>
        <a:ea typeface="+mn-ea"/>
        <a:cs typeface="Arial" panose="020B0604020202020204" pitchFamily="34" charset="0"/>
      </a:defRPr>
    </a:lvl7pPr>
    <a:lvl8pPr algn="l" defTabSz="914400" eaLnBrk="1" hangingPunct="1" latinLnBrk="0" marL="3200400" rtl="0">
      <a:defRPr kern="1200">
        <a:solidFill>
          <a:schemeClr val="tx1"/>
        </a:solidFill>
        <a:latin typeface="Arial" panose="020B0604020202020204" pitchFamily="34" charset="0"/>
        <a:ea typeface="+mn-ea"/>
        <a:cs typeface="Arial" panose="020B0604020202020204" pitchFamily="34" charset="0"/>
      </a:defRPr>
    </a:lvl8pPr>
    <a:lvl9pPr algn="l" defTabSz="914400" eaLnBrk="1" hangingPunct="1" latinLnBrk="0" marL="3657600" rtl="0">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80912"/>
    <a:srgbClr val="BA221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67200" autoAdjust="0"/>
  </p:normalViewPr>
  <p:slideViewPr>
    <p:cSldViewPr>
      <p:cViewPr varScale="1">
        <p:scale>
          <a:sx n="73" d="100"/>
          <a:sy n="73" d="100"/>
        </p:scale>
        <p:origin x="-27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6" name=""/>
        <p:cNvGrpSpPr/>
        <p:nvPr/>
      </p:nvGrpSpPr>
      <p:grpSpPr>
        <a:xfrm>
          <a:off x="0" y="0"/>
          <a:ext cx="0" cy="0"/>
          <a:chOff x="0" y="0"/>
          <a:chExt cx="0" cy="0"/>
        </a:xfrm>
      </p:grpSpPr>
      <p:sp>
        <p:nvSpPr>
          <p:cNvPr id="1048781"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2" name="Rectangle 3"/>
          <p:cNvSpPr>
            <a:spLocks noGrp="1" noChangeArrowheads="1"/>
          </p:cNvSpPr>
          <p:nvPr>
            <p:ph type="dt" sz="quarter"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3" name="Rectangle 4"/>
          <p:cNvSpPr>
            <a:spLocks noGrp="1" noChangeArrowheads="1"/>
          </p:cNvSpPr>
          <p:nvPr>
            <p:ph type="ftr" sz="quarter" idx="2"/>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spcBef>
                <a:spcPct val="20000"/>
              </a:spcBef>
              <a:buClr>
                <a:schemeClr val="hlink"/>
              </a:buClr>
              <a:buSzPct val="110000"/>
              <a:buFont typeface="Wingdings" pitchFamily="2" charset="2"/>
              <a:buBlip>
                <a:blip xmlns:r="http://schemas.openxmlformats.org/officeDocument/2006/relationships" r:embed="rId1"/>
              </a:buBlip>
              <a:defRPr sz="1200">
                <a:latin typeface="Arial" charset="0"/>
                <a:cs typeface="Arial" charset="0"/>
              </a:defRPr>
            </a:lvl1pPr>
          </a:lstStyle>
          <a:p>
            <a:endParaRPr lang="en-US"/>
          </a:p>
        </p:txBody>
      </p:sp>
      <p:sp>
        <p:nvSpPr>
          <p:cNvPr id="1048784" name="Rectangle 5"/>
          <p:cNvSpPr>
            <a:spLocks noGrp="1" noChangeArrowheads="1"/>
          </p:cNvSpPr>
          <p:nvPr>
            <p:ph type="sldNum" sz="quarter" idx="3"/>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spcBef>
                <a:spcPct val="20000"/>
              </a:spcBef>
              <a:buClr>
                <a:schemeClr val="hlink"/>
              </a:buClr>
              <a:buSzPct val="110000"/>
              <a:buFont typeface="Wingdings" panose="05000000000000000000" pitchFamily="2" charset="2"/>
              <a:buBlip>
                <a:blip xmlns:r="http://schemas.openxmlformats.org/officeDocument/2006/relationships" r:embed="rId1"/>
              </a:buBlip>
              <a:defRPr sz="1200"/>
            </a:lvl1pPr>
          </a:lstStyle>
          <a:p>
            <a:fld id="{2A9FE85F-BC8E-4ACD-9E59-4FFC34542938}" type="slidenum">
              <a:rPr altLang="en-US" lang="en-US"/>
              <a:t>‹#›</a:t>
            </a:fld>
            <a:endParaRPr altLang="en-US"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5" name=""/>
        <p:cNvGrpSpPr/>
        <p:nvPr/>
      </p:nvGrpSpPr>
      <p:grpSpPr>
        <a:xfrm>
          <a:off x="0" y="0"/>
          <a:ext cx="0" cy="0"/>
          <a:chOff x="0" y="0"/>
          <a:chExt cx="0" cy="0"/>
        </a:xfrm>
      </p:grpSpPr>
      <p:sp>
        <p:nvSpPr>
          <p:cNvPr id="1048775"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776" name="Rectangle 3"/>
          <p:cNvSpPr>
            <a:spLocks noGrp="1" noChangeArrowheads="1"/>
          </p:cNvSpPr>
          <p:nvPr>
            <p:ph type="dt" idx="1"/>
          </p:nvPr>
        </p:nvSpPr>
        <p:spPr bwMode="auto">
          <a:xfrm>
            <a:off x="388620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200">
                <a:latin typeface="Tahoma" pitchFamily="34" charset="0"/>
                <a:cs typeface="Arial" charset="0"/>
              </a:defRPr>
            </a:lvl1pPr>
          </a:lstStyle>
          <a:p>
            <a:endParaRPr lang="en-US"/>
          </a:p>
        </p:txBody>
      </p:sp>
      <p:sp>
        <p:nvSpPr>
          <p:cNvPr id="1048777"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p:spPr>
      </p:sp>
      <p:sp>
        <p:nvSpPr>
          <p:cNvPr id="1048778" name="Rectangle 5"/>
          <p:cNvSpPr>
            <a:spLocks noGrp="1" noChangeArrowheads="1"/>
          </p:cNvSpPr>
          <p:nvPr>
            <p:ph type="body" sz="quarter" idx="3"/>
          </p:nvPr>
        </p:nvSpPr>
        <p:spPr bwMode="auto">
          <a:xfrm>
            <a:off x="914400" y="4343400"/>
            <a:ext cx="50292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8779" name="Rectangle 6"/>
          <p:cNvSpPr>
            <a:spLocks noGrp="1" noChangeArrowheads="1"/>
          </p:cNvSpPr>
          <p:nvPr>
            <p:ph type="ftr" sz="quarter" idx="4"/>
          </p:nvPr>
        </p:nvSpPr>
        <p:spPr bwMode="auto">
          <a:xfrm>
            <a:off x="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defRPr sz="1200">
                <a:latin typeface="Tahoma" pitchFamily="34" charset="0"/>
                <a:cs typeface="Arial" charset="0"/>
              </a:defRPr>
            </a:lvl1pPr>
          </a:lstStyle>
          <a:p>
            <a:endParaRPr lang="en-US"/>
          </a:p>
        </p:txBody>
      </p:sp>
      <p:sp>
        <p:nvSpPr>
          <p:cNvPr id="1048780" name="Rectangle 7"/>
          <p:cNvSpPr>
            <a:spLocks noGrp="1" noChangeArrowheads="1"/>
          </p:cNvSpPr>
          <p:nvPr>
            <p:ph type="sldNum" sz="quarter" idx="5"/>
          </p:nvPr>
        </p:nvSpPr>
        <p:spPr bwMode="auto">
          <a:xfrm>
            <a:off x="3886200" y="8686800"/>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atin typeface="Tahoma" panose="020B0604030504040204" pitchFamily="34" charset="0"/>
              </a:defRPr>
            </a:lvl1pPr>
          </a:lstStyle>
          <a:p>
            <a:fld id="{F5F488AC-279B-4D8B-A679-FF80C5A02C55}"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kumimoji="1">
        <a:solidFill>
          <a:schemeClr val="tx1"/>
        </a:solidFill>
        <a:latin typeface="Arial" charset="0"/>
        <a:ea typeface="+mn-ea"/>
        <a:cs typeface="Arial" charset="0"/>
      </a:defRPr>
    </a:lvl1pPr>
    <a:lvl2pPr algn="l" eaLnBrk="0" fontAlgn="base" hangingPunct="0" marL="457200" rtl="0">
      <a:spcBef>
        <a:spcPct val="30000"/>
      </a:spcBef>
      <a:spcAft>
        <a:spcPct val="0"/>
      </a:spcAft>
      <a:defRPr sz="1200" kern="1200" kumimoji="1">
        <a:solidFill>
          <a:schemeClr val="tx1"/>
        </a:solidFill>
        <a:latin typeface="Arial" charset="0"/>
        <a:ea typeface="+mn-ea"/>
        <a:cs typeface="Arial" charset="0"/>
      </a:defRPr>
    </a:lvl2pPr>
    <a:lvl3pPr algn="l" eaLnBrk="0" fontAlgn="base" hangingPunct="0" marL="914400" rtl="0">
      <a:spcBef>
        <a:spcPct val="30000"/>
      </a:spcBef>
      <a:spcAft>
        <a:spcPct val="0"/>
      </a:spcAft>
      <a:defRPr sz="1200" kern="1200" kumimoji="1">
        <a:solidFill>
          <a:schemeClr val="tx1"/>
        </a:solidFill>
        <a:latin typeface="Arial" charset="0"/>
        <a:ea typeface="+mn-ea"/>
        <a:cs typeface="Arial" charset="0"/>
      </a:defRPr>
    </a:lvl3pPr>
    <a:lvl4pPr algn="l" eaLnBrk="0" fontAlgn="base" hangingPunct="0" marL="1371600" rtl="0">
      <a:spcBef>
        <a:spcPct val="30000"/>
      </a:spcBef>
      <a:spcAft>
        <a:spcPct val="0"/>
      </a:spcAft>
      <a:defRPr sz="1200" kern="1200" kumimoji="1">
        <a:solidFill>
          <a:schemeClr val="tx1"/>
        </a:solidFill>
        <a:latin typeface="Arial" charset="0"/>
        <a:ea typeface="+mn-ea"/>
        <a:cs typeface="Arial" charset="0"/>
      </a:defRPr>
    </a:lvl4pPr>
    <a:lvl5pPr algn="l" eaLnBrk="0" fontAlgn="base" hangingPunct="0" marL="1828800" rtl="0">
      <a:spcBef>
        <a:spcPct val="30000"/>
      </a:spcBef>
      <a:spcAft>
        <a:spcPct val="0"/>
      </a:spcAft>
      <a:defRPr sz="1200" kern="1200" kumimoji="1">
        <a:solidFill>
          <a:schemeClr val="tx1"/>
        </a:solidFill>
        <a:latin typeface="Arial" charset="0"/>
        <a:ea typeface="+mn-ea"/>
        <a:cs typeface="Arial"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altLang="en-US" lang="en-US">
                <a:latin typeface="Tahoma" panose="020B0604030504040204" pitchFamily="34" charset="0"/>
              </a:rPr>
              <a:pPr eaLnBrk="1" hangingPunct="1"/>
              <a:t>1</a:t>
            </a:fld>
            <a:endParaRPr altLang="en-US" lang="en-US">
              <a:latin typeface="Tahoma" panose="020B0604030504040204" pitchFamily="34" charset="0"/>
            </a:endParaRPr>
          </a:p>
        </p:txBody>
      </p:sp>
      <p:sp>
        <p:nvSpPr>
          <p:cNvPr id="1048596" name="Rectangle 2"/>
          <p:cNvSpPr>
            <a:spLocks noChangeAspect="1" noRot="1" noGrp="1" noChangeArrowheads="1" noTextEdit="1"/>
          </p:cNvSpPr>
          <p:nvPr>
            <p:ph type="sldImg"/>
          </p:nvPr>
        </p:nvSpPr>
        <p:spPr/>
      </p:sp>
      <p:sp>
        <p:nvSpPr>
          <p:cNvPr id="1048597" name="Rectangle 3"/>
          <p:cNvSpPr>
            <a:spLocks noGrp="1" noChangeArrowheads="1"/>
          </p:cNvSpPr>
          <p:nvPr>
            <p:ph type="body" idx="1"/>
          </p:nvPr>
        </p:nvSpPr>
        <p:spPr>
          <a:noFill/>
        </p:spPr>
        <p:txBody>
          <a:bodyPr/>
          <a:p>
            <a:pPr eaLnBrk="1" hangingPunct="1"/>
            <a:endParaRPr altLang="en-US" dirty="0" 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4" name="Slide Image Placeholder 1"/>
          <p:cNvSpPr>
            <a:spLocks noChangeAspect="1" noRot="1" noGrp="1" noTextEdit="1"/>
          </p:cNvSpPr>
          <p:nvPr>
            <p:ph type="sldImg"/>
          </p:nvPr>
        </p:nvSpPr>
        <p:spPr/>
      </p:sp>
      <p:sp>
        <p:nvSpPr>
          <p:cNvPr id="1048645"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The traditional SDLC is very detailed and meticulous,</a:t>
            </a:r>
            <a:r>
              <a:rPr altLang="en-US" baseline="0" dirty="0" lang="en-US" smtClean="0">
                <a:latin typeface="Arial" panose="020B0604020202020204" pitchFamily="34" charset="0"/>
                <a:cs typeface="Arial" panose="020B0604020202020204" pitchFamily="34" charset="0"/>
              </a:rPr>
              <a:t> and originally came about in the early years of IT when legacy mainframe systems were the norm, and requirements had to be very well known in order to code the final solution. But as more tools and techniques came along, this enabled a more organic, evolutionary approach. In the following slides we’ll look at some of these differences. </a:t>
            </a:r>
          </a:p>
          <a:p>
            <a:endParaRPr baseline="0" b="0" dirty="0" sz="1200" i="0" kern="1200" kumimoji="1" lang="en-US" strike="noStrike" u="none" smtClean="0">
              <a:solidFill>
                <a:schemeClr val="tx1"/>
              </a:solidFill>
              <a:latin typeface="Arial" panose="020B0604020202020204" pitchFamily="34" charset="0"/>
              <a:ea typeface="+mn-ea"/>
              <a:cs typeface="Arial" panose="020B0604020202020204" pitchFamily="34" charset="0"/>
            </a:endParaRPr>
          </a:p>
          <a:p>
            <a:r>
              <a:rPr baseline="0" b="0" dirty="0" sz="1200" i="0" kern="1200" kumimoji="1" lang="en-US" strike="noStrike" u="none" smtClean="0">
                <a:solidFill>
                  <a:schemeClr val="tx1"/>
                </a:solidFill>
                <a:latin typeface="Arial" charset="0"/>
                <a:ea typeface="+mn-ea"/>
                <a:cs typeface="Arial" charset="0"/>
              </a:rPr>
              <a:t>Some people consider the life cycle to be a spiral, in which we constantly cycle through the phases at different levels of detail, and figure 1.3 illustrates this idea.</a:t>
            </a:r>
            <a:endParaRPr altLang="en-US" dirty="0" lang="en-US" smtClean="0">
              <a:latin typeface="Arial" panose="020B0604020202020204" pitchFamily="34" charset="0"/>
              <a:cs typeface="Arial" panose="020B0604020202020204" pitchFamily="34" charset="0"/>
            </a:endParaRPr>
          </a:p>
        </p:txBody>
      </p:sp>
      <p:sp>
        <p:nvSpPr>
          <p:cNvPr id="104864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D264A6-20D6-49F0-86F9-EFF2FE42312F}" type="slidenum">
              <a:rPr altLang="en-US" lang="en-US">
                <a:latin typeface="Tahoma" panose="020B0604030504040204" pitchFamily="34" charset="0"/>
              </a:rPr>
              <a:pPr eaLnBrk="1" hangingPunct="1"/>
              <a:t>10</a:t>
            </a:fld>
            <a:endParaRPr altLang="en-US" lang="en-US">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49" name="Slide Image Placeholder 1"/>
          <p:cNvSpPr>
            <a:spLocks noChangeAspect="1" noRot="1" noGrp="1" noTextEdit="1"/>
          </p:cNvSpPr>
          <p:nvPr>
            <p:ph type="sldImg"/>
          </p:nvPr>
        </p:nvSpPr>
        <p:spPr/>
      </p:sp>
      <p:sp>
        <p:nvSpPr>
          <p:cNvPr id="1048650"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65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C6DDFB-1098-4753-853A-A1DAC14D8BAF}" type="slidenum">
              <a:rPr altLang="en-US" lang="en-US">
                <a:latin typeface="Tahoma" panose="020B0604030504040204" pitchFamily="34" charset="0"/>
              </a:rPr>
              <a:pPr eaLnBrk="1" hangingPunct="1"/>
              <a:t>11</a:t>
            </a:fld>
            <a:endParaRPr altLang="en-US" lang="en-US">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4" name="Slide Image Placeholder 1"/>
          <p:cNvSpPr>
            <a:spLocks noChangeAspect="1" noRot="1" noGrp="1" noTextEdit="1"/>
          </p:cNvSpPr>
          <p:nvPr>
            <p:ph type="sldImg"/>
          </p:nvPr>
        </p:nvSpPr>
        <p:spPr/>
      </p:sp>
      <p:sp>
        <p:nvSpPr>
          <p:cNvPr id="1048655"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65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6B4D07-63C6-41FB-8AA4-A6BA9F621A1D}" type="slidenum">
              <a:rPr altLang="en-US" lang="en-US">
                <a:latin typeface="Tahoma" panose="020B0604030504040204" pitchFamily="34" charset="0"/>
              </a:rPr>
              <a:pPr eaLnBrk="1" hangingPunct="1"/>
              <a:t>12</a:t>
            </a:fld>
            <a:endParaRPr altLang="en-US" lang="en-US">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9" name="Slide Image Placeholder 1"/>
          <p:cNvSpPr>
            <a:spLocks noChangeAspect="1" noRot="1" noGrp="1" noTextEdit="1"/>
          </p:cNvSpPr>
          <p:nvPr>
            <p:ph type="sldImg"/>
          </p:nvPr>
        </p:nvSpPr>
        <p:spPr/>
      </p:sp>
      <p:sp>
        <p:nvSpPr>
          <p:cNvPr id="1048660"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661"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453318-CD28-4FDC-8262-65AFD5C7259D}" type="slidenum">
              <a:rPr altLang="en-US" lang="en-US">
                <a:latin typeface="Tahoma" panose="020B0604030504040204" pitchFamily="34" charset="0"/>
              </a:rPr>
              <a:pPr eaLnBrk="1" hangingPunct="1"/>
              <a:t>13</a:t>
            </a:fld>
            <a:endParaRPr altLang="en-US" lang="en-US">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2" name="Slide Image Placeholder 1"/>
          <p:cNvSpPr>
            <a:spLocks noChangeAspect="1" noRot="1" noGrp="1" noTextEdit="1"/>
          </p:cNvSpPr>
          <p:nvPr>
            <p:ph type="sldImg"/>
          </p:nvPr>
        </p:nvSpPr>
        <p:spPr/>
      </p:sp>
      <p:sp>
        <p:nvSpPr>
          <p:cNvPr id="1048663"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The products</a:t>
            </a:r>
            <a:r>
              <a:rPr altLang="en-US" baseline="0" dirty="0" lang="en-US" smtClean="0">
                <a:latin typeface="Arial" panose="020B0604020202020204" pitchFamily="34" charset="0"/>
                <a:cs typeface="Arial" panose="020B0604020202020204" pitchFamily="34" charset="0"/>
              </a:rPr>
              <a:t> of each phase become inputs and resources for the next phase. </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Shortly we’ll see that this traditional SDLC follows a “waterfall” approach, where one phase “flows” into the next.</a:t>
            </a:r>
          </a:p>
          <a:p>
            <a:endParaRPr altLang="en-US" baseline="0" dirty="0" lang="en-US" smtClean="0">
              <a:latin typeface="Arial" panose="020B0604020202020204" pitchFamily="34" charset="0"/>
              <a:cs typeface="Arial" panose="020B0604020202020204" pitchFamily="34" charset="0"/>
            </a:endParaRPr>
          </a:p>
        </p:txBody>
      </p:sp>
      <p:sp>
        <p:nvSpPr>
          <p:cNvPr id="104866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D0B1B4-BEF0-49DA-BB26-03505405E07E}" type="slidenum">
              <a:rPr altLang="en-US" lang="en-US">
                <a:latin typeface="Tahoma" panose="020B0604030504040204" pitchFamily="34" charset="0"/>
              </a:rPr>
              <a:pPr eaLnBrk="1" hangingPunct="1"/>
              <a:t>14</a:t>
            </a:fld>
            <a:endParaRPr altLang="en-US" lang="en-US">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pPr algn="l" defTabSz="914400" eaLnBrk="0" fontAlgn="base" hangingPunct="0" indent="0" latinLnBrk="0" marL="0" marR="0" rtl="0">
              <a:lnSpc>
                <a:spcPct val="100000"/>
              </a:lnSpc>
              <a:spcBef>
                <a:spcPct val="30000"/>
              </a:spcBef>
              <a:spcAft>
                <a:spcPct val="0"/>
              </a:spcAft>
              <a:buClrTx/>
              <a:buSzTx/>
              <a:buFontTx/>
              <a:buNone/>
            </a:pPr>
            <a:r>
              <a:rPr altLang="en-US" baseline="0" dirty="0" lang="en-US" smtClean="0">
                <a:latin typeface="Arial" panose="020B0604020202020204" pitchFamily="34" charset="0"/>
                <a:cs typeface="Arial" panose="020B0604020202020204" pitchFamily="34" charset="0"/>
              </a:rPr>
              <a:t>Note that different companies may have their own special SDLC methodologies for certain types of information systems problems. For example, Microsoft has a method they call “security development lifecycle (SDL)” which includes these steps: training, requirements, design, implementation, verification, release, response. Although these are not exactly identical to SDLC, there is a lot of overlap. In this case, the cycle is for ensuring security in the software products Microsoft develops. In particular, the verification and release stages reflect Microsoft as a product vendor. By contrast, traditional SDLC (which include planning and maintenance) tends to apply to business or organizational applications. So, the sort of problem and the type of industry can affect your choice of SDLC methodology.</a:t>
            </a:r>
            <a:endParaRPr altLang="en-US" dirty="0" lang="en-US" smtClean="0">
              <a:latin typeface="Arial" panose="020B0604020202020204" pitchFamily="34" charset="0"/>
              <a:cs typeface="Arial" panose="020B0604020202020204" pitchFamily="34" charset="0"/>
            </a:endParaRPr>
          </a:p>
          <a:p>
            <a:endParaRPr dirty="0" lang="en-US"/>
          </a:p>
        </p:txBody>
      </p:sp>
      <p:sp>
        <p:nvSpPr>
          <p:cNvPr id="1048676" name="Slide Number Placeholder 3"/>
          <p:cNvSpPr>
            <a:spLocks noGrp="1"/>
          </p:cNvSpPr>
          <p:nvPr>
            <p:ph type="sldNum" sz="quarter" idx="10"/>
          </p:nvPr>
        </p:nvSpPr>
        <p:spPr/>
        <p:txBody>
          <a:bodyPr/>
          <a:p>
            <a:fld id="{F5F488AC-279B-4D8B-A679-FF80C5A02C55}" type="slidenum">
              <a:rPr altLang="en-US" lang="en-US" smtClean="0"/>
              <a:t>15</a:t>
            </a:fld>
            <a:endParaRPr altLang="en-US"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81" name="Slide Image Placeholder 1"/>
          <p:cNvSpPr>
            <a:spLocks noChangeAspect="1" noRot="1" noGrp="1" noTextEdit="1"/>
          </p:cNvSpPr>
          <p:nvPr>
            <p:ph type="sldImg"/>
          </p:nvPr>
        </p:nvSpPr>
        <p:spPr/>
      </p:sp>
      <p:sp>
        <p:nvSpPr>
          <p:cNvPr id="1048682"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We’re going to talk about eXtreme programming and Agile methodologies shortly. This is the current</a:t>
            </a:r>
            <a:r>
              <a:rPr altLang="en-US" baseline="0" dirty="0" lang="en-US" smtClean="0">
                <a:latin typeface="Arial" panose="020B0604020202020204" pitchFamily="34" charset="0"/>
                <a:cs typeface="Arial" panose="020B0604020202020204" pitchFamily="34" charset="0"/>
              </a:rPr>
              <a:t> approach to software development. In a sense you can think of replacing one big SDLC cycle in which extensive time spend in analysis and design before programming. Instead, you have with newer approaches lots of short-term cycles involving some analysis, design, and coding, followed by another stage of analysis, design, and coding, etc. As I mentioned earlier, this is a much more evolutionary and free-flow process. And it’s possible because of the great advance in modeling, design and CASE tools, as well as software framework APIs.</a:t>
            </a:r>
            <a:endParaRPr altLang="en-US" dirty="0" lang="en-US" smtClean="0">
              <a:latin typeface="Arial" panose="020B0604020202020204" pitchFamily="34" charset="0"/>
              <a:cs typeface="Arial" panose="020B0604020202020204" pitchFamily="34" charset="0"/>
            </a:endParaRPr>
          </a:p>
        </p:txBody>
      </p:sp>
      <p:sp>
        <p:nvSpPr>
          <p:cNvPr id="104868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12E277-580F-48C9-9B09-3A1E700C6432}" type="slidenum">
              <a:rPr altLang="en-US" lang="en-US">
                <a:latin typeface="Tahoma" panose="020B0604030504040204" pitchFamily="34" charset="0"/>
              </a:rPr>
              <a:pPr eaLnBrk="1" hangingPunct="1"/>
              <a:t>16</a:t>
            </a:fld>
            <a:endParaRPr altLang="en-US" lang="en-US">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87" name="Slide Image Placeholder 1"/>
          <p:cNvSpPr>
            <a:spLocks noChangeAspect="1" noRot="1" noGrp="1" noTextEdit="1"/>
          </p:cNvSpPr>
          <p:nvPr>
            <p:ph type="sldImg"/>
          </p:nvPr>
        </p:nvSpPr>
        <p:spPr/>
      </p:sp>
      <p:sp>
        <p:nvSpPr>
          <p:cNvPr id="1048688"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Here again we see</a:t>
            </a:r>
            <a:r>
              <a:rPr altLang="en-US" baseline="0" dirty="0" lang="en-US" smtClean="0">
                <a:latin typeface="Arial" panose="020B0604020202020204" pitchFamily="34" charset="0"/>
                <a:cs typeface="Arial" panose="020B0604020202020204" pitchFamily="34" charset="0"/>
              </a:rPr>
              <a:t> the more traditional SDLC. As a waterfall, you don’t see cycling back. An earlier picture shows SDLC as a cycle, but although it’s a cycle, the idea is to avoid cycling back unless we encounter some problem at a particular stage. For example, if in the design phase we see that we can’t go forward without more analysis, we may go back to analysis. But the hope is to keep surging forward.</a:t>
            </a:r>
            <a:endParaRPr altLang="en-US" dirty="0" lang="en-US" smtClean="0">
              <a:latin typeface="Arial" panose="020B0604020202020204" pitchFamily="34" charset="0"/>
              <a:cs typeface="Arial" panose="020B0604020202020204" pitchFamily="34" charset="0"/>
            </a:endParaRPr>
          </a:p>
        </p:txBody>
      </p:sp>
      <p:sp>
        <p:nvSpPr>
          <p:cNvPr id="104868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3FEF69-1AF2-4DDD-831D-07BE0F2EE51F}" type="slidenum">
              <a:rPr altLang="en-US" lang="en-US">
                <a:latin typeface="Tahoma" panose="020B0604030504040204" pitchFamily="34" charset="0"/>
              </a:rPr>
              <a:pPr eaLnBrk="1" hangingPunct="1"/>
              <a:t>17</a:t>
            </a:fld>
            <a:endParaRPr altLang="en-US" lang="en-US">
              <a:latin typeface="Tahom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92" name="Slide Image Placeholder 1"/>
          <p:cNvSpPr>
            <a:spLocks noChangeAspect="1" noRot="1" noGrp="1" noTextEdit="1"/>
          </p:cNvSpPr>
          <p:nvPr>
            <p:ph type="sldImg"/>
          </p:nvPr>
        </p:nvSpPr>
        <p:spPr/>
      </p:sp>
      <p:sp>
        <p:nvSpPr>
          <p:cNvPr id="1048693"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As you can see, this has its disadvantages.</a:t>
            </a:r>
            <a:r>
              <a:rPr altLang="en-US" baseline="0" dirty="0" lang="en-US" smtClean="0">
                <a:latin typeface="Arial" panose="020B0604020202020204" pitchFamily="34" charset="0"/>
                <a:cs typeface="Arial" panose="020B0604020202020204" pitchFamily="34" charset="0"/>
              </a:rPr>
              <a:t> In general, the traditional SDLC approach is not very flexible and adaptive. It was the only plausible approach back in the days of legacy systems. But now it’s an outdated methodology. Nevertheless, it has evolved and mutated to other more timely approaches, which we’ll be discussing next.</a:t>
            </a:r>
            <a:endParaRPr altLang="en-US" dirty="0" lang="en-US" smtClean="0">
              <a:latin typeface="Arial" panose="020B0604020202020204" pitchFamily="34" charset="0"/>
              <a:cs typeface="Arial" panose="020B0604020202020204" pitchFamily="34" charset="0"/>
            </a:endParaRPr>
          </a:p>
        </p:txBody>
      </p:sp>
      <p:sp>
        <p:nvSpPr>
          <p:cNvPr id="104869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B03A6F-730C-4FB6-AC96-70B0EFCBBD44}" type="slidenum">
              <a:rPr altLang="en-US" lang="en-US">
                <a:latin typeface="Tahoma" panose="020B0604030504040204" pitchFamily="34" charset="0"/>
              </a:rPr>
              <a:pPr eaLnBrk="1" hangingPunct="1"/>
              <a:t>18</a:t>
            </a:fld>
            <a:endParaRPr altLang="en-US" lang="en-US">
              <a:latin typeface="Tahom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97" name="Slide Image Placeholder 1"/>
          <p:cNvSpPr>
            <a:spLocks noChangeAspect="1" noRot="1" noGrp="1" noTextEdit="1"/>
          </p:cNvSpPr>
          <p:nvPr>
            <p:ph type="sldImg"/>
          </p:nvPr>
        </p:nvSpPr>
        <p:spPr/>
      </p:sp>
      <p:sp>
        <p:nvSpPr>
          <p:cNvPr id="1048698"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Remember</a:t>
            </a:r>
            <a:r>
              <a:rPr altLang="en-US" baseline="0" dirty="0" lang="en-US" smtClean="0">
                <a:latin typeface="Arial" panose="020B0604020202020204" pitchFamily="34" charset="0"/>
                <a:cs typeface="Arial" panose="020B0604020202020204" pitchFamily="34" charset="0"/>
              </a:rPr>
              <a:t> when we talked about the use of tools, methodologies, and techniques? These are three of these. We’ll discuss each in turn.</a:t>
            </a:r>
            <a:endParaRPr altLang="en-US" dirty="0" lang="en-US" smtClean="0">
              <a:latin typeface="Arial" panose="020B0604020202020204" pitchFamily="34" charset="0"/>
              <a:cs typeface="Arial" panose="020B0604020202020204" pitchFamily="34" charset="0"/>
            </a:endParaRPr>
          </a:p>
        </p:txBody>
      </p:sp>
      <p:sp>
        <p:nvSpPr>
          <p:cNvPr id="104869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58D56D-F553-4FDD-BE70-B651F26E5331}" type="slidenum">
              <a:rPr altLang="en-US" lang="en-US">
                <a:latin typeface="Tahoma" panose="020B0604030504040204" pitchFamily="34" charset="0"/>
              </a:rPr>
              <a:pPr eaLnBrk="1" hangingPunct="1"/>
              <a:t>19</a:t>
            </a:fld>
            <a:endParaRPr altLang="en-US" lang="en-US">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US"/>
          </a:p>
        </p:txBody>
      </p:sp>
      <p:sp>
        <p:nvSpPr>
          <p:cNvPr id="1048604" name="Slide Number Placeholder 3"/>
          <p:cNvSpPr>
            <a:spLocks noGrp="1"/>
          </p:cNvSpPr>
          <p:nvPr>
            <p:ph type="sldNum" sz="quarter" idx="10"/>
          </p:nvPr>
        </p:nvSpPr>
        <p:spPr/>
        <p:txBody>
          <a:bodyPr/>
          <a:p>
            <a:fld id="{F5F488AC-279B-4D8B-A679-FF80C5A02C55}" type="slidenum">
              <a:rPr altLang="en-US" lang="en-US" smtClean="0"/>
              <a:t>2</a:t>
            </a:fld>
            <a:endParaRPr altLang="en-US"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02" name="Slide Image Placeholder 1"/>
          <p:cNvSpPr>
            <a:spLocks noChangeAspect="1" noRot="1" noGrp="1" noTextEdit="1"/>
          </p:cNvSpPr>
          <p:nvPr>
            <p:ph type="sldImg"/>
          </p:nvPr>
        </p:nvSpPr>
        <p:spPr/>
      </p:sp>
      <p:sp>
        <p:nvSpPr>
          <p:cNvPr id="1048703"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IBM’s Rational products are a</a:t>
            </a:r>
            <a:r>
              <a:rPr altLang="en-US" baseline="0" dirty="0" lang="en-US" smtClean="0">
                <a:latin typeface="Arial" panose="020B0604020202020204" pitchFamily="34" charset="0"/>
                <a:cs typeface="Arial" panose="020B0604020202020204" pitchFamily="34" charset="0"/>
              </a:rPr>
              <a:t> popular example of CASE tools.</a:t>
            </a:r>
            <a:endParaRPr altLang="en-US" dirty="0" lang="en-US" smtClean="0">
              <a:latin typeface="Arial" panose="020B0604020202020204" pitchFamily="34" charset="0"/>
              <a:cs typeface="Arial" panose="020B0604020202020204" pitchFamily="34" charset="0"/>
            </a:endParaRPr>
          </a:p>
        </p:txBody>
      </p:sp>
      <p:sp>
        <p:nvSpPr>
          <p:cNvPr id="104870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AEBD4C-8334-42C7-B02A-17437187ABC7}" type="slidenum">
              <a:rPr altLang="en-US" lang="en-US">
                <a:latin typeface="Tahoma" panose="020B0604030504040204" pitchFamily="34" charset="0"/>
              </a:rPr>
              <a:pPr eaLnBrk="1" hangingPunct="1"/>
              <a:t>20</a:t>
            </a:fld>
            <a:endParaRPr altLang="en-US" lang="en-US">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07" name="Slide Image Placeholder 1"/>
          <p:cNvSpPr>
            <a:spLocks noChangeAspect="1" noRot="1" noGrp="1" noTextEdit="1"/>
          </p:cNvSpPr>
          <p:nvPr>
            <p:ph type="sldImg"/>
          </p:nvPr>
        </p:nvSpPr>
        <p:spPr/>
      </p:sp>
      <p:sp>
        <p:nvSpPr>
          <p:cNvPr id="1048708"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70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438FBA-EEF4-44BD-8C64-46B08485AFF6}" type="slidenum">
              <a:rPr altLang="en-US" lang="en-US">
                <a:latin typeface="Tahoma" panose="020B0604030504040204" pitchFamily="34" charset="0"/>
              </a:rPr>
              <a:pPr eaLnBrk="1" hangingPunct="1"/>
              <a:t>21</a:t>
            </a:fld>
            <a:endParaRPr altLang="en-US" lang="en-US">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12" name="Slide Image Placeholder 1"/>
          <p:cNvSpPr>
            <a:spLocks noChangeAspect="1" noRot="1" noGrp="1" noTextEdit="1"/>
          </p:cNvSpPr>
          <p:nvPr>
            <p:ph type="sldImg"/>
          </p:nvPr>
        </p:nvSpPr>
        <p:spPr/>
      </p:sp>
      <p:sp>
        <p:nvSpPr>
          <p:cNvPr id="1048713"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71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7D74E6-55C7-403B-BEE8-F1C18BA8B6E6}" type="slidenum">
              <a:rPr altLang="en-US" lang="en-US">
                <a:latin typeface="Tahoma" panose="020B0604030504040204" pitchFamily="34" charset="0"/>
              </a:rPr>
              <a:pPr eaLnBrk="1" hangingPunct="1"/>
              <a:t>22</a:t>
            </a:fld>
            <a:endParaRPr altLang="en-US" lang="en-US">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16" name="Slide Image Placeholder 1"/>
          <p:cNvSpPr>
            <a:spLocks noChangeAspect="1" noRot="1" noGrp="1" noTextEdit="1"/>
          </p:cNvSpPr>
          <p:nvPr>
            <p:ph type="sldImg"/>
          </p:nvPr>
        </p:nvSpPr>
        <p:spPr/>
      </p:sp>
      <p:sp>
        <p:nvSpPr>
          <p:cNvPr id="1048717"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As you can see, CASE tools are used</a:t>
            </a:r>
            <a:r>
              <a:rPr altLang="en-US" baseline="0" dirty="0" lang="en-US" smtClean="0">
                <a:latin typeface="Arial" panose="020B0604020202020204" pitchFamily="34" charset="0"/>
                <a:cs typeface="Arial" panose="020B0604020202020204" pitchFamily="34" charset="0"/>
              </a:rPr>
              <a:t> throughout the SDLC process.</a:t>
            </a:r>
          </a:p>
          <a:p>
            <a:endParaRPr altLang="en-US" baseline="0" dirty="0" lang="en-US" smtClean="0">
              <a:latin typeface="Arial" panose="020B0604020202020204" pitchFamily="34" charset="0"/>
              <a:cs typeface="Arial" panose="020B0604020202020204" pitchFamily="34" charset="0"/>
            </a:endParaRPr>
          </a:p>
          <a:p>
            <a:r>
              <a:rPr baseline="0" b="0" dirty="0" sz="1200" i="0" kern="1200" kumimoji="1" lang="en-US" strike="noStrike" u="none" smtClean="0">
                <a:solidFill>
                  <a:schemeClr val="tx1"/>
                </a:solidFill>
                <a:latin typeface="Arial" charset="0"/>
                <a:ea typeface="+mn-ea"/>
                <a:cs typeface="Arial" charset="0"/>
              </a:rPr>
              <a:t>CASE helps programmers and analysts do their jobs more efficiently and more effectively by automating routine tasks. However, many organizations that use CASE tools don’t use them to support all phases of the SDLC. For example, some organizations may extensively use the diagramming features but not the code generators.</a:t>
            </a:r>
            <a:endParaRPr altLang="en-US" dirty="0" lang="en-US" smtClean="0">
              <a:latin typeface="Arial" panose="020B0604020202020204" pitchFamily="34" charset="0"/>
              <a:cs typeface="Arial" panose="020B0604020202020204" pitchFamily="34" charset="0"/>
            </a:endParaRPr>
          </a:p>
        </p:txBody>
      </p:sp>
      <p:sp>
        <p:nvSpPr>
          <p:cNvPr id="104871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BECA26-809F-4EFF-AA56-BA5E2559F62C}" type="slidenum">
              <a:rPr altLang="en-US" lang="en-US">
                <a:latin typeface="Tahoma" panose="020B0604030504040204" pitchFamily="34" charset="0"/>
              </a:rPr>
              <a:pPr eaLnBrk="1" hangingPunct="1"/>
              <a:t>23</a:t>
            </a:fld>
            <a:endParaRPr altLang="en-US" lang="en-US">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21" name="Slide Image Placeholder 1"/>
          <p:cNvSpPr>
            <a:spLocks noChangeAspect="1" noRot="1" noGrp="1" noTextEdit="1"/>
          </p:cNvSpPr>
          <p:nvPr>
            <p:ph type="sldImg"/>
          </p:nvPr>
        </p:nvSpPr>
        <p:spPr/>
      </p:sp>
      <p:sp>
        <p:nvSpPr>
          <p:cNvPr id="1048722"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Another buzzword with</a:t>
            </a:r>
            <a:r>
              <a:rPr altLang="en-US" baseline="0" dirty="0" lang="en-US" smtClean="0">
                <a:latin typeface="Arial" panose="020B0604020202020204" pitchFamily="34" charset="0"/>
                <a:cs typeface="Arial" panose="020B0604020202020204" pitchFamily="34" charset="0"/>
              </a:rPr>
              <a:t> a similar idea is “Rapid Application Development (RAD)”. This phrase has gone out of favor, and “Agile” is more in vogue. Also coming into vogue is SCRUM. </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These ideas are variations on a theme of bringing adaptive techniques into the SDLC methodology. A very early “adaptive SDLC” approach in that vein was called “prototyping”.  </a:t>
            </a:r>
            <a:endParaRPr altLang="en-US" dirty="0" lang="en-US" smtClean="0">
              <a:latin typeface="Arial" panose="020B0604020202020204" pitchFamily="34" charset="0"/>
              <a:cs typeface="Arial" panose="020B0604020202020204" pitchFamily="34" charset="0"/>
            </a:endParaRPr>
          </a:p>
        </p:txBody>
      </p:sp>
      <p:sp>
        <p:nvSpPr>
          <p:cNvPr id="1048723"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B6D721-7171-41A7-BF3F-A277D85896A5}" type="slidenum">
              <a:rPr altLang="en-US" lang="en-US">
                <a:latin typeface="Tahoma" panose="020B0604030504040204" pitchFamily="34" charset="0"/>
              </a:rPr>
              <a:pPr eaLnBrk="1" hangingPunct="1"/>
              <a:t>24</a:t>
            </a:fld>
            <a:endParaRPr altLang="en-US" lang="en-US">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25" name="Slide Image Placeholder 1"/>
          <p:cNvSpPr>
            <a:spLocks noChangeAspect="1" noRot="1" noGrp="1" noTextEdit="1"/>
          </p:cNvSpPr>
          <p:nvPr>
            <p:ph type="sldImg"/>
          </p:nvPr>
        </p:nvSpPr>
        <p:spPr/>
      </p:sp>
      <p:sp>
        <p:nvSpPr>
          <p:cNvPr id="1048726"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The</a:t>
            </a:r>
            <a:r>
              <a:rPr altLang="en-US" baseline="0" dirty="0" lang="en-US" smtClean="0">
                <a:latin typeface="Arial" panose="020B0604020202020204" pitchFamily="34" charset="0"/>
                <a:cs typeface="Arial" panose="020B0604020202020204" pitchFamily="34" charset="0"/>
              </a:rPr>
              <a:t> agile approach emphasizes people as individuals over their roles.  In a way it humanizes software development and allows for change over time,  whereas the traditional SDLC is more formal and structured.</a:t>
            </a:r>
            <a:endParaRPr altLang="en-US" dirty="0" lang="en-US" smtClean="0">
              <a:latin typeface="Arial" panose="020B0604020202020204" pitchFamily="34" charset="0"/>
              <a:cs typeface="Arial" panose="020B0604020202020204" pitchFamily="34" charset="0"/>
            </a:endParaRPr>
          </a:p>
        </p:txBody>
      </p:sp>
      <p:sp>
        <p:nvSpPr>
          <p:cNvPr id="1048727"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3C2AF1-2425-4B12-8690-A8AD0911737F}" type="slidenum">
              <a:rPr altLang="en-US" lang="en-US">
                <a:latin typeface="Tahoma" panose="020B0604030504040204" pitchFamily="34" charset="0"/>
              </a:rPr>
              <a:pPr eaLnBrk="1" hangingPunct="1"/>
              <a:t>25</a:t>
            </a:fld>
            <a:endParaRPr altLang="en-US" lang="en-US">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30" name="Slide Image Placeholder 1"/>
          <p:cNvSpPr>
            <a:spLocks noChangeAspect="1" noRot="1" noGrp="1" noTextEdit="1"/>
          </p:cNvSpPr>
          <p:nvPr>
            <p:ph type="sldImg"/>
          </p:nvPr>
        </p:nvSpPr>
        <p:spPr/>
      </p:sp>
      <p:sp>
        <p:nvSpPr>
          <p:cNvPr id="1048731"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73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5679C7-CF79-4756-BF6C-1F462FC2FDFA}" type="slidenum">
              <a:rPr altLang="en-US" lang="en-US">
                <a:latin typeface="Tahoma" panose="020B0604030504040204" pitchFamily="34" charset="0"/>
              </a:rPr>
              <a:pPr eaLnBrk="1" hangingPunct="1"/>
              <a:t>26</a:t>
            </a:fld>
            <a:endParaRPr altLang="en-US" lang="en-US">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33" name="Slide Image Placeholder 1"/>
          <p:cNvSpPr>
            <a:spLocks noChangeAspect="1" noRot="1" noGrp="1" noTextEdit="1"/>
          </p:cNvSpPr>
          <p:nvPr>
            <p:ph type="sldImg"/>
          </p:nvPr>
        </p:nvSpPr>
        <p:spPr/>
      </p:sp>
      <p:sp>
        <p:nvSpPr>
          <p:cNvPr id="1048734"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Again, you see the distinction</a:t>
            </a:r>
            <a:r>
              <a:rPr altLang="en-US" baseline="0" dirty="0" lang="en-US" smtClean="0">
                <a:latin typeface="Arial" panose="020B0604020202020204" pitchFamily="34" charset="0"/>
                <a:cs typeface="Arial" panose="020B0604020202020204" pitchFamily="34" charset="0"/>
              </a:rPr>
              <a:t> between the agile and traditional approaches. The agile approach comes with its risks, as you can see with the statement regarding criticality. The traditional SDLC is better suited to large enterprise-wide projects whereas agile methods are better for ad hoc needs and smaller projects. It fosters creativity, but also requires people who are comfortable thinking outside the box, as you can see in the statement regarding culture. </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Most companies use both methods, focusing more on agile in some projects and more on traditional SDLC in others.</a:t>
            </a:r>
            <a:endParaRPr altLang="en-US" dirty="0" lang="en-US" smtClean="0">
              <a:latin typeface="Arial" panose="020B0604020202020204" pitchFamily="34" charset="0"/>
              <a:cs typeface="Arial" panose="020B0604020202020204" pitchFamily="34" charset="0"/>
            </a:endParaRPr>
          </a:p>
        </p:txBody>
      </p:sp>
      <p:sp>
        <p:nvSpPr>
          <p:cNvPr id="104873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95FE13-AAEA-4495-A006-70019C5564D1}" type="slidenum">
              <a:rPr altLang="en-US" lang="en-US">
                <a:latin typeface="Tahoma" panose="020B0604030504040204" pitchFamily="34" charset="0"/>
              </a:rPr>
              <a:pPr eaLnBrk="1" hangingPunct="1"/>
              <a:t>27</a:t>
            </a:fld>
            <a:endParaRPr altLang="en-US" lang="en-US">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38" name="Slide Image Placeholder 1"/>
          <p:cNvSpPr>
            <a:spLocks noChangeAspect="1" noRot="1" noGrp="1" noTextEdit="1"/>
          </p:cNvSpPr>
          <p:nvPr>
            <p:ph type="sldImg"/>
          </p:nvPr>
        </p:nvSpPr>
        <p:spPr/>
      </p:sp>
      <p:sp>
        <p:nvSpPr>
          <p:cNvPr id="1048739"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eXtreme Programming</a:t>
            </a:r>
            <a:r>
              <a:rPr altLang="en-US" baseline="0" dirty="0" lang="en-US" smtClean="0">
                <a:latin typeface="Arial" panose="020B0604020202020204" pitchFamily="34" charset="0"/>
                <a:cs typeface="Arial" panose="020B0604020202020204" pitchFamily="34" charset="0"/>
              </a:rPr>
              <a:t> was developed by Kent Beck., who co-wrote this book referenced by our textbook:</a:t>
            </a:r>
          </a:p>
          <a:p>
            <a:endParaRPr altLang="en-US" baseline="0" dirty="0" lang="en-US" smtClean="0">
              <a:latin typeface="Arial" panose="020B0604020202020204" pitchFamily="34" charset="0"/>
              <a:cs typeface="Arial" panose="020B0604020202020204" pitchFamily="34" charset="0"/>
            </a:endParaRPr>
          </a:p>
          <a:p>
            <a:r>
              <a:rPr baseline="0" b="0" dirty="0" sz="1200" i="0" kern="1200" kumimoji="1" lang="en-US" strike="noStrike" u="none" smtClean="0">
                <a:solidFill>
                  <a:schemeClr val="tx1"/>
                </a:solidFill>
                <a:latin typeface="Arial" charset="0"/>
                <a:ea typeface="+mn-ea"/>
                <a:cs typeface="Arial" charset="0"/>
              </a:rPr>
              <a:t>Beck, K., and C. Andres. 2004. </a:t>
            </a:r>
            <a:r>
              <a:rPr baseline="0" b="0" dirty="0" sz="1200" i="1" kern="1200" kumimoji="1" lang="en-US" strike="noStrike" u="none" smtClean="0">
                <a:solidFill>
                  <a:schemeClr val="tx1"/>
                </a:solidFill>
                <a:latin typeface="Arial" charset="0"/>
                <a:ea typeface="+mn-ea"/>
                <a:cs typeface="Arial" charset="0"/>
              </a:rPr>
              <a:t>eXtreme Programming </a:t>
            </a:r>
            <a:r>
              <a:rPr baseline="0" b="0" dirty="0" sz="1200" i="1" kern="1200" kumimoji="1" lang="en-US" err="1" strike="noStrike" u="none" smtClean="0">
                <a:solidFill>
                  <a:schemeClr val="tx1"/>
                </a:solidFill>
                <a:latin typeface="Arial" charset="0"/>
                <a:ea typeface="+mn-ea"/>
                <a:cs typeface="Arial" charset="0"/>
              </a:rPr>
              <a:t>eXplained</a:t>
            </a:r>
            <a:r>
              <a:rPr baseline="0" b="0" dirty="0" sz="1200" i="0" kern="1200" kumimoji="1" lang="en-US" strike="noStrike" u="none" smtClean="0">
                <a:solidFill>
                  <a:schemeClr val="tx1"/>
                </a:solidFill>
                <a:latin typeface="Arial" charset="0"/>
                <a:ea typeface="+mn-ea"/>
                <a:cs typeface="Arial" charset="0"/>
              </a:rPr>
              <a:t>.</a:t>
            </a:r>
          </a:p>
          <a:p>
            <a:r>
              <a:rPr baseline="0" b="0" dirty="0" sz="1200" i="0" kern="1200" kumimoji="1" lang="en-US" strike="noStrike" u="none" smtClean="0">
                <a:solidFill>
                  <a:schemeClr val="tx1"/>
                </a:solidFill>
                <a:latin typeface="Arial" charset="0"/>
                <a:ea typeface="+mn-ea"/>
                <a:cs typeface="Arial" charset="0"/>
              </a:rPr>
              <a:t>Upper Saddle River, NJ: Addison-Wesley.</a:t>
            </a:r>
          </a:p>
          <a:p>
            <a:endParaRPr baseline="0" b="0" dirty="0" sz="1200" i="0" kern="1200" kumimoji="1" lang="en-US" strike="noStrike" u="none" smtClean="0">
              <a:solidFill>
                <a:schemeClr val="tx1"/>
              </a:solidFill>
              <a:latin typeface="Arial" charset="0"/>
              <a:ea typeface="+mn-ea"/>
              <a:cs typeface="Arial" charset="0"/>
            </a:endParaRPr>
          </a:p>
          <a:p>
            <a:endParaRPr baseline="0" b="0" dirty="0" sz="1200" i="0" kern="1200" kumimoji="1" lang="en-US" strike="noStrike" u="none" smtClean="0">
              <a:solidFill>
                <a:schemeClr val="tx1"/>
              </a:solidFill>
              <a:latin typeface="Arial" charset="0"/>
              <a:ea typeface="+mn-ea"/>
              <a:cs typeface="Arial" charset="0"/>
            </a:endParaRPr>
          </a:p>
          <a:p>
            <a:r>
              <a:rPr baseline="0" b="0" dirty="0" sz="1200" i="0" kern="1200" kumimoji="1" lang="en-US" strike="noStrike" u="none" smtClean="0">
                <a:solidFill>
                  <a:schemeClr val="tx1"/>
                </a:solidFill>
                <a:latin typeface="Arial" charset="0"/>
                <a:ea typeface="+mn-ea"/>
                <a:cs typeface="Arial" charset="0"/>
              </a:rPr>
              <a:t>Note the emphasis on small two-person teams. Also note the short development cycles. So this is definitely an example of an agile methodology.</a:t>
            </a:r>
          </a:p>
          <a:p>
            <a:endParaRPr altLang="en-US" baseline="0" b="0" dirty="0" sz="1200" i="0" kern="1200" kumimoji="1" lang="en-US" strike="noStrike" u="none" smtClean="0">
              <a:solidFill>
                <a:schemeClr val="tx1"/>
              </a:solidFill>
              <a:latin typeface="Arial" charset="0"/>
              <a:ea typeface="+mn-ea"/>
              <a:cs typeface="Arial" charset="0"/>
            </a:endParaRPr>
          </a:p>
          <a:p>
            <a:r>
              <a:rPr altLang="en-US" baseline="0" dirty="0" lang="en-US" smtClean="0">
                <a:latin typeface="Arial" panose="020B0604020202020204" pitchFamily="34" charset="0"/>
                <a:cs typeface="Arial" panose="020B0604020202020204" pitchFamily="34" charset="0"/>
              </a:rPr>
              <a:t> </a:t>
            </a:r>
            <a:endParaRPr altLang="en-US" dirty="0" lang="en-US" smtClean="0">
              <a:latin typeface="Arial" panose="020B0604020202020204" pitchFamily="34" charset="0"/>
              <a:cs typeface="Arial" panose="020B0604020202020204" pitchFamily="34" charset="0"/>
            </a:endParaRPr>
          </a:p>
        </p:txBody>
      </p:sp>
      <p:sp>
        <p:nvSpPr>
          <p:cNvPr id="104874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5800D7-CCA1-4D97-874A-31CB9D3A9BE7}" type="slidenum">
              <a:rPr altLang="en-US" lang="en-US">
                <a:latin typeface="Tahoma" panose="020B0604030504040204" pitchFamily="34" charset="0"/>
              </a:rPr>
              <a:pPr eaLnBrk="1" hangingPunct="1"/>
              <a:t>28</a:t>
            </a:fld>
            <a:endParaRPr altLang="en-US" lang="en-US">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43" name="Slide Image Placeholder 1"/>
          <p:cNvSpPr>
            <a:spLocks noChangeAspect="1" noRot="1" noGrp="1" noTextEdit="1"/>
          </p:cNvSpPr>
          <p:nvPr>
            <p:ph type="sldImg"/>
          </p:nvPr>
        </p:nvSpPr>
        <p:spPr/>
      </p:sp>
      <p:sp>
        <p:nvSpPr>
          <p:cNvPr id="1048744"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In traditional SDLC on large scale systems, coders and testers are often two different and specialized roles. Here</a:t>
            </a:r>
            <a:r>
              <a:rPr altLang="en-US" baseline="0" dirty="0" lang="en-US" smtClean="0">
                <a:latin typeface="Arial" panose="020B0604020202020204" pitchFamily="34" charset="0"/>
                <a:cs typeface="Arial" panose="020B0604020202020204" pitchFamily="34" charset="0"/>
              </a:rPr>
              <a:t> there is a code/test/code/test cycle that both members of the team iterate through,</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In the old days (when traditional SDLC was developed), testing a program was a much more laborious process than it is now with modern IDEs (integrated development environments). Now there are many sophisticated debugging and testing tools that make the code/test/code/test cycle easy.</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The emphasis on high-quality code has some implications here, Whereas a first-draft code may result in something that works, the code may not be flexible or elegant, and could contain extraneous code. Part of the programming effort involves continuously improving the code. </a:t>
            </a:r>
            <a:endParaRPr altLang="en-US" dirty="0" lang="en-US" smtClean="0">
              <a:latin typeface="Arial" panose="020B0604020202020204" pitchFamily="34" charset="0"/>
              <a:cs typeface="Arial" panose="020B0604020202020204" pitchFamily="34" charset="0"/>
            </a:endParaRPr>
          </a:p>
        </p:txBody>
      </p:sp>
      <p:sp>
        <p:nvSpPr>
          <p:cNvPr id="104874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133A46-8E04-46E1-BF77-BFB5E0A25C48}" type="slidenum">
              <a:rPr altLang="en-US" lang="en-US">
                <a:latin typeface="Tahoma" panose="020B0604030504040204" pitchFamily="34" charset="0"/>
              </a:rPr>
              <a:pPr eaLnBrk="1" hangingPunct="1"/>
              <a:t>29</a:t>
            </a:fld>
            <a:endParaRPr altLang="en-US" lang="en-US">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7"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753DDE-AA42-4315-9062-D3406F4E1DE2}" type="slidenum">
              <a:rPr altLang="en-US" lang="en-US">
                <a:latin typeface="Tahoma" panose="020B0604030504040204" pitchFamily="34" charset="0"/>
              </a:rPr>
              <a:pPr eaLnBrk="1" hangingPunct="1"/>
              <a:t>3</a:t>
            </a:fld>
            <a:endParaRPr altLang="en-US" lang="en-US">
              <a:latin typeface="Tahoma" panose="020B0604030504040204" pitchFamily="34" charset="0"/>
            </a:endParaRPr>
          </a:p>
        </p:txBody>
      </p:sp>
      <p:sp>
        <p:nvSpPr>
          <p:cNvPr id="1048608" name="Rectangle 2"/>
          <p:cNvSpPr>
            <a:spLocks noChangeAspect="1" noRot="1" noGrp="1" noChangeArrowheads="1" noTextEdit="1"/>
          </p:cNvSpPr>
          <p:nvPr>
            <p:ph type="sldImg"/>
          </p:nvPr>
        </p:nvSpPr>
        <p:spPr/>
      </p:sp>
      <p:sp>
        <p:nvSpPr>
          <p:cNvPr id="1048609" name="Rectangle 3"/>
          <p:cNvSpPr>
            <a:spLocks noGrp="1" noChangeArrowheads="1"/>
          </p:cNvSpPr>
          <p:nvPr>
            <p:ph type="body" idx="1"/>
          </p:nvPr>
        </p:nvSpPr>
        <p:spPr>
          <a:noFill/>
        </p:spPr>
        <p:txBody>
          <a:bodyPr/>
          <a:p>
            <a:endParaRPr altLang="en-US" dirty="0" 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48" name="Slide Image Placeholder 1"/>
          <p:cNvSpPr>
            <a:spLocks noChangeAspect="1" noRot="1" noGrp="1" noTextEdit="1"/>
          </p:cNvSpPr>
          <p:nvPr>
            <p:ph type="sldImg"/>
          </p:nvPr>
        </p:nvSpPr>
        <p:spPr/>
      </p:sp>
      <p:sp>
        <p:nvSpPr>
          <p:cNvPr id="1048749"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Object orientation is currently the most common software development paradigm.</a:t>
            </a:r>
            <a:r>
              <a:rPr altLang="en-US" baseline="0" dirty="0" lang="en-US" smtClean="0">
                <a:latin typeface="Arial" panose="020B0604020202020204" pitchFamily="34" charset="0"/>
                <a:cs typeface="Arial" panose="020B0604020202020204" pitchFamily="34" charset="0"/>
              </a:rPr>
              <a:t>  The previous paradigm can be described as “task decomposition”. With this approach, you have an overall program and divide it into tasks, which can further be decomposed into subtasks, etc. In this approach modularity is achieved by creating functions or subroutines to do commonly-performed tasks.</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With object-orientation you have a different perspective. Here you have classes (or categories) of objects that each contain a certain state (the contents of its data) and perform certain behaviors (often called “methods”). This approach enables creation of “components” that can be grouped together in various ways to accomplish a variety of problems. Object-orientation fosters code-reusability and it also leads to more flexible software libraries. In this sense, object-orientation is very conducive with agile methodologies. </a:t>
            </a:r>
            <a:endParaRPr altLang="en-US" dirty="0" lang="en-US" smtClean="0">
              <a:latin typeface="Arial" panose="020B0604020202020204" pitchFamily="34" charset="0"/>
              <a:cs typeface="Arial" panose="020B0604020202020204" pitchFamily="34" charset="0"/>
            </a:endParaRPr>
          </a:p>
        </p:txBody>
      </p:sp>
      <p:sp>
        <p:nvSpPr>
          <p:cNvPr id="104875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E14272-76CA-4557-BB6F-422EAF37811C}" type="slidenum">
              <a:rPr altLang="en-US" lang="en-US">
                <a:latin typeface="Tahoma" panose="020B0604030504040204" pitchFamily="34" charset="0"/>
              </a:rPr>
              <a:pPr eaLnBrk="1" hangingPunct="1"/>
              <a:t>30</a:t>
            </a:fld>
            <a:endParaRPr altLang="en-US" lang="en-US">
              <a:latin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53" name="Slide Image Placeholder 1"/>
          <p:cNvSpPr>
            <a:spLocks noChangeAspect="1" noRot="1" noGrp="1" noTextEdit="1"/>
          </p:cNvSpPr>
          <p:nvPr>
            <p:ph type="sldImg"/>
          </p:nvPr>
        </p:nvSpPr>
        <p:spPr/>
      </p:sp>
      <p:sp>
        <p:nvSpPr>
          <p:cNvPr id="1048754"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The notion of inheritance is important</a:t>
            </a:r>
            <a:r>
              <a:rPr altLang="en-US" baseline="0" dirty="0" lang="en-US" smtClean="0">
                <a:latin typeface="Arial" panose="020B0604020202020204" pitchFamily="34" charset="0"/>
                <a:cs typeface="Arial" panose="020B0604020202020204" pitchFamily="34" charset="0"/>
              </a:rPr>
              <a:t> in OOAD. Classes can inherit properties and behaviors from superclasses,  and then add specialized behaviors of their own. Conceptually, an object of a certain class is also a member of its superclass. For example, a dog is a mammal which is an animal. Therefore a dog is also an animal. Animal is a superclass of mammal which is a superclass of dog.</a:t>
            </a:r>
          </a:p>
          <a:p>
            <a:endParaRPr altLang="en-US" baseline="0" dirty="0" lang="en-US" smtClean="0">
              <a:latin typeface="Arial" panose="020B0604020202020204" pitchFamily="34" charset="0"/>
              <a:cs typeface="Arial" panose="020B0604020202020204" pitchFamily="34" charset="0"/>
            </a:endParaRPr>
          </a:p>
          <a:p>
            <a:endParaRPr altLang="en-US" dirty="0" lang="en-US" smtClean="0">
              <a:latin typeface="Arial" panose="020B0604020202020204" pitchFamily="34" charset="0"/>
              <a:cs typeface="Arial" panose="020B0604020202020204" pitchFamily="34" charset="0"/>
            </a:endParaRPr>
          </a:p>
        </p:txBody>
      </p:sp>
      <p:sp>
        <p:nvSpPr>
          <p:cNvPr id="1048755"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458A50-0A2C-412C-9617-2579DCCE4140}" type="slidenum">
              <a:rPr altLang="en-US" lang="en-US">
                <a:latin typeface="Tahoma" panose="020B0604030504040204" pitchFamily="34" charset="0"/>
              </a:rPr>
              <a:pPr eaLnBrk="1" hangingPunct="1"/>
              <a:t>31</a:t>
            </a:fld>
            <a:endParaRPr altLang="en-US" lang="en-US">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58" name="Slide Image Placeholder 1"/>
          <p:cNvSpPr>
            <a:spLocks noChangeAspect="1" noRot="1" noGrp="1" noTextEdit="1"/>
          </p:cNvSpPr>
          <p:nvPr>
            <p:ph type="sldImg"/>
          </p:nvPr>
        </p:nvSpPr>
        <p:spPr/>
      </p:sp>
      <p:sp>
        <p:nvSpPr>
          <p:cNvPr id="1048759"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RUP is a popular approach to object-oriented system development. A development</a:t>
            </a:r>
            <a:r>
              <a:rPr altLang="en-US" baseline="0" dirty="0" lang="en-US" smtClean="0">
                <a:latin typeface="Arial" panose="020B0604020202020204" pitchFamily="34" charset="0"/>
                <a:cs typeface="Arial" panose="020B0604020202020204" pitchFamily="34" charset="0"/>
              </a:rPr>
              <a:t> project is broken into phases, each of which go through a set of iterations. </a:t>
            </a:r>
            <a:endParaRPr altLang="en-US" dirty="0" lang="en-US" smtClean="0">
              <a:latin typeface="Arial" panose="020B0604020202020204" pitchFamily="34" charset="0"/>
              <a:cs typeface="Arial" panose="020B0604020202020204" pitchFamily="34" charset="0"/>
            </a:endParaRPr>
          </a:p>
        </p:txBody>
      </p:sp>
      <p:sp>
        <p:nvSpPr>
          <p:cNvPr id="104876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8695E6-ECB6-4B0A-8D5D-02224929AF4D}" type="slidenum">
              <a:rPr altLang="en-US" lang="en-US">
                <a:latin typeface="Tahoma" panose="020B0604030504040204" pitchFamily="34" charset="0"/>
              </a:rPr>
              <a:pPr eaLnBrk="1" hangingPunct="1"/>
              <a:t>32</a:t>
            </a:fld>
            <a:endParaRPr altLang="en-US" lang="en-US">
              <a:latin typeface="Tahom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62" name="Slide Image Placeholder 1"/>
          <p:cNvSpPr>
            <a:spLocks noChangeAspect="1" noRot="1" noGrp="1" noTextEdit="1"/>
          </p:cNvSpPr>
          <p:nvPr>
            <p:ph type="sldImg"/>
          </p:nvPr>
        </p:nvSpPr>
        <p:spPr/>
      </p:sp>
      <p:sp>
        <p:nvSpPr>
          <p:cNvPr id="1048763"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This graph shows the four phases:</a:t>
            </a:r>
            <a:r>
              <a:rPr altLang="en-US" baseline="0" dirty="0" lang="en-US" smtClean="0">
                <a:latin typeface="Arial" panose="020B0604020202020204" pitchFamily="34" charset="0"/>
                <a:cs typeface="Arial" panose="020B0604020202020204" pitchFamily="34" charset="0"/>
              </a:rPr>
              <a:t> inception, elaboration, construction, and transition. As you can see, the most time-consuming and resource-intensive phase is construction. Inception is a lot like planning in the traditional SDLC. Elaboration in RUP is like a combination of SDLC’s analysis and design. Construction has elements of physical design and implementation. And transition is a lot like maintenance.</a:t>
            </a:r>
          </a:p>
          <a:p>
            <a:endParaRPr altLang="en-US" baseline="0" dirty="0" lang="en-US" smtClean="0">
              <a:latin typeface="Arial" panose="020B0604020202020204" pitchFamily="34" charset="0"/>
              <a:cs typeface="Arial" panose="020B0604020202020204" pitchFamily="34" charset="0"/>
            </a:endParaRPr>
          </a:p>
          <a:p>
            <a:r>
              <a:rPr altLang="en-US" baseline="0" dirty="0" lang="en-US" smtClean="0">
                <a:latin typeface="Arial" panose="020B0604020202020204" pitchFamily="34" charset="0"/>
                <a:cs typeface="Arial" panose="020B0604020202020204" pitchFamily="34" charset="0"/>
              </a:rPr>
              <a:t>So the various tasks of SDLC are also being done in RUP, but with different emphases and sequences.  </a:t>
            </a:r>
            <a:endParaRPr altLang="en-US" dirty="0" lang="en-US" smtClean="0">
              <a:latin typeface="Arial" panose="020B0604020202020204" pitchFamily="34" charset="0"/>
              <a:cs typeface="Arial" panose="020B0604020202020204" pitchFamily="34" charset="0"/>
            </a:endParaRPr>
          </a:p>
        </p:txBody>
      </p:sp>
      <p:sp>
        <p:nvSpPr>
          <p:cNvPr id="104876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5C0A24-92C2-4173-B484-089E4B111099}" type="slidenum">
              <a:rPr altLang="en-US" lang="en-US">
                <a:latin typeface="Tahoma" panose="020B0604030504040204" pitchFamily="34" charset="0"/>
              </a:rPr>
              <a:pPr eaLnBrk="1" hangingPunct="1"/>
              <a:t>33</a:t>
            </a:fld>
            <a:endParaRPr altLang="en-US" lang="en-US">
              <a:latin typeface="Tahoma" panose="020B060403050404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67" name="Slide Image Placeholder 1"/>
          <p:cNvSpPr>
            <a:spLocks noChangeAspect="1" noRot="1" noGrp="1" noTextEdit="1"/>
          </p:cNvSpPr>
          <p:nvPr>
            <p:ph type="sldImg"/>
          </p:nvPr>
        </p:nvSpPr>
        <p:spPr/>
      </p:sp>
      <p:sp>
        <p:nvSpPr>
          <p:cNvPr id="1048768" name="Notes Placeholder 2"/>
          <p:cNvSpPr>
            <a:spLocks noGrp="1"/>
          </p:cNvSpPr>
          <p:nvPr>
            <p:ph type="body" idx="1"/>
          </p:nvPr>
        </p:nvSpPr>
        <p:spPr>
          <a:noFill/>
        </p:spPr>
        <p:txBody>
          <a:bodyPr/>
          <a:p>
            <a:endParaRPr altLang="en-US" dirty="0" lang="en-US" smtClean="0">
              <a:latin typeface="Arial" panose="020B0604020202020204" pitchFamily="34" charset="0"/>
              <a:cs typeface="Arial" panose="020B0604020202020204" pitchFamily="34" charset="0"/>
            </a:endParaRPr>
          </a:p>
        </p:txBody>
      </p:sp>
      <p:sp>
        <p:nvSpPr>
          <p:cNvPr id="104876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EE69E3-B97A-4914-B1B5-E6C4B6EBA2D2}" type="slidenum">
              <a:rPr altLang="en-US" lang="en-US">
                <a:latin typeface="Tahoma" panose="020B0604030504040204" pitchFamily="34" charset="0"/>
              </a:rPr>
              <a:pPr eaLnBrk="1" hangingPunct="1"/>
              <a:t>34</a:t>
            </a:fld>
            <a:endParaRPr altLang="en-US" lang="en-US">
              <a:latin typeface="Tahoma" panose="020B060403050404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72" name="Slide Image Placeholder 1"/>
          <p:cNvSpPr>
            <a:spLocks noChangeAspect="1" noRot="1" noGrp="1" noTextEdit="1"/>
          </p:cNvSpPr>
          <p:nvPr>
            <p:ph type="sldImg"/>
          </p:nvPr>
        </p:nvSpPr>
        <p:spPr/>
      </p:sp>
      <p:sp>
        <p:nvSpPr>
          <p:cNvPr id="1048773"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77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8EB74-2D40-44A0-A039-5546909287DD}" type="slidenum">
              <a:rPr altLang="en-US" lang="en-US">
                <a:latin typeface="Tahoma" panose="020B0604030504040204" pitchFamily="34" charset="0"/>
              </a:rPr>
              <a:pPr eaLnBrk="1" hangingPunct="1"/>
              <a:t>35</a:t>
            </a:fld>
            <a:endParaRPr altLang="en-US" lang="en-US">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2" name="Slide Image Placeholder 1"/>
          <p:cNvSpPr>
            <a:spLocks noChangeAspect="1" noRot="1" noGrp="1" noTextEdit="1"/>
          </p:cNvSpPr>
          <p:nvPr>
            <p:ph type="sldImg"/>
          </p:nvPr>
        </p:nvSpPr>
        <p:spPr/>
      </p:sp>
      <p:sp>
        <p:nvSpPr>
          <p:cNvPr id="1048613" name="Notes Placeholder 2"/>
          <p:cNvSpPr>
            <a:spLocks noGrp="1"/>
          </p:cNvSpPr>
          <p:nvPr>
            <p:ph type="body" idx="1"/>
          </p:nvPr>
        </p:nvSpPr>
        <p:spPr>
          <a:noFill/>
        </p:spPr>
        <p:txBody>
          <a:bodyPr/>
          <a:p>
            <a:r>
              <a:rPr altLang="en-US" dirty="0" lang="en-US" smtClean="0">
                <a:latin typeface="Arial" panose="020B0604020202020204" pitchFamily="34" charset="0"/>
                <a:cs typeface="Arial" panose="020B0604020202020204" pitchFamily="34" charset="0"/>
              </a:rPr>
              <a:t>Another category of software is systems software. </a:t>
            </a:r>
          </a:p>
        </p:txBody>
      </p:sp>
      <p:sp>
        <p:nvSpPr>
          <p:cNvPr id="104861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879D0C-828B-4AE1-ADA5-E7B5FD9F5217}" type="slidenum">
              <a:rPr altLang="en-US" lang="en-US">
                <a:latin typeface="Tahoma" panose="020B0604030504040204" pitchFamily="34" charset="0"/>
              </a:rPr>
              <a:pPr eaLnBrk="1" hangingPunct="1"/>
              <a:t>4</a:t>
            </a:fld>
            <a:endParaRPr altLang="en-US" lang="en-US">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7" name="Slide Image Placeholder 1"/>
          <p:cNvSpPr>
            <a:spLocks noChangeAspect="1" noRot="1" noGrp="1" noTextEdit="1"/>
          </p:cNvSpPr>
          <p:nvPr>
            <p:ph type="sldImg"/>
          </p:nvPr>
        </p:nvSpPr>
        <p:spPr/>
      </p:sp>
      <p:sp>
        <p:nvSpPr>
          <p:cNvPr id="1048618" name="Notes Placeholder 2"/>
          <p:cNvSpPr>
            <a:spLocks noGrp="1"/>
          </p:cNvSpPr>
          <p:nvPr>
            <p:ph type="body" idx="1"/>
          </p:nvPr>
        </p:nvSpPr>
        <p:spPr>
          <a:noFill/>
        </p:spPr>
        <p:txBody>
          <a:bodyPr/>
          <a:p>
            <a:pPr algn="l" defTabSz="914400" eaLnBrk="0" fontAlgn="base" hangingPunct="0" indent="0" latinLnBrk="0" marL="0" marR="0" rtl="0">
              <a:lnSpc>
                <a:spcPct val="100000"/>
              </a:lnSpc>
              <a:spcBef>
                <a:spcPct val="30000"/>
              </a:spcBef>
              <a:spcAft>
                <a:spcPct val="0"/>
              </a:spcAft>
              <a:buClrTx/>
              <a:buSzTx/>
              <a:buFontTx/>
              <a:buNone/>
            </a:pPr>
            <a:r>
              <a:rPr altLang="en-US" dirty="0" lang="en-US" smtClean="0">
                <a:latin typeface="Arial" panose="020B0604020202020204" pitchFamily="34" charset="0"/>
                <a:cs typeface="Arial" panose="020B0604020202020204" pitchFamily="34" charset="0"/>
              </a:rPr>
              <a:t>As a systems analyst, </a:t>
            </a:r>
            <a:r>
              <a:rPr baseline="0" b="0" dirty="0" sz="1200" i="0" kern="1200" kumimoji="1" lang="en-US" strike="noStrike" u="none" smtClean="0">
                <a:solidFill>
                  <a:schemeClr val="tx1"/>
                </a:solidFill>
                <a:latin typeface="Arial" charset="0"/>
                <a:ea typeface="+mn-ea"/>
                <a:cs typeface="Arial" charset="0"/>
              </a:rPr>
              <a:t>you fill the organizational role most responsible for the analysis and design of information systems. To do this you’ll apply methodologies, techniques, and software tools.</a:t>
            </a:r>
          </a:p>
          <a:p>
            <a:endParaRPr baseline="0" b="0" dirty="0" sz="1200" i="0" kern="1200" kumimoji="1" lang="en-US" strike="noStrike" u="none" smtClean="0">
              <a:solidFill>
                <a:schemeClr val="tx1"/>
              </a:solidFill>
              <a:latin typeface="Arial" charset="0"/>
              <a:ea typeface="+mn-ea"/>
              <a:cs typeface="Arial" charset="0"/>
            </a:endParaRPr>
          </a:p>
          <a:p>
            <a:r>
              <a:rPr baseline="0" b="0" dirty="0" sz="1200" i="0" kern="1200" kumimoji="1" lang="en-US" strike="noStrike" u="none" smtClean="0">
                <a:solidFill>
                  <a:schemeClr val="tx1"/>
                </a:solidFill>
                <a:latin typeface="Arial" charset="0"/>
                <a:ea typeface="+mn-ea"/>
                <a:cs typeface="Arial" charset="0"/>
              </a:rPr>
              <a:t>Methodologies are comprehensive, multiple-step approaches to systems development that will guide your work and influence the quality of your final product—the information system.</a:t>
            </a:r>
          </a:p>
          <a:p>
            <a:endParaRPr altLang="en-US" baseline="0" b="0" dirty="0" sz="1200" i="0" kern="1200" kumimoji="1" lang="en-US" strike="noStrike" u="none" smtClean="0">
              <a:solidFill>
                <a:schemeClr val="tx1"/>
              </a:solidFill>
              <a:latin typeface="Arial" charset="0"/>
              <a:ea typeface="+mn-ea"/>
              <a:cs typeface="Arial" charset="0"/>
            </a:endParaRPr>
          </a:p>
          <a:p>
            <a:r>
              <a:rPr baseline="0" b="0" dirty="0" sz="1200" i="0" kern="1200" kumimoji="1" lang="en-US" strike="noStrike" u="none" smtClean="0">
                <a:solidFill>
                  <a:schemeClr val="tx1"/>
                </a:solidFill>
                <a:latin typeface="Arial" charset="0"/>
                <a:ea typeface="+mn-ea"/>
                <a:cs typeface="Arial" charset="0"/>
              </a:rPr>
              <a:t>Techniques are particular processes that you, as an analyst, will follow to help ensure that your work is well thought out, complete, and comprehensible to others on your project team.</a:t>
            </a:r>
          </a:p>
          <a:p>
            <a:endParaRPr altLang="en-US" baseline="0" b="0" dirty="0" sz="1200" i="0" kern="1200" kumimoji="1" lang="en-US" strike="noStrike" u="none" smtClean="0">
              <a:solidFill>
                <a:schemeClr val="tx1"/>
              </a:solidFill>
              <a:latin typeface="Arial" charset="0"/>
              <a:ea typeface="+mn-ea"/>
              <a:cs typeface="Arial" charset="0"/>
            </a:endParaRPr>
          </a:p>
          <a:p>
            <a:r>
              <a:rPr baseline="0" b="0" dirty="0" sz="1200" i="0" kern="1200" kumimoji="1" lang="en-US" strike="noStrike" u="none" smtClean="0">
                <a:solidFill>
                  <a:schemeClr val="tx1"/>
                </a:solidFill>
                <a:latin typeface="Arial" charset="0"/>
                <a:ea typeface="+mn-ea"/>
                <a:cs typeface="Arial" charset="0"/>
              </a:rPr>
              <a:t>Tools are typically computer programs that make it easy to use and benefit from techniques and to faithfully follow the guidelines of the overall development methodology.</a:t>
            </a:r>
          </a:p>
          <a:p>
            <a:endParaRPr altLang="en-US" baseline="0" b="0" dirty="0" sz="1200" i="0" kern="1200" kumimoji="1" lang="en-US" strike="noStrike" u="none" smtClean="0">
              <a:solidFill>
                <a:schemeClr val="tx1"/>
              </a:solidFill>
              <a:latin typeface="Arial" charset="0"/>
              <a:ea typeface="+mn-ea"/>
              <a:cs typeface="Arial" charset="0"/>
            </a:endParaRPr>
          </a:p>
        </p:txBody>
      </p:sp>
      <p:sp>
        <p:nvSpPr>
          <p:cNvPr id="104861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971F44-5192-4050-8ACB-CFF87FB2041E}" type="slidenum">
              <a:rPr altLang="en-US" lang="en-US">
                <a:latin typeface="Tahoma" panose="020B0604030504040204" pitchFamily="34" charset="0"/>
              </a:rPr>
              <a:pPr eaLnBrk="1" hangingPunct="1"/>
              <a:t>5</a:t>
            </a:fld>
            <a:endParaRPr altLang="en-US" lang="en-US">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2" name="Slide Image Placeholder 1"/>
          <p:cNvSpPr>
            <a:spLocks noChangeAspect="1" noRot="1" noGrp="1" noTextEdit="1"/>
          </p:cNvSpPr>
          <p:nvPr>
            <p:ph type="sldImg"/>
          </p:nvPr>
        </p:nvSpPr>
        <p:spPr/>
      </p:sp>
      <p:sp>
        <p:nvSpPr>
          <p:cNvPr id="1048623" name="Notes Placeholder 2"/>
          <p:cNvSpPr>
            <a:spLocks noGrp="1"/>
          </p:cNvSpPr>
          <p:nvPr>
            <p:ph type="body" idx="1"/>
          </p:nvPr>
        </p:nvSpPr>
        <p:spPr>
          <a:noFill/>
        </p:spPr>
        <p:txBody>
          <a:bodyPr/>
          <a:p>
            <a:endParaRPr altLang="en-US" lang="en-US" smtClean="0">
              <a:latin typeface="Arial" panose="020B0604020202020204" pitchFamily="34" charset="0"/>
              <a:cs typeface="Arial" panose="020B0604020202020204" pitchFamily="34" charset="0"/>
            </a:endParaRPr>
          </a:p>
        </p:txBody>
      </p:sp>
      <p:sp>
        <p:nvSpPr>
          <p:cNvPr id="104862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9864DE-A4D0-4281-88AE-E091697019CB}" type="slidenum">
              <a:rPr altLang="en-US" lang="en-US">
                <a:latin typeface="Tahoma" panose="020B0604030504040204" pitchFamily="34" charset="0"/>
              </a:rPr>
              <a:pPr eaLnBrk="1" hangingPunct="1"/>
              <a:t>6</a:t>
            </a:fld>
            <a:endParaRPr altLang="en-US" lang="en-US">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7" name="Slide Image Placeholder 1"/>
          <p:cNvSpPr>
            <a:spLocks noChangeAspect="1" noRot="1" noGrp="1" noTextEdit="1"/>
          </p:cNvSpPr>
          <p:nvPr>
            <p:ph type="sldImg"/>
          </p:nvPr>
        </p:nvSpPr>
        <p:spPr/>
      </p:sp>
      <p:sp>
        <p:nvSpPr>
          <p:cNvPr id="1048628" name="Notes Placeholder 2"/>
          <p:cNvSpPr>
            <a:spLocks noGrp="1"/>
          </p:cNvSpPr>
          <p:nvPr>
            <p:ph type="body" idx="1"/>
          </p:nvPr>
        </p:nvSpPr>
        <p:spPr>
          <a:noFill/>
        </p:spPr>
        <p:txBody>
          <a:bodyPr/>
          <a:p>
            <a:endParaRPr altLang="en-US" dirty="0" lang="en-US" smtClean="0">
              <a:latin typeface="Arial" panose="020B0604020202020204" pitchFamily="34" charset="0"/>
              <a:cs typeface="Arial" panose="020B0604020202020204" pitchFamily="34" charset="0"/>
            </a:endParaRPr>
          </a:p>
        </p:txBody>
      </p:sp>
      <p:sp>
        <p:nvSpPr>
          <p:cNvPr id="1048629"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1DA1FF-39D3-4595-8FDA-3CB56E4591EA}" type="slidenum">
              <a:rPr altLang="en-US" lang="en-US">
                <a:latin typeface="Tahoma" panose="020B0604030504040204" pitchFamily="34" charset="0"/>
              </a:rPr>
              <a:pPr eaLnBrk="1" hangingPunct="1"/>
              <a:t>7</a:t>
            </a:fld>
            <a:endParaRPr altLang="en-US" lang="en-US">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1E58D6-0068-43A7-843D-758B91B329B6}" type="slidenum">
              <a:rPr altLang="en-US" lang="en-US">
                <a:latin typeface="Tahoma" panose="020B0604030504040204" pitchFamily="34" charset="0"/>
              </a:rPr>
              <a:pPr eaLnBrk="1" hangingPunct="1"/>
              <a:t>8</a:t>
            </a:fld>
            <a:endParaRPr altLang="en-US" lang="en-US">
              <a:latin typeface="Tahoma" panose="020B0604030504040204" pitchFamily="34" charset="0"/>
            </a:endParaRPr>
          </a:p>
        </p:txBody>
      </p:sp>
      <p:sp>
        <p:nvSpPr>
          <p:cNvPr id="1048633" name="Rectangle 2"/>
          <p:cNvSpPr>
            <a:spLocks noChangeAspect="1" noRot="1" noGrp="1" noChangeArrowheads="1" noTextEdit="1"/>
          </p:cNvSpPr>
          <p:nvPr>
            <p:ph type="sldImg"/>
          </p:nvPr>
        </p:nvSpPr>
        <p:spPr/>
      </p:sp>
      <p:sp>
        <p:nvSpPr>
          <p:cNvPr id="1048634" name="Rectangle 3"/>
          <p:cNvSpPr>
            <a:spLocks noGrp="1" noChangeArrowheads="1"/>
          </p:cNvSpPr>
          <p:nvPr>
            <p:ph type="body" idx="1"/>
          </p:nvPr>
        </p:nvSpPr>
        <p:spPr>
          <a:noFill/>
        </p:spPr>
        <p:txBody>
          <a:bodyPr/>
          <a:p>
            <a:pPr eaLnBrk="1" hangingPunct="1"/>
            <a:endParaRPr altLang="en-US" 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7"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3F695E-D4BE-4DD8-B184-6302A2EEC862}" type="slidenum">
              <a:rPr altLang="en-US" lang="en-US">
                <a:latin typeface="Tahoma" panose="020B0604030504040204" pitchFamily="34" charset="0"/>
              </a:rPr>
              <a:pPr eaLnBrk="1" hangingPunct="1"/>
              <a:t>9</a:t>
            </a:fld>
            <a:endParaRPr altLang="en-US" lang="en-US">
              <a:latin typeface="Tahoma" panose="020B0604030504040204" pitchFamily="34" charset="0"/>
            </a:endParaRPr>
          </a:p>
        </p:txBody>
      </p:sp>
      <p:sp>
        <p:nvSpPr>
          <p:cNvPr id="1048638" name="Rectangle 2"/>
          <p:cNvSpPr>
            <a:spLocks noChangeAspect="1" noRot="1" noGrp="1" noChangeArrowheads="1" noTextEdit="1"/>
          </p:cNvSpPr>
          <p:nvPr>
            <p:ph type="sldImg"/>
          </p:nvPr>
        </p:nvSpPr>
        <p:spPr/>
      </p:sp>
      <p:sp>
        <p:nvSpPr>
          <p:cNvPr id="1048639" name="Rectangle 3"/>
          <p:cNvSpPr>
            <a:spLocks noGrp="1" noChangeArrowheads="1"/>
          </p:cNvSpPr>
          <p:nvPr>
            <p:ph type="body" idx="1"/>
          </p:nvPr>
        </p:nvSpPr>
        <p:spPr>
          <a:noFill/>
        </p:spPr>
        <p:txBody>
          <a:bodyPr/>
          <a:p>
            <a:pPr eaLnBrk="1" hangingPunct="1"/>
            <a:r>
              <a:rPr altLang="en-US" dirty="0" lang="en-US" smtClean="0">
                <a:latin typeface="Arial" panose="020B0604020202020204" pitchFamily="34" charset="0"/>
                <a:cs typeface="Arial" panose="020B0604020202020204" pitchFamily="34" charset="0"/>
              </a:rPr>
              <a:t>The SDLC is a particular form of business</a:t>
            </a:r>
            <a:r>
              <a:rPr altLang="en-US" baseline="0" dirty="0" lang="en-US" smtClean="0">
                <a:latin typeface="Arial" panose="020B0604020202020204" pitchFamily="34" charset="0"/>
                <a:cs typeface="Arial" panose="020B0604020202020204" pitchFamily="34" charset="0"/>
              </a:rPr>
              <a:t> problem-solving cycles. A common feature of cycles is that they tend to loop and repeat. And each involves some sort of up-front planning and feasibility assessment, followed by more detailed and meticulous exploration and analysis of the problem, which typically result in some set of solution alternatives from which to pick and implement. After that, there should be continuous monitoring and adjustment, which often leads to earlier steps, thus making it a cycle.</a:t>
            </a:r>
          </a:p>
          <a:p>
            <a:pPr eaLnBrk="1" hangingPunct="1"/>
            <a:endParaRPr altLang="en-US" baseline="0" dirty="0" lang="en-US"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9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92"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Tree>
  </p:cSld>
  <p:clrMapOvr>
    <a:overrideClrMapping accent1="accent1" accent2="accent2" accent3="accent3" accent4="accent4" accent5="accent5" accent6="accent6" bg1="lt1" bg2="lt2" tx1="dk1" tx2="dk2"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598" name="Title 1"/>
          <p:cNvSpPr>
            <a:spLocks noGrp="1"/>
          </p:cNvSpPr>
          <p:nvPr>
            <p:ph type="title"/>
          </p:nvPr>
        </p:nvSpPr>
        <p:spPr/>
        <p:txBody>
          <a:bodyPr/>
          <a:p>
            <a:r>
              <a:rPr lang="en-US" smtClean="0"/>
              <a:t>Click to edit Master title style</a:t>
            </a:r>
            <a:endParaRPr lang="en-US"/>
          </a:p>
        </p:txBody>
      </p:sp>
      <p:sp>
        <p:nvSpPr>
          <p:cNvPr id="104859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6" name=""/>
        <p:cNvGrpSpPr/>
        <p:nvPr/>
      </p:nvGrpSpPr>
      <p:grpSpPr>
        <a:xfrm>
          <a:off x="0" y="0"/>
          <a:ext cx="0" cy="0"/>
          <a:chOff x="0" y="0"/>
          <a:chExt cx="0" cy="0"/>
        </a:xfrm>
      </p:grpSpPr>
    </p:spTree>
  </p:cSld>
  <p:clrMapOvr>
    <a:masterClrMapping/>
  </p:clrMapOvr>
  <p:transition>
    <p:zo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3" name=""/>
        <p:cNvGrpSpPr/>
        <p:nvPr/>
      </p:nvGrpSpPr>
      <p:grpSpPr>
        <a:xfrm>
          <a:off x="0" y="0"/>
          <a:ext cx="0" cy="0"/>
          <a:chOff x="0" y="0"/>
          <a:chExt cx="0" cy="0"/>
        </a:xfrm>
      </p:grpSpPr>
      <p:grpSp>
        <p:nvGrpSpPr>
          <p:cNvPr id="14" name="Group 4"/>
          <p:cNvGrpSpPr/>
          <p:nvPr/>
        </p:nvGrpSpPr>
        <p:grpSpPr bwMode="auto">
          <a:xfrm>
            <a:off x="0" y="0"/>
            <a:ext cx="9144000" cy="546100"/>
            <a:chOff x="0" y="0"/>
            <a:chExt cx="5760" cy="344"/>
          </a:xfrm>
        </p:grpSpPr>
        <p:sp>
          <p:nvSpPr>
            <p:cNvPr id="1048576" name="Rectangle 5"/>
            <p:cNvSpPr>
              <a:spLocks noChangeArrowheads="1"/>
            </p:cNvSpPr>
            <p:nvPr/>
          </p:nvSpPr>
          <p:spPr bwMode="auto">
            <a:xfrm>
              <a:off x="0" y="0"/>
              <a:ext cx="180" cy="336"/>
            </a:xfrm>
            <a:prstGeom prst="rect"/>
            <a:gradFill rotWithShape="0">
              <a:gsLst>
                <a:gs pos="0">
                  <a:schemeClr val="folHlink"/>
                </a:gs>
                <a:gs pos="100000">
                  <a:schemeClr val="bg1"/>
                </a:gs>
              </a:gsLst>
              <a:lin ang="0" scaled="1"/>
            </a:gradFill>
            <a:ln w="9525">
              <a:noFill/>
              <a:miter lim="800000"/>
              <a:headEnd/>
              <a:tailEnd/>
            </a:ln>
          </p:spPr>
          <p:txBody>
            <a:bodyPr anchor="ctr" wrap="none"/>
            <a:p>
              <a:pPr algn="ctr"/>
              <a:endParaRPr sz="2400" lang="en-US">
                <a:latin typeface="Times New Roman" pitchFamily="18" charset="0"/>
                <a:cs typeface="Arial" charset="0"/>
              </a:endParaRPr>
            </a:p>
          </p:txBody>
        </p:sp>
        <p:sp>
          <p:nvSpPr>
            <p:cNvPr id="1048577" name="Rectangle 6"/>
            <p:cNvSpPr>
              <a:spLocks noChangeArrowheads="1"/>
            </p:cNvSpPr>
            <p:nvPr/>
          </p:nvSpPr>
          <p:spPr bwMode="auto">
            <a:xfrm>
              <a:off x="260" y="85"/>
              <a:ext cx="5500" cy="173"/>
            </a:xfrm>
            <a:prstGeom prst="rect"/>
            <a:gradFill rotWithShape="0">
              <a:gsLst>
                <a:gs pos="0">
                  <a:schemeClr val="bg2"/>
                </a:gs>
                <a:gs pos="100000">
                  <a:schemeClr val="bg1"/>
                </a:gs>
              </a:gsLst>
              <a:lin ang="0" scaled="1"/>
            </a:gradFill>
            <a:ln w="9525">
              <a:noFill/>
              <a:miter lim="800000"/>
              <a:headEnd/>
              <a:tailEnd/>
            </a:ln>
          </p:spPr>
          <p:txBody>
            <a:bodyPr/>
            <a:p>
              <a:endParaRPr sz="2400" lang="en-US">
                <a:latin typeface="Times New Roman" pitchFamily="18" charset="0"/>
                <a:cs typeface="Arial" charset="0"/>
              </a:endParaRPr>
            </a:p>
          </p:txBody>
        </p:sp>
        <p:sp>
          <p:nvSpPr>
            <p:cNvPr id="1048578" name="Rectangle 7"/>
            <p:cNvSpPr>
              <a:spLocks noChangeArrowheads="1"/>
            </p:cNvSpPr>
            <p:nvPr/>
          </p:nvSpPr>
          <p:spPr bwMode="auto">
            <a:xfrm>
              <a:off x="258" y="85"/>
              <a:ext cx="87" cy="89"/>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79" name="Rectangle 8"/>
            <p:cNvSpPr>
              <a:spLocks noChangeArrowheads="1"/>
            </p:cNvSpPr>
            <p:nvPr/>
          </p:nvSpPr>
          <p:spPr bwMode="auto">
            <a:xfrm>
              <a:off x="345" y="0"/>
              <a:ext cx="88"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0" name="Rectangle 9"/>
            <p:cNvSpPr>
              <a:spLocks noChangeArrowheads="1"/>
            </p:cNvSpPr>
            <p:nvPr/>
          </p:nvSpPr>
          <p:spPr bwMode="auto">
            <a:xfrm>
              <a:off x="345" y="85"/>
              <a:ext cx="88" cy="89"/>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1" name="Rectangle 10"/>
            <p:cNvSpPr>
              <a:spLocks noChangeArrowheads="1"/>
            </p:cNvSpPr>
            <p:nvPr/>
          </p:nvSpPr>
          <p:spPr bwMode="auto">
            <a:xfrm>
              <a:off x="173" y="173"/>
              <a:ext cx="86" cy="87"/>
            </a:xfrm>
            <a:prstGeom prst="rect"/>
            <a:solidFill>
              <a:schemeClr val="folHlink"/>
            </a:solidFill>
            <a:ln w="9525">
              <a:noFill/>
              <a:miter lim="800000"/>
              <a:headEnd/>
              <a:tailEnd/>
            </a:ln>
          </p:spPr>
          <p:txBody>
            <a:bodyPr/>
            <a:p>
              <a:endParaRPr lang="en-US">
                <a:solidFill>
                  <a:schemeClr val="hlink"/>
                </a:solidFill>
                <a:latin typeface="Arial" charset="0"/>
                <a:cs typeface="Arial" charset="0"/>
              </a:endParaRPr>
            </a:p>
          </p:txBody>
        </p:sp>
        <p:sp>
          <p:nvSpPr>
            <p:cNvPr id="1048582" name="Rectangle 11"/>
            <p:cNvSpPr>
              <a:spLocks noChangeArrowheads="1"/>
            </p:cNvSpPr>
            <p:nvPr/>
          </p:nvSpPr>
          <p:spPr bwMode="auto">
            <a:xfrm>
              <a:off x="83" y="86"/>
              <a:ext cx="89" cy="87"/>
            </a:xfrm>
            <a:prstGeom prst="rect"/>
            <a:solidFill>
              <a:schemeClr val="bg2"/>
            </a:solidFill>
            <a:ln w="9525">
              <a:noFill/>
              <a:miter lim="800000"/>
              <a:headEnd/>
              <a:tailEnd/>
            </a:ln>
          </p:spPr>
          <p:txBody>
            <a:bodyPr/>
            <a:p>
              <a:endParaRPr sz="2400" lang="en-US">
                <a:latin typeface="Times New Roman" pitchFamily="18" charset="0"/>
                <a:cs typeface="Arial" charset="0"/>
              </a:endParaRPr>
            </a:p>
          </p:txBody>
        </p:sp>
        <p:sp>
          <p:nvSpPr>
            <p:cNvPr id="1048583" name="Rectangle 12"/>
            <p:cNvSpPr>
              <a:spLocks noChangeArrowheads="1"/>
            </p:cNvSpPr>
            <p:nvPr/>
          </p:nvSpPr>
          <p:spPr bwMode="auto">
            <a:xfrm>
              <a:off x="258" y="171"/>
              <a:ext cx="87" cy="87"/>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sp>
          <p:nvSpPr>
            <p:cNvPr id="1048584" name="Rectangle 13"/>
            <p:cNvSpPr>
              <a:spLocks noChangeArrowheads="1"/>
            </p:cNvSpPr>
            <p:nvPr/>
          </p:nvSpPr>
          <p:spPr bwMode="auto">
            <a:xfrm>
              <a:off x="173" y="258"/>
              <a:ext cx="86" cy="86"/>
            </a:xfrm>
            <a:prstGeom prst="rect"/>
            <a:solidFill>
              <a:schemeClr val="accent2"/>
            </a:solidFill>
            <a:ln w="9525">
              <a:noFill/>
              <a:miter lim="800000"/>
              <a:headEnd/>
              <a:tailEnd/>
            </a:ln>
          </p:spPr>
          <p:txBody>
            <a:bodyPr/>
            <a:p>
              <a:endParaRPr lang="en-US">
                <a:solidFill>
                  <a:schemeClr val="accent2"/>
                </a:solidFill>
                <a:latin typeface="Arial" charset="0"/>
                <a:cs typeface="Arial" charset="0"/>
              </a:endParaRPr>
            </a:p>
          </p:txBody>
        </p:sp>
      </p:grpSp>
      <p:sp>
        <p:nvSpPr>
          <p:cNvPr id="1048585" name="Rectangle 14"/>
          <p:cNvSpPr>
            <a:spLocks noGrp="1" noChangeArrowheads="1"/>
          </p:cNvSpPr>
          <p:nvPr>
            <p:ph type="title"/>
          </p:nvPr>
        </p:nvSpPr>
        <p:spPr bwMode="auto">
          <a:xfrm>
            <a:off x="457200" y="457200"/>
            <a:ext cx="8229600" cy="1371600"/>
          </a:xfrm>
          <a:prstGeom prst="rect"/>
          <a:noFill/>
          <a:ln>
            <a:noFill/>
          </a:ln>
        </p:spPr>
        <p:txBody>
          <a:bodyPr anchor="ctr" anchorCtr="0" bIns="45720" compatLnSpc="1" lIns="91440" numCol="1" rIns="91440" tIns="45720" vert="horz" wrap="square">
            <a:prstTxWarp prst="textNoShape"/>
          </a:bodyPr>
          <a:p>
            <a:pPr lvl="0"/>
            <a:r>
              <a:rPr altLang="en-US" lang="en-US" smtClean="0"/>
              <a:t>Click to edit Master title style</a:t>
            </a:r>
          </a:p>
        </p:txBody>
      </p:sp>
      <p:sp>
        <p:nvSpPr>
          <p:cNvPr id="1048586" name="Rectangle 15"/>
          <p:cNvSpPr>
            <a:spLocks noGrp="1" noChangeArrowheads="1"/>
          </p:cNvSpPr>
          <p:nvPr>
            <p:ph type="body" idx="1"/>
          </p:nvPr>
        </p:nvSpPr>
        <p:spPr bwMode="auto">
          <a:xfrm>
            <a:off x="457200" y="1981200"/>
            <a:ext cx="8229600" cy="3886200"/>
          </a:xfrm>
          <a:prstGeom prst="rect"/>
          <a:noFill/>
          <a:ln>
            <a:noFill/>
          </a:ln>
        </p:spPr>
        <p:txBody>
          <a:bodyPr anchor="t" anchorCtr="0" bIns="45720" compatLnSpc="1" lIns="91440" numCol="1" rIns="91440" tIns="45720" vert="horz" wrap="square">
            <a:prstTxWarp prst="textNoShape"/>
          </a:bodyPr>
          <a:p>
            <a:pPr lvl="0"/>
            <a:r>
              <a:rPr altLang="en-US" dirty="0" lang="en-US" smtClean="0"/>
              <a:t>Click to edit Master text styles</a:t>
            </a:r>
          </a:p>
          <a:p>
            <a:pPr lvl="1"/>
            <a:r>
              <a:rPr altLang="en-US" dirty="0" lang="en-US" smtClean="0"/>
              <a:t>Second level</a:t>
            </a:r>
          </a:p>
          <a:p>
            <a:pPr lvl="2"/>
            <a:r>
              <a:rPr altLang="en-US" dirty="0" lang="en-US" smtClean="0"/>
              <a:t>Third level</a:t>
            </a:r>
          </a:p>
          <a:p>
            <a:pPr lvl="3"/>
            <a:r>
              <a:rPr altLang="en-US" dirty="0" lang="en-US" smtClean="0"/>
              <a:t>Fourth level</a:t>
            </a:r>
          </a:p>
          <a:p>
            <a:pPr lvl="4"/>
            <a:r>
              <a:rPr altLang="en-US" dirty="0" lang="en-US" smtClean="0"/>
              <a:t>Fifth level</a:t>
            </a:r>
          </a:p>
        </p:txBody>
      </p:sp>
      <p:sp>
        <p:nvSpPr>
          <p:cNvPr id="1048587" name="Rectangle 17"/>
          <p:cNvSpPr>
            <a:spLocks noChangeArrowheads="1"/>
          </p:cNvSpPr>
          <p:nvPr userDrawn="1"/>
        </p:nvSpPr>
        <p:spPr bwMode="auto">
          <a:xfrm>
            <a:off x="3276600" y="6153150"/>
            <a:ext cx="2895600" cy="476250"/>
          </a:xfrm>
          <a:prstGeom prst="rect"/>
          <a:noFill/>
          <a:ln w="9525">
            <a:noFill/>
            <a:miter lim="800000"/>
            <a:headEnd/>
            <a:tailEnd/>
          </a:ln>
          <a:effectLst/>
        </p:spPr>
        <p:txBody>
          <a:bodyPr anchor="b"/>
          <a:p>
            <a:pPr algn="ctr"/>
            <a:endParaRPr sz="1400" lang="en-US">
              <a:solidFill>
                <a:srgbClr val="000000"/>
              </a:solidFill>
              <a:effectLst>
                <a:outerShdw algn="tl" blurRad="38100" dir="2700000" dist="38100">
                  <a:srgbClr val="C0C0C0"/>
                </a:outerShdw>
              </a:effectLst>
              <a:latin typeface="Arial" charset="0"/>
              <a:cs typeface="Arial" charset="0"/>
            </a:endParaRPr>
          </a:p>
        </p:txBody>
      </p:sp>
      <p:sp>
        <p:nvSpPr>
          <p:cNvPr id="1048588" name="Text Box 7"/>
          <p:cNvSpPr txBox="1">
            <a:spLocks noChangeArrowheads="1"/>
          </p:cNvSpPr>
          <p:nvPr userDrawn="1"/>
        </p:nvSpPr>
        <p:spPr bwMode="auto">
          <a:xfrm>
            <a:off x="485907" y="6313488"/>
            <a:ext cx="1088760"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a:t>Chapter 1</a:t>
            </a:r>
          </a:p>
        </p:txBody>
      </p:sp>
      <p:sp>
        <p:nvSpPr>
          <p:cNvPr id="1048589" name="Rectangle 5"/>
          <p:cNvSpPr txBox="1">
            <a:spLocks noGrp="1" noChangeArrowheads="1"/>
          </p:cNvSpPr>
          <p:nvPr userDrawn="1"/>
        </p:nvSpPr>
        <p:spPr bwMode="auto">
          <a:xfrm>
            <a:off x="1328738" y="6242050"/>
            <a:ext cx="6386512" cy="476250"/>
          </a:xfrm>
          <a:prstGeom prst="rect"/>
          <a:noFill/>
          <a:ln>
            <a:miter lim="800000"/>
            <a:headEnd/>
            <a:tailEnd/>
          </a:ln>
        </p:spPr>
        <p:txBody>
          <a:bodyPr anchor="b"/>
          <a:p>
            <a:pPr algn="ctr"/>
            <a:r>
              <a:rPr dirty="0" sz="1600" lang="en-US" smtClean="0">
                <a:solidFill>
                  <a:srgbClr val="000000"/>
                </a:solidFill>
                <a:effectLst>
                  <a:outerShdw algn="tl" blurRad="38100" dir="2700000" dist="38100">
                    <a:srgbClr val="FFFFFF"/>
                  </a:outerShdw>
                </a:effectLst>
                <a:latin typeface="Times New Roman" pitchFamily="18" charset="0"/>
              </a:rPr>
              <a:t>Copyright © 2017 Pearson Education, Ltd. </a:t>
            </a:r>
            <a:endParaRPr dirty="0" sz="1600" lang="en-US">
              <a:solidFill>
                <a:srgbClr val="000000"/>
              </a:solidFill>
              <a:effectLst>
                <a:outerShdw algn="tl" blurRad="38100" dir="2700000" dist="38100">
                  <a:srgbClr val="FFFFFF"/>
                </a:outerShdw>
              </a:effectLst>
              <a:latin typeface="Times New Roman" pitchFamily="18" charset="0"/>
            </a:endParaRPr>
          </a:p>
        </p:txBody>
      </p:sp>
      <p:sp>
        <p:nvSpPr>
          <p:cNvPr id="1048590" name="TextBox 19"/>
          <p:cNvSpPr txBox="1"/>
          <p:nvPr userDrawn="1"/>
        </p:nvSpPr>
        <p:spPr>
          <a:xfrm>
            <a:off x="7821038" y="6348968"/>
            <a:ext cx="972766" cy="369332"/>
          </a:xfrm>
          <a:prstGeom prst="rect"/>
          <a:noFill/>
          <a:ln>
            <a:miter lim="800000"/>
            <a:headEnd/>
            <a:tailEnd/>
          </a:ln>
        </p:spPr>
        <p:txBody>
          <a:bodyPr anchor="b"/>
          <a:lstStyle>
            <a:defPPr>
              <a:defRPr lang="en-US"/>
            </a:defPPr>
            <a:lvl1pPr algn="ctr">
              <a:defRPr>
                <a:solidFill>
                  <a:srgbClr val="000000"/>
                </a:solidFill>
                <a:effectLst>
                  <a:outerShdw algn="tl" blurRad="38100" dir="2700000" dist="38100">
                    <a:srgbClr val="FFFFFF"/>
                  </a:outerShdw>
                </a:effectLst>
                <a:latin typeface="Times New Roman" pitchFamily="18" charset="0"/>
              </a:defRPr>
            </a:lvl1pPr>
          </a:lstStyle>
          <a:p>
            <a:pPr lvl="0"/>
            <a:r>
              <a:rPr dirty="0" sz="1600" lang="en-US" smtClean="0"/>
              <a:t>1-</a:t>
            </a:r>
            <a:fld id="{6FB4FC82-C793-4410-817F-D8BC0BBDC2E9}" type="slidenum">
              <a:rPr sz="1600" lang="en-US" smtClean="0"/>
              <a:pPr lvl="0"/>
              <a:t>‹#›</a:t>
            </a:fld>
            <a:endParaRPr dirty="0" sz="160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Lst>
  <p:transition>
    <p:zoom/>
  </p:transition>
  <p:timing/>
  <p:hf dt="1" ftr="1" hdr="0" sldNum="1"/>
  <p:txStyles>
    <p:titleStyle>
      <a:lvl1pPr algn="l" eaLnBrk="0" fontAlgn="base" hangingPunct="0" rtl="0">
        <a:spcBef>
          <a:spcPct val="0"/>
        </a:spcBef>
        <a:spcAft>
          <a:spcPct val="0"/>
        </a:spcAft>
        <a:defRPr sz="4400">
          <a:solidFill>
            <a:schemeClr val="tx1"/>
          </a:solidFill>
          <a:latin typeface="+mj-lt"/>
          <a:ea typeface="+mj-ea"/>
          <a:cs typeface="+mj-cs"/>
        </a:defRPr>
      </a:lvl1pPr>
      <a:lvl2pPr algn="l" eaLnBrk="0" fontAlgn="base" hangingPunct="0" rtl="0">
        <a:spcBef>
          <a:spcPct val="0"/>
        </a:spcBef>
        <a:spcAft>
          <a:spcPct val="0"/>
        </a:spcAft>
        <a:defRPr sz="4400">
          <a:solidFill>
            <a:schemeClr val="tx1"/>
          </a:solidFill>
          <a:latin typeface="Arial" charset="0"/>
          <a:cs typeface="Arial" charset="0"/>
        </a:defRPr>
      </a:lvl2pPr>
      <a:lvl3pPr algn="l" eaLnBrk="0" fontAlgn="base" hangingPunct="0" rtl="0">
        <a:spcBef>
          <a:spcPct val="0"/>
        </a:spcBef>
        <a:spcAft>
          <a:spcPct val="0"/>
        </a:spcAft>
        <a:defRPr sz="4400">
          <a:solidFill>
            <a:schemeClr val="tx1"/>
          </a:solidFill>
          <a:latin typeface="Arial" charset="0"/>
          <a:cs typeface="Arial" charset="0"/>
        </a:defRPr>
      </a:lvl3pPr>
      <a:lvl4pPr algn="l" eaLnBrk="0" fontAlgn="base" hangingPunct="0" rtl="0">
        <a:spcBef>
          <a:spcPct val="0"/>
        </a:spcBef>
        <a:spcAft>
          <a:spcPct val="0"/>
        </a:spcAft>
        <a:defRPr sz="4400">
          <a:solidFill>
            <a:schemeClr val="tx1"/>
          </a:solidFill>
          <a:latin typeface="Arial" charset="0"/>
          <a:cs typeface="Arial" charset="0"/>
        </a:defRPr>
      </a:lvl4pPr>
      <a:lvl5pPr algn="l" eaLnBrk="0" fontAlgn="base" hangingPunct="0" rtl="0">
        <a:spcBef>
          <a:spcPct val="0"/>
        </a:spcBef>
        <a:spcAft>
          <a:spcPct val="0"/>
        </a:spcAft>
        <a:defRPr sz="4400">
          <a:solidFill>
            <a:schemeClr val="tx1"/>
          </a:solidFill>
          <a:latin typeface="Arial" charset="0"/>
          <a:cs typeface="Arial" charset="0"/>
        </a:defRPr>
      </a:lvl5pPr>
      <a:lvl6pPr algn="l" fontAlgn="base" marL="457200" rtl="0">
        <a:spcBef>
          <a:spcPct val="0"/>
        </a:spcBef>
        <a:spcAft>
          <a:spcPct val="0"/>
        </a:spcAft>
        <a:defRPr sz="4400">
          <a:solidFill>
            <a:schemeClr val="tx1"/>
          </a:solidFill>
          <a:latin typeface="Arial" charset="0"/>
          <a:cs typeface="Arial" charset="0"/>
        </a:defRPr>
      </a:lvl6pPr>
      <a:lvl7pPr algn="l" fontAlgn="base" marL="914400" rtl="0">
        <a:spcBef>
          <a:spcPct val="0"/>
        </a:spcBef>
        <a:spcAft>
          <a:spcPct val="0"/>
        </a:spcAft>
        <a:defRPr sz="4400">
          <a:solidFill>
            <a:schemeClr val="tx1"/>
          </a:solidFill>
          <a:latin typeface="Arial" charset="0"/>
          <a:cs typeface="Arial" charset="0"/>
        </a:defRPr>
      </a:lvl7pPr>
      <a:lvl8pPr algn="l" fontAlgn="base" marL="1371600" rtl="0">
        <a:spcBef>
          <a:spcPct val="0"/>
        </a:spcBef>
        <a:spcAft>
          <a:spcPct val="0"/>
        </a:spcAft>
        <a:defRPr sz="4400">
          <a:solidFill>
            <a:schemeClr val="tx1"/>
          </a:solidFill>
          <a:latin typeface="Arial" charset="0"/>
          <a:cs typeface="Arial" charset="0"/>
        </a:defRPr>
      </a:lvl8pPr>
      <a:lvl9pPr algn="l" fontAlgn="base" marL="1828800" rtl="0">
        <a:spcBef>
          <a:spcPct val="0"/>
        </a:spcBef>
        <a:spcAft>
          <a:spcPct val="0"/>
        </a:spcAft>
        <a:defRPr sz="4400">
          <a:solidFill>
            <a:schemeClr val="tx1"/>
          </a:solidFill>
          <a:latin typeface="Arial" charset="0"/>
          <a:cs typeface="Arial" charset="0"/>
        </a:defRPr>
      </a:lvl9pPr>
    </p:titleStyle>
    <p:bodyStyle>
      <a:lvl1pPr algn="l" eaLnBrk="0" fontAlgn="base" hangingPunct="0" indent="-342900" marL="342900" rtl="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algn="l" eaLnBrk="0" fontAlgn="base" hangingPunct="0" indent="-228600" marL="1143000" rtl="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algn="l" eaLnBrk="0" fontAlgn="base" hangingPunct="0" indent="-228600" marL="1600200" rtl="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algn="l" eaLnBrk="0" fontAlgn="base" hangingPunct="0" indent="-228600" marL="2057400" rtl="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algn="l" fontAlgn="base" indent="-228600" marL="2514600" rtl="0">
        <a:spcBef>
          <a:spcPct val="20000"/>
        </a:spcBef>
        <a:spcAft>
          <a:spcPct val="0"/>
        </a:spcAft>
        <a:buClr>
          <a:schemeClr val="bg2"/>
        </a:buClr>
        <a:buFont typeface="Wingdings" pitchFamily="2" charset="2"/>
        <a:buChar char="§"/>
        <a:defRPr sz="2000">
          <a:solidFill>
            <a:schemeClr val="tx1"/>
          </a:solidFill>
          <a:latin typeface="+mn-lt"/>
          <a:cs typeface="+mn-cs"/>
        </a:defRPr>
      </a:lvl6pPr>
      <a:lvl7pPr algn="l" fontAlgn="base" indent="-228600" marL="2971800" rtl="0">
        <a:spcBef>
          <a:spcPct val="20000"/>
        </a:spcBef>
        <a:spcAft>
          <a:spcPct val="0"/>
        </a:spcAft>
        <a:buClr>
          <a:schemeClr val="bg2"/>
        </a:buClr>
        <a:buFont typeface="Wingdings" pitchFamily="2" charset="2"/>
        <a:buChar char="§"/>
        <a:defRPr sz="2000">
          <a:solidFill>
            <a:schemeClr val="tx1"/>
          </a:solidFill>
          <a:latin typeface="+mn-lt"/>
          <a:cs typeface="+mn-cs"/>
        </a:defRPr>
      </a:lvl7pPr>
      <a:lvl8pPr algn="l" fontAlgn="base" indent="-228600" marL="3429000" rtl="0">
        <a:spcBef>
          <a:spcPct val="20000"/>
        </a:spcBef>
        <a:spcAft>
          <a:spcPct val="0"/>
        </a:spcAft>
        <a:buClr>
          <a:schemeClr val="bg2"/>
        </a:buClr>
        <a:buFont typeface="Wingdings" pitchFamily="2" charset="2"/>
        <a:buChar char="§"/>
        <a:defRPr sz="2000">
          <a:solidFill>
            <a:schemeClr val="tx1"/>
          </a:solidFill>
          <a:latin typeface="+mn-lt"/>
          <a:cs typeface="+mn-cs"/>
        </a:defRPr>
      </a:lvl8pPr>
      <a:lvl9pPr algn="l" fontAlgn="base" indent="-228600" marL="3886200" rtl="0">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4.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3" name="Rectangle 3"/>
          <p:cNvSpPr>
            <a:spLocks noGrp="1" noChangeArrowheads="1"/>
          </p:cNvSpPr>
          <p:nvPr>
            <p:ph type="subTitle" idx="1"/>
          </p:nvPr>
        </p:nvSpPr>
        <p:spPr>
          <a:xfrm>
            <a:off x="990600" y="4495800"/>
            <a:ext cx="7086600" cy="1752600"/>
          </a:xfrm>
        </p:spPr>
        <p:txBody>
          <a:bodyPr/>
          <a:p>
            <a:pPr eaLnBrk="1" hangingPunct="1"/>
            <a:r>
              <a:rPr altLang="en-US" b="1" sz="3600" lang="en-US" smtClean="0"/>
              <a:t>Chapter 1 </a:t>
            </a:r>
          </a:p>
          <a:p>
            <a:pPr eaLnBrk="1" hangingPunct="1"/>
            <a:r>
              <a:rPr altLang="en-US" b="1" sz="3600" lang="en-US" smtClean="0"/>
              <a:t>The Systems Development Environment</a:t>
            </a:r>
          </a:p>
        </p:txBody>
      </p:sp>
      <p:sp>
        <p:nvSpPr>
          <p:cNvPr id="1048594" name="Rectangle 8"/>
          <p:cNvSpPr>
            <a:spLocks noChangeArrowheads="1"/>
          </p:cNvSpPr>
          <p:nvPr/>
        </p:nvSpPr>
        <p:spPr bwMode="auto">
          <a:xfrm>
            <a:off x="914400" y="685800"/>
            <a:ext cx="7467600" cy="3429000"/>
          </a:xfrm>
          <a:prstGeom prst="rect"/>
          <a:noFill/>
          <a:ln>
            <a:noFill/>
          </a:ln>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altLang="en-US" b="1" dirty="0" sz="4000" lang="en-US">
              <a:solidFill>
                <a:schemeClr val="tx2"/>
              </a:solidFill>
            </a:endParaRPr>
          </a:p>
          <a:p>
            <a:pPr algn="ctr" eaLnBrk="1" hangingPunct="1">
              <a:lnSpc>
                <a:spcPct val="75000"/>
              </a:lnSpc>
            </a:pPr>
            <a:endParaRPr altLang="en-US" b="1" dirty="0" sz="4000" lang="en-US">
              <a:solidFill>
                <a:schemeClr val="tx2"/>
              </a:solidFill>
            </a:endParaRPr>
          </a:p>
          <a:p>
            <a:pPr algn="ctr" eaLnBrk="1" hangingPunct="1"/>
            <a:r>
              <a:rPr altLang="en-US" b="1" dirty="0" sz="4000" lang="en-US">
                <a:solidFill>
                  <a:schemeClr val="tx2"/>
                </a:solidFill>
              </a:rPr>
              <a:t>Modern Systems Analysis</a:t>
            </a:r>
            <a:br>
              <a:rPr altLang="en-US" b="1" dirty="0" sz="4000" lang="en-US">
                <a:solidFill>
                  <a:schemeClr val="tx2"/>
                </a:solidFill>
              </a:rPr>
            </a:br>
            <a:r>
              <a:rPr altLang="en-US" b="1" dirty="0" sz="4000" lang="en-US">
                <a:solidFill>
                  <a:schemeClr val="tx2"/>
                </a:solidFill>
              </a:rPr>
              <a:t>and Design</a:t>
            </a:r>
            <a:br>
              <a:rPr altLang="en-US" b="1" dirty="0" sz="4000" lang="en-US">
                <a:solidFill>
                  <a:schemeClr val="tx2"/>
                </a:solidFill>
              </a:rPr>
            </a:br>
            <a:r>
              <a:rPr altLang="en-US" b="1" dirty="0" sz="2400" lang="en-US" smtClean="0">
                <a:solidFill>
                  <a:schemeClr val="tx2"/>
                </a:solidFill>
              </a:rPr>
              <a:t>Eighth Edition, Global Edition </a:t>
            </a:r>
            <a:r>
              <a:rPr altLang="en-US" b="1" dirty="0" sz="4000" lang="en-US" smtClean="0">
                <a:solidFill>
                  <a:schemeClr val="tx2"/>
                </a:solidFill>
              </a:rPr>
              <a:t/>
            </a:r>
            <a:br>
              <a:rPr altLang="en-US" b="1" dirty="0" sz="4000" lang="en-US" smtClean="0">
                <a:solidFill>
                  <a:schemeClr val="tx2"/>
                </a:solidFill>
              </a:rPr>
            </a:br>
            <a:r>
              <a:rPr altLang="en-US" b="1" dirty="0" sz="4000" lang="en-US">
                <a:solidFill>
                  <a:schemeClr val="tx2"/>
                </a:solidFill>
              </a:rPr>
              <a:t/>
            </a:r>
            <a:br>
              <a:rPr altLang="en-US" b="1" dirty="0" sz="4000" lang="en-US">
                <a:solidFill>
                  <a:schemeClr val="tx2"/>
                </a:solidFill>
              </a:rPr>
            </a:br>
            <a:r>
              <a:rPr altLang="en-US" b="1" dirty="0" sz="2800" lang="en-US">
                <a:solidFill>
                  <a:schemeClr val="tx2"/>
                </a:solidFill>
              </a:rPr>
              <a:t>Joseph S. </a:t>
            </a:r>
            <a:r>
              <a:rPr altLang="en-US" b="1" dirty="0" sz="2800" lang="en-US" smtClean="0">
                <a:solidFill>
                  <a:schemeClr val="tx2"/>
                </a:solidFill>
              </a:rPr>
              <a:t>Valacich</a:t>
            </a:r>
            <a:r>
              <a:rPr altLang="en-US" b="1" dirty="0" sz="2800" lang="en-US">
                <a:solidFill>
                  <a:schemeClr val="tx2"/>
                </a:solidFill>
              </a:rPr>
              <a:t/>
            </a:r>
            <a:br>
              <a:rPr altLang="en-US" b="1" dirty="0" sz="2800" lang="en-US">
                <a:solidFill>
                  <a:schemeClr val="tx2"/>
                </a:solidFill>
              </a:rPr>
            </a:br>
            <a:r>
              <a:rPr altLang="en-US" b="1" dirty="0" sz="2800" lang="en-US">
                <a:solidFill>
                  <a:schemeClr val="tx2"/>
                </a:solidFill>
              </a:rPr>
              <a:t>Joey F. </a:t>
            </a:r>
            <a:r>
              <a:rPr altLang="en-US" b="1" dirty="0" sz="2800" lang="en-US" smtClean="0">
                <a:solidFill>
                  <a:schemeClr val="tx2"/>
                </a:solidFill>
              </a:rPr>
              <a:t>George</a:t>
            </a:r>
            <a:endParaRPr altLang="en-US" b="1" dirty="0" sz="2800" lang="en-US">
              <a:solidFill>
                <a:schemeClr val="tx2"/>
              </a:solidFill>
            </a:endParaRPr>
          </a:p>
        </p:txBody>
      </p:sp>
    </p:spTree>
  </p:cSld>
  <p:clrMapOvr>
    <a:masterClrMapping/>
  </p:clrMapOvr>
  <p:transition>
    <p:zoom/>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53" name="Picture 10"/>
          <p:cNvPicPr>
            <a:picLocks noChangeAspect="1" noChangeArrowheads="1"/>
          </p:cNvPicPr>
          <p:nvPr/>
        </p:nvPicPr>
        <p:blipFill>
          <a:blip xmlns:r="http://schemas.openxmlformats.org/officeDocument/2006/relationships" r:embed="rId1" cstate="print"/>
          <a:srcRect/>
          <a:stretch>
            <a:fillRect/>
          </a:stretch>
        </p:blipFill>
        <p:spPr bwMode="auto">
          <a:xfrm>
            <a:off x="396875" y="2166938"/>
            <a:ext cx="4556125" cy="2868612"/>
          </a:xfrm>
          <a:prstGeom prst="rect"/>
          <a:noFill/>
          <a:ln>
            <a:noFill/>
          </a:ln>
        </p:spPr>
      </p:pic>
      <p:sp>
        <p:nvSpPr>
          <p:cNvPr id="1048641" name="Rectangle 5"/>
          <p:cNvSpPr>
            <a:spLocks noGrp="1" noChangeArrowheads="1"/>
          </p:cNvSpPr>
          <p:nvPr>
            <p:ph type="title"/>
          </p:nvPr>
        </p:nvSpPr>
        <p:spPr/>
        <p:txBody>
          <a:bodyPr/>
          <a:p>
            <a:pPr eaLnBrk="1" hangingPunct="1"/>
            <a:r>
              <a:rPr altLang="en-US" sz="4000" lang="en-US" smtClean="0"/>
              <a:t>Standard and Evolutionary Views of SDLC</a:t>
            </a:r>
          </a:p>
        </p:txBody>
      </p:sp>
      <p:pic>
        <p:nvPicPr>
          <p:cNvPr id="2097154" name="Picture 8" descr="Noname.jpg"/>
          <p:cNvPicPr>
            <a:picLocks noChangeAspect="1"/>
          </p:cNvPicPr>
          <p:nvPr/>
        </p:nvPicPr>
        <p:blipFill>
          <a:blip xmlns:r="http://schemas.openxmlformats.org/officeDocument/2006/relationships" r:embed="rId2" cstate="print"/>
          <a:srcRect/>
          <a:stretch>
            <a:fillRect/>
          </a:stretch>
        </p:blipFill>
        <p:spPr bwMode="auto">
          <a:xfrm>
            <a:off x="4800600" y="2057400"/>
            <a:ext cx="4038600" cy="2895600"/>
          </a:xfrm>
          <a:prstGeom prst="rect"/>
          <a:noFill/>
          <a:ln>
            <a:noFill/>
          </a:ln>
        </p:spPr>
      </p:pic>
      <p:sp>
        <p:nvSpPr>
          <p:cNvPr id="1048642" name="Rectangle 9"/>
          <p:cNvSpPr>
            <a:spLocks noChangeArrowheads="1"/>
          </p:cNvSpPr>
          <p:nvPr/>
        </p:nvSpPr>
        <p:spPr bwMode="auto">
          <a:xfrm>
            <a:off x="5029200" y="5105400"/>
            <a:ext cx="3810000" cy="369888"/>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lang="en-US"/>
              <a:t>FIGURE 1-3  </a:t>
            </a:r>
            <a:r>
              <a:rPr altLang="en-US" lang="en-US"/>
              <a:t>Evolutionary model</a:t>
            </a:r>
          </a:p>
        </p:txBody>
      </p:sp>
      <p:sp>
        <p:nvSpPr>
          <p:cNvPr id="1048643" name="Rectangle 10"/>
          <p:cNvSpPr>
            <a:spLocks noChangeArrowheads="1"/>
          </p:cNvSpPr>
          <p:nvPr/>
        </p:nvSpPr>
        <p:spPr bwMode="auto">
          <a:xfrm>
            <a:off x="381000" y="5257800"/>
            <a:ext cx="4572000" cy="646113"/>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lang="en-US"/>
              <a:t>FIGURE 1-2</a:t>
            </a:r>
          </a:p>
          <a:p>
            <a:pPr eaLnBrk="1" hangingPunct="1"/>
            <a:r>
              <a:rPr altLang="en-US" lang="en-US"/>
              <a:t>Systems development life cycle</a:t>
            </a:r>
          </a:p>
        </p:txBody>
      </p:sp>
    </p:spTree>
  </p:cSld>
  <p:clrMapOvr>
    <a:masterClrMapping/>
  </p:clrMapOvr>
  <p:transition>
    <p:zoom/>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7" name="Rectangle 2"/>
          <p:cNvSpPr>
            <a:spLocks noGrp="1" noChangeArrowheads="1"/>
          </p:cNvSpPr>
          <p:nvPr>
            <p:ph type="title"/>
          </p:nvPr>
        </p:nvSpPr>
        <p:spPr/>
        <p:txBody>
          <a:bodyPr/>
          <a:p>
            <a:pPr eaLnBrk="1" hangingPunct="1"/>
            <a:r>
              <a:rPr altLang="en-US" sz="4000" lang="en-US" smtClean="0"/>
              <a:t>Systems Development Life Cycle (SDLC) (Cont.)</a:t>
            </a:r>
          </a:p>
        </p:txBody>
      </p:sp>
      <p:sp>
        <p:nvSpPr>
          <p:cNvPr id="1048648" name="Rectangle 3"/>
          <p:cNvSpPr>
            <a:spLocks noGrp="1" noChangeArrowheads="1"/>
          </p:cNvSpPr>
          <p:nvPr>
            <p:ph type="body" idx="1"/>
          </p:nvPr>
        </p:nvSpPr>
        <p:spPr>
          <a:xfrm>
            <a:off x="457200" y="1828800"/>
            <a:ext cx="8229600" cy="3886200"/>
          </a:xfrm>
        </p:spPr>
        <p:txBody>
          <a:bodyPr/>
          <a:p>
            <a:pPr eaLnBrk="1" hangingPunct="1"/>
            <a:r>
              <a:rPr altLang="en-US" b="1" lang="en-US" smtClean="0"/>
              <a:t>Planning</a:t>
            </a:r>
            <a:r>
              <a:rPr altLang="en-US" lang="en-US" smtClean="0"/>
              <a:t> – an organization’s total information system needs are identified, analyzed, prioritized, and arranged</a:t>
            </a:r>
          </a:p>
          <a:p>
            <a:pPr eaLnBrk="1" hangingPunct="1"/>
            <a:r>
              <a:rPr altLang="en-US" b="1" lang="en-US" smtClean="0"/>
              <a:t>Analysis</a:t>
            </a:r>
            <a:r>
              <a:rPr altLang="en-US" lang="en-US" smtClean="0"/>
              <a:t> – system requirements are studied and structured</a:t>
            </a:r>
          </a:p>
          <a:p>
            <a:pPr eaLnBrk="1" hangingPunct="1"/>
            <a:r>
              <a:rPr altLang="en-US" b="1" lang="en-US" smtClean="0"/>
              <a:t>Design</a:t>
            </a:r>
            <a:r>
              <a:rPr altLang="en-US" lang="en-US" smtClean="0"/>
              <a:t> – a description of the recommended solution is converted into logical and then physical system specifications</a:t>
            </a:r>
          </a:p>
          <a:p>
            <a:pPr eaLnBrk="1" hangingPunct="1"/>
            <a:endParaRPr altLang="en-US" lang="en-US" smtClean="0"/>
          </a:p>
        </p:txBody>
      </p:sp>
    </p:spTree>
  </p:cSld>
  <p:clrMapOvr>
    <a:masterClrMapping/>
  </p:clrMapOvr>
  <p:transition>
    <p:zoom/>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2" name="Rectangle 2"/>
          <p:cNvSpPr>
            <a:spLocks noGrp="1" noChangeArrowheads="1"/>
          </p:cNvSpPr>
          <p:nvPr>
            <p:ph type="title"/>
          </p:nvPr>
        </p:nvSpPr>
        <p:spPr/>
        <p:txBody>
          <a:bodyPr/>
          <a:p>
            <a:pPr eaLnBrk="1" hangingPunct="1"/>
            <a:r>
              <a:rPr altLang="en-US" sz="4000" lang="en-US" smtClean="0"/>
              <a:t>Systems Development Life Cycle (SDLC) (Cont.)</a:t>
            </a:r>
          </a:p>
        </p:txBody>
      </p:sp>
      <p:sp>
        <p:nvSpPr>
          <p:cNvPr id="1048653" name="Rectangle 3"/>
          <p:cNvSpPr>
            <a:spLocks noGrp="1" noChangeArrowheads="1"/>
          </p:cNvSpPr>
          <p:nvPr>
            <p:ph type="body" idx="1"/>
          </p:nvPr>
        </p:nvSpPr>
        <p:spPr>
          <a:xfrm>
            <a:off x="457200" y="1828800"/>
            <a:ext cx="8229600" cy="3886200"/>
          </a:xfrm>
        </p:spPr>
        <p:txBody>
          <a:bodyPr/>
          <a:p>
            <a:pPr eaLnBrk="1" hangingPunct="1">
              <a:lnSpc>
                <a:spcPct val="90000"/>
              </a:lnSpc>
            </a:pPr>
            <a:r>
              <a:rPr altLang="en-US" b="1" lang="en-US" smtClean="0"/>
              <a:t>Logical design</a:t>
            </a:r>
            <a:r>
              <a:rPr altLang="en-US" lang="en-US" smtClean="0"/>
              <a:t> – all functional features of the system chosen for development in analysis are described independently of any computer platform </a:t>
            </a:r>
          </a:p>
          <a:p>
            <a:pPr eaLnBrk="1" hangingPunct="1">
              <a:lnSpc>
                <a:spcPct val="90000"/>
              </a:lnSpc>
            </a:pPr>
            <a:r>
              <a:rPr altLang="en-US" b="1" lang="en-US" smtClean="0"/>
              <a:t>Physical design</a:t>
            </a:r>
            <a:r>
              <a:rPr altLang="en-US" lang="en-US" smtClean="0"/>
              <a:t> – the logical specifications of the system from logical design are transformed into the technology-specific details from which all programming and system construction can be accomplished</a:t>
            </a:r>
          </a:p>
          <a:p>
            <a:pPr eaLnBrk="1" hangingPunct="1">
              <a:lnSpc>
                <a:spcPct val="90000"/>
              </a:lnSpc>
            </a:pPr>
            <a:endParaRPr altLang="en-US" lang="en-US" smtClean="0"/>
          </a:p>
        </p:txBody>
      </p:sp>
    </p:spTree>
  </p:cSld>
  <p:clrMapOvr>
    <a:masterClrMapping/>
  </p:clrMapOvr>
  <p:transition>
    <p:zoom/>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7" name="Rectangle 2"/>
          <p:cNvSpPr>
            <a:spLocks noGrp="1" noChangeArrowheads="1"/>
          </p:cNvSpPr>
          <p:nvPr>
            <p:ph type="title"/>
          </p:nvPr>
        </p:nvSpPr>
        <p:spPr/>
        <p:txBody>
          <a:bodyPr/>
          <a:p>
            <a:pPr eaLnBrk="1" hangingPunct="1"/>
            <a:r>
              <a:rPr altLang="en-US" sz="4000" lang="en-US" smtClean="0"/>
              <a:t>Systems Development Life Cycle (SDLC) (Cont.)</a:t>
            </a:r>
          </a:p>
        </p:txBody>
      </p:sp>
      <p:sp>
        <p:nvSpPr>
          <p:cNvPr id="1048658" name="Rectangle 3"/>
          <p:cNvSpPr>
            <a:spLocks noGrp="1" noChangeArrowheads="1"/>
          </p:cNvSpPr>
          <p:nvPr>
            <p:ph type="body" idx="1"/>
          </p:nvPr>
        </p:nvSpPr>
        <p:spPr/>
        <p:txBody>
          <a:bodyPr/>
          <a:p>
            <a:pPr eaLnBrk="1" hangingPunct="1"/>
            <a:r>
              <a:rPr altLang="en-US" b="1" lang="en-US" smtClean="0"/>
              <a:t>Implementation</a:t>
            </a:r>
            <a:r>
              <a:rPr altLang="en-US" lang="en-US" smtClean="0"/>
              <a:t> – the information system is coded, tested, installed and supported in the organization</a:t>
            </a:r>
          </a:p>
          <a:p>
            <a:pPr eaLnBrk="1" hangingPunct="1"/>
            <a:r>
              <a:rPr altLang="en-US" b="1" lang="en-US" smtClean="0"/>
              <a:t>Maintenance</a:t>
            </a:r>
            <a:r>
              <a:rPr altLang="en-US" lang="en-US" smtClean="0"/>
              <a:t> – an information system is systematically repaired and improved</a:t>
            </a:r>
          </a:p>
        </p:txBody>
      </p:sp>
    </p:spTree>
  </p:cSld>
  <p:clrMapOvr>
    <a:masterClrMapping/>
  </p:clrMapOvr>
  <p:transition>
    <p:zoom/>
  </p:transition>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pic>
        <p:nvPicPr>
          <p:cNvPr id="2097155" name="Picture 1"/>
          <p:cNvPicPr>
            <a:picLocks noChangeAspect="1"/>
          </p:cNvPicPr>
          <p:nvPr/>
        </p:nvPicPr>
        <p:blipFill>
          <a:blip xmlns:r="http://schemas.openxmlformats.org/officeDocument/2006/relationships" r:embed="rId1" cstate="print"/>
          <a:stretch>
            <a:fillRect/>
          </a:stretch>
        </p:blipFill>
        <p:spPr>
          <a:xfrm>
            <a:off x="528638" y="541682"/>
            <a:ext cx="8005762" cy="5706718"/>
          </a:xfrm>
          <a:prstGeom prst="rect"/>
        </p:spPr>
      </p:pic>
    </p:spTree>
  </p:cSld>
  <p:clrMapOvr>
    <a:masterClrMapping/>
  </p:clrMapOvr>
  <p:transition>
    <p:zoom/>
  </p:transition>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65" name="Title 1"/>
          <p:cNvSpPr>
            <a:spLocks noGrp="1"/>
          </p:cNvSpPr>
          <p:nvPr>
            <p:ph type="title"/>
          </p:nvPr>
        </p:nvSpPr>
        <p:spPr/>
        <p:txBody>
          <a:bodyPr/>
          <a:p>
            <a:r>
              <a:rPr dirty="0" lang="en-US"/>
              <a:t>A Specialized Systems Development Life Cycle</a:t>
            </a:r>
          </a:p>
        </p:txBody>
      </p:sp>
      <p:pic>
        <p:nvPicPr>
          <p:cNvPr id="2097156" name="Picture 2"/>
          <p:cNvPicPr>
            <a:picLocks noChangeAspect="1"/>
          </p:cNvPicPr>
          <p:nvPr/>
        </p:nvPicPr>
        <p:blipFill>
          <a:blip xmlns:r="http://schemas.openxmlformats.org/officeDocument/2006/relationships" r:embed="rId1" cstate="print"/>
          <a:stretch>
            <a:fillRect/>
          </a:stretch>
        </p:blipFill>
        <p:spPr>
          <a:xfrm>
            <a:off x="292893" y="2643327"/>
            <a:ext cx="8774907" cy="1166673"/>
          </a:xfrm>
          <a:prstGeom prst="rect"/>
        </p:spPr>
      </p:pic>
      <p:sp>
        <p:nvSpPr>
          <p:cNvPr id="1048666" name="Rectangle 3"/>
          <p:cNvSpPr/>
          <p:nvPr/>
        </p:nvSpPr>
        <p:spPr>
          <a:xfrm>
            <a:off x="478536" y="1996996"/>
            <a:ext cx="6553200" cy="646331"/>
          </a:xfrm>
          <a:prstGeom prst="rect"/>
        </p:spPr>
        <p:txBody>
          <a:bodyPr wrap="square">
            <a:spAutoFit/>
          </a:bodyPr>
          <a:p>
            <a:r>
              <a:rPr b="1" dirty="0" lang="en-US"/>
              <a:t>Figure 1-7</a:t>
            </a:r>
          </a:p>
          <a:p>
            <a:r>
              <a:rPr dirty="0" lang="en-US"/>
              <a:t>Microsoft’s Security </a:t>
            </a:r>
            <a:r>
              <a:rPr dirty="0" lang="en-US" smtClean="0"/>
              <a:t>Development Lifecycle </a:t>
            </a:r>
            <a:r>
              <a:rPr dirty="0" lang="en-US"/>
              <a:t>(SDL)</a:t>
            </a:r>
          </a:p>
        </p:txBody>
      </p:sp>
      <p:sp>
        <p:nvSpPr>
          <p:cNvPr id="1048667" name="Rectangle 4"/>
          <p:cNvSpPr/>
          <p:nvPr/>
        </p:nvSpPr>
        <p:spPr>
          <a:xfrm>
            <a:off x="457200" y="5334000"/>
            <a:ext cx="8253984" cy="923330"/>
          </a:xfrm>
          <a:prstGeom prst="rect"/>
        </p:spPr>
        <p:txBody>
          <a:bodyPr wrap="square">
            <a:spAutoFit/>
          </a:bodyPr>
          <a:p>
            <a:endParaRPr dirty="0" lang="en-US"/>
          </a:p>
          <a:p>
            <a:r>
              <a:rPr dirty="0" lang="en-US"/>
              <a:t>(</a:t>
            </a:r>
            <a:r>
              <a:rPr dirty="0" i="1" lang="en-US"/>
              <a:t>Source</a:t>
            </a:r>
            <a:r>
              <a:rPr dirty="0" lang="en-US"/>
              <a:t>: http://</a:t>
            </a:r>
            <a:r>
              <a:rPr dirty="0" lang="en-US" smtClean="0"/>
              <a:t>www.microsoft.com/security/sdl/default.aspx</a:t>
            </a:r>
            <a:r>
              <a:rPr dirty="0" lang="en-US"/>
              <a:t>. </a:t>
            </a:r>
            <a:endParaRPr dirty="0" lang="en-US" smtClean="0"/>
          </a:p>
          <a:p>
            <a:r>
              <a:rPr dirty="0" lang="en-US" smtClean="0"/>
              <a:t>Used </a:t>
            </a:r>
            <a:r>
              <a:rPr dirty="0" lang="en-US"/>
              <a:t>by permission.)</a:t>
            </a:r>
          </a:p>
        </p:txBody>
      </p:sp>
      <p:sp>
        <p:nvSpPr>
          <p:cNvPr id="1048668" name="Left Brace 5"/>
          <p:cNvSpPr/>
          <p:nvPr/>
        </p:nvSpPr>
        <p:spPr bwMode="auto">
          <a:xfrm rot="16200000">
            <a:off x="3048000" y="2404872"/>
            <a:ext cx="457200" cy="3352800"/>
          </a:xfrm>
          <a:prstGeom prst="leftBrace"/>
          <a:no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none">
            <a:prstTxWarp prst="textNoShape"/>
          </a:bodyPr>
          <a:p>
            <a:pPr algn="l" defTabSz="914400" eaLnBrk="1" fontAlgn="base" hangingPunct="1" indent="0" latinLnBrk="0" marL="0" marR="0" rtl="0">
              <a:lnSpc>
                <a:spcPct val="100000"/>
              </a:lnSpc>
              <a:spcBef>
                <a:spcPct val="0"/>
              </a:spcBef>
              <a:spcAft>
                <a:spcPct val="0"/>
              </a:spcAft>
              <a:buClrTx/>
              <a:buSzTx/>
              <a:buFontTx/>
              <a:buNone/>
            </a:pPr>
            <a:endParaRPr baseline="0" b="0" cap="none" sz="1800" i="0" kumimoji="0" lang="en-US" normalizeH="0" strike="noStrike" u="none" smtClean="0">
              <a:ln>
                <a:noFill/>
              </a:ln>
              <a:solidFill>
                <a:schemeClr val="tx1"/>
              </a:solidFill>
              <a:effectLst/>
              <a:latin typeface="Arial" charset="0"/>
              <a:cs typeface="Arial" charset="0"/>
            </a:endParaRPr>
          </a:p>
        </p:txBody>
      </p:sp>
      <p:sp>
        <p:nvSpPr>
          <p:cNvPr id="1048669" name="Rectangle 6"/>
          <p:cNvSpPr/>
          <p:nvPr/>
        </p:nvSpPr>
        <p:spPr>
          <a:xfrm>
            <a:off x="1828800" y="4300728"/>
            <a:ext cx="3352800" cy="923330"/>
          </a:xfrm>
          <a:prstGeom prst="rect"/>
        </p:spPr>
        <p:txBody>
          <a:bodyPr wrap="square">
            <a:spAutoFit/>
          </a:bodyPr>
          <a:p>
            <a:r>
              <a:rPr dirty="0" lang="en-US" smtClean="0"/>
              <a:t>These are like traditional SDLC’s analysis, design, and implementation.</a:t>
            </a:r>
            <a:endParaRPr dirty="0" lang="en-US"/>
          </a:p>
        </p:txBody>
      </p:sp>
      <p:sp>
        <p:nvSpPr>
          <p:cNvPr id="1048670" name="Rectangle 7"/>
          <p:cNvSpPr/>
          <p:nvPr/>
        </p:nvSpPr>
        <p:spPr>
          <a:xfrm>
            <a:off x="66770" y="3880318"/>
            <a:ext cx="1533430" cy="923330"/>
          </a:xfrm>
          <a:prstGeom prst="rect"/>
        </p:spPr>
        <p:txBody>
          <a:bodyPr wrap="square">
            <a:spAutoFit/>
          </a:bodyPr>
          <a:p>
            <a:r>
              <a:rPr dirty="0" lang="en-US" smtClean="0"/>
              <a:t>Training focuses on security.</a:t>
            </a:r>
            <a:endParaRPr dirty="0" lang="en-US"/>
          </a:p>
        </p:txBody>
      </p:sp>
      <p:sp>
        <p:nvSpPr>
          <p:cNvPr id="1048671" name="Rectangle 8"/>
          <p:cNvSpPr/>
          <p:nvPr/>
        </p:nvSpPr>
        <p:spPr>
          <a:xfrm>
            <a:off x="5029200" y="3810000"/>
            <a:ext cx="1533430" cy="1477328"/>
          </a:xfrm>
          <a:prstGeom prst="rect"/>
        </p:spPr>
        <p:txBody>
          <a:bodyPr wrap="square">
            <a:spAutoFit/>
          </a:bodyPr>
          <a:p>
            <a:r>
              <a:rPr dirty="0" lang="en-US" smtClean="0"/>
              <a:t>Verification focuses on product quality assurance.</a:t>
            </a:r>
            <a:endParaRPr dirty="0" lang="en-US"/>
          </a:p>
        </p:txBody>
      </p:sp>
      <p:sp>
        <p:nvSpPr>
          <p:cNvPr id="1048672" name="Rectangle 9"/>
          <p:cNvSpPr/>
          <p:nvPr/>
        </p:nvSpPr>
        <p:spPr>
          <a:xfrm>
            <a:off x="6324601" y="3785616"/>
            <a:ext cx="1285969" cy="1754326"/>
          </a:xfrm>
          <a:prstGeom prst="rect"/>
        </p:spPr>
        <p:txBody>
          <a:bodyPr wrap="square">
            <a:spAutoFit/>
          </a:bodyPr>
          <a:p>
            <a:r>
              <a:rPr dirty="0" lang="en-US" smtClean="0"/>
              <a:t>Release makes product available for general use.</a:t>
            </a:r>
            <a:endParaRPr dirty="0" lang="en-US"/>
          </a:p>
        </p:txBody>
      </p:sp>
      <p:sp>
        <p:nvSpPr>
          <p:cNvPr id="1048673" name="Rectangle 10"/>
          <p:cNvSpPr/>
          <p:nvPr/>
        </p:nvSpPr>
        <p:spPr>
          <a:xfrm>
            <a:off x="7610570" y="3938016"/>
            <a:ext cx="1533430" cy="2031325"/>
          </a:xfrm>
          <a:prstGeom prst="rect"/>
        </p:spPr>
        <p:txBody>
          <a:bodyPr wrap="square">
            <a:spAutoFit/>
          </a:bodyPr>
          <a:p>
            <a:r>
              <a:rPr dirty="0" lang="en-US" smtClean="0"/>
              <a:t>Response deals with security problems that come up after product release.</a:t>
            </a:r>
            <a:endParaRPr dirty="0" lang="en-US"/>
          </a:p>
        </p:txBody>
      </p:sp>
    </p:spTree>
  </p:cSld>
  <p:clrMapOvr>
    <a:masterClrMapping/>
  </p:clrMapOvr>
  <p:transition>
    <p:zoom/>
  </p:transition>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77" name="Slide Number Placeholder 3"/>
          <p:cNvSpPr>
            <a:spLocks noGrp="1"/>
          </p:cNvSpPr>
          <p:nvPr>
            <p:ph type="sldNum" sz="quarter" idx="4294967295"/>
          </p:nvPr>
        </p:nvSpPr>
        <p:spPr>
          <a:xfrm>
            <a:off x="5257800" y="1397000"/>
            <a:ext cx="3810000" cy="584200"/>
          </a:xfrm>
          <a:prstGeom prst="rect"/>
          <a:noFill/>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altLang="en-US" b="1" sz="1600" lang="en-US"/>
              <a:t>FIGURE 1-9</a:t>
            </a:r>
          </a:p>
          <a:p>
            <a:pPr algn="l" eaLnBrk="1" hangingPunct="1"/>
            <a:r>
              <a:rPr altLang="en-US" sz="1600" lang="en-US"/>
              <a:t>The heart of systems development</a:t>
            </a:r>
          </a:p>
        </p:txBody>
      </p:sp>
      <p:sp>
        <p:nvSpPr>
          <p:cNvPr id="1048678" name="Rectangle 2"/>
          <p:cNvSpPr>
            <a:spLocks noGrp="1" noChangeArrowheads="1"/>
          </p:cNvSpPr>
          <p:nvPr>
            <p:ph type="title"/>
          </p:nvPr>
        </p:nvSpPr>
        <p:spPr>
          <a:xfrm>
            <a:off x="76200" y="457200"/>
            <a:ext cx="8991600" cy="838200"/>
          </a:xfrm>
        </p:spPr>
        <p:txBody>
          <a:bodyPr/>
          <a:p>
            <a:pPr eaLnBrk="1" hangingPunct="1"/>
            <a:r>
              <a:rPr altLang="en-US" sz="3200" lang="en-US" smtClean="0"/>
              <a:t>The Heart of the Systems Development Process</a:t>
            </a:r>
          </a:p>
        </p:txBody>
      </p:sp>
      <p:sp>
        <p:nvSpPr>
          <p:cNvPr id="1048679" name="Text Box 6"/>
          <p:cNvSpPr txBox="1">
            <a:spLocks noChangeArrowheads="1"/>
          </p:cNvSpPr>
          <p:nvPr/>
        </p:nvSpPr>
        <p:spPr bwMode="auto">
          <a:xfrm>
            <a:off x="914400" y="5622925"/>
            <a:ext cx="7467600" cy="70167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hlink"/>
              </a:buClr>
              <a:buSzPct val="110000"/>
              <a:buFont typeface="Wingdings" panose="05000000000000000000" pitchFamily="2" charset="2"/>
              <a:buNone/>
            </a:pPr>
            <a:r>
              <a:rPr altLang="en-US" sz="2000" lang="en-US"/>
              <a:t>Current practice combines analysis, design, and implementation into a single iterative and parallel process of activities.</a:t>
            </a:r>
          </a:p>
        </p:txBody>
      </p:sp>
      <p:pic>
        <p:nvPicPr>
          <p:cNvPr id="2097157" name="Picture 8" descr="Noname.jpg"/>
          <p:cNvPicPr>
            <a:picLocks noChangeAspect="1"/>
          </p:cNvPicPr>
          <p:nvPr/>
        </p:nvPicPr>
        <p:blipFill>
          <a:blip xmlns:r="http://schemas.openxmlformats.org/officeDocument/2006/relationships" r:embed="rId1" cstate="print"/>
          <a:srcRect/>
          <a:stretch>
            <a:fillRect/>
          </a:stretch>
        </p:blipFill>
        <p:spPr bwMode="auto">
          <a:xfrm>
            <a:off x="57150" y="1828800"/>
            <a:ext cx="4438650" cy="3424238"/>
          </a:xfrm>
          <a:prstGeom prst="rect"/>
          <a:noFill/>
          <a:ln>
            <a:noFill/>
          </a:ln>
        </p:spPr>
      </p:pic>
      <p:sp>
        <p:nvSpPr>
          <p:cNvPr id="1048680" name="Rectangle 9"/>
          <p:cNvSpPr>
            <a:spLocks noChangeArrowheads="1"/>
          </p:cNvSpPr>
          <p:nvPr/>
        </p:nvSpPr>
        <p:spPr bwMode="auto">
          <a:xfrm>
            <a:off x="228600" y="1320800"/>
            <a:ext cx="3657600" cy="58420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sz="1600" lang="en-US"/>
              <a:t>FIGURE 1-8</a:t>
            </a:r>
          </a:p>
          <a:p>
            <a:pPr eaLnBrk="1" hangingPunct="1"/>
            <a:r>
              <a:rPr altLang="en-US" dirty="0" sz="1600" lang="en-US"/>
              <a:t>Analysis–design–code–test loop</a:t>
            </a:r>
          </a:p>
        </p:txBody>
      </p:sp>
      <p:pic>
        <p:nvPicPr>
          <p:cNvPr id="2097158" name="Picture 10" descr="Noname.jpg"/>
          <p:cNvPicPr>
            <a:picLocks noChangeAspect="1"/>
          </p:cNvPicPr>
          <p:nvPr/>
        </p:nvPicPr>
        <p:blipFill>
          <a:blip xmlns:r="http://schemas.openxmlformats.org/officeDocument/2006/relationships" r:embed="rId2" cstate="print"/>
          <a:srcRect/>
          <a:stretch>
            <a:fillRect/>
          </a:stretch>
        </p:blipFill>
        <p:spPr bwMode="auto">
          <a:xfrm>
            <a:off x="4465638" y="1981200"/>
            <a:ext cx="4602162" cy="3733800"/>
          </a:xfrm>
          <a:prstGeom prst="rect"/>
          <a:noFill/>
          <a:ln>
            <a:noFill/>
          </a:ln>
        </p:spPr>
      </p:pic>
    </p:spTree>
  </p:cSld>
  <p:clrMapOvr>
    <a:masterClrMapping/>
  </p:clrMapOvr>
  <p:transition>
    <p:zoom/>
  </p:transition>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4" name="Rectangle 4"/>
          <p:cNvSpPr>
            <a:spLocks noGrp="1" noChangeArrowheads="1"/>
          </p:cNvSpPr>
          <p:nvPr>
            <p:ph type="title"/>
          </p:nvPr>
        </p:nvSpPr>
        <p:spPr/>
        <p:txBody>
          <a:bodyPr/>
          <a:p>
            <a:pPr eaLnBrk="1" hangingPunct="1"/>
            <a:r>
              <a:rPr altLang="en-US" lang="en-US" smtClean="0"/>
              <a:t>Traditional Waterfall SDLC</a:t>
            </a:r>
          </a:p>
        </p:txBody>
      </p:sp>
      <p:sp>
        <p:nvSpPr>
          <p:cNvPr id="1048685" name="Text Box 6"/>
          <p:cNvSpPr txBox="1">
            <a:spLocks noChangeArrowheads="1"/>
          </p:cNvSpPr>
          <p:nvPr/>
        </p:nvSpPr>
        <p:spPr bwMode="auto">
          <a:xfrm>
            <a:off x="6400800" y="2743200"/>
            <a:ext cx="2438400" cy="1616075"/>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hlink"/>
              </a:buClr>
              <a:buSzPct val="110000"/>
              <a:buFont typeface="Wingdings" panose="05000000000000000000" pitchFamily="2" charset="2"/>
              <a:buNone/>
            </a:pPr>
            <a:r>
              <a:rPr altLang="en-US" sz="2000" lang="en-US"/>
              <a:t>One phase begins when another completes, with little backtracking and looping.</a:t>
            </a:r>
          </a:p>
        </p:txBody>
      </p:sp>
      <p:pic>
        <p:nvPicPr>
          <p:cNvPr id="2097159" name="Picture 7" descr="Noname.jpg"/>
          <p:cNvPicPr>
            <a:picLocks noChangeAspect="1"/>
          </p:cNvPicPr>
          <p:nvPr/>
        </p:nvPicPr>
        <p:blipFill>
          <a:blip xmlns:r="http://schemas.openxmlformats.org/officeDocument/2006/relationships" r:embed="rId1" cstate="print"/>
          <a:srcRect/>
          <a:stretch>
            <a:fillRect/>
          </a:stretch>
        </p:blipFill>
        <p:spPr bwMode="auto">
          <a:xfrm>
            <a:off x="533400" y="1514475"/>
            <a:ext cx="5619750" cy="4810125"/>
          </a:xfrm>
          <a:prstGeom prst="rect"/>
          <a:noFill/>
          <a:ln>
            <a:noFill/>
          </a:ln>
        </p:spPr>
      </p:pic>
      <p:sp>
        <p:nvSpPr>
          <p:cNvPr id="1048686" name="Rectangle 8"/>
          <p:cNvSpPr>
            <a:spLocks noChangeArrowheads="1"/>
          </p:cNvSpPr>
          <p:nvPr/>
        </p:nvSpPr>
        <p:spPr bwMode="auto">
          <a:xfrm>
            <a:off x="685800" y="4876800"/>
            <a:ext cx="2819400" cy="584200"/>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sz="1600" lang="en-US"/>
              <a:t>FIGURE 1-10</a:t>
            </a:r>
          </a:p>
          <a:p>
            <a:pPr eaLnBrk="1" hangingPunct="1"/>
            <a:r>
              <a:rPr altLang="en-US" sz="1600" lang="en-US"/>
              <a:t>Traditional waterfall SDLC</a:t>
            </a:r>
          </a:p>
        </p:txBody>
      </p:sp>
    </p:spTree>
  </p:cSld>
  <p:clrMapOvr>
    <a:masterClrMapping/>
  </p:clrMapOvr>
  <p:transition>
    <p:zoom/>
  </p:transition>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90" name="Rectangle 2"/>
          <p:cNvSpPr>
            <a:spLocks noGrp="1" noChangeArrowheads="1"/>
          </p:cNvSpPr>
          <p:nvPr>
            <p:ph type="title"/>
          </p:nvPr>
        </p:nvSpPr>
        <p:spPr/>
        <p:txBody>
          <a:bodyPr/>
          <a:p>
            <a:pPr eaLnBrk="1" hangingPunct="1"/>
            <a:r>
              <a:rPr altLang="en-US" sz="4000" lang="en-US" smtClean="0"/>
              <a:t>Problems with Waterfall Approach</a:t>
            </a:r>
          </a:p>
        </p:txBody>
      </p:sp>
      <p:sp>
        <p:nvSpPr>
          <p:cNvPr id="1048691" name="Rectangle 3"/>
          <p:cNvSpPr>
            <a:spLocks noGrp="1" noChangeArrowheads="1"/>
          </p:cNvSpPr>
          <p:nvPr>
            <p:ph type="body" idx="1"/>
          </p:nvPr>
        </p:nvSpPr>
        <p:spPr/>
        <p:txBody>
          <a:bodyPr/>
          <a:p>
            <a:pPr eaLnBrk="1" hangingPunct="1"/>
            <a:r>
              <a:rPr altLang="en-US" lang="en-US" smtClean="0"/>
              <a:t>Feedback ignored, milestones lock in design specs even when conditions change</a:t>
            </a:r>
          </a:p>
          <a:p>
            <a:pPr eaLnBrk="1" hangingPunct="1"/>
            <a:r>
              <a:rPr altLang="en-US" lang="en-US" smtClean="0"/>
              <a:t>Limited user involvement (only in requirements phase)</a:t>
            </a:r>
          </a:p>
          <a:p>
            <a:pPr eaLnBrk="1" hangingPunct="1"/>
            <a:r>
              <a:rPr altLang="en-US" lang="en-US" smtClean="0"/>
              <a:t>Too much focus on milestone deadlines of SDLC phases to the detriment of sound development practices</a:t>
            </a:r>
          </a:p>
        </p:txBody>
      </p:sp>
    </p:spTree>
  </p:cSld>
  <p:clrMapOvr>
    <a:masterClrMapping/>
  </p:clrMapOvr>
  <p:transition>
    <p:zoom/>
  </p:transition>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95" name="Rectangle 2"/>
          <p:cNvSpPr>
            <a:spLocks noGrp="1" noChangeArrowheads="1"/>
          </p:cNvSpPr>
          <p:nvPr>
            <p:ph type="title"/>
          </p:nvPr>
        </p:nvSpPr>
        <p:spPr/>
        <p:txBody>
          <a:bodyPr/>
          <a:p>
            <a:pPr eaLnBrk="1" hangingPunct="1"/>
            <a:r>
              <a:rPr altLang="en-US" sz="4000" lang="en-US" smtClean="0"/>
              <a:t>Different Approaches to Improving Development</a:t>
            </a:r>
          </a:p>
        </p:txBody>
      </p:sp>
      <p:sp>
        <p:nvSpPr>
          <p:cNvPr id="1048696" name="Rectangle 3"/>
          <p:cNvSpPr>
            <a:spLocks noGrp="1" noChangeArrowheads="1"/>
          </p:cNvSpPr>
          <p:nvPr>
            <p:ph type="body" idx="1"/>
          </p:nvPr>
        </p:nvSpPr>
        <p:spPr>
          <a:xfrm>
            <a:off x="457200" y="2286000"/>
            <a:ext cx="8229600" cy="3886200"/>
          </a:xfrm>
        </p:spPr>
        <p:txBody>
          <a:bodyPr/>
          <a:p>
            <a:pPr eaLnBrk="1" hangingPunct="1"/>
            <a:r>
              <a:rPr altLang="en-US" dirty="0" sz="4000" lang="en-US" smtClean="0"/>
              <a:t>CASE Tools</a:t>
            </a:r>
          </a:p>
          <a:p>
            <a:pPr eaLnBrk="1" hangingPunct="1"/>
            <a:endParaRPr altLang="en-US" dirty="0" sz="4000" lang="en-US" smtClean="0"/>
          </a:p>
          <a:p>
            <a:pPr eaLnBrk="1" hangingPunct="1"/>
            <a:r>
              <a:rPr altLang="en-US" dirty="0" sz="4000" lang="en-US" smtClean="0"/>
              <a:t>Agile Methodologies</a:t>
            </a:r>
          </a:p>
          <a:p>
            <a:pPr eaLnBrk="1" hangingPunct="1"/>
            <a:endParaRPr altLang="en-US" dirty="0" sz="4000" lang="en-US" smtClean="0"/>
          </a:p>
          <a:p>
            <a:pPr eaLnBrk="1" hangingPunct="1"/>
            <a:r>
              <a:rPr altLang="en-US" dirty="0" sz="4000" lang="en-US" smtClean="0"/>
              <a:t>eXtreme Programming</a:t>
            </a:r>
          </a:p>
        </p:txBody>
      </p:sp>
    </p:spTree>
  </p:cSld>
  <p:clrMapOvr>
    <a:masterClrMapping/>
  </p:clrMapOvr>
  <p:transition>
    <p:zoom/>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0" name="Rectangle 2"/>
          <p:cNvSpPr>
            <a:spLocks noGrp="1" noChangeArrowheads="1"/>
          </p:cNvSpPr>
          <p:nvPr>
            <p:ph type="title"/>
          </p:nvPr>
        </p:nvSpPr>
        <p:spPr>
          <a:xfrm>
            <a:off x="457200" y="457200"/>
            <a:ext cx="8229600" cy="1371600"/>
          </a:xfrm>
        </p:spPr>
        <p:txBody>
          <a:bodyPr/>
          <a:p>
            <a:pPr eaLnBrk="1" hangingPunct="1"/>
            <a:r>
              <a:rPr altLang="en-US" lang="en-US" smtClean="0"/>
              <a:t>Learning Objectives</a:t>
            </a:r>
          </a:p>
        </p:txBody>
      </p:sp>
      <p:sp>
        <p:nvSpPr>
          <p:cNvPr id="1048601" name="Rectangle 3"/>
          <p:cNvSpPr>
            <a:spLocks noGrp="1" noChangeArrowheads="1"/>
          </p:cNvSpPr>
          <p:nvPr>
            <p:ph idx="1"/>
          </p:nvPr>
        </p:nvSpPr>
        <p:spPr>
          <a:xfrm>
            <a:off x="457200" y="1981200"/>
            <a:ext cx="8229600" cy="3886200"/>
          </a:xfrm>
        </p:spPr>
        <p:txBody>
          <a:bodyPr/>
          <a:p>
            <a:pPr eaLnBrk="1" hangingPunct="1">
              <a:lnSpc>
                <a:spcPct val="90000"/>
              </a:lnSpc>
              <a:buClr>
                <a:srgbClr val="BA2212"/>
              </a:buClr>
              <a:buFont typeface="Wingdings" panose="05000000000000000000" pitchFamily="2" charset="2"/>
              <a:buChar char="ü"/>
            </a:pPr>
            <a:r>
              <a:rPr altLang="en-US" dirty="0" sz="2400" lang="en-US" smtClean="0"/>
              <a:t>Define information systems analysis and design.</a:t>
            </a:r>
          </a:p>
          <a:p>
            <a:pPr eaLnBrk="1" hangingPunct="1">
              <a:lnSpc>
                <a:spcPct val="90000"/>
              </a:lnSpc>
              <a:buClr>
                <a:srgbClr val="BA2212"/>
              </a:buClr>
              <a:buFont typeface="Wingdings" panose="05000000000000000000" pitchFamily="2" charset="2"/>
              <a:buChar char="ü"/>
            </a:pPr>
            <a:r>
              <a:rPr altLang="en-US" dirty="0" sz="2400" lang="en-US" smtClean="0"/>
              <a:t>Describe the information systems development life cycle (SDLC).</a:t>
            </a:r>
          </a:p>
          <a:p>
            <a:pPr eaLnBrk="1" hangingPunct="1">
              <a:lnSpc>
                <a:spcPct val="90000"/>
              </a:lnSpc>
              <a:buClr>
                <a:srgbClr val="BA2212"/>
              </a:buClr>
              <a:buFont typeface="Wingdings" panose="05000000000000000000" pitchFamily="2" charset="2"/>
              <a:buChar char="ü"/>
            </a:pPr>
            <a:r>
              <a:rPr altLang="en-US" dirty="0" sz="2400" lang="en-US" smtClean="0"/>
              <a:t>Explain computer-aided software engineering (CASE) tools.</a:t>
            </a:r>
          </a:p>
          <a:p>
            <a:pPr eaLnBrk="1" hangingPunct="1">
              <a:lnSpc>
                <a:spcPct val="90000"/>
              </a:lnSpc>
              <a:buClr>
                <a:srgbClr val="BA2212"/>
              </a:buClr>
              <a:buFont typeface="Wingdings" panose="05000000000000000000" pitchFamily="2" charset="2"/>
              <a:buChar char="ü"/>
            </a:pPr>
            <a:r>
              <a:rPr altLang="en-US" dirty="0" sz="2400" lang="en-US" smtClean="0"/>
              <a:t>Describe Agile Methodologies and eXtreme Programming.</a:t>
            </a:r>
          </a:p>
          <a:p>
            <a:pPr eaLnBrk="1" hangingPunct="1">
              <a:lnSpc>
                <a:spcPct val="90000"/>
              </a:lnSpc>
              <a:buClr>
                <a:srgbClr val="BA2212"/>
              </a:buClr>
              <a:buFont typeface="Wingdings" panose="05000000000000000000" pitchFamily="2" charset="2"/>
              <a:buChar char="ü"/>
            </a:pPr>
            <a:r>
              <a:rPr altLang="en-US" dirty="0" sz="2400" lang="en-US" smtClean="0"/>
              <a:t>Explain object-oriented analysis and design and the Rational Unified Process (RUP).</a:t>
            </a:r>
          </a:p>
        </p:txBody>
      </p:sp>
    </p:spTree>
  </p:cSld>
  <p:clrMapOvr>
    <a:masterClrMapping/>
  </p:clrMapOvr>
  <p:transition>
    <p:zoom/>
  </p:transition>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00" name="Rectangle 2"/>
          <p:cNvSpPr>
            <a:spLocks noGrp="1" noChangeArrowheads="1"/>
          </p:cNvSpPr>
          <p:nvPr>
            <p:ph type="title"/>
          </p:nvPr>
        </p:nvSpPr>
        <p:spPr/>
        <p:txBody>
          <a:bodyPr/>
          <a:p>
            <a:pPr eaLnBrk="1" hangingPunct="1"/>
            <a:r>
              <a:rPr altLang="en-US" sz="4000" lang="en-US" smtClean="0"/>
              <a:t>Computer-Aided Software Engineering (CASE) Tools</a:t>
            </a:r>
          </a:p>
        </p:txBody>
      </p:sp>
      <p:sp>
        <p:nvSpPr>
          <p:cNvPr id="1048701" name="Rectangle 3"/>
          <p:cNvSpPr>
            <a:spLocks noGrp="1" noChangeArrowheads="1"/>
          </p:cNvSpPr>
          <p:nvPr>
            <p:ph type="body" idx="1"/>
          </p:nvPr>
        </p:nvSpPr>
        <p:spPr>
          <a:xfrm>
            <a:off x="457200" y="2209800"/>
            <a:ext cx="8229600" cy="3505200"/>
          </a:xfrm>
        </p:spPr>
        <p:txBody>
          <a:bodyPr/>
          <a:p>
            <a:pPr eaLnBrk="1" hangingPunct="1">
              <a:lnSpc>
                <a:spcPct val="90000"/>
              </a:lnSpc>
            </a:pPr>
            <a:r>
              <a:rPr altLang="en-US" dirty="0" lang="en-US" smtClean="0"/>
              <a:t>Diagramming tools enable graphical representation.</a:t>
            </a:r>
          </a:p>
          <a:p>
            <a:pPr eaLnBrk="1" hangingPunct="1">
              <a:lnSpc>
                <a:spcPct val="90000"/>
              </a:lnSpc>
            </a:pPr>
            <a:endParaRPr altLang="en-US" dirty="0" lang="en-US" smtClean="0"/>
          </a:p>
          <a:p>
            <a:pPr eaLnBrk="1" hangingPunct="1">
              <a:lnSpc>
                <a:spcPct val="90000"/>
              </a:lnSpc>
            </a:pPr>
            <a:r>
              <a:rPr altLang="en-US" dirty="0" lang="en-US" smtClean="0"/>
              <a:t>Computer displays and report generators help prototype how systems “look and feel”.</a:t>
            </a:r>
          </a:p>
        </p:txBody>
      </p:sp>
    </p:spTree>
  </p:cSld>
  <p:clrMapOvr>
    <a:masterClrMapping/>
  </p:clrMapOvr>
  <p:transition>
    <p:zoom/>
  </p:transition>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05" name="Rectangle 2"/>
          <p:cNvSpPr>
            <a:spLocks noGrp="1" noChangeArrowheads="1"/>
          </p:cNvSpPr>
          <p:nvPr>
            <p:ph type="title"/>
          </p:nvPr>
        </p:nvSpPr>
        <p:spPr/>
        <p:txBody>
          <a:bodyPr/>
          <a:p>
            <a:pPr eaLnBrk="1" hangingPunct="1"/>
            <a:r>
              <a:rPr altLang="en-US" sz="4000" lang="en-US" smtClean="0"/>
              <a:t>Computer-Aided Software Engineering (CASE) Tools (Cont.)</a:t>
            </a:r>
          </a:p>
        </p:txBody>
      </p:sp>
      <p:sp>
        <p:nvSpPr>
          <p:cNvPr id="1048706" name="Rectangle 3"/>
          <p:cNvSpPr>
            <a:spLocks noGrp="1" noChangeArrowheads="1"/>
          </p:cNvSpPr>
          <p:nvPr>
            <p:ph type="body" idx="1"/>
          </p:nvPr>
        </p:nvSpPr>
        <p:spPr/>
        <p:txBody>
          <a:bodyPr/>
          <a:p>
            <a:pPr eaLnBrk="1" hangingPunct="1">
              <a:lnSpc>
                <a:spcPct val="80000"/>
              </a:lnSpc>
            </a:pPr>
            <a:endParaRPr altLang="en-US" dirty="0" lang="en-US" smtClean="0"/>
          </a:p>
          <a:p>
            <a:pPr eaLnBrk="1" hangingPunct="1">
              <a:lnSpc>
                <a:spcPct val="80000"/>
              </a:lnSpc>
            </a:pPr>
            <a:r>
              <a:rPr altLang="en-US" dirty="0" lang="en-US" smtClean="0"/>
              <a:t>Analysis tools automatically check for consistency in diagrams, forms, and reports.</a:t>
            </a:r>
          </a:p>
          <a:p>
            <a:pPr eaLnBrk="1" hangingPunct="1">
              <a:lnSpc>
                <a:spcPct val="80000"/>
              </a:lnSpc>
            </a:pPr>
            <a:endParaRPr altLang="en-US" dirty="0" lang="en-US" smtClean="0"/>
          </a:p>
          <a:p>
            <a:pPr eaLnBrk="1" hangingPunct="1">
              <a:lnSpc>
                <a:spcPct val="80000"/>
              </a:lnSpc>
            </a:pPr>
            <a:r>
              <a:rPr altLang="en-US" dirty="0" lang="en-US" smtClean="0"/>
              <a:t>A central repository provides integrated storage of diagrams, reports, and project management specifications.</a:t>
            </a:r>
          </a:p>
        </p:txBody>
      </p:sp>
    </p:spTree>
  </p:cSld>
  <p:clrMapOvr>
    <a:masterClrMapping/>
  </p:clrMapOvr>
  <p:transition>
    <p:zoom/>
  </p:transition>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10" name="Rectangle 2"/>
          <p:cNvSpPr>
            <a:spLocks noGrp="1" noChangeArrowheads="1"/>
          </p:cNvSpPr>
          <p:nvPr>
            <p:ph type="title"/>
          </p:nvPr>
        </p:nvSpPr>
        <p:spPr/>
        <p:txBody>
          <a:bodyPr/>
          <a:p>
            <a:pPr eaLnBrk="1" hangingPunct="1"/>
            <a:r>
              <a:rPr altLang="en-US" sz="4000" lang="en-US" smtClean="0"/>
              <a:t>Computer-Aided Software Engineering (CASE) Tools (Cont.)</a:t>
            </a:r>
          </a:p>
        </p:txBody>
      </p:sp>
      <p:sp>
        <p:nvSpPr>
          <p:cNvPr id="1048711" name="Rectangle 3"/>
          <p:cNvSpPr>
            <a:spLocks noGrp="1" noChangeArrowheads="1"/>
          </p:cNvSpPr>
          <p:nvPr>
            <p:ph type="body" idx="1"/>
          </p:nvPr>
        </p:nvSpPr>
        <p:spPr>
          <a:xfrm>
            <a:off x="457200" y="2286000"/>
            <a:ext cx="8229600" cy="3886200"/>
          </a:xfrm>
        </p:spPr>
        <p:txBody>
          <a:bodyPr/>
          <a:p>
            <a:pPr eaLnBrk="1" hangingPunct="1">
              <a:lnSpc>
                <a:spcPct val="80000"/>
              </a:lnSpc>
            </a:pPr>
            <a:r>
              <a:rPr altLang="en-US" dirty="0" lang="en-US" smtClean="0"/>
              <a:t>Documentation generators standardize technical and user documentation.</a:t>
            </a:r>
          </a:p>
          <a:p>
            <a:pPr eaLnBrk="1" hangingPunct="1">
              <a:lnSpc>
                <a:spcPct val="80000"/>
              </a:lnSpc>
            </a:pPr>
            <a:endParaRPr altLang="en-US" dirty="0" lang="en-US" smtClean="0"/>
          </a:p>
          <a:p>
            <a:pPr eaLnBrk="1" hangingPunct="1">
              <a:lnSpc>
                <a:spcPct val="80000"/>
              </a:lnSpc>
            </a:pPr>
            <a:r>
              <a:rPr altLang="en-US" dirty="0" lang="en-US" smtClean="0"/>
              <a:t>Code generators enable automatic generation of programs and database code directly from design documents, diagrams, forms, and reports.</a:t>
            </a:r>
          </a:p>
        </p:txBody>
      </p:sp>
    </p:spTree>
  </p:cSld>
  <p:clrMapOvr>
    <a:masterClrMapping/>
  </p:clrMapOvr>
  <p:transition>
    <p:zoom/>
  </p:transition>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15" name="Title 1"/>
          <p:cNvSpPr>
            <a:spLocks noGrp="1"/>
          </p:cNvSpPr>
          <p:nvPr>
            <p:ph type="title"/>
          </p:nvPr>
        </p:nvSpPr>
        <p:spPr/>
        <p:txBody>
          <a:bodyPr/>
          <a:p>
            <a:r>
              <a:rPr altLang="en-US" lang="en-US" smtClean="0"/>
              <a:t>CASE Tools (Cont.)</a:t>
            </a:r>
          </a:p>
        </p:txBody>
      </p:sp>
      <p:pic>
        <p:nvPicPr>
          <p:cNvPr id="2097160" name="Picture 1"/>
          <p:cNvPicPr>
            <a:picLocks noChangeAspect="1"/>
          </p:cNvPicPr>
          <p:nvPr/>
        </p:nvPicPr>
        <p:blipFill>
          <a:blip xmlns:r="http://schemas.openxmlformats.org/officeDocument/2006/relationships" r:embed="rId1" cstate="print"/>
          <a:stretch>
            <a:fillRect/>
          </a:stretch>
        </p:blipFill>
        <p:spPr>
          <a:xfrm>
            <a:off x="381000" y="1752600"/>
            <a:ext cx="8425200" cy="4419600"/>
          </a:xfrm>
          <a:prstGeom prst="rect"/>
        </p:spPr>
      </p:pic>
    </p:spTree>
  </p:cSld>
  <p:clrMapOvr>
    <a:masterClrMapping/>
  </p:clrMapOvr>
  <p:transition>
    <p:zoom/>
  </p:transition>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19" name="Rectangle 2"/>
          <p:cNvSpPr>
            <a:spLocks noGrp="1" noChangeArrowheads="1"/>
          </p:cNvSpPr>
          <p:nvPr>
            <p:ph type="title"/>
          </p:nvPr>
        </p:nvSpPr>
        <p:spPr>
          <a:xfrm>
            <a:off x="606425" y="514350"/>
            <a:ext cx="7927975" cy="1093788"/>
          </a:xfrm>
        </p:spPr>
        <p:txBody>
          <a:bodyPr/>
          <a:p>
            <a:pPr eaLnBrk="1" hangingPunct="1"/>
            <a:r>
              <a:rPr altLang="en-US" lang="en-US" smtClean="0"/>
              <a:t>Agile Methodologies</a:t>
            </a:r>
          </a:p>
        </p:txBody>
      </p:sp>
      <p:sp>
        <p:nvSpPr>
          <p:cNvPr id="1048720" name="Rectangle 3"/>
          <p:cNvSpPr>
            <a:spLocks noGrp="1" noChangeArrowheads="1"/>
          </p:cNvSpPr>
          <p:nvPr>
            <p:ph type="body" idx="1"/>
          </p:nvPr>
        </p:nvSpPr>
        <p:spPr/>
        <p:txBody>
          <a:bodyPr/>
          <a:p>
            <a:pPr eaLnBrk="1" hangingPunct="1"/>
            <a:r>
              <a:rPr altLang="en-US" lang="en-US" smtClean="0"/>
              <a:t>Motivated by recognition of software development as fluid, unpredictable, and dynamic</a:t>
            </a:r>
          </a:p>
          <a:p>
            <a:pPr eaLnBrk="1" hangingPunct="1"/>
            <a:r>
              <a:rPr altLang="en-US" lang="en-US" smtClean="0"/>
              <a:t>Three key principles</a:t>
            </a:r>
          </a:p>
          <a:p>
            <a:pPr eaLnBrk="1" hangingPunct="1" lvl="1"/>
            <a:r>
              <a:rPr altLang="en-US" lang="en-US" smtClean="0"/>
              <a:t>Adaptive rather than predictive</a:t>
            </a:r>
          </a:p>
          <a:p>
            <a:pPr eaLnBrk="1" hangingPunct="1" lvl="1"/>
            <a:r>
              <a:rPr altLang="en-US" lang="en-US" smtClean="0"/>
              <a:t>Emphasize people rather than roles</a:t>
            </a:r>
          </a:p>
          <a:p>
            <a:pPr eaLnBrk="1" hangingPunct="1" lvl="1"/>
            <a:r>
              <a:rPr altLang="en-US" lang="en-US" smtClean="0"/>
              <a:t>Self-adaptive processes</a:t>
            </a:r>
          </a:p>
        </p:txBody>
      </p:sp>
    </p:spTree>
  </p:cSld>
  <p:clrMapOvr>
    <a:masterClrMapping/>
  </p:clrMapOvr>
  <p:transition>
    <p:zoom/>
  </p:transition>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24" name="Rectangle 11"/>
          <p:cNvSpPr>
            <a:spLocks noChangeArrowheads="1"/>
          </p:cNvSpPr>
          <p:nvPr/>
        </p:nvSpPr>
        <p:spPr bwMode="auto">
          <a:xfrm>
            <a:off x="304800" y="2928938"/>
            <a:ext cx="2438400" cy="2862262"/>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lang="en-US"/>
              <a:t>The Agile Methodologies group argues that software development methodologies</a:t>
            </a:r>
          </a:p>
          <a:p>
            <a:pPr eaLnBrk="1" hangingPunct="1"/>
            <a:r>
              <a:rPr altLang="en-US" lang="en-US"/>
              <a:t>adapted from engineering generally do not fit with real-world software development.</a:t>
            </a:r>
          </a:p>
        </p:txBody>
      </p:sp>
      <p:pic>
        <p:nvPicPr>
          <p:cNvPr id="2097161" name="Picture 1"/>
          <p:cNvPicPr>
            <a:picLocks noChangeAspect="1"/>
          </p:cNvPicPr>
          <p:nvPr/>
        </p:nvPicPr>
        <p:blipFill>
          <a:blip xmlns:r="http://schemas.openxmlformats.org/officeDocument/2006/relationships" r:embed="rId1" cstate="print"/>
          <a:stretch>
            <a:fillRect/>
          </a:stretch>
        </p:blipFill>
        <p:spPr>
          <a:xfrm>
            <a:off x="24493" y="509588"/>
            <a:ext cx="5766707" cy="1817300"/>
          </a:xfrm>
          <a:prstGeom prst="rect"/>
        </p:spPr>
      </p:pic>
      <p:pic>
        <p:nvPicPr>
          <p:cNvPr id="2097162" name="Picture 2"/>
          <p:cNvPicPr>
            <a:picLocks noChangeAspect="1"/>
          </p:cNvPicPr>
          <p:nvPr/>
        </p:nvPicPr>
        <p:blipFill rotWithShape="1">
          <a:blip xmlns:r="http://schemas.openxmlformats.org/officeDocument/2006/relationships" r:embed="rId2" cstate="print"/>
          <a:srcRect l="1377"/>
          <a:stretch>
            <a:fillRect/>
          </a:stretch>
        </p:blipFill>
        <p:spPr>
          <a:xfrm>
            <a:off x="3581400" y="1676400"/>
            <a:ext cx="5457984" cy="4738688"/>
          </a:xfrm>
          <a:prstGeom prst="rect"/>
        </p:spPr>
      </p:pic>
    </p:spTree>
  </p:cSld>
  <p:clrMapOvr>
    <a:masterClrMapping/>
  </p:clrMapOvr>
  <p:transition>
    <p:zoom/>
  </p:transition>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28" name="Title 1"/>
          <p:cNvSpPr>
            <a:spLocks noGrp="1"/>
          </p:cNvSpPr>
          <p:nvPr>
            <p:ph type="title"/>
          </p:nvPr>
        </p:nvSpPr>
        <p:spPr>
          <a:xfrm>
            <a:off x="304800" y="457200"/>
            <a:ext cx="8534400" cy="1371600"/>
          </a:xfrm>
        </p:spPr>
        <p:txBody>
          <a:bodyPr/>
          <a:p>
            <a:r>
              <a:rPr altLang="en-US" lang="en-US" smtClean="0"/>
              <a:t>When to use Agile Methodologies</a:t>
            </a:r>
          </a:p>
        </p:txBody>
      </p:sp>
      <p:sp>
        <p:nvSpPr>
          <p:cNvPr id="1048729" name="Content Placeholder 2"/>
          <p:cNvSpPr>
            <a:spLocks noGrp="1"/>
          </p:cNvSpPr>
          <p:nvPr>
            <p:ph idx="1"/>
          </p:nvPr>
        </p:nvSpPr>
        <p:spPr/>
        <p:txBody>
          <a:bodyPr/>
          <a:p>
            <a:r>
              <a:rPr altLang="en-US" dirty="0" lang="en-US" smtClean="0"/>
              <a:t>If your project involves:</a:t>
            </a:r>
          </a:p>
          <a:p>
            <a:pPr lvl="1"/>
            <a:r>
              <a:rPr altLang="en-US" dirty="0" lang="en-US" smtClean="0"/>
              <a:t>Unpredictable or dynamic requirements</a:t>
            </a:r>
          </a:p>
          <a:p>
            <a:pPr lvl="1"/>
            <a:r>
              <a:rPr altLang="en-US" dirty="0" lang="en-US" smtClean="0"/>
              <a:t>Responsible and motivated developers</a:t>
            </a:r>
          </a:p>
          <a:p>
            <a:pPr lvl="1"/>
            <a:r>
              <a:rPr altLang="en-US" dirty="0" lang="en-US" smtClean="0"/>
              <a:t>Customers who understand the process and will get involved</a:t>
            </a:r>
          </a:p>
          <a:p>
            <a:pPr>
              <a:buFont typeface="Wingdings" panose="05000000000000000000" pitchFamily="2" charset="2"/>
              <a:buNone/>
            </a:pPr>
            <a:endParaRPr altLang="en-US" dirty="0" lang="en-US" smtClean="0"/>
          </a:p>
        </p:txBody>
      </p:sp>
    </p:spTree>
  </p:cSld>
  <p:clrMapOvr>
    <a:masterClrMapping/>
  </p:clrMapOvr>
  <p:transition>
    <p:zoom/>
  </p:transition>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grpSp>
        <p:nvGrpSpPr>
          <p:cNvPr id="127" name="Group 5"/>
          <p:cNvGrpSpPr/>
          <p:nvPr/>
        </p:nvGrpSpPr>
        <p:grpSpPr>
          <a:xfrm>
            <a:off x="533400" y="457200"/>
            <a:ext cx="7267873" cy="5905499"/>
            <a:chOff x="533400" y="304800"/>
            <a:chExt cx="7267873" cy="5905499"/>
          </a:xfrm>
        </p:grpSpPr>
        <p:grpSp>
          <p:nvGrpSpPr>
            <p:cNvPr id="128" name="Group 3"/>
            <p:cNvGrpSpPr/>
            <p:nvPr/>
          </p:nvGrpSpPr>
          <p:grpSpPr>
            <a:xfrm>
              <a:off x="533400" y="304800"/>
              <a:ext cx="7267873" cy="5905499"/>
              <a:chOff x="533400" y="381001"/>
              <a:chExt cx="7267873" cy="5905499"/>
            </a:xfrm>
          </p:grpSpPr>
          <p:pic>
            <p:nvPicPr>
              <p:cNvPr id="2097163" name="Picture 1"/>
              <p:cNvPicPr>
                <a:picLocks noChangeAspect="1"/>
              </p:cNvPicPr>
              <p:nvPr/>
            </p:nvPicPr>
            <p:blipFill>
              <a:blip xmlns:r="http://schemas.openxmlformats.org/officeDocument/2006/relationships" r:embed="rId1" cstate="print"/>
              <a:stretch>
                <a:fillRect/>
              </a:stretch>
            </p:blipFill>
            <p:spPr>
              <a:xfrm>
                <a:off x="533400" y="381001"/>
                <a:ext cx="7267873" cy="5791200"/>
              </a:xfrm>
              <a:prstGeom prst="rect"/>
            </p:spPr>
          </p:pic>
          <p:pic>
            <p:nvPicPr>
              <p:cNvPr id="2097164" name="Picture 2"/>
              <p:cNvPicPr>
                <a:picLocks noChangeAspect="1"/>
              </p:cNvPicPr>
              <p:nvPr/>
            </p:nvPicPr>
            <p:blipFill>
              <a:blip xmlns:r="http://schemas.openxmlformats.org/officeDocument/2006/relationships" r:embed="rId2" cstate="print"/>
              <a:stretch>
                <a:fillRect/>
              </a:stretch>
            </p:blipFill>
            <p:spPr>
              <a:xfrm>
                <a:off x="1828800" y="5943600"/>
                <a:ext cx="3333750" cy="342900"/>
              </a:xfrm>
              <a:prstGeom prst="rect"/>
            </p:spPr>
          </p:pic>
        </p:grpSp>
        <p:pic>
          <p:nvPicPr>
            <p:cNvPr id="2097165" name="Picture 4"/>
            <p:cNvPicPr>
              <a:picLocks noChangeAspect="1"/>
            </p:cNvPicPr>
            <p:nvPr/>
          </p:nvPicPr>
          <p:blipFill>
            <a:blip xmlns:r="http://schemas.openxmlformats.org/officeDocument/2006/relationships" r:embed="rId3" cstate="print"/>
            <a:stretch>
              <a:fillRect/>
            </a:stretch>
          </p:blipFill>
          <p:spPr>
            <a:xfrm>
              <a:off x="1778000" y="5811519"/>
              <a:ext cx="214313" cy="228600"/>
            </a:xfrm>
            <a:prstGeom prst="rect"/>
          </p:spPr>
        </p:pic>
      </p:grpSp>
    </p:spTree>
  </p:cSld>
  <p:clrMapOvr>
    <a:masterClrMapping/>
  </p:clrMapOvr>
  <p:transition>
    <p:zoom/>
  </p:transition>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36" name="Rectangle 2"/>
          <p:cNvSpPr>
            <a:spLocks noGrp="1" noChangeArrowheads="1"/>
          </p:cNvSpPr>
          <p:nvPr>
            <p:ph type="title"/>
          </p:nvPr>
        </p:nvSpPr>
        <p:spPr/>
        <p:txBody>
          <a:bodyPr/>
          <a:p>
            <a:pPr eaLnBrk="1" hangingPunct="1"/>
            <a:r>
              <a:rPr altLang="en-US" dirty="0" lang="en-US" smtClean="0"/>
              <a:t>eXtreme Programming</a:t>
            </a:r>
          </a:p>
        </p:txBody>
      </p:sp>
      <p:sp>
        <p:nvSpPr>
          <p:cNvPr id="1048737" name="Rectangle 3"/>
          <p:cNvSpPr>
            <a:spLocks noGrp="1" noChangeArrowheads="1"/>
          </p:cNvSpPr>
          <p:nvPr>
            <p:ph type="body" idx="1"/>
          </p:nvPr>
        </p:nvSpPr>
        <p:spPr/>
        <p:txBody>
          <a:bodyPr/>
          <a:p>
            <a:pPr eaLnBrk="1" hangingPunct="1"/>
            <a:r>
              <a:rPr altLang="en-US" lang="en-US" smtClean="0"/>
              <a:t>Short, incremental development cycles</a:t>
            </a:r>
          </a:p>
          <a:p>
            <a:pPr eaLnBrk="1" hangingPunct="1"/>
            <a:r>
              <a:rPr altLang="en-US" lang="en-US" smtClean="0"/>
              <a:t>Automated tests</a:t>
            </a:r>
          </a:p>
          <a:p>
            <a:pPr eaLnBrk="1" hangingPunct="1"/>
            <a:r>
              <a:rPr altLang="en-US" lang="en-US" smtClean="0"/>
              <a:t>Two-person programming teams</a:t>
            </a:r>
          </a:p>
          <a:p>
            <a:pPr eaLnBrk="1" hangingPunct="1"/>
            <a:r>
              <a:rPr altLang="en-US" lang="en-US" smtClean="0"/>
              <a:t>Coding, testing, listening, designing</a:t>
            </a:r>
          </a:p>
          <a:p>
            <a:pPr eaLnBrk="1" hangingPunct="1">
              <a:buFont typeface="Wingdings" panose="05000000000000000000" pitchFamily="2" charset="2"/>
              <a:buNone/>
            </a:pPr>
            <a:endParaRPr altLang="en-US" lang="en-US" smtClean="0"/>
          </a:p>
        </p:txBody>
      </p:sp>
    </p:spTree>
  </p:cSld>
  <p:clrMapOvr>
    <a:masterClrMapping/>
  </p:clrMapOvr>
  <p:transition>
    <p:zoom/>
  </p:transition>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41" name="Rectangle 2"/>
          <p:cNvSpPr>
            <a:spLocks noGrp="1" noChangeArrowheads="1"/>
          </p:cNvSpPr>
          <p:nvPr>
            <p:ph type="title"/>
          </p:nvPr>
        </p:nvSpPr>
        <p:spPr/>
        <p:txBody>
          <a:bodyPr/>
          <a:p>
            <a:pPr eaLnBrk="1" hangingPunct="1"/>
            <a:r>
              <a:rPr altLang="en-US" dirty="0" lang="en-US" smtClean="0"/>
              <a:t>eXtreme Programming (Cont.)</a:t>
            </a:r>
          </a:p>
        </p:txBody>
      </p:sp>
      <p:sp>
        <p:nvSpPr>
          <p:cNvPr id="1048742" name="Rectangle 3"/>
          <p:cNvSpPr>
            <a:spLocks noGrp="1" noChangeArrowheads="1"/>
          </p:cNvSpPr>
          <p:nvPr>
            <p:ph type="body" idx="1"/>
          </p:nvPr>
        </p:nvSpPr>
        <p:spPr/>
        <p:txBody>
          <a:bodyPr/>
          <a:p>
            <a:pPr eaLnBrk="1" hangingPunct="1"/>
            <a:r>
              <a:rPr altLang="en-US" lang="en-US" smtClean="0"/>
              <a:t>Coding and testing operate together</a:t>
            </a:r>
          </a:p>
          <a:p>
            <a:pPr eaLnBrk="1" hangingPunct="1"/>
            <a:r>
              <a:rPr altLang="en-US" lang="en-US" smtClean="0"/>
              <a:t>Advantages:</a:t>
            </a:r>
          </a:p>
          <a:p>
            <a:pPr eaLnBrk="1" hangingPunct="1" lvl="1"/>
            <a:r>
              <a:rPr altLang="en-US" lang="en-US" smtClean="0"/>
              <a:t>Communication between developers</a:t>
            </a:r>
          </a:p>
          <a:p>
            <a:pPr eaLnBrk="1" hangingPunct="1" lvl="1"/>
            <a:r>
              <a:rPr altLang="en-US" lang="en-US" smtClean="0"/>
              <a:t>High level of productivity</a:t>
            </a:r>
          </a:p>
          <a:p>
            <a:pPr eaLnBrk="1" hangingPunct="1" lvl="1"/>
            <a:r>
              <a:rPr altLang="en-US" lang="en-US" smtClean="0"/>
              <a:t>High-quality code</a:t>
            </a:r>
          </a:p>
        </p:txBody>
      </p:sp>
    </p:spTree>
  </p:cSld>
  <p:clrMapOvr>
    <a:masterClrMapping/>
  </p:clrMapOvr>
  <p:transition>
    <p:zoom/>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5" name="Rectangle 2"/>
          <p:cNvSpPr>
            <a:spLocks noGrp="1" noChangeArrowheads="1"/>
          </p:cNvSpPr>
          <p:nvPr>
            <p:ph type="title"/>
          </p:nvPr>
        </p:nvSpPr>
        <p:spPr/>
        <p:txBody>
          <a:bodyPr/>
          <a:p>
            <a:r>
              <a:rPr altLang="en-US" lang="en-US" smtClean="0"/>
              <a:t>Introduction</a:t>
            </a:r>
          </a:p>
        </p:txBody>
      </p:sp>
      <p:sp>
        <p:nvSpPr>
          <p:cNvPr id="1048606" name="Rectangle 3"/>
          <p:cNvSpPr>
            <a:spLocks noGrp="1" noChangeArrowheads="1"/>
          </p:cNvSpPr>
          <p:nvPr>
            <p:ph idx="1"/>
          </p:nvPr>
        </p:nvSpPr>
        <p:spPr/>
        <p:txBody>
          <a:bodyPr/>
          <a:p>
            <a:pPr>
              <a:lnSpc>
                <a:spcPct val="90000"/>
              </a:lnSpc>
            </a:pPr>
            <a:r>
              <a:rPr altLang="en-US" lang="en-US" smtClean="0"/>
              <a:t>Information Systems Analysis and Design</a:t>
            </a:r>
          </a:p>
          <a:p>
            <a:pPr lvl="1">
              <a:lnSpc>
                <a:spcPct val="90000"/>
              </a:lnSpc>
            </a:pPr>
            <a:r>
              <a:rPr altLang="en-US" lang="en-US" smtClean="0"/>
              <a:t>Complex organizational process</a:t>
            </a:r>
          </a:p>
          <a:p>
            <a:pPr lvl="1">
              <a:lnSpc>
                <a:spcPct val="90000"/>
              </a:lnSpc>
            </a:pPr>
            <a:r>
              <a:rPr altLang="en-US" lang="en-US" smtClean="0"/>
              <a:t>Used to develop and maintain computer-based information systems</a:t>
            </a:r>
          </a:p>
          <a:p>
            <a:pPr lvl="1">
              <a:lnSpc>
                <a:spcPct val="90000"/>
              </a:lnSpc>
            </a:pPr>
            <a:r>
              <a:rPr altLang="en-US" lang="en-US" smtClean="0"/>
              <a:t>Used by a team of business and systems professionals</a:t>
            </a:r>
          </a:p>
        </p:txBody>
      </p:sp>
    </p:spTree>
  </p:cSld>
  <p:clrMapOvr>
    <a:masterClrMapping/>
  </p:clrMapOvr>
  <p:transition>
    <p:zoom/>
  </p:transition>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46" name="Rectangle 2"/>
          <p:cNvSpPr>
            <a:spLocks noGrp="1" noChangeArrowheads="1"/>
          </p:cNvSpPr>
          <p:nvPr>
            <p:ph type="title"/>
          </p:nvPr>
        </p:nvSpPr>
        <p:spPr/>
        <p:txBody>
          <a:bodyPr/>
          <a:p>
            <a:pPr eaLnBrk="1" hangingPunct="1"/>
            <a:r>
              <a:rPr altLang="en-US" sz="4000" lang="en-US" smtClean="0"/>
              <a:t>Object-Oriented Analysis and Design (OOAD)</a:t>
            </a:r>
          </a:p>
        </p:txBody>
      </p:sp>
      <p:sp>
        <p:nvSpPr>
          <p:cNvPr id="1048747" name="Rectangle 3"/>
          <p:cNvSpPr>
            <a:spLocks noGrp="1" noChangeArrowheads="1"/>
          </p:cNvSpPr>
          <p:nvPr>
            <p:ph type="body" idx="1"/>
          </p:nvPr>
        </p:nvSpPr>
        <p:spPr/>
        <p:txBody>
          <a:bodyPr/>
          <a:p>
            <a:pPr eaLnBrk="1" hangingPunct="1">
              <a:lnSpc>
                <a:spcPct val="90000"/>
              </a:lnSpc>
            </a:pPr>
            <a:r>
              <a:rPr altLang="en-US" sz="3600" lang="en-US" smtClean="0"/>
              <a:t>Based on objects rather than data or processes</a:t>
            </a:r>
          </a:p>
          <a:p>
            <a:pPr eaLnBrk="1" hangingPunct="1">
              <a:lnSpc>
                <a:spcPct val="90000"/>
              </a:lnSpc>
            </a:pPr>
            <a:r>
              <a:rPr altLang="en-US" b="1" sz="3600" lang="en-US" smtClean="0"/>
              <a:t>Object</a:t>
            </a:r>
            <a:r>
              <a:rPr altLang="en-US" sz="3600" lang="en-US" smtClean="0"/>
              <a:t>: a structure encapsulating attributes and behaviors of a real-world entity</a:t>
            </a:r>
          </a:p>
        </p:txBody>
      </p:sp>
    </p:spTree>
  </p:cSld>
  <p:clrMapOvr>
    <a:masterClrMapping/>
  </p:clrMapOvr>
  <p:transition>
    <p:zoom/>
  </p:transition>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51" name="Rectangle 2"/>
          <p:cNvSpPr>
            <a:spLocks noGrp="1" noChangeArrowheads="1"/>
          </p:cNvSpPr>
          <p:nvPr>
            <p:ph type="title"/>
          </p:nvPr>
        </p:nvSpPr>
        <p:spPr/>
        <p:txBody>
          <a:bodyPr/>
          <a:p>
            <a:pPr eaLnBrk="1" hangingPunct="1"/>
            <a:r>
              <a:rPr altLang="en-US" sz="4000" lang="en-US" smtClean="0"/>
              <a:t>Object-Oriented Analysis and Design (OOAD) (Cont.)</a:t>
            </a:r>
          </a:p>
        </p:txBody>
      </p:sp>
      <p:sp>
        <p:nvSpPr>
          <p:cNvPr id="1048752" name="Rectangle 3"/>
          <p:cNvSpPr>
            <a:spLocks noGrp="1" noChangeArrowheads="1"/>
          </p:cNvSpPr>
          <p:nvPr>
            <p:ph type="body" idx="1"/>
          </p:nvPr>
        </p:nvSpPr>
        <p:spPr/>
        <p:txBody>
          <a:bodyPr/>
          <a:p>
            <a:pPr eaLnBrk="1" hangingPunct="1">
              <a:lnSpc>
                <a:spcPct val="90000"/>
              </a:lnSpc>
            </a:pPr>
            <a:r>
              <a:rPr altLang="en-US" b="1" dirty="0" sz="3600" lang="en-US" smtClean="0"/>
              <a:t>Object class</a:t>
            </a:r>
            <a:r>
              <a:rPr altLang="en-US" dirty="0" sz="3600" lang="en-US" smtClean="0"/>
              <a:t>: a logical grouping of objects sharing the same attributes and behaviors</a:t>
            </a:r>
          </a:p>
          <a:p>
            <a:pPr eaLnBrk="1" hangingPunct="1">
              <a:lnSpc>
                <a:spcPct val="90000"/>
              </a:lnSpc>
            </a:pPr>
            <a:r>
              <a:rPr altLang="en-US" b="1" dirty="0" sz="3600" lang="en-US" smtClean="0"/>
              <a:t>Inheritance</a:t>
            </a:r>
            <a:r>
              <a:rPr altLang="en-US" dirty="0" sz="3600" lang="en-US" smtClean="0"/>
              <a:t>: hierarchical arrangement of classes enable subclasses to inherit properties of superclasses</a:t>
            </a:r>
          </a:p>
        </p:txBody>
      </p:sp>
    </p:spTree>
  </p:cSld>
  <p:clrMapOvr>
    <a:masterClrMapping/>
  </p:clrMapOvr>
  <p:transition>
    <p:zoom/>
  </p:transition>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56" name="Rectangle 2"/>
          <p:cNvSpPr>
            <a:spLocks noGrp="1" noChangeArrowheads="1"/>
          </p:cNvSpPr>
          <p:nvPr>
            <p:ph type="title"/>
          </p:nvPr>
        </p:nvSpPr>
        <p:spPr/>
        <p:txBody>
          <a:bodyPr/>
          <a:p>
            <a:pPr eaLnBrk="1" hangingPunct="1"/>
            <a:r>
              <a:rPr altLang="en-US" lang="en-US" smtClean="0"/>
              <a:t>Rational Unified Process (RUP)</a:t>
            </a:r>
          </a:p>
        </p:txBody>
      </p:sp>
      <p:sp>
        <p:nvSpPr>
          <p:cNvPr id="1048757" name="Rectangle 3"/>
          <p:cNvSpPr>
            <a:spLocks noGrp="1" noChangeArrowheads="1"/>
          </p:cNvSpPr>
          <p:nvPr>
            <p:ph type="body" idx="1"/>
          </p:nvPr>
        </p:nvSpPr>
        <p:spPr/>
        <p:txBody>
          <a:bodyPr/>
          <a:p>
            <a:pPr eaLnBrk="1" hangingPunct="1"/>
            <a:r>
              <a:rPr altLang="en-US" lang="en-US" smtClean="0"/>
              <a:t>An object-oriented systems development methodology</a:t>
            </a:r>
          </a:p>
          <a:p>
            <a:pPr eaLnBrk="1" hangingPunct="1"/>
            <a:r>
              <a:rPr altLang="en-US" lang="en-US" smtClean="0"/>
              <a:t>Establishes four phase of development: inception, elaboration, construction, and transition</a:t>
            </a:r>
          </a:p>
          <a:p>
            <a:pPr eaLnBrk="1" hangingPunct="1" lvl="1"/>
            <a:r>
              <a:rPr altLang="en-US" lang="en-US" smtClean="0"/>
              <a:t>Each phase is organized into a number of separate iterations.</a:t>
            </a:r>
          </a:p>
        </p:txBody>
      </p:sp>
    </p:spTree>
  </p:cSld>
  <p:clrMapOvr>
    <a:masterClrMapping/>
  </p:clrMapOvr>
  <p:transition>
    <p:zoom/>
  </p:transition>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pic>
        <p:nvPicPr>
          <p:cNvPr id="2097166" name="Picture 7"/>
          <p:cNvPicPr>
            <a:picLocks noChangeAspect="1" noChangeArrowheads="1"/>
          </p:cNvPicPr>
          <p:nvPr/>
        </p:nvPicPr>
        <p:blipFill>
          <a:blip xmlns:r="http://schemas.openxmlformats.org/officeDocument/2006/relationships" r:embed="rId1" cstate="print"/>
          <a:srcRect/>
          <a:stretch>
            <a:fillRect/>
          </a:stretch>
        </p:blipFill>
        <p:spPr bwMode="auto">
          <a:xfrm>
            <a:off x="919163" y="609600"/>
            <a:ext cx="7462837" cy="5648325"/>
          </a:xfrm>
          <a:prstGeom prst="rect"/>
          <a:noFill/>
          <a:ln>
            <a:noFill/>
          </a:ln>
        </p:spPr>
      </p:pic>
      <p:sp>
        <p:nvSpPr>
          <p:cNvPr id="1048761" name="Rectangle 10"/>
          <p:cNvSpPr>
            <a:spLocks noChangeArrowheads="1"/>
          </p:cNvSpPr>
          <p:nvPr/>
        </p:nvSpPr>
        <p:spPr bwMode="auto">
          <a:xfrm>
            <a:off x="3352800" y="990600"/>
            <a:ext cx="4572000" cy="646113"/>
          </a:xfrm>
          <a:prstGeom prst="rect"/>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a:t>
            </a:r>
            <a:r>
              <a:rPr altLang="en-US" b="1" dirty="0" lang="en-US" smtClean="0"/>
              <a:t>1-11</a:t>
            </a:r>
            <a:endParaRPr altLang="en-US" b="1" dirty="0" lang="en-US"/>
          </a:p>
          <a:p>
            <a:pPr eaLnBrk="1" hangingPunct="1"/>
            <a:r>
              <a:rPr altLang="en-US" dirty="0" lang="en-US"/>
              <a:t>Phases of OOSAD-based development</a:t>
            </a:r>
          </a:p>
        </p:txBody>
      </p:sp>
    </p:spTree>
  </p:cSld>
  <p:clrMapOvr>
    <a:masterClrMapping/>
  </p:clrMapOvr>
  <p:transition>
    <p:zoom/>
  </p:transition>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65" name="Rectangle 2"/>
          <p:cNvSpPr>
            <a:spLocks noGrp="1" noChangeArrowheads="1"/>
          </p:cNvSpPr>
          <p:nvPr>
            <p:ph type="title"/>
          </p:nvPr>
        </p:nvSpPr>
        <p:spPr/>
        <p:txBody>
          <a:bodyPr/>
          <a:p>
            <a:pPr eaLnBrk="1" hangingPunct="1"/>
            <a:r>
              <a:rPr altLang="en-US" sz="4000" lang="en-US" smtClean="0"/>
              <a:t>Our Approach to Systems Development</a:t>
            </a:r>
          </a:p>
        </p:txBody>
      </p:sp>
      <p:sp>
        <p:nvSpPr>
          <p:cNvPr id="1048766" name="Rectangle 3"/>
          <p:cNvSpPr>
            <a:spLocks noGrp="1" noChangeArrowheads="1"/>
          </p:cNvSpPr>
          <p:nvPr>
            <p:ph type="body" idx="1"/>
          </p:nvPr>
        </p:nvSpPr>
        <p:spPr>
          <a:xfrm>
            <a:off x="457200" y="1828800"/>
            <a:ext cx="8229600" cy="3886200"/>
          </a:xfrm>
        </p:spPr>
        <p:txBody>
          <a:bodyPr/>
          <a:p>
            <a:pPr eaLnBrk="1" hangingPunct="1"/>
            <a:r>
              <a:rPr altLang="en-US" dirty="0" lang="en-US" smtClean="0"/>
              <a:t>Criticisms of SDLC</a:t>
            </a:r>
          </a:p>
          <a:p>
            <a:pPr eaLnBrk="1" hangingPunct="1" lvl="1"/>
            <a:r>
              <a:rPr altLang="en-US" dirty="0" lang="en-US" smtClean="0"/>
              <a:t>Forcing timed phases on intangible processes (analysis and design) is doomed to fail</a:t>
            </a:r>
          </a:p>
          <a:p>
            <a:pPr eaLnBrk="1" hangingPunct="1" lvl="1"/>
            <a:r>
              <a:rPr altLang="en-US" dirty="0" lang="en-US" smtClean="0"/>
              <a:t>Too much formal process and documentation slows things down</a:t>
            </a:r>
          </a:p>
          <a:p>
            <a:pPr eaLnBrk="1" hangingPunct="1" lvl="1"/>
            <a:r>
              <a:rPr altLang="en-US" dirty="0" lang="en-US" smtClean="0"/>
              <a:t>Cycles are not necessarily waterfalls</a:t>
            </a:r>
          </a:p>
          <a:p>
            <a:pPr eaLnBrk="1" hangingPunct="1"/>
            <a:r>
              <a:rPr altLang="en-US" dirty="0" lang="en-US" smtClean="0"/>
              <a:t>And yet the concept of a cycle is in all methodologies. So, SDLC is a valuable model that has many variations.</a:t>
            </a:r>
          </a:p>
        </p:txBody>
      </p:sp>
    </p:spTree>
  </p:cSld>
  <p:clrMapOvr>
    <a:masterClrMapping/>
  </p:clrMapOvr>
  <p:transition>
    <p:zoom/>
  </p:transition>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70" name="Rectangle 2"/>
          <p:cNvSpPr>
            <a:spLocks noGrp="1" noChangeArrowheads="1"/>
          </p:cNvSpPr>
          <p:nvPr>
            <p:ph type="title"/>
          </p:nvPr>
        </p:nvSpPr>
        <p:spPr>
          <a:xfrm>
            <a:off x="457200" y="457200"/>
            <a:ext cx="8229600" cy="1371600"/>
          </a:xfrm>
        </p:spPr>
        <p:txBody>
          <a:bodyPr/>
          <a:p>
            <a:pPr eaLnBrk="1" hangingPunct="1"/>
            <a:r>
              <a:rPr altLang="en-US" lang="en-US" smtClean="0"/>
              <a:t>Summary</a:t>
            </a:r>
          </a:p>
        </p:txBody>
      </p:sp>
      <p:sp>
        <p:nvSpPr>
          <p:cNvPr id="1048771" name="Rectangle 3"/>
          <p:cNvSpPr>
            <a:spLocks noGrp="1" noChangeArrowheads="1"/>
          </p:cNvSpPr>
          <p:nvPr>
            <p:ph type="body" idx="1"/>
          </p:nvPr>
        </p:nvSpPr>
        <p:spPr>
          <a:xfrm>
            <a:off x="609600" y="1828800"/>
            <a:ext cx="7772400" cy="4724400"/>
          </a:xfrm>
        </p:spPr>
        <p:txBody>
          <a:bodyPr/>
          <a:p>
            <a:pPr eaLnBrk="1" hangingPunct="1"/>
            <a:r>
              <a:rPr altLang="en-US" dirty="0" lang="en-US" smtClean="0"/>
              <a:t>In this chapter you learned how to:</a:t>
            </a:r>
          </a:p>
          <a:p>
            <a:pPr eaLnBrk="1" hangingPunct="1">
              <a:lnSpc>
                <a:spcPct val="90000"/>
              </a:lnSpc>
              <a:buClr>
                <a:srgbClr val="BA2212"/>
              </a:buClr>
              <a:buFont typeface="Wingdings" panose="05000000000000000000" pitchFamily="2" charset="2"/>
              <a:buChar char="ü"/>
            </a:pPr>
            <a:r>
              <a:rPr altLang="en-US" dirty="0" sz="2400" lang="en-US"/>
              <a:t>Define information systems analysis and design.</a:t>
            </a:r>
          </a:p>
          <a:p>
            <a:pPr eaLnBrk="1" hangingPunct="1">
              <a:lnSpc>
                <a:spcPct val="90000"/>
              </a:lnSpc>
              <a:buClr>
                <a:srgbClr val="BA2212"/>
              </a:buClr>
              <a:buFont typeface="Wingdings" panose="05000000000000000000" pitchFamily="2" charset="2"/>
              <a:buChar char="ü"/>
            </a:pPr>
            <a:r>
              <a:rPr altLang="en-US" dirty="0" sz="2400" lang="en-US"/>
              <a:t>Describe the information systems development life cycle (SDLC).</a:t>
            </a:r>
          </a:p>
          <a:p>
            <a:pPr eaLnBrk="1" hangingPunct="1">
              <a:lnSpc>
                <a:spcPct val="90000"/>
              </a:lnSpc>
              <a:buClr>
                <a:srgbClr val="BA2212"/>
              </a:buClr>
              <a:buFont typeface="Wingdings" panose="05000000000000000000" pitchFamily="2" charset="2"/>
              <a:buChar char="ü"/>
            </a:pPr>
            <a:r>
              <a:rPr altLang="en-US" dirty="0" sz="2400" lang="en-US"/>
              <a:t>Explain </a:t>
            </a:r>
            <a:r>
              <a:rPr altLang="en-US" dirty="0" sz="2400" lang="en-US" smtClean="0"/>
              <a:t>computer-aided </a:t>
            </a:r>
            <a:r>
              <a:rPr altLang="en-US" dirty="0" sz="2400" lang="en-US"/>
              <a:t>software engineering (CASE) tools.</a:t>
            </a:r>
          </a:p>
          <a:p>
            <a:pPr eaLnBrk="1" hangingPunct="1">
              <a:lnSpc>
                <a:spcPct val="90000"/>
              </a:lnSpc>
              <a:buClr>
                <a:srgbClr val="BA2212"/>
              </a:buClr>
              <a:buFont typeface="Wingdings" panose="05000000000000000000" pitchFamily="2" charset="2"/>
              <a:buChar char="ü"/>
            </a:pPr>
            <a:r>
              <a:rPr altLang="en-US" dirty="0" sz="2400" lang="en-US"/>
              <a:t>Describe Agile Methodologies and eXtreme Programming.</a:t>
            </a:r>
          </a:p>
          <a:p>
            <a:pPr eaLnBrk="1" hangingPunct="1">
              <a:lnSpc>
                <a:spcPct val="90000"/>
              </a:lnSpc>
              <a:buClr>
                <a:srgbClr val="BA2212"/>
              </a:buClr>
              <a:buFont typeface="Wingdings" panose="05000000000000000000" pitchFamily="2" charset="2"/>
              <a:buChar char="ü"/>
            </a:pPr>
            <a:r>
              <a:rPr altLang="en-US" dirty="0" sz="2400" lang="en-US"/>
              <a:t>Explain object-oriented analysis and design and the Rational Unified Process (RUP</a:t>
            </a:r>
            <a:r>
              <a:rPr altLang="en-US" dirty="0" sz="2400" lang="en-US" smtClean="0"/>
              <a:t>).</a:t>
            </a:r>
            <a:endParaRPr altLang="en-US" dirty="0" sz="2400" lang="en-US"/>
          </a:p>
        </p:txBody>
      </p:sp>
    </p:spTree>
  </p:cSld>
  <p:clrMapOvr>
    <a:masterClrMapping/>
  </p:clrMapOvr>
  <p:transition>
    <p:zoom/>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0" name="Rectangle 2"/>
          <p:cNvSpPr>
            <a:spLocks noGrp="1" noChangeArrowheads="1"/>
          </p:cNvSpPr>
          <p:nvPr>
            <p:ph type="title"/>
          </p:nvPr>
        </p:nvSpPr>
        <p:spPr/>
        <p:txBody>
          <a:bodyPr/>
          <a:p>
            <a:pPr eaLnBrk="1" hangingPunct="1"/>
            <a:r>
              <a:rPr altLang="en-US" sz="4000" lang="en-US" smtClean="0"/>
              <a:t>Introduction (Cont.)</a:t>
            </a:r>
          </a:p>
        </p:txBody>
      </p:sp>
      <p:sp>
        <p:nvSpPr>
          <p:cNvPr id="1048611" name="Rectangle 3"/>
          <p:cNvSpPr>
            <a:spLocks noGrp="1" noChangeArrowheads="1"/>
          </p:cNvSpPr>
          <p:nvPr>
            <p:ph type="body" idx="1"/>
          </p:nvPr>
        </p:nvSpPr>
        <p:spPr/>
        <p:txBody>
          <a:bodyPr/>
          <a:p>
            <a:pPr eaLnBrk="1" hangingPunct="1"/>
            <a:r>
              <a:rPr altLang="en-US" lang="en-US" smtClean="0"/>
              <a:t>Application Software</a:t>
            </a:r>
          </a:p>
          <a:p>
            <a:pPr eaLnBrk="1" hangingPunct="1" lvl="1"/>
            <a:r>
              <a:rPr altLang="en-US" lang="en-US" smtClean="0"/>
              <a:t>Computer software designed to support organizational functions or processes</a:t>
            </a:r>
          </a:p>
          <a:p>
            <a:pPr eaLnBrk="1" hangingPunct="1"/>
            <a:r>
              <a:rPr altLang="en-US" lang="en-US" smtClean="0"/>
              <a:t>Systems Analyst</a:t>
            </a:r>
          </a:p>
          <a:p>
            <a:pPr eaLnBrk="1" hangingPunct="1" lvl="1"/>
            <a:r>
              <a:rPr altLang="en-US" lang="en-US" smtClean="0"/>
              <a:t>Organizational role most responsible for analysis and design of information systems</a:t>
            </a:r>
          </a:p>
        </p:txBody>
      </p:sp>
    </p:spTree>
  </p:cSld>
  <p:clrMapOvr>
    <a:masterClrMapping/>
  </p:clrMapOvr>
  <p:transition>
    <p:zoom/>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5" name="Title 1"/>
          <p:cNvSpPr>
            <a:spLocks noGrp="1"/>
          </p:cNvSpPr>
          <p:nvPr>
            <p:ph type="title"/>
          </p:nvPr>
        </p:nvSpPr>
        <p:spPr/>
        <p:txBody>
          <a:bodyPr/>
          <a:p>
            <a:r>
              <a:rPr altLang="en-US" lang="en-US" smtClean="0"/>
              <a:t>Introduction (Cont.)</a:t>
            </a:r>
          </a:p>
        </p:txBody>
      </p:sp>
      <p:sp>
        <p:nvSpPr>
          <p:cNvPr id="1048616" name="Text Box 9"/>
          <p:cNvSpPr txBox="1">
            <a:spLocks noChangeArrowheads="1"/>
          </p:cNvSpPr>
          <p:nvPr/>
        </p:nvSpPr>
        <p:spPr bwMode="auto">
          <a:xfrm>
            <a:off x="1295400" y="5486400"/>
            <a:ext cx="6840334" cy="923330"/>
          </a:xfrm>
          <a:prstGeom prst="rect"/>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indent="-285750" marL="742950">
              <a:defRPr>
                <a:solidFill>
                  <a:schemeClr val="tx1"/>
                </a:solidFill>
                <a:latin typeface="Arial" panose="020B0604020202020204" pitchFamily="34" charset="0"/>
                <a:cs typeface="Arial" panose="020B0604020202020204" pitchFamily="34" charset="0"/>
              </a:defRPr>
            </a:lvl2pPr>
            <a:lvl3pPr eaLnBrk="0" hangingPunct="0" indent="-228600" marL="1143000">
              <a:defRPr>
                <a:solidFill>
                  <a:schemeClr val="tx1"/>
                </a:solidFill>
                <a:latin typeface="Arial" panose="020B0604020202020204" pitchFamily="34" charset="0"/>
                <a:cs typeface="Arial" panose="020B0604020202020204" pitchFamily="34" charset="0"/>
              </a:defRPr>
            </a:lvl3pPr>
            <a:lvl4pPr eaLnBrk="0" hangingPunct="0" indent="-228600" marL="1600200">
              <a:defRPr>
                <a:solidFill>
                  <a:schemeClr val="tx1"/>
                </a:solidFill>
                <a:latin typeface="Arial" panose="020B0604020202020204" pitchFamily="34" charset="0"/>
                <a:cs typeface="Arial" panose="020B0604020202020204" pitchFamily="34" charset="0"/>
              </a:defRPr>
            </a:lvl4pPr>
            <a:lvl5pPr eaLnBrk="0" hangingPunct="0" indent="-228600" marL="2057400">
              <a:defRPr>
                <a:solidFill>
                  <a:schemeClr val="tx1"/>
                </a:solidFill>
                <a:latin typeface="Arial" panose="020B0604020202020204" pitchFamily="34" charset="0"/>
                <a:cs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altLang="en-US" b="1" dirty="0" lang="en-US"/>
              <a:t>FIGURE 1-1 </a:t>
            </a:r>
            <a:r>
              <a:rPr altLang="en-US" dirty="0" lang="en-US"/>
              <a:t>An organizational approach to systems analysis and</a:t>
            </a:r>
          </a:p>
          <a:p>
            <a:pPr eaLnBrk="1" hangingPunct="1"/>
            <a:r>
              <a:rPr altLang="en-US" dirty="0" lang="en-US"/>
              <a:t>design is driven by methodologies, techniques, and </a:t>
            </a:r>
            <a:r>
              <a:rPr altLang="en-US" dirty="0" lang="en-US" smtClean="0"/>
              <a:t>tools.</a:t>
            </a:r>
          </a:p>
          <a:p>
            <a:pPr algn="r" eaLnBrk="1" hangingPunct="1"/>
            <a:r>
              <a:rPr dirty="0" sz="1600" i="1" lang="en-US" smtClean="0"/>
              <a:t>Sources: </a:t>
            </a:r>
            <a:r>
              <a:rPr dirty="0" sz="1600" lang="en-US" err="1" smtClean="0"/>
              <a:t>Mitarart</a:t>
            </a:r>
            <a:r>
              <a:rPr dirty="0" sz="1600" lang="en-US" smtClean="0"/>
              <a:t>/</a:t>
            </a:r>
            <a:r>
              <a:rPr dirty="0" sz="1600" lang="en-US" err="1" smtClean="0"/>
              <a:t>Fotolia</a:t>
            </a:r>
            <a:r>
              <a:rPr dirty="0" sz="1600" lang="en-US" smtClean="0"/>
              <a:t>, </a:t>
            </a:r>
            <a:r>
              <a:rPr dirty="0" sz="1600" lang="en-US" err="1" smtClean="0"/>
              <a:t>PaulPaladin</a:t>
            </a:r>
            <a:r>
              <a:rPr dirty="0" sz="1600" lang="en-US" smtClean="0"/>
              <a:t>/</a:t>
            </a:r>
            <a:r>
              <a:rPr dirty="0" sz="1600" lang="en-US" err="1" smtClean="0"/>
              <a:t>Fotolia</a:t>
            </a:r>
            <a:endParaRPr dirty="0" sz="1600" lang="en-US"/>
          </a:p>
        </p:txBody>
      </p:sp>
      <p:pic>
        <p:nvPicPr>
          <p:cNvPr id="2097152" name="Picture 1"/>
          <p:cNvPicPr>
            <a:picLocks noChangeAspect="1"/>
          </p:cNvPicPr>
          <p:nvPr/>
        </p:nvPicPr>
        <p:blipFill>
          <a:blip xmlns:r="http://schemas.openxmlformats.org/officeDocument/2006/relationships" r:embed="rId1" cstate="print"/>
          <a:stretch>
            <a:fillRect/>
          </a:stretch>
        </p:blipFill>
        <p:spPr>
          <a:xfrm>
            <a:off x="1828800" y="1524000"/>
            <a:ext cx="5553676" cy="3810000"/>
          </a:xfrm>
          <a:prstGeom prst="rect"/>
        </p:spPr>
      </p:pic>
    </p:spTree>
  </p:cSld>
  <p:clrMapOvr>
    <a:masterClrMapping/>
  </p:clrMapOvr>
  <p:transition>
    <p:zoom/>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0" name="Rectangle 2"/>
          <p:cNvSpPr>
            <a:spLocks noGrp="1" noChangeArrowheads="1"/>
          </p:cNvSpPr>
          <p:nvPr>
            <p:ph type="title"/>
          </p:nvPr>
        </p:nvSpPr>
        <p:spPr/>
        <p:txBody>
          <a:bodyPr/>
          <a:p>
            <a:pPr eaLnBrk="1" hangingPunct="1"/>
            <a:r>
              <a:rPr altLang="en-US" sz="4000" lang="en-US" smtClean="0"/>
              <a:t>A Modern Approach to Systems Analysis and Design</a:t>
            </a:r>
          </a:p>
        </p:txBody>
      </p:sp>
      <p:sp>
        <p:nvSpPr>
          <p:cNvPr id="1048621" name="Rectangle 3"/>
          <p:cNvSpPr>
            <a:spLocks noGrp="1" noChangeArrowheads="1"/>
          </p:cNvSpPr>
          <p:nvPr>
            <p:ph type="body" idx="1"/>
          </p:nvPr>
        </p:nvSpPr>
        <p:spPr/>
        <p:txBody>
          <a:bodyPr/>
          <a:p>
            <a:pPr eaLnBrk="1" hangingPunct="1">
              <a:lnSpc>
                <a:spcPct val="80000"/>
              </a:lnSpc>
            </a:pPr>
            <a:r>
              <a:rPr altLang="en-US" lang="en-US" smtClean="0"/>
              <a:t>1950s: focus on efficient automation of existing processes</a:t>
            </a:r>
          </a:p>
          <a:p>
            <a:pPr eaLnBrk="1" hangingPunct="1">
              <a:lnSpc>
                <a:spcPct val="80000"/>
              </a:lnSpc>
            </a:pPr>
            <a:r>
              <a:rPr altLang="en-US" lang="en-US" smtClean="0"/>
              <a:t>1960s: advent of procedural third generation languages (3GL) faster and more reliable computers</a:t>
            </a:r>
          </a:p>
          <a:p>
            <a:pPr eaLnBrk="1" hangingPunct="1">
              <a:lnSpc>
                <a:spcPct val="80000"/>
              </a:lnSpc>
            </a:pPr>
            <a:r>
              <a:rPr altLang="en-US" lang="en-US" smtClean="0"/>
              <a:t>1970s: system development becomes more like an engineering discipline</a:t>
            </a:r>
          </a:p>
        </p:txBody>
      </p:sp>
    </p:spTree>
  </p:cSld>
  <p:clrMapOvr>
    <a:masterClrMapping/>
  </p:clrMapOvr>
  <p:transition>
    <p:zoom/>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5" name="Rectangle 2"/>
          <p:cNvSpPr>
            <a:spLocks noGrp="1" noChangeArrowheads="1"/>
          </p:cNvSpPr>
          <p:nvPr>
            <p:ph type="title"/>
          </p:nvPr>
        </p:nvSpPr>
        <p:spPr/>
        <p:txBody>
          <a:bodyPr/>
          <a:p>
            <a:pPr eaLnBrk="1" hangingPunct="1"/>
            <a:r>
              <a:rPr altLang="en-US" sz="4000" lang="en-US" smtClean="0"/>
              <a:t>A Modern Approach to Systems Analysis and Design (Cont.)</a:t>
            </a:r>
          </a:p>
        </p:txBody>
      </p:sp>
      <p:sp>
        <p:nvSpPr>
          <p:cNvPr id="1048626" name="Rectangle 3"/>
          <p:cNvSpPr>
            <a:spLocks noGrp="1" noChangeArrowheads="1"/>
          </p:cNvSpPr>
          <p:nvPr>
            <p:ph type="body" idx="1"/>
          </p:nvPr>
        </p:nvSpPr>
        <p:spPr/>
        <p:txBody>
          <a:bodyPr/>
          <a:p>
            <a:pPr eaLnBrk="1" hangingPunct="1">
              <a:lnSpc>
                <a:spcPct val="80000"/>
              </a:lnSpc>
            </a:pPr>
            <a:r>
              <a:rPr altLang="en-US" dirty="0" lang="en-US" smtClean="0"/>
              <a:t>1980s: major breakthrough with 4GL, CASE tools, object-oriented methods</a:t>
            </a:r>
          </a:p>
          <a:p>
            <a:pPr eaLnBrk="1" hangingPunct="1">
              <a:lnSpc>
                <a:spcPct val="80000"/>
              </a:lnSpc>
            </a:pPr>
            <a:r>
              <a:rPr altLang="en-US" dirty="0" lang="en-US" smtClean="0"/>
              <a:t>1990s: focus on system integration, GUI applications, client/server platforms, Internet</a:t>
            </a:r>
          </a:p>
          <a:p>
            <a:pPr eaLnBrk="1" hangingPunct="1">
              <a:lnSpc>
                <a:spcPct val="80000"/>
              </a:lnSpc>
            </a:pPr>
            <a:r>
              <a:rPr altLang="en-US" dirty="0" lang="en-US" smtClean="0"/>
              <a:t>The new century: Web application development, wireless PDAs and smart phones, component-based applications, per-use cloud-based application services.</a:t>
            </a:r>
          </a:p>
        </p:txBody>
      </p:sp>
    </p:spTree>
  </p:cSld>
  <p:clrMapOvr>
    <a:masterClrMapping/>
  </p:clrMapOvr>
  <p:transition>
    <p:zoom/>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0" name="Rectangle 2"/>
          <p:cNvSpPr>
            <a:spLocks noGrp="1" noChangeArrowheads="1"/>
          </p:cNvSpPr>
          <p:nvPr>
            <p:ph type="title"/>
          </p:nvPr>
        </p:nvSpPr>
        <p:spPr/>
        <p:txBody>
          <a:bodyPr/>
          <a:p>
            <a:pPr eaLnBrk="1" hangingPunct="1"/>
            <a:r>
              <a:rPr altLang="en-US" sz="4000" lang="en-US" smtClean="0"/>
              <a:t>Developing Information Systems</a:t>
            </a:r>
          </a:p>
        </p:txBody>
      </p:sp>
      <p:sp>
        <p:nvSpPr>
          <p:cNvPr id="1048631" name="Rectangle 3"/>
          <p:cNvSpPr>
            <a:spLocks noGrp="1" noChangeArrowheads="1"/>
          </p:cNvSpPr>
          <p:nvPr>
            <p:ph type="body" idx="1"/>
          </p:nvPr>
        </p:nvSpPr>
        <p:spPr/>
        <p:txBody>
          <a:bodyPr/>
          <a:p>
            <a:pPr eaLnBrk="1" hangingPunct="1"/>
            <a:r>
              <a:rPr altLang="en-US" b="1" lang="en-US" smtClean="0"/>
              <a:t>System Development Methodology</a:t>
            </a:r>
            <a:r>
              <a:rPr altLang="en-US" lang="en-US" smtClean="0"/>
              <a:t> is a standard process followed in an organization to conduct all the steps necessary to analyze, design, implement, and maintain information systems.</a:t>
            </a:r>
          </a:p>
        </p:txBody>
      </p:sp>
    </p:spTree>
  </p:cSld>
  <p:clrMapOvr>
    <a:masterClrMapping/>
  </p:clrMapOvr>
  <p:transition>
    <p:zoom/>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5" name="Rectangle 2"/>
          <p:cNvSpPr>
            <a:spLocks noGrp="1" noChangeArrowheads="1"/>
          </p:cNvSpPr>
          <p:nvPr>
            <p:ph type="title"/>
          </p:nvPr>
        </p:nvSpPr>
        <p:spPr/>
        <p:txBody>
          <a:bodyPr/>
          <a:p>
            <a:pPr eaLnBrk="1" hangingPunct="1"/>
            <a:r>
              <a:rPr altLang="en-US" lang="en-US" smtClean="0"/>
              <a:t>Systems Development Life Cycle (SDLC)</a:t>
            </a:r>
          </a:p>
        </p:txBody>
      </p:sp>
      <p:sp>
        <p:nvSpPr>
          <p:cNvPr id="1048636" name="Rectangle 3"/>
          <p:cNvSpPr>
            <a:spLocks noGrp="1" noChangeArrowheads="1"/>
          </p:cNvSpPr>
          <p:nvPr>
            <p:ph type="body" idx="1"/>
          </p:nvPr>
        </p:nvSpPr>
        <p:spPr/>
        <p:txBody>
          <a:bodyPr/>
          <a:p>
            <a:pPr eaLnBrk="1" hangingPunct="1"/>
            <a:r>
              <a:rPr altLang="en-US" sz="2800" lang="en-US" smtClean="0"/>
              <a:t>Traditional methodology used to develop, maintain, and replace information systems</a:t>
            </a:r>
          </a:p>
          <a:p>
            <a:pPr eaLnBrk="1" hangingPunct="1"/>
            <a:r>
              <a:rPr altLang="en-US" sz="2800" lang="en-US" smtClean="0"/>
              <a:t>Phases in SDLC:</a:t>
            </a:r>
          </a:p>
          <a:p>
            <a:pPr eaLnBrk="1" hangingPunct="1" lvl="1"/>
            <a:r>
              <a:rPr altLang="en-US" sz="2400" lang="en-US" smtClean="0"/>
              <a:t>Planning</a:t>
            </a:r>
          </a:p>
          <a:p>
            <a:pPr eaLnBrk="1" hangingPunct="1" lvl="1"/>
            <a:r>
              <a:rPr altLang="en-US" sz="2400" lang="en-US" smtClean="0"/>
              <a:t>Analysis</a:t>
            </a:r>
          </a:p>
          <a:p>
            <a:pPr eaLnBrk="1" hangingPunct="1" lvl="1"/>
            <a:r>
              <a:rPr altLang="en-US" sz="2400" lang="en-US" smtClean="0"/>
              <a:t>Design</a:t>
            </a:r>
          </a:p>
          <a:p>
            <a:pPr eaLnBrk="1" hangingPunct="1" lvl="1"/>
            <a:r>
              <a:rPr altLang="en-US" sz="2400" lang="en-US" smtClean="0"/>
              <a:t>Implementation</a:t>
            </a:r>
          </a:p>
          <a:p>
            <a:pPr eaLnBrk="1" hangingPunct="1" lvl="1"/>
            <a:r>
              <a:rPr altLang="en-US" sz="2400" lang="en-US" smtClean="0"/>
              <a:t>Maintenance</a:t>
            </a:r>
          </a:p>
        </p:txBody>
      </p:sp>
    </p:spTree>
  </p:cSld>
  <p:clrMapOvr>
    <a:masterClrMapping/>
  </p:clrMapOvr>
  <p:transition>
    <p:zoom/>
  </p:transition>
  <p:timing/>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Modern Systems Analysis and Design Ch1</dc:title>
  <dc:creator>Mike Mitri</dc:creator>
  <cp:lastModifiedBy>Binod</cp:lastModifiedBy>
  <dcterms:created xsi:type="dcterms:W3CDTF">2000-04-10T12:26:26Z</dcterms:created>
  <dcterms:modified xsi:type="dcterms:W3CDTF">2024-08-29T17:12:36Z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83a0cd31606d421fa17181226d925a18</vt:lpwstr>
  </property>
</Properties>
</file>