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showSpecialPlsOnTitleSld="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type="screen4x3" cy="6858000" cx="9144000"/>
  <p:notesSz cx="6858000" cy="9144000"/>
  <p:defaultTextStyle>
    <a:defPPr>
      <a:defRPr lang="en-US"/>
    </a:defPPr>
    <a:lvl1pPr algn="l" fontAlgn="base"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algn="l" fontAlgn="base" marL="4572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algn="l" fontAlgn="base" marL="9144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algn="l" fontAlgn="base" marL="13716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algn="l" fontAlgn="base" marL="18288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algn="l" defTabSz="914400" eaLnBrk="1" hangingPunct="1" latinLnBrk="0" marL="2286000" rtl="0">
      <a:defRPr kern="1200">
        <a:solidFill>
          <a:schemeClr val="tx1"/>
        </a:solidFill>
        <a:latin typeface="Arial" panose="020B0604020202020204" pitchFamily="34" charset="0"/>
        <a:ea typeface="+mn-ea"/>
        <a:cs typeface="Arial" panose="020B0604020202020204" pitchFamily="34" charset="0"/>
      </a:defRPr>
    </a:lvl6pPr>
    <a:lvl7pPr algn="l" defTabSz="914400" eaLnBrk="1" hangingPunct="1" latinLnBrk="0" marL="2743200" rtl="0">
      <a:defRPr kern="1200">
        <a:solidFill>
          <a:schemeClr val="tx1"/>
        </a:solidFill>
        <a:latin typeface="Arial" panose="020B0604020202020204" pitchFamily="34" charset="0"/>
        <a:ea typeface="+mn-ea"/>
        <a:cs typeface="Arial" panose="020B0604020202020204" pitchFamily="34" charset="0"/>
      </a:defRPr>
    </a:lvl7pPr>
    <a:lvl8pPr algn="l" defTabSz="914400" eaLnBrk="1" hangingPunct="1" latinLnBrk="0" marL="3200400" rtl="0">
      <a:defRPr kern="1200">
        <a:solidFill>
          <a:schemeClr val="tx1"/>
        </a:solidFill>
        <a:latin typeface="Arial" panose="020B0604020202020204" pitchFamily="34" charset="0"/>
        <a:ea typeface="+mn-ea"/>
        <a:cs typeface="Arial" panose="020B0604020202020204" pitchFamily="34" charset="0"/>
      </a:defRPr>
    </a:lvl8pPr>
    <a:lvl9pPr algn="l" defTabSz="914400" eaLnBrk="1" hangingPunct="1" latinLnBrk="0" marL="3657600" rtl="0">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80912"/>
    <a:srgbClr val="BA2212"/>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81714" autoAdjust="0"/>
  </p:normalViewPr>
  <p:slideViewPr>
    <p:cSldViewPr>
      <p:cViewPr varScale="1">
        <p:scale>
          <a:sx n="70" d="100"/>
          <a:sy n="70" d="100"/>
        </p:scale>
        <p:origin x="183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71" d="100"/>
          <a:sy n="71" d="100"/>
        </p:scale>
        <p:origin x="3029"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tableStyles" Target="tableStyle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62" name=""/>
        <p:cNvGrpSpPr/>
        <p:nvPr/>
      </p:nvGrpSpPr>
      <p:grpSpPr>
        <a:xfrm>
          <a:off x="0" y="0"/>
          <a:ext cx="0" cy="0"/>
          <a:chOff x="0" y="0"/>
          <a:chExt cx="0" cy="0"/>
        </a:xfrm>
      </p:grpSpPr>
      <p:sp>
        <p:nvSpPr>
          <p:cNvPr id="1048785"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spcBef>
                <a:spcPct val="20000"/>
              </a:spcBef>
              <a:buClr>
                <a:schemeClr val="hlink"/>
              </a:buClr>
              <a:buSzPct val="110000"/>
              <a:buFont typeface="Wingdings" pitchFamily="2" charset="2"/>
              <a:buBlip>
                <a:blip xmlns:r="http://schemas.openxmlformats.org/officeDocument/2006/relationships" r:embed="rId1"/>
              </a:buBlip>
              <a:defRPr sz="1200">
                <a:latin typeface="Arial" charset="0"/>
                <a:cs typeface="Arial" charset="0"/>
              </a:defRPr>
            </a:lvl1pPr>
          </a:lstStyle>
          <a:p>
            <a:endParaRPr lang="en-US"/>
          </a:p>
        </p:txBody>
      </p:sp>
      <p:sp>
        <p:nvSpPr>
          <p:cNvPr id="1048786" name="Rectangle 3"/>
          <p:cNvSpPr>
            <a:spLocks noGrp="1" noChangeArrowheads="1"/>
          </p:cNvSpPr>
          <p:nvPr>
            <p:ph type="dt" sz="quarter" idx="1"/>
          </p:nvPr>
        </p:nvSpPr>
        <p:spPr bwMode="auto">
          <a:xfrm>
            <a:off x="388620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a:spcBef>
                <a:spcPct val="20000"/>
              </a:spcBef>
              <a:buClr>
                <a:schemeClr val="hlink"/>
              </a:buClr>
              <a:buSzPct val="110000"/>
              <a:buFont typeface="Wingdings" pitchFamily="2" charset="2"/>
              <a:buBlip>
                <a:blip xmlns:r="http://schemas.openxmlformats.org/officeDocument/2006/relationships" r:embed="rId1"/>
              </a:buBlip>
              <a:defRPr sz="1200">
                <a:latin typeface="Arial" charset="0"/>
                <a:cs typeface="Arial" charset="0"/>
              </a:defRPr>
            </a:lvl1pPr>
          </a:lstStyle>
          <a:p>
            <a:endParaRPr lang="en-US"/>
          </a:p>
        </p:txBody>
      </p:sp>
      <p:sp>
        <p:nvSpPr>
          <p:cNvPr id="1048787" name="Rectangle 4"/>
          <p:cNvSpPr>
            <a:spLocks noGrp="1" noChangeArrowheads="1"/>
          </p:cNvSpPr>
          <p:nvPr>
            <p:ph type="ftr" sz="quarter" idx="2"/>
          </p:nvPr>
        </p:nvSpPr>
        <p:spPr bwMode="auto">
          <a:xfrm>
            <a:off x="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spcBef>
                <a:spcPct val="20000"/>
              </a:spcBef>
              <a:buClr>
                <a:schemeClr val="hlink"/>
              </a:buClr>
              <a:buSzPct val="110000"/>
              <a:buFont typeface="Wingdings" pitchFamily="2" charset="2"/>
              <a:buBlip>
                <a:blip xmlns:r="http://schemas.openxmlformats.org/officeDocument/2006/relationships" r:embed="rId1"/>
              </a:buBlip>
              <a:defRPr sz="1200">
                <a:latin typeface="Arial" charset="0"/>
                <a:cs typeface="Arial" charset="0"/>
              </a:defRPr>
            </a:lvl1pPr>
          </a:lstStyle>
          <a:p>
            <a:endParaRPr lang="en-US"/>
          </a:p>
        </p:txBody>
      </p:sp>
      <p:sp>
        <p:nvSpPr>
          <p:cNvPr id="1048788" name="Rectangle 5"/>
          <p:cNvSpPr>
            <a:spLocks noGrp="1" noChangeArrowheads="1"/>
          </p:cNvSpPr>
          <p:nvPr>
            <p:ph type="sldNum" sz="quarter" idx="3"/>
          </p:nvPr>
        </p:nvSpPr>
        <p:spPr bwMode="auto">
          <a:xfrm>
            <a:off x="388620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r">
              <a:spcBef>
                <a:spcPct val="20000"/>
              </a:spcBef>
              <a:buClr>
                <a:schemeClr val="hlink"/>
              </a:buClr>
              <a:buSzPct val="110000"/>
              <a:buFont typeface="Wingdings" panose="05000000000000000000" pitchFamily="2" charset="2"/>
              <a:buBlip>
                <a:blip xmlns:r="http://schemas.openxmlformats.org/officeDocument/2006/relationships" r:embed="rId1"/>
              </a:buBlip>
              <a:defRPr sz="1200"/>
            </a:lvl1pPr>
          </a:lstStyle>
          <a:p>
            <a:fld id="{2A9FE85F-BC8E-4ACD-9E59-4FFC34542938}" type="slidenum">
              <a:rPr altLang="en-US" lang="en-US"/>
              <a:t>‹#›</a:t>
            </a:fld>
            <a:endParaRPr altLang="en-US"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61" name=""/>
        <p:cNvGrpSpPr/>
        <p:nvPr/>
      </p:nvGrpSpPr>
      <p:grpSpPr>
        <a:xfrm>
          <a:off x="0" y="0"/>
          <a:ext cx="0" cy="0"/>
          <a:chOff x="0" y="0"/>
          <a:chExt cx="0" cy="0"/>
        </a:xfrm>
      </p:grpSpPr>
      <p:sp>
        <p:nvSpPr>
          <p:cNvPr id="1048779"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defRPr sz="1200">
                <a:latin typeface="Tahoma" pitchFamily="34" charset="0"/>
                <a:cs typeface="Arial" charset="0"/>
              </a:defRPr>
            </a:lvl1pPr>
          </a:lstStyle>
          <a:p>
            <a:endParaRPr lang="en-US"/>
          </a:p>
        </p:txBody>
      </p:sp>
      <p:sp>
        <p:nvSpPr>
          <p:cNvPr id="1048780" name="Rectangle 3"/>
          <p:cNvSpPr>
            <a:spLocks noGrp="1" noChangeArrowheads="1"/>
          </p:cNvSpPr>
          <p:nvPr>
            <p:ph type="dt" idx="1"/>
          </p:nvPr>
        </p:nvSpPr>
        <p:spPr bwMode="auto">
          <a:xfrm>
            <a:off x="388620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a:defRPr sz="1200">
                <a:latin typeface="Tahoma" pitchFamily="34" charset="0"/>
                <a:cs typeface="Arial" charset="0"/>
              </a:defRPr>
            </a:lvl1pPr>
          </a:lstStyle>
          <a:p>
            <a:endParaRPr lang="en-US"/>
          </a:p>
        </p:txBody>
      </p:sp>
      <p:sp>
        <p:nvSpPr>
          <p:cNvPr id="1048781" name="Rectangle 4"/>
          <p:cNvSpPr>
            <a:spLocks noChangeAspect="1" noRot="1" noGrp="1" noChangeArrowheads="1" noTextEdit="1"/>
          </p:cNvSpPr>
          <p:nvPr>
            <p:ph type="sldImg" idx="2"/>
          </p:nvPr>
        </p:nvSpPr>
        <p:spPr bwMode="auto">
          <a:xfrm>
            <a:off x="1143000" y="685800"/>
            <a:ext cx="4572000" cy="3429000"/>
          </a:xfrm>
          <a:prstGeom prst="rect"/>
          <a:noFill/>
          <a:ln w="9525">
            <a:solidFill>
              <a:srgbClr val="000000"/>
            </a:solidFill>
            <a:miter lim="800000"/>
            <a:headEnd/>
            <a:tailEnd/>
          </a:ln>
        </p:spPr>
      </p:sp>
      <p:sp>
        <p:nvSpPr>
          <p:cNvPr id="1048782" name="Rectangle 5"/>
          <p:cNvSpPr>
            <a:spLocks noGrp="1" noChangeArrowheads="1"/>
          </p:cNvSpPr>
          <p:nvPr>
            <p:ph type="body" sz="quarter" idx="3"/>
          </p:nvPr>
        </p:nvSpPr>
        <p:spPr bwMode="auto">
          <a:xfrm>
            <a:off x="914400" y="4343400"/>
            <a:ext cx="5029200" cy="4114800"/>
          </a:xfrm>
          <a:prstGeom prst="rect"/>
          <a:noFill/>
          <a:ln w="9525">
            <a:noFill/>
            <a:miter lim="800000"/>
            <a:headEnd/>
            <a:tailEnd/>
          </a:ln>
          <a:effectLst/>
        </p:spPr>
        <p:txBody>
          <a:bodyPr anchor="t" anchorCtr="0" bIns="45720" compatLnSpc="1" lIns="91440" numCol="1" rIns="91440" tIns="45720" vert="horz" wrap="square">
            <a:prstTxWarp prst="textNoShape"/>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83" name="Rectangle 6"/>
          <p:cNvSpPr>
            <a:spLocks noGrp="1" noChangeArrowheads="1"/>
          </p:cNvSpPr>
          <p:nvPr>
            <p:ph type="ftr" sz="quarter" idx="4"/>
          </p:nvPr>
        </p:nvSpPr>
        <p:spPr bwMode="auto">
          <a:xfrm>
            <a:off x="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defRPr sz="1200">
                <a:latin typeface="Tahoma" pitchFamily="34" charset="0"/>
                <a:cs typeface="Arial" charset="0"/>
              </a:defRPr>
            </a:lvl1pPr>
          </a:lstStyle>
          <a:p>
            <a:endParaRPr lang="en-US"/>
          </a:p>
        </p:txBody>
      </p:sp>
      <p:sp>
        <p:nvSpPr>
          <p:cNvPr id="1048784" name="Rectangle 7"/>
          <p:cNvSpPr>
            <a:spLocks noGrp="1" noChangeArrowheads="1"/>
          </p:cNvSpPr>
          <p:nvPr>
            <p:ph type="sldNum" sz="quarter" idx="5"/>
          </p:nvPr>
        </p:nvSpPr>
        <p:spPr bwMode="auto">
          <a:xfrm>
            <a:off x="388620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r">
              <a:defRPr sz="1200">
                <a:latin typeface="Tahoma" panose="020B0604030504040204" pitchFamily="34" charset="0"/>
              </a:defRPr>
            </a:lvl1pPr>
          </a:lstStyle>
          <a:p>
            <a:fld id="{F5F488AC-279B-4D8B-A679-FF80C5A02C55}" type="slidenum">
              <a:rPr altLang="en-US" lang="en-US"/>
              <a:t>‹#›</a:t>
            </a:fld>
            <a:endParaRPr altLang="en-US"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kumimoji="1">
        <a:solidFill>
          <a:schemeClr val="tx1"/>
        </a:solidFill>
        <a:latin typeface="Arial" charset="0"/>
        <a:ea typeface="+mn-ea"/>
        <a:cs typeface="Arial" charset="0"/>
      </a:defRPr>
    </a:lvl1pPr>
    <a:lvl2pPr algn="l" eaLnBrk="0" fontAlgn="base" hangingPunct="0" marL="457200" rtl="0">
      <a:spcBef>
        <a:spcPct val="30000"/>
      </a:spcBef>
      <a:spcAft>
        <a:spcPct val="0"/>
      </a:spcAft>
      <a:defRPr sz="1200" kern="1200" kumimoji="1">
        <a:solidFill>
          <a:schemeClr val="tx1"/>
        </a:solidFill>
        <a:latin typeface="Arial" charset="0"/>
        <a:ea typeface="+mn-ea"/>
        <a:cs typeface="Arial" charset="0"/>
      </a:defRPr>
    </a:lvl2pPr>
    <a:lvl3pPr algn="l" eaLnBrk="0" fontAlgn="base" hangingPunct="0" marL="914400" rtl="0">
      <a:spcBef>
        <a:spcPct val="30000"/>
      </a:spcBef>
      <a:spcAft>
        <a:spcPct val="0"/>
      </a:spcAft>
      <a:defRPr sz="1200" kern="1200" kumimoji="1">
        <a:solidFill>
          <a:schemeClr val="tx1"/>
        </a:solidFill>
        <a:latin typeface="Arial" charset="0"/>
        <a:ea typeface="+mn-ea"/>
        <a:cs typeface="Arial" charset="0"/>
      </a:defRPr>
    </a:lvl3pPr>
    <a:lvl4pPr algn="l" eaLnBrk="0" fontAlgn="base" hangingPunct="0" marL="1371600" rtl="0">
      <a:spcBef>
        <a:spcPct val="30000"/>
      </a:spcBef>
      <a:spcAft>
        <a:spcPct val="0"/>
      </a:spcAft>
      <a:defRPr sz="1200" kern="1200" kumimoji="1">
        <a:solidFill>
          <a:schemeClr val="tx1"/>
        </a:solidFill>
        <a:latin typeface="Arial" charset="0"/>
        <a:ea typeface="+mn-ea"/>
        <a:cs typeface="Arial" charset="0"/>
      </a:defRPr>
    </a:lvl4pPr>
    <a:lvl5pPr algn="l" eaLnBrk="0" fontAlgn="base" hangingPunct="0" marL="1828800" rtl="0">
      <a:spcBef>
        <a:spcPct val="30000"/>
      </a:spcBef>
      <a:spcAft>
        <a:spcPct val="0"/>
      </a:spcAft>
      <a:defRPr sz="1200" kern="1200" kumimoji="1">
        <a:solidFill>
          <a:schemeClr val="tx1"/>
        </a:solidFill>
        <a:latin typeface="Arial" charset="0"/>
        <a:ea typeface="+mn-ea"/>
        <a:cs typeface="Arial" charset="0"/>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5"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C1F9C0-743D-4B9E-9ADD-0EEF6F5876F2}" type="slidenum">
              <a:rPr altLang="en-US" lang="en-US">
                <a:latin typeface="Tahoma" panose="020B0604030504040204" pitchFamily="34" charset="0"/>
              </a:rPr>
              <a:pPr eaLnBrk="1" hangingPunct="1"/>
              <a:t>1</a:t>
            </a:fld>
            <a:endParaRPr altLang="en-US" lang="en-US">
              <a:latin typeface="Tahoma" panose="020B0604030504040204" pitchFamily="34" charset="0"/>
            </a:endParaRPr>
          </a:p>
        </p:txBody>
      </p:sp>
      <p:sp>
        <p:nvSpPr>
          <p:cNvPr id="1048596" name="Rectangle 2"/>
          <p:cNvSpPr>
            <a:spLocks noChangeAspect="1" noRot="1" noGrp="1" noChangeArrowheads="1" noTextEdit="1"/>
          </p:cNvSpPr>
          <p:nvPr>
            <p:ph type="sldImg"/>
          </p:nvPr>
        </p:nvSpPr>
        <p:spPr/>
      </p:sp>
      <p:sp>
        <p:nvSpPr>
          <p:cNvPr id="1048597" name="Rectangle 3"/>
          <p:cNvSpPr>
            <a:spLocks noGrp="1" noChangeArrowheads="1"/>
          </p:cNvSpPr>
          <p:nvPr>
            <p:ph type="body" idx="1"/>
          </p:nvPr>
        </p:nvSpPr>
        <p:spPr>
          <a:noFill/>
        </p:spPr>
        <p:txBody>
          <a:bodyPr/>
          <a:p>
            <a:pPr eaLnBrk="1" hangingPunct="1"/>
            <a:endParaRPr altLang="en-US" dirty="0" lang="en-US">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42" name="Slide Image Placeholder 1"/>
          <p:cNvSpPr>
            <a:spLocks noChangeAspect="1" noRot="1" noGrp="1" noTextEdit="1"/>
          </p:cNvSpPr>
          <p:nvPr>
            <p:ph type="sldImg"/>
          </p:nvPr>
        </p:nvSpPr>
        <p:spPr/>
      </p:sp>
      <p:sp>
        <p:nvSpPr>
          <p:cNvPr id="1048643"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Software produced by IT services</a:t>
            </a:r>
            <a:r>
              <a:rPr altLang="en-US" baseline="0" dirty="0" lang="en-US">
                <a:latin typeface="Arial" panose="020B0604020202020204" pitchFamily="34" charset="0"/>
                <a:cs typeface="Arial" panose="020B0604020202020204" pitchFamily="34" charset="0"/>
              </a:rPr>
              <a:t> firms is usually custom software, for a particular client. Other sectors, like packaged software providers and ERP firms have a particular product suite and help with installing (and sometimes customizing) it at customers’ sites. Open source products are typically free of charge, and governed by General Public License (GNU) license, Cloud computing includes cloud-based storage and computing infrastructure as well as software services and platforms.</a:t>
            </a:r>
          </a:p>
          <a:p>
            <a:endParaRPr altLang="en-US" baseline="0" dirty="0" lang="en-US">
              <a:latin typeface="Arial" panose="020B0604020202020204" pitchFamily="34" charset="0"/>
              <a:cs typeface="Arial" panose="020B0604020202020204" pitchFamily="34" charset="0"/>
            </a:endParaRPr>
          </a:p>
        </p:txBody>
      </p:sp>
      <p:sp>
        <p:nvSpPr>
          <p:cNvPr id="104864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656153-D2A1-41ED-BF54-11D08DC633E5}" type="slidenum">
              <a:rPr altLang="en-US" lang="en-US">
                <a:latin typeface="Tahoma" panose="020B0604030504040204" pitchFamily="34" charset="0"/>
              </a:rPr>
              <a:pPr eaLnBrk="1" hangingPunct="1"/>
              <a:t>10</a:t>
            </a:fld>
            <a:endParaRPr altLang="en-US" lang="en-US">
              <a:latin typeface="Tahoma" panose="020B060403050404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47" name="Slide Image Placeholder 1"/>
          <p:cNvSpPr>
            <a:spLocks noChangeAspect="1" noRot="1" noGrp="1" noTextEdit="1"/>
          </p:cNvSpPr>
          <p:nvPr>
            <p:ph type="sldImg"/>
          </p:nvPr>
        </p:nvSpPr>
        <p:spPr/>
      </p:sp>
      <p:sp>
        <p:nvSpPr>
          <p:cNvPr id="1048648" name="Notes Placeholder 2"/>
          <p:cNvSpPr>
            <a:spLocks noGrp="1"/>
          </p:cNvSpPr>
          <p:nvPr>
            <p:ph type="body" idx="1"/>
          </p:nvPr>
        </p:nvSpPr>
        <p:spPr>
          <a:noFill/>
        </p:spPr>
        <p:txBody>
          <a:bodyPr/>
          <a:p>
            <a:pPr algn="l" defTabSz="914400" eaLnBrk="0" fontAlgn="base" hangingPunct="0" indent="0" latinLnBrk="0" marL="0" marR="0" rtl="0">
              <a:lnSpc>
                <a:spcPct val="100000"/>
              </a:lnSpc>
              <a:spcBef>
                <a:spcPct val="30000"/>
              </a:spcBef>
              <a:spcAft>
                <a:spcPct val="0"/>
              </a:spcAft>
              <a:buClrTx/>
              <a:buSzTx/>
              <a:buFontTx/>
              <a:buNone/>
            </a:pPr>
            <a:r>
              <a:rPr altLang="en-US" baseline="0" dirty="0" lang="en-US">
                <a:latin typeface="Arial" panose="020B0604020202020204" pitchFamily="34" charset="0"/>
                <a:cs typeface="Arial" panose="020B0604020202020204" pitchFamily="34" charset="0"/>
              </a:rPr>
              <a:t>You might think of IBM as primarily a hardware provider, but it’s actually a leader in IT services as well, thanks in part to its purchase of PWC in 2002.</a:t>
            </a:r>
            <a:endParaRPr altLang="en-US" dirty="0" lang="en-US">
              <a:latin typeface="Arial" panose="020B0604020202020204" pitchFamily="34" charset="0"/>
              <a:cs typeface="Arial" panose="020B0604020202020204" pitchFamily="34" charset="0"/>
            </a:endParaRPr>
          </a:p>
          <a:p>
            <a:endParaRPr altLang="en-US" dirty="0" lang="en-US">
              <a:latin typeface="Arial" panose="020B0604020202020204" pitchFamily="34" charset="0"/>
              <a:cs typeface="Arial" panose="020B0604020202020204" pitchFamily="34" charset="0"/>
            </a:endParaRPr>
          </a:p>
        </p:txBody>
      </p:sp>
      <p:sp>
        <p:nvSpPr>
          <p:cNvPr id="104864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FEC22B-C47E-48AD-BBC1-20015FAB2C09}" type="slidenum">
              <a:rPr altLang="en-US" lang="en-US">
                <a:latin typeface="Tahoma" panose="020B0604030504040204" pitchFamily="34" charset="0"/>
              </a:rPr>
              <a:pPr eaLnBrk="1" hangingPunct="1"/>
              <a:t>11</a:t>
            </a:fld>
            <a:endParaRPr altLang="en-US" lang="en-US">
              <a:latin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52" name="Slide Image Placeholder 1"/>
          <p:cNvSpPr>
            <a:spLocks noChangeAspect="1" noRot="1" noGrp="1" noTextEdit="1"/>
          </p:cNvSpPr>
          <p:nvPr>
            <p:ph type="sldImg"/>
          </p:nvPr>
        </p:nvSpPr>
        <p:spPr/>
      </p:sp>
      <p:sp>
        <p:nvSpPr>
          <p:cNvPr id="1048653" name="Notes Placeholder 2"/>
          <p:cNvSpPr>
            <a:spLocks noGrp="1"/>
          </p:cNvSpPr>
          <p:nvPr>
            <p:ph type="body" idx="1"/>
          </p:nvPr>
        </p:nvSpPr>
        <p:spPr>
          <a:noFill/>
        </p:spPr>
        <p:txBody>
          <a:bodyPr/>
          <a:p>
            <a:endParaRPr altLang="en-US" dirty="0" lang="en-US">
              <a:latin typeface="Arial" panose="020B0604020202020204" pitchFamily="34" charset="0"/>
              <a:cs typeface="Arial" panose="020B0604020202020204" pitchFamily="34" charset="0"/>
            </a:endParaRPr>
          </a:p>
        </p:txBody>
      </p:sp>
      <p:sp>
        <p:nvSpPr>
          <p:cNvPr id="104865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C26304-14C0-4220-A22F-CA56EE1B283C}" type="slidenum">
              <a:rPr altLang="en-US" lang="en-US">
                <a:latin typeface="Tahoma" panose="020B0604030504040204" pitchFamily="34" charset="0"/>
              </a:rPr>
              <a:pPr eaLnBrk="1" hangingPunct="1"/>
              <a:t>12</a:t>
            </a:fld>
            <a:endParaRPr altLang="en-US" lang="en-US">
              <a:latin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57" name="Slide Image Placeholder 1"/>
          <p:cNvSpPr>
            <a:spLocks noChangeAspect="1" noRot="1" noGrp="1" noTextEdit="1"/>
          </p:cNvSpPr>
          <p:nvPr>
            <p:ph type="sldImg"/>
          </p:nvPr>
        </p:nvSpPr>
        <p:spPr/>
      </p:sp>
      <p:sp>
        <p:nvSpPr>
          <p:cNvPr id="1048658" name="Notes Placeholder 2"/>
          <p:cNvSpPr>
            <a:spLocks noGrp="1"/>
          </p:cNvSpPr>
          <p:nvPr>
            <p:ph type="body" idx="1"/>
          </p:nvPr>
        </p:nvSpPr>
        <p:spPr>
          <a:noFill/>
        </p:spPr>
        <p:txBody>
          <a:bodyPr/>
          <a:p>
            <a:pPr algn="l" defTabSz="914400" eaLnBrk="0" fontAlgn="base" hangingPunct="0" indent="0" latinLnBrk="0" marL="0" marR="0" rtl="0">
              <a:lnSpc>
                <a:spcPct val="100000"/>
              </a:lnSpc>
              <a:spcBef>
                <a:spcPct val="30000"/>
              </a:spcBef>
              <a:spcAft>
                <a:spcPct val="0"/>
              </a:spcAft>
              <a:buClrTx/>
              <a:buSzTx/>
              <a:buFontTx/>
              <a:buNone/>
            </a:pPr>
            <a:r>
              <a:rPr baseline="0" b="0" dirty="0" sz="1200" i="0" kern="1200" kumimoji="1" lang="en-US" strike="noStrike" u="none">
                <a:solidFill>
                  <a:schemeClr val="tx1"/>
                </a:solidFill>
                <a:latin typeface="Arial" charset="0"/>
                <a:ea typeface="+mn-ea"/>
                <a:cs typeface="Arial" charset="0"/>
              </a:rPr>
              <a:t>Some off-the-shelf software systems cannot be modified to meet the specific, individual needs. These are sometimes called </a:t>
            </a:r>
            <a:r>
              <a:rPr baseline="0" b="0" dirty="0" sz="1200" i="1" kern="1200" kumimoji="1" lang="en-US" strike="noStrike" u="none">
                <a:solidFill>
                  <a:schemeClr val="tx1"/>
                </a:solidFill>
                <a:latin typeface="Arial" charset="0"/>
                <a:ea typeface="+mn-ea"/>
                <a:cs typeface="Arial" charset="0"/>
              </a:rPr>
              <a:t>turnkey systems</a:t>
            </a:r>
            <a:r>
              <a:rPr baseline="0" b="0" dirty="0" sz="1200" i="0" kern="1200" kumimoji="1" lang="en-US" strike="noStrike" u="none">
                <a:solidFill>
                  <a:schemeClr val="tx1"/>
                </a:solidFill>
                <a:latin typeface="Arial" charset="0"/>
                <a:ea typeface="+mn-ea"/>
                <a:cs typeface="Arial" charset="0"/>
              </a:rPr>
              <a:t>. Turnkey systems are changed only when a substantial number of users ask it. Other systems allow for modification and extension to meet more specialized needs. </a:t>
            </a:r>
          </a:p>
          <a:p>
            <a:pPr algn="l" defTabSz="914400" eaLnBrk="0" fontAlgn="base" hangingPunct="0" indent="0" latinLnBrk="0" marL="0" marR="0" rtl="0">
              <a:lnSpc>
                <a:spcPct val="100000"/>
              </a:lnSpc>
              <a:spcBef>
                <a:spcPct val="30000"/>
              </a:spcBef>
              <a:spcAft>
                <a:spcPct val="0"/>
              </a:spcAft>
              <a:buClrTx/>
              <a:buSzTx/>
              <a:buFontTx/>
              <a:buNone/>
            </a:pPr>
            <a:endParaRPr altLang="en-US" baseline="0" b="0" dirty="0" sz="1200" i="0" kern="1200" kumimoji="1" lang="en-US" strike="noStrike" u="none">
              <a:solidFill>
                <a:schemeClr val="tx1"/>
              </a:solidFill>
              <a:latin typeface="Arial" charset="0"/>
              <a:ea typeface="+mn-ea"/>
              <a:cs typeface="Arial" charset="0"/>
            </a:endParaRPr>
          </a:p>
          <a:p>
            <a:pPr algn="l" defTabSz="914400" eaLnBrk="0" fontAlgn="base" hangingPunct="0" indent="0" latinLnBrk="0" marL="0" marR="0" rtl="0">
              <a:lnSpc>
                <a:spcPct val="100000"/>
              </a:lnSpc>
              <a:spcBef>
                <a:spcPct val="30000"/>
              </a:spcBef>
              <a:spcAft>
                <a:spcPct val="0"/>
              </a:spcAft>
              <a:buClrTx/>
              <a:buSzTx/>
              <a:buFontTx/>
              <a:buNone/>
            </a:pPr>
            <a:endParaRPr altLang="en-US" dirty="0" lang="en-US">
              <a:latin typeface="Arial" panose="020B0604020202020204" pitchFamily="34" charset="0"/>
              <a:cs typeface="Arial" panose="020B0604020202020204" pitchFamily="34" charset="0"/>
            </a:endParaRPr>
          </a:p>
          <a:p>
            <a:endParaRPr altLang="en-US" dirty="0" lang="en-US">
              <a:latin typeface="Arial" panose="020B0604020202020204" pitchFamily="34" charset="0"/>
              <a:cs typeface="Arial" panose="020B0604020202020204" pitchFamily="34" charset="0"/>
            </a:endParaRPr>
          </a:p>
        </p:txBody>
      </p:sp>
      <p:sp>
        <p:nvSpPr>
          <p:cNvPr id="104865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B7284F-CF68-42A2-9160-A0DF0D15229C}" type="slidenum">
              <a:rPr altLang="en-US" lang="en-US">
                <a:latin typeface="Tahoma" panose="020B0604030504040204" pitchFamily="34" charset="0"/>
              </a:rPr>
              <a:pPr eaLnBrk="1" hangingPunct="1"/>
              <a:t>13</a:t>
            </a:fld>
            <a:endParaRPr altLang="en-US" lang="en-US">
              <a:latin typeface="Tahoma" panose="020B060403050404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62" name="Slide Image Placeholder 1"/>
          <p:cNvSpPr>
            <a:spLocks noChangeAspect="1" noRot="1" noGrp="1" noTextEdit="1"/>
          </p:cNvSpPr>
          <p:nvPr>
            <p:ph type="sldImg"/>
          </p:nvPr>
        </p:nvSpPr>
        <p:spPr/>
      </p:sp>
      <p:sp>
        <p:nvSpPr>
          <p:cNvPr id="1048663"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This is part of the Microsoft Office suite, which includes Excel, PowerPoint,</a:t>
            </a:r>
            <a:r>
              <a:rPr altLang="en-US" baseline="0" dirty="0" lang="en-US">
                <a:latin typeface="Arial" panose="020B0604020202020204" pitchFamily="34" charset="0"/>
                <a:cs typeface="Arial" panose="020B0604020202020204" pitchFamily="34" charset="0"/>
              </a:rPr>
              <a:t> and other applications. This is used by the general public and is sometimes called “horizontal” application. Others prepackaged software products are for more specific audiences, and these are sometimes called “vertical” applications.</a:t>
            </a:r>
          </a:p>
          <a:p>
            <a:endParaRPr altLang="en-US" baseline="0" dirty="0" lang="en-US">
              <a:latin typeface="Arial" panose="020B0604020202020204" pitchFamily="34" charset="0"/>
              <a:cs typeface="Arial" panose="020B0604020202020204" pitchFamily="34" charset="0"/>
            </a:endParaRPr>
          </a:p>
          <a:p>
            <a:endParaRPr altLang="en-US" dirty="0" lang="en-US">
              <a:latin typeface="Arial" panose="020B0604020202020204" pitchFamily="34" charset="0"/>
              <a:cs typeface="Arial" panose="020B0604020202020204" pitchFamily="34" charset="0"/>
            </a:endParaRPr>
          </a:p>
        </p:txBody>
      </p:sp>
      <p:sp>
        <p:nvSpPr>
          <p:cNvPr id="104866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8AB228-7D76-4136-A371-3035ECFB5D2F}" type="slidenum">
              <a:rPr altLang="en-US" lang="en-US">
                <a:latin typeface="Tahoma" panose="020B0604030504040204" pitchFamily="34" charset="0"/>
              </a:rPr>
              <a:pPr eaLnBrk="1" hangingPunct="1"/>
              <a:t>14</a:t>
            </a:fld>
            <a:endParaRPr altLang="en-US" lang="en-US">
              <a:latin typeface="Tahoma" panose="020B060403050404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67" name="Slide Image Placeholder 1"/>
          <p:cNvSpPr>
            <a:spLocks noChangeAspect="1" noRot="1" noGrp="1" noTextEdit="1"/>
          </p:cNvSpPr>
          <p:nvPr>
            <p:ph type="sldImg"/>
          </p:nvPr>
        </p:nvSpPr>
        <p:spPr/>
      </p:sp>
      <p:sp>
        <p:nvSpPr>
          <p:cNvPr id="1048668" name="Notes Placeholder 2"/>
          <p:cNvSpPr>
            <a:spLocks noGrp="1"/>
          </p:cNvSpPr>
          <p:nvPr>
            <p:ph type="body" idx="1"/>
          </p:nvPr>
        </p:nvSpPr>
        <p:spPr>
          <a:noFill/>
        </p:spPr>
        <p:txBody>
          <a:bodyPr/>
          <a:p>
            <a:r>
              <a:rPr baseline="0" b="0" dirty="0" sz="1200" i="0" kern="1200" kumimoji="1" lang="en-US" strike="noStrike" u="none">
                <a:solidFill>
                  <a:schemeClr val="tx1"/>
                </a:solidFill>
                <a:latin typeface="Arial" charset="0"/>
                <a:ea typeface="+mn-ea"/>
                <a:cs typeface="Arial" charset="0"/>
              </a:rPr>
              <a:t>The benefits of the enterprise solutions approach include a single repository of data for all aspects of a business process and the flexibility of the modules. A single repository ensures more consistent and accurate data, and requires less maintenance. But these are very complex systems with difficult implementations, requiring vendor support. Also, using them often requires a company to alter their business processes.</a:t>
            </a:r>
            <a:endParaRPr altLang="en-US" dirty="0" lang="en-US">
              <a:latin typeface="Arial" panose="020B0604020202020204" pitchFamily="34" charset="0"/>
              <a:cs typeface="Arial" panose="020B0604020202020204" pitchFamily="34" charset="0"/>
            </a:endParaRPr>
          </a:p>
        </p:txBody>
      </p:sp>
      <p:sp>
        <p:nvSpPr>
          <p:cNvPr id="104866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9121F4-915A-469F-BFB2-0D7FE6321273}" type="slidenum">
              <a:rPr altLang="en-US" lang="en-US">
                <a:latin typeface="Tahoma" panose="020B0604030504040204" pitchFamily="34" charset="0"/>
              </a:rPr>
              <a:pPr eaLnBrk="1" hangingPunct="1"/>
              <a:t>15</a:t>
            </a:fld>
            <a:endParaRPr altLang="en-US" lang="en-US">
              <a:latin typeface="Tahoma" panose="020B060403050404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72" name="Slide Image Placeholder 1"/>
          <p:cNvSpPr>
            <a:spLocks noChangeAspect="1" noRot="1" noGrp="1" noTextEdit="1"/>
          </p:cNvSpPr>
          <p:nvPr>
            <p:ph type="sldImg"/>
          </p:nvPr>
        </p:nvSpPr>
        <p:spPr/>
      </p:sp>
      <p:sp>
        <p:nvSpPr>
          <p:cNvPr id="1048673"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SAP is the biggest ERP</a:t>
            </a:r>
            <a:r>
              <a:rPr altLang="en-US" baseline="0" dirty="0" lang="en-US">
                <a:latin typeface="Arial" panose="020B0604020202020204" pitchFamily="34" charset="0"/>
                <a:cs typeface="Arial" panose="020B0604020202020204" pitchFamily="34" charset="0"/>
              </a:rPr>
              <a:t> provider. They are headquartered in Germany.</a:t>
            </a:r>
            <a:endParaRPr altLang="en-US" dirty="0" lang="en-US">
              <a:latin typeface="Arial" panose="020B0604020202020204" pitchFamily="34" charset="0"/>
              <a:cs typeface="Arial" panose="020B0604020202020204" pitchFamily="34" charset="0"/>
            </a:endParaRPr>
          </a:p>
        </p:txBody>
      </p:sp>
      <p:sp>
        <p:nvSpPr>
          <p:cNvPr id="104867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8808C9-8570-49EB-BB8F-83D08E5D124D}" type="slidenum">
              <a:rPr altLang="en-US" lang="en-US">
                <a:latin typeface="Tahoma" panose="020B0604030504040204" pitchFamily="34" charset="0"/>
              </a:rPr>
              <a:pPr eaLnBrk="1" hangingPunct="1"/>
              <a:t>16</a:t>
            </a:fld>
            <a:endParaRPr altLang="en-US" lang="en-US">
              <a:latin typeface="Tahoma" panose="020B060403050404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77" name="Slide Image Placeholder 1"/>
          <p:cNvSpPr>
            <a:spLocks noChangeAspect="1" noRot="1" noGrp="1" noTextEdit="1"/>
          </p:cNvSpPr>
          <p:nvPr>
            <p:ph type="sldImg"/>
          </p:nvPr>
        </p:nvSpPr>
        <p:spPr/>
      </p:sp>
      <p:sp>
        <p:nvSpPr>
          <p:cNvPr id="1048678" name="Notes Placeholder 2"/>
          <p:cNvSpPr>
            <a:spLocks noGrp="1"/>
          </p:cNvSpPr>
          <p:nvPr>
            <p:ph type="body" idx="1"/>
          </p:nvPr>
        </p:nvSpPr>
        <p:spPr>
          <a:noFill/>
        </p:spPr>
        <p:txBody>
          <a:bodyPr/>
          <a:p>
            <a:endParaRPr altLang="en-US" lang="en-US">
              <a:latin typeface="Arial" panose="020B0604020202020204" pitchFamily="34" charset="0"/>
              <a:cs typeface="Arial" panose="020B0604020202020204" pitchFamily="34" charset="0"/>
            </a:endParaRPr>
          </a:p>
        </p:txBody>
      </p:sp>
      <p:sp>
        <p:nvSpPr>
          <p:cNvPr id="104867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3BA592-0D0F-415A-97B5-163FF7AAF9D5}" type="slidenum">
              <a:rPr altLang="en-US" lang="en-US">
                <a:latin typeface="Tahoma" panose="020B0604030504040204" pitchFamily="34" charset="0"/>
              </a:rPr>
              <a:pPr eaLnBrk="1" hangingPunct="1"/>
              <a:t>17</a:t>
            </a:fld>
            <a:endParaRPr altLang="en-US" lang="en-US">
              <a:latin typeface="Tahoma" panose="020B060403050404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82" name="Slide Image Placeholder 1"/>
          <p:cNvSpPr>
            <a:spLocks noChangeAspect="1" noRot="1" noGrp="1" noTextEdit="1"/>
          </p:cNvSpPr>
          <p:nvPr>
            <p:ph type="sldImg"/>
          </p:nvPr>
        </p:nvSpPr>
        <p:spPr/>
      </p:sp>
      <p:sp>
        <p:nvSpPr>
          <p:cNvPr id="1048683"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Google</a:t>
            </a:r>
            <a:r>
              <a:rPr altLang="en-US" baseline="0" dirty="0" lang="en-US">
                <a:latin typeface="Arial" panose="020B0604020202020204" pitchFamily="34" charset="0"/>
                <a:cs typeface="Arial" panose="020B0604020202020204" pitchFamily="34" charset="0"/>
              </a:rPr>
              <a:t> Apps is a cloud-based competitor to Microsoft Office. Actually, Microsoft has Microsoft 365, which provides cloud-based Word, Excel, and PowerPoint applications. These are for the general user audience. By contrast, Salesforce.com is for a narrower target market (sales and customer relations).</a:t>
            </a:r>
            <a:endParaRPr altLang="en-US" dirty="0" lang="en-US">
              <a:latin typeface="Arial" panose="020B0604020202020204" pitchFamily="34" charset="0"/>
              <a:cs typeface="Arial" panose="020B0604020202020204" pitchFamily="34" charset="0"/>
            </a:endParaRPr>
          </a:p>
        </p:txBody>
      </p:sp>
      <p:sp>
        <p:nvSpPr>
          <p:cNvPr id="104868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FD32DC-D54D-451E-92E7-D1002719426E}" type="slidenum">
              <a:rPr altLang="en-US" lang="en-US">
                <a:latin typeface="Tahoma" panose="020B0604030504040204" pitchFamily="34" charset="0"/>
              </a:rPr>
              <a:pPr eaLnBrk="1" hangingPunct="1"/>
              <a:t>18</a:t>
            </a:fld>
            <a:endParaRPr altLang="en-US" lang="en-US">
              <a:latin typeface="Tahoma" panose="020B060403050404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87" name="Slide Image Placeholder 1"/>
          <p:cNvSpPr>
            <a:spLocks noChangeAspect="1" noRot="1" noGrp="1" noTextEdit="1"/>
          </p:cNvSpPr>
          <p:nvPr>
            <p:ph type="sldImg"/>
          </p:nvPr>
        </p:nvSpPr>
        <p:spPr/>
      </p:sp>
      <p:sp>
        <p:nvSpPr>
          <p:cNvPr id="1048688"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As with every choice, the choice of cloud computing comes with its benefits and concerns.</a:t>
            </a:r>
          </a:p>
        </p:txBody>
      </p:sp>
      <p:sp>
        <p:nvSpPr>
          <p:cNvPr id="104868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3206B7-2130-4CDD-8FBE-0E2A24CB500A}" type="slidenum">
              <a:rPr altLang="en-US" lang="en-US">
                <a:latin typeface="Tahoma" panose="020B0604030504040204" pitchFamily="34" charset="0"/>
              </a:rPr>
              <a:pPr eaLnBrk="1" hangingPunct="1"/>
              <a:t>19</a:t>
            </a:fld>
            <a:endParaRPr altLang="en-US" lang="en-US">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9EC6ED-4F20-4B56-AE51-F50DF9A255AC}" type="slidenum">
              <a:rPr altLang="en-US" lang="en-US">
                <a:latin typeface="Tahoma" panose="020B0604030504040204" pitchFamily="34" charset="0"/>
              </a:rPr>
              <a:pPr eaLnBrk="1" hangingPunct="1"/>
              <a:t>2</a:t>
            </a:fld>
            <a:endParaRPr altLang="en-US" lang="en-US">
              <a:latin typeface="Tahoma" panose="020B0604030504040204" pitchFamily="34" charset="0"/>
            </a:endParaRPr>
          </a:p>
        </p:txBody>
      </p:sp>
      <p:sp>
        <p:nvSpPr>
          <p:cNvPr id="1048603" name="Rectangle 2"/>
          <p:cNvSpPr>
            <a:spLocks noChangeAspect="1" noRot="1" noGrp="1" noChangeArrowheads="1" noTextEdit="1"/>
          </p:cNvSpPr>
          <p:nvPr>
            <p:ph type="sldImg"/>
          </p:nvPr>
        </p:nvSpPr>
        <p:spPr/>
      </p:sp>
      <p:sp>
        <p:nvSpPr>
          <p:cNvPr id="1048604" name="Rectangle 3"/>
          <p:cNvSpPr>
            <a:spLocks noGrp="1" noChangeArrowheads="1"/>
          </p:cNvSpPr>
          <p:nvPr>
            <p:ph type="body" idx="1"/>
          </p:nvPr>
        </p:nvSpPr>
        <p:spPr>
          <a:noFill/>
        </p:spPr>
        <p:txBody>
          <a:bodyPr/>
          <a:p>
            <a:pPr eaLnBrk="1" hangingPunct="1"/>
            <a:endParaRPr altLang="en-US" lang="en-US">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92" name="Slide Image Placeholder 1"/>
          <p:cNvSpPr>
            <a:spLocks noChangeAspect="1" noRot="1" noGrp="1" noTextEdit="1"/>
          </p:cNvSpPr>
          <p:nvPr>
            <p:ph type="sldImg"/>
          </p:nvPr>
        </p:nvSpPr>
        <p:spPr/>
      </p:sp>
      <p:sp>
        <p:nvSpPr>
          <p:cNvPr id="1048693"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There are a huge number of open-source projects available. Some other widely-used</a:t>
            </a:r>
            <a:r>
              <a:rPr altLang="en-US" baseline="0" dirty="0" lang="en-US">
                <a:latin typeface="Arial" panose="020B0604020202020204" pitchFamily="34" charset="0"/>
                <a:cs typeface="Arial" panose="020B0604020202020204" pitchFamily="34" charset="0"/>
              </a:rPr>
              <a:t> open source software include the Apache HTTP web server, the Android operating system, the Hadoop distributed file system, and the osCommerce e-commerce platform, </a:t>
            </a:r>
            <a:endParaRPr altLang="en-US" dirty="0" lang="en-US">
              <a:latin typeface="Arial" panose="020B0604020202020204" pitchFamily="34" charset="0"/>
              <a:cs typeface="Arial" panose="020B0604020202020204" pitchFamily="34" charset="0"/>
            </a:endParaRPr>
          </a:p>
        </p:txBody>
      </p:sp>
      <p:sp>
        <p:nvSpPr>
          <p:cNvPr id="104869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341CB6-D234-486D-9B9F-0D0CE2184F60}" type="slidenum">
              <a:rPr altLang="en-US" lang="en-US">
                <a:latin typeface="Tahoma" panose="020B0604030504040204" pitchFamily="34" charset="0"/>
              </a:rPr>
              <a:pPr eaLnBrk="1" hangingPunct="1"/>
              <a:t>20</a:t>
            </a:fld>
            <a:endParaRPr altLang="en-US" lang="en-US">
              <a:latin typeface="Tahoma" panose="020B060403050404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97" name="Slide Image Placeholder 1"/>
          <p:cNvSpPr>
            <a:spLocks noChangeAspect="1" noRot="1" noGrp="1" noTextEdit="1"/>
          </p:cNvSpPr>
          <p:nvPr>
            <p:ph type="sldImg"/>
          </p:nvPr>
        </p:nvSpPr>
        <p:spPr/>
      </p:sp>
      <p:sp>
        <p:nvSpPr>
          <p:cNvPr id="1048698"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For the most part, companies’ in-house</a:t>
            </a:r>
            <a:r>
              <a:rPr altLang="en-US" baseline="0" dirty="0" lang="en-US">
                <a:latin typeface="Arial" panose="020B0604020202020204" pitchFamily="34" charset="0"/>
                <a:cs typeface="Arial" panose="020B0604020202020204" pitchFamily="34" charset="0"/>
              </a:rPr>
              <a:t> development has gone down relative to years ago, primarily because of all of the other options available. But many companies still do some in-house development, and most of the time this is combined with components and systems from other sources.</a:t>
            </a:r>
            <a:endParaRPr altLang="en-US" dirty="0" lang="en-US">
              <a:latin typeface="Arial" panose="020B0604020202020204" pitchFamily="34" charset="0"/>
              <a:cs typeface="Arial" panose="020B0604020202020204" pitchFamily="34" charset="0"/>
            </a:endParaRPr>
          </a:p>
        </p:txBody>
      </p:sp>
      <p:sp>
        <p:nvSpPr>
          <p:cNvPr id="104869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9F6A68-A44C-4757-A110-DC828B84B47C}" type="slidenum">
              <a:rPr altLang="en-US" lang="en-US">
                <a:latin typeface="Tahoma" panose="020B0604030504040204" pitchFamily="34" charset="0"/>
              </a:rPr>
              <a:pPr eaLnBrk="1" hangingPunct="1"/>
              <a:t>21</a:t>
            </a:fld>
            <a:endParaRPr altLang="en-US" lang="en-US">
              <a:latin typeface="Tahoma" panose="020B060403050404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701" name="Slide Image Placeholder 1"/>
          <p:cNvSpPr>
            <a:spLocks noChangeAspect="1" noRot="1" noGrp="1" noTextEdit="1"/>
          </p:cNvSpPr>
          <p:nvPr>
            <p:ph type="sldImg"/>
          </p:nvPr>
        </p:nvSpPr>
        <p:spPr/>
      </p:sp>
      <p:sp>
        <p:nvSpPr>
          <p:cNvPr id="1048702"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This gives a good overview of the types</a:t>
            </a:r>
            <a:r>
              <a:rPr altLang="en-US" baseline="0" dirty="0" lang="en-US">
                <a:latin typeface="Arial" panose="020B0604020202020204" pitchFamily="34" charset="0"/>
                <a:cs typeface="Arial" panose="020B0604020202020204" pitchFamily="34" charset="0"/>
              </a:rPr>
              <a:t> of problems and staffing requirements appropriate for each solution. Some are more appropriate for generic tasks and some for specialized. Cost has an impact on which to choose as well. And some require more internal resources than others.</a:t>
            </a:r>
            <a:endParaRPr altLang="en-US" dirty="0" lang="en-US">
              <a:latin typeface="Arial" panose="020B0604020202020204" pitchFamily="34" charset="0"/>
              <a:cs typeface="Arial" panose="020B0604020202020204" pitchFamily="34" charset="0"/>
            </a:endParaRPr>
          </a:p>
        </p:txBody>
      </p:sp>
      <p:sp>
        <p:nvSpPr>
          <p:cNvPr id="104870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F14A93-EC2F-4E5D-8787-446B7C1FE8BC}" type="slidenum">
              <a:rPr altLang="en-US" lang="en-US">
                <a:latin typeface="Tahoma" panose="020B0604030504040204" pitchFamily="34" charset="0"/>
              </a:rPr>
              <a:pPr eaLnBrk="1" hangingPunct="1"/>
              <a:t>22</a:t>
            </a:fld>
            <a:endParaRPr altLang="en-US" lang="en-US">
              <a:latin typeface="Tahoma" panose="020B060403050404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706" name="Slide Image Placeholder 1"/>
          <p:cNvSpPr>
            <a:spLocks noChangeAspect="1" noRot="1" noGrp="1" noTextEdit="1"/>
          </p:cNvSpPr>
          <p:nvPr>
            <p:ph type="sldImg"/>
          </p:nvPr>
        </p:nvSpPr>
        <p:spPr/>
      </p:sp>
      <p:sp>
        <p:nvSpPr>
          <p:cNvPr id="1048707"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These</a:t>
            </a:r>
            <a:r>
              <a:rPr altLang="en-US" baseline="0" dirty="0" lang="en-US">
                <a:latin typeface="Arial" panose="020B0604020202020204" pitchFamily="34" charset="0"/>
                <a:cs typeface="Arial" panose="020B0604020202020204" pitchFamily="34" charset="0"/>
              </a:rPr>
              <a:t> next few slides show factors to consider when selecting a software solution.</a:t>
            </a:r>
            <a:endParaRPr altLang="en-US" dirty="0" lang="en-US">
              <a:latin typeface="Arial" panose="020B0604020202020204" pitchFamily="34" charset="0"/>
              <a:cs typeface="Arial" panose="020B0604020202020204" pitchFamily="34" charset="0"/>
            </a:endParaRPr>
          </a:p>
        </p:txBody>
      </p:sp>
      <p:sp>
        <p:nvSpPr>
          <p:cNvPr id="104870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DDB322-FEA6-4EA8-ADBF-C1EF338F9161}" type="slidenum">
              <a:rPr altLang="en-US" lang="en-US">
                <a:latin typeface="Tahoma" panose="020B0604030504040204" pitchFamily="34" charset="0"/>
              </a:rPr>
              <a:pPr eaLnBrk="1" hangingPunct="1"/>
              <a:t>23</a:t>
            </a:fld>
            <a:endParaRPr altLang="en-US" lang="en-US">
              <a:latin typeface="Tahoma" panose="020B060403050404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711" name="Slide Image Placeholder 1"/>
          <p:cNvSpPr>
            <a:spLocks noChangeAspect="1" noRot="1" noGrp="1" noTextEdit="1"/>
          </p:cNvSpPr>
          <p:nvPr>
            <p:ph type="sldImg"/>
          </p:nvPr>
        </p:nvSpPr>
        <p:spPr/>
      </p:sp>
      <p:sp>
        <p:nvSpPr>
          <p:cNvPr id="1048712" name="Notes Placeholder 2"/>
          <p:cNvSpPr>
            <a:spLocks noGrp="1"/>
          </p:cNvSpPr>
          <p:nvPr>
            <p:ph type="body" idx="1"/>
          </p:nvPr>
        </p:nvSpPr>
        <p:spPr>
          <a:noFill/>
        </p:spPr>
        <p:txBody>
          <a:bodyPr/>
          <a:p>
            <a:endParaRPr altLang="en-US" lang="en-US">
              <a:latin typeface="Arial" panose="020B0604020202020204" pitchFamily="34" charset="0"/>
              <a:cs typeface="Arial" panose="020B0604020202020204" pitchFamily="34" charset="0"/>
            </a:endParaRPr>
          </a:p>
        </p:txBody>
      </p:sp>
      <p:sp>
        <p:nvSpPr>
          <p:cNvPr id="104871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EBA791-6637-43B6-98F3-69D83A91E4BE}" type="slidenum">
              <a:rPr altLang="en-US" lang="en-US">
                <a:latin typeface="Tahoma" panose="020B0604030504040204" pitchFamily="34" charset="0"/>
              </a:rPr>
              <a:pPr eaLnBrk="1" hangingPunct="1"/>
              <a:t>24</a:t>
            </a:fld>
            <a:endParaRPr altLang="en-US" lang="en-US">
              <a:latin typeface="Tahoma" panose="020B060403050404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16" name="Slide Image Placeholder 1"/>
          <p:cNvSpPr>
            <a:spLocks noChangeAspect="1" noRot="1" noGrp="1" noTextEdit="1"/>
          </p:cNvSpPr>
          <p:nvPr>
            <p:ph type="sldImg"/>
          </p:nvPr>
        </p:nvSpPr>
        <p:spPr/>
      </p:sp>
      <p:sp>
        <p:nvSpPr>
          <p:cNvPr id="1048717" name="Notes Placeholder 2"/>
          <p:cNvSpPr>
            <a:spLocks noGrp="1"/>
          </p:cNvSpPr>
          <p:nvPr>
            <p:ph type="body" idx="1"/>
          </p:nvPr>
        </p:nvSpPr>
        <p:spPr>
          <a:noFill/>
        </p:spPr>
        <p:txBody>
          <a:bodyPr/>
          <a:p>
            <a:endParaRPr altLang="en-US" lang="en-US">
              <a:latin typeface="Arial" panose="020B0604020202020204" pitchFamily="34" charset="0"/>
              <a:cs typeface="Arial" panose="020B0604020202020204" pitchFamily="34" charset="0"/>
            </a:endParaRPr>
          </a:p>
        </p:txBody>
      </p:sp>
      <p:sp>
        <p:nvSpPr>
          <p:cNvPr id="104871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B255DC-B1C3-4A46-9592-DDF4411772DF}" type="slidenum">
              <a:rPr altLang="en-US" lang="en-US">
                <a:latin typeface="Tahoma" panose="020B0604030504040204" pitchFamily="34" charset="0"/>
              </a:rPr>
              <a:pPr eaLnBrk="1" hangingPunct="1"/>
              <a:t>25</a:t>
            </a:fld>
            <a:endParaRPr altLang="en-US" lang="en-US">
              <a:latin typeface="Tahom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21" name="Slide Image Placeholder 1"/>
          <p:cNvSpPr>
            <a:spLocks noChangeAspect="1" noRot="1" noGrp="1" noTextEdit="1"/>
          </p:cNvSpPr>
          <p:nvPr>
            <p:ph type="sldImg"/>
          </p:nvPr>
        </p:nvSpPr>
        <p:spPr/>
      </p:sp>
      <p:sp>
        <p:nvSpPr>
          <p:cNvPr id="1048722" name="Notes Placeholder 2"/>
          <p:cNvSpPr>
            <a:spLocks noGrp="1"/>
          </p:cNvSpPr>
          <p:nvPr>
            <p:ph type="body" idx="1"/>
          </p:nvPr>
        </p:nvSpPr>
        <p:spPr>
          <a:noFill/>
        </p:spPr>
        <p:txBody>
          <a:bodyPr/>
          <a:p>
            <a:endParaRPr altLang="en-US" lang="en-US">
              <a:latin typeface="Arial" panose="020B0604020202020204" pitchFamily="34" charset="0"/>
              <a:cs typeface="Arial" panose="020B0604020202020204" pitchFamily="34" charset="0"/>
            </a:endParaRPr>
          </a:p>
        </p:txBody>
      </p:sp>
      <p:sp>
        <p:nvSpPr>
          <p:cNvPr id="104872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ACCC33-FB98-488D-AB27-5642CC4828D5}" type="slidenum">
              <a:rPr altLang="en-US" lang="en-US">
                <a:latin typeface="Tahoma" panose="020B0604030504040204" pitchFamily="34" charset="0"/>
              </a:rPr>
              <a:pPr eaLnBrk="1" hangingPunct="1"/>
              <a:t>26</a:t>
            </a:fld>
            <a:endParaRPr altLang="en-US" lang="en-US">
              <a:latin typeface="Tahoma" panose="020B060403050404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26" name="Slide Image Placeholder 1"/>
          <p:cNvSpPr>
            <a:spLocks noChangeAspect="1" noRot="1" noGrp="1" noTextEdit="1"/>
          </p:cNvSpPr>
          <p:nvPr>
            <p:ph type="sldImg"/>
          </p:nvPr>
        </p:nvSpPr>
        <p:spPr/>
      </p:sp>
      <p:sp>
        <p:nvSpPr>
          <p:cNvPr id="1048727"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If you are going to compare different vendors</a:t>
            </a:r>
            <a:r>
              <a:rPr altLang="en-US" baseline="0" dirty="0" lang="en-US">
                <a:latin typeface="Arial" panose="020B0604020202020204" pitchFamily="34" charset="0"/>
                <a:cs typeface="Arial" panose="020B0604020202020204" pitchFamily="34" charset="0"/>
              </a:rPr>
              <a:t> and service providers, you need a systematic way of doing this. A clearly stated RFP can help the vendor develop their proposals. You can use a variety of information sources to judge which solution is the best fit for your company’s needs. </a:t>
            </a:r>
            <a:endParaRPr altLang="en-US" dirty="0" lang="en-US">
              <a:latin typeface="Arial" panose="020B0604020202020204" pitchFamily="34" charset="0"/>
              <a:cs typeface="Arial" panose="020B0604020202020204" pitchFamily="34" charset="0"/>
            </a:endParaRPr>
          </a:p>
        </p:txBody>
      </p:sp>
      <p:sp>
        <p:nvSpPr>
          <p:cNvPr id="104872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ED5620-742D-4937-8F6D-52E5E8B8E0F4}" type="slidenum">
              <a:rPr altLang="en-US" lang="en-US">
                <a:latin typeface="Tahoma" panose="020B0604030504040204" pitchFamily="34" charset="0"/>
              </a:rPr>
              <a:pPr eaLnBrk="1" hangingPunct="1"/>
              <a:t>27</a:t>
            </a:fld>
            <a:endParaRPr altLang="en-US" lang="en-US">
              <a:latin typeface="Tahoma" panose="020B060403050404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731" name="Slide Image Placeholder 1"/>
          <p:cNvSpPr>
            <a:spLocks noChangeAspect="1" noRot="1" noGrp="1" noTextEdit="1"/>
          </p:cNvSpPr>
          <p:nvPr>
            <p:ph type="sldImg"/>
          </p:nvPr>
        </p:nvSpPr>
        <p:spPr/>
      </p:sp>
      <p:sp>
        <p:nvSpPr>
          <p:cNvPr id="1048732" name="Notes Placeholder 2"/>
          <p:cNvSpPr>
            <a:spLocks noGrp="1"/>
          </p:cNvSpPr>
          <p:nvPr>
            <p:ph type="body" idx="1"/>
          </p:nvPr>
        </p:nvSpPr>
        <p:spPr>
          <a:noFill/>
        </p:spPr>
        <p:txBody>
          <a:bodyPr/>
          <a:p>
            <a:endParaRPr altLang="en-US" dirty="0" lang="en-US">
              <a:latin typeface="Arial" panose="020B0604020202020204" pitchFamily="34" charset="0"/>
              <a:cs typeface="Arial" panose="020B0604020202020204" pitchFamily="34" charset="0"/>
            </a:endParaRPr>
          </a:p>
        </p:txBody>
      </p:sp>
      <p:sp>
        <p:nvSpPr>
          <p:cNvPr id="104873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7D41C3-3896-4C1C-938D-78C13B8DA71C}" type="slidenum">
              <a:rPr altLang="en-US" lang="en-US">
                <a:latin typeface="Tahoma" panose="020B0604030504040204" pitchFamily="34" charset="0"/>
              </a:rPr>
              <a:pPr eaLnBrk="1" hangingPunct="1"/>
              <a:t>28</a:t>
            </a:fld>
            <a:endParaRPr altLang="en-US" lang="en-US">
              <a:latin typeface="Tahoma" panose="020B060403050404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736" name="Slide Image Placeholder 1"/>
          <p:cNvSpPr>
            <a:spLocks noChangeAspect="1" noRot="1" noGrp="1" noTextEdit="1"/>
          </p:cNvSpPr>
          <p:nvPr>
            <p:ph type="sldImg"/>
          </p:nvPr>
        </p:nvSpPr>
        <p:spPr/>
      </p:sp>
      <p:sp>
        <p:nvSpPr>
          <p:cNvPr id="1048737"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Obviously, if you’re going to make wise purchasing decisions, you need to do some research. These</a:t>
            </a:r>
            <a:r>
              <a:rPr altLang="en-US" baseline="0" dirty="0" lang="en-US">
                <a:latin typeface="Arial" panose="020B0604020202020204" pitchFamily="34" charset="0"/>
                <a:cs typeface="Arial" panose="020B0604020202020204" pitchFamily="34" charset="0"/>
              </a:rPr>
              <a:t> are the types of information sources you’ll look at. </a:t>
            </a:r>
            <a:endParaRPr altLang="en-US" dirty="0" lang="en-US">
              <a:latin typeface="Arial" panose="020B0604020202020204" pitchFamily="34" charset="0"/>
              <a:cs typeface="Arial" panose="020B0604020202020204" pitchFamily="34" charset="0"/>
            </a:endParaRPr>
          </a:p>
        </p:txBody>
      </p:sp>
      <p:sp>
        <p:nvSpPr>
          <p:cNvPr id="104873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E74D3E-2640-4DBE-AAA5-AB3265E3F320}" type="slidenum">
              <a:rPr altLang="en-US" lang="en-US">
                <a:latin typeface="Tahoma" panose="020B0604030504040204" pitchFamily="34" charset="0"/>
              </a:rPr>
              <a:pPr eaLnBrk="1" hangingPunct="1"/>
              <a:t>29</a:t>
            </a:fld>
            <a:endParaRPr altLang="en-US" lang="en-US">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7" name="Slide Image Placeholder 1"/>
          <p:cNvSpPr>
            <a:spLocks noChangeAspect="1" noRot="1" noGrp="1" noTextEdit="1"/>
          </p:cNvSpPr>
          <p:nvPr>
            <p:ph type="sldImg"/>
          </p:nvPr>
        </p:nvSpPr>
        <p:spPr/>
      </p:sp>
      <p:sp>
        <p:nvSpPr>
          <p:cNvPr id="1048608" name="Notes Placeholder 2"/>
          <p:cNvSpPr>
            <a:spLocks noGrp="1"/>
          </p:cNvSpPr>
          <p:nvPr>
            <p:ph type="body" idx="1"/>
          </p:nvPr>
        </p:nvSpPr>
        <p:spPr>
          <a:noFill/>
        </p:spPr>
        <p:txBody>
          <a:bodyPr/>
          <a:p>
            <a:endParaRPr altLang="en-US" lang="en-US">
              <a:latin typeface="Arial" panose="020B0604020202020204" pitchFamily="34" charset="0"/>
              <a:cs typeface="Arial" panose="020B0604020202020204" pitchFamily="34" charset="0"/>
            </a:endParaRPr>
          </a:p>
        </p:txBody>
      </p:sp>
      <p:sp>
        <p:nvSpPr>
          <p:cNvPr id="104860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D13B8C-CD9A-4E98-8A9B-51964E18E51F}" type="slidenum">
              <a:rPr altLang="en-US" lang="en-US">
                <a:latin typeface="Tahoma" panose="020B0604030504040204" pitchFamily="34" charset="0"/>
              </a:rPr>
              <a:pPr eaLnBrk="1" hangingPunct="1"/>
              <a:t>3</a:t>
            </a:fld>
            <a:endParaRPr altLang="en-US" lang="en-US">
              <a:latin typeface="Tahoma" panose="020B060403050404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741" name="Slide Image Placeholder 1"/>
          <p:cNvSpPr>
            <a:spLocks noChangeAspect="1" noRot="1" noGrp="1" noTextEdit="1"/>
          </p:cNvSpPr>
          <p:nvPr>
            <p:ph type="sldImg"/>
          </p:nvPr>
        </p:nvSpPr>
        <p:spPr/>
      </p:sp>
      <p:sp>
        <p:nvSpPr>
          <p:cNvPr id="1048742" name="Notes Placeholder 2"/>
          <p:cNvSpPr>
            <a:spLocks noGrp="1"/>
          </p:cNvSpPr>
          <p:nvPr>
            <p:ph type="body" idx="1"/>
          </p:nvPr>
        </p:nvSpPr>
        <p:spPr>
          <a:noFill/>
        </p:spPr>
        <p:txBody>
          <a:bodyPr/>
          <a:p>
            <a:endParaRPr altLang="en-US" dirty="0" lang="en-US">
              <a:latin typeface="Arial" panose="020B0604020202020204" pitchFamily="34" charset="0"/>
              <a:cs typeface="Arial" panose="020B0604020202020204" pitchFamily="34" charset="0"/>
            </a:endParaRPr>
          </a:p>
        </p:txBody>
      </p:sp>
      <p:sp>
        <p:nvSpPr>
          <p:cNvPr id="104874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D6D4A5-5909-404E-BD0C-AFDEC60D12B5}" type="slidenum">
              <a:rPr altLang="en-US" lang="en-US">
                <a:latin typeface="Tahoma" panose="020B0604030504040204" pitchFamily="34" charset="0"/>
              </a:rPr>
              <a:pPr eaLnBrk="1" hangingPunct="1"/>
              <a:t>30</a:t>
            </a:fld>
            <a:endParaRPr altLang="en-US" lang="en-US">
              <a:latin typeface="Tahoma" panose="020B060403050404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746" name="Slide Image Placeholder 1"/>
          <p:cNvSpPr>
            <a:spLocks noChangeAspect="1" noRot="1" noGrp="1" noTextEdit="1"/>
          </p:cNvSpPr>
          <p:nvPr>
            <p:ph type="sldImg"/>
          </p:nvPr>
        </p:nvSpPr>
        <p:spPr/>
      </p:sp>
      <p:sp>
        <p:nvSpPr>
          <p:cNvPr id="1048747"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Even</a:t>
            </a:r>
            <a:r>
              <a:rPr altLang="en-US" baseline="0" dirty="0" lang="en-US">
                <a:latin typeface="Arial" panose="020B0604020202020204" pitchFamily="34" charset="0"/>
                <a:cs typeface="Arial" panose="020B0604020202020204" pitchFamily="34" charset="0"/>
              </a:rPr>
              <a:t> if you do in-house development, you are reusing objects and components. For example, if you do Java programming, you are using the Java class library, which includes functionality for a wide variety of needs, including data structures, user interfaces, network and web processing, database manipulation, and a host of other services.</a:t>
            </a:r>
            <a:endParaRPr altLang="en-US" dirty="0" lang="en-US">
              <a:latin typeface="Arial" panose="020B0604020202020204" pitchFamily="34" charset="0"/>
              <a:cs typeface="Arial" panose="020B0604020202020204" pitchFamily="34" charset="0"/>
            </a:endParaRPr>
          </a:p>
        </p:txBody>
      </p:sp>
      <p:sp>
        <p:nvSpPr>
          <p:cNvPr id="104874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A486F1-7A8F-4C3B-A786-E751CD1BE7AE}" type="slidenum">
              <a:rPr altLang="en-US" lang="en-US">
                <a:latin typeface="Tahoma" panose="020B0604030504040204" pitchFamily="34" charset="0"/>
              </a:rPr>
              <a:pPr eaLnBrk="1" hangingPunct="1"/>
              <a:t>31</a:t>
            </a:fld>
            <a:endParaRPr altLang="en-US" lang="en-US">
              <a:latin typeface="Tahoma" panose="020B060403050404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751" name="Slide Image Placeholder 1"/>
          <p:cNvSpPr>
            <a:spLocks noChangeAspect="1" noRot="1" noGrp="1" noTextEdit="1"/>
          </p:cNvSpPr>
          <p:nvPr>
            <p:ph type="sldImg"/>
          </p:nvPr>
        </p:nvSpPr>
        <p:spPr/>
      </p:sp>
      <p:sp>
        <p:nvSpPr>
          <p:cNvPr id="1048752" name="Notes Placeholder 2"/>
          <p:cNvSpPr>
            <a:spLocks noGrp="1"/>
          </p:cNvSpPr>
          <p:nvPr>
            <p:ph type="body" idx="1"/>
          </p:nvPr>
        </p:nvSpPr>
        <p:spPr>
          <a:noFill/>
        </p:spPr>
        <p:txBody>
          <a:bodyPr/>
          <a:p>
            <a:endParaRPr altLang="en-US" dirty="0" lang="en-US">
              <a:latin typeface="Arial" panose="020B0604020202020204" pitchFamily="34" charset="0"/>
              <a:cs typeface="Arial" panose="020B0604020202020204" pitchFamily="34" charset="0"/>
            </a:endParaRPr>
          </a:p>
        </p:txBody>
      </p:sp>
      <p:sp>
        <p:nvSpPr>
          <p:cNvPr id="104875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4BB646-496C-4839-91A9-B5F24672FC7C}" type="slidenum">
              <a:rPr altLang="en-US" lang="en-US">
                <a:latin typeface="Tahoma" panose="020B0604030504040204" pitchFamily="34" charset="0"/>
              </a:rPr>
              <a:pPr eaLnBrk="1" hangingPunct="1"/>
              <a:t>32</a:t>
            </a:fld>
            <a:endParaRPr altLang="en-US" lang="en-US">
              <a:latin typeface="Tahoma" panose="020B060403050404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57" name="Slide Image Placeholder 1"/>
          <p:cNvSpPr>
            <a:spLocks noChangeAspect="1" noRot="1" noGrp="1" noTextEdit="1"/>
          </p:cNvSpPr>
          <p:nvPr>
            <p:ph type="sldImg"/>
          </p:nvPr>
        </p:nvSpPr>
        <p:spPr/>
      </p:sp>
      <p:sp>
        <p:nvSpPr>
          <p:cNvPr id="1048758" name="Notes Placeholder 2"/>
          <p:cNvSpPr>
            <a:spLocks noGrp="1"/>
          </p:cNvSpPr>
          <p:nvPr>
            <p:ph type="body" idx="1"/>
          </p:nvPr>
        </p:nvSpPr>
        <p:spPr>
          <a:noFill/>
        </p:spPr>
        <p:txBody>
          <a:bodyPr/>
          <a:p>
            <a:r>
              <a:rPr baseline="0" b="0" dirty="0" sz="1200" i="0" kern="1200" kumimoji="1" lang="en-US" strike="noStrike" u="none">
                <a:solidFill>
                  <a:schemeClr val="tx1"/>
                </a:solidFill>
                <a:latin typeface="Arial" charset="0"/>
                <a:ea typeface="+mn-ea"/>
                <a:cs typeface="Arial" charset="0"/>
              </a:rPr>
              <a:t>The benefits of reuse grow as more corporate experience is gained from it, but so do the costs and the amount of resources necessary for reuse to work well.</a:t>
            </a:r>
            <a:endParaRPr altLang="en-US" dirty="0" lang="en-US">
              <a:latin typeface="Arial" panose="020B0604020202020204" pitchFamily="34" charset="0"/>
              <a:cs typeface="Arial" panose="020B0604020202020204" pitchFamily="34" charset="0"/>
            </a:endParaRPr>
          </a:p>
        </p:txBody>
      </p:sp>
      <p:sp>
        <p:nvSpPr>
          <p:cNvPr id="104875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1BD8D2-9D87-4F92-801F-680944AABA78}" type="slidenum">
              <a:rPr altLang="en-US" lang="en-US">
                <a:latin typeface="Tahoma" panose="020B0604030504040204" pitchFamily="34" charset="0"/>
              </a:rPr>
              <a:pPr eaLnBrk="1" hangingPunct="1"/>
              <a:t>33</a:t>
            </a:fld>
            <a:endParaRPr altLang="en-US" lang="en-US">
              <a:latin typeface="Tahoma" panose="020B060403050404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62" name="Slide Image Placeholder 1"/>
          <p:cNvSpPr>
            <a:spLocks noChangeAspect="1" noRot="1" noGrp="1"/>
          </p:cNvSpPr>
          <p:nvPr>
            <p:ph type="sldImg"/>
          </p:nvPr>
        </p:nvSpPr>
        <p:spPr/>
      </p:sp>
      <p:sp>
        <p:nvSpPr>
          <p:cNvPr id="1048763" name="Notes Placeholder 2"/>
          <p:cNvSpPr>
            <a:spLocks noGrp="1"/>
          </p:cNvSpPr>
          <p:nvPr>
            <p:ph type="body" idx="1"/>
          </p:nvPr>
        </p:nvSpPr>
        <p:spPr/>
        <p:txBody>
          <a:bodyPr/>
          <a:p>
            <a:r>
              <a:rPr dirty="0" lang="en-US"/>
              <a:t>The design could be from scratch, but very often it is based on reuse of other existing objects</a:t>
            </a:r>
            <a:r>
              <a:rPr baseline="0" dirty="0" lang="en-US"/>
              <a:t> and components. </a:t>
            </a:r>
          </a:p>
          <a:p>
            <a:endParaRPr baseline="0" dirty="0" lang="en-US"/>
          </a:p>
          <a:p>
            <a:r>
              <a:rPr baseline="0" dirty="0" lang="en-US"/>
              <a:t>Storage isn’t as simple as it may seem. It requires correctly labeling and cataloguing assets so that others can find them.</a:t>
            </a:r>
          </a:p>
          <a:p>
            <a:endParaRPr baseline="0" dirty="0" lang="en-US"/>
          </a:p>
          <a:p>
            <a:r>
              <a:rPr baseline="0" dirty="0" lang="en-US"/>
              <a:t>Just because the software is easily accessible doesn’t mean people will use it. It needs to be easy to use and understand. That’s where recontextualization comes in. Part of that involves providing good documentation.</a:t>
            </a:r>
            <a:endParaRPr dirty="0" lang="en-US"/>
          </a:p>
        </p:txBody>
      </p:sp>
      <p:sp>
        <p:nvSpPr>
          <p:cNvPr id="1048764" name="Slide Number Placeholder 3"/>
          <p:cNvSpPr>
            <a:spLocks noGrp="1"/>
          </p:cNvSpPr>
          <p:nvPr>
            <p:ph type="sldNum" sz="quarter" idx="10"/>
          </p:nvPr>
        </p:nvSpPr>
        <p:spPr/>
        <p:txBody>
          <a:bodyPr/>
          <a:p>
            <a:fld id="{F5F488AC-279B-4D8B-A679-FF80C5A02C55}" type="slidenum">
              <a:rPr altLang="en-US" lang="en-US" smtClean="0"/>
              <a:t>34</a:t>
            </a:fld>
            <a:endParaRPr altLang="en-US"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67" name="Slide Image Placeholder 1"/>
          <p:cNvSpPr>
            <a:spLocks noChangeAspect="1" noRot="1" noGrp="1" noTextEdit="1"/>
          </p:cNvSpPr>
          <p:nvPr>
            <p:ph type="sldImg"/>
          </p:nvPr>
        </p:nvSpPr>
        <p:spPr/>
      </p:sp>
      <p:sp>
        <p:nvSpPr>
          <p:cNvPr id="1048768" name="Notes Placeholder 2"/>
          <p:cNvSpPr>
            <a:spLocks noGrp="1"/>
          </p:cNvSpPr>
          <p:nvPr>
            <p:ph type="body" idx="1"/>
          </p:nvPr>
        </p:nvSpPr>
        <p:spPr>
          <a:noFill/>
        </p:spPr>
        <p:txBody>
          <a:bodyPr/>
          <a:p>
            <a:pPr algn="l" defTabSz="914400" eaLnBrk="0" fontAlgn="base" hangingPunct="0" indent="0" latinLnBrk="0" marL="0" marR="0" rtl="0">
              <a:lnSpc>
                <a:spcPct val="100000"/>
              </a:lnSpc>
              <a:spcBef>
                <a:spcPct val="30000"/>
              </a:spcBef>
              <a:spcAft>
                <a:spcPct val="0"/>
              </a:spcAft>
              <a:buClrTx/>
              <a:buSzTx/>
              <a:buFontTx/>
              <a:buNone/>
            </a:pPr>
            <a:r>
              <a:rPr altLang="en-US" dirty="0" lang="en-US">
                <a:latin typeface="Arial" panose="020B0604020202020204" pitchFamily="34" charset="0"/>
                <a:cs typeface="Arial" panose="020B0604020202020204" pitchFamily="34" charset="0"/>
              </a:rPr>
              <a:t>Recall</a:t>
            </a:r>
            <a:r>
              <a:rPr altLang="en-US" baseline="0" dirty="0" lang="en-US">
                <a:latin typeface="Arial" panose="020B0604020202020204" pitchFamily="34" charset="0"/>
                <a:cs typeface="Arial" panose="020B0604020202020204" pitchFamily="34" charset="0"/>
              </a:rPr>
              <a:t> the organizational and technical issues we talked about before. When choosing and approach to reuse, these issues will factor into the approach you choose. And the approach may evolve over time. For example, you wouldn’t use a mandated approach if there is a lot of resistance, and instead perhaps start with ad-hoc. Once it catches on, you can begin to encourage more, and only after time set up a formal framework. </a:t>
            </a:r>
            <a:endParaRPr altLang="en-US" dirty="0" lang="en-US">
              <a:latin typeface="Arial" panose="020B0604020202020204" pitchFamily="34" charset="0"/>
              <a:cs typeface="Arial" panose="020B0604020202020204" pitchFamily="34" charset="0"/>
            </a:endParaRPr>
          </a:p>
          <a:p>
            <a:endParaRPr altLang="en-US" dirty="0" lang="en-US">
              <a:latin typeface="Arial" panose="020B0604020202020204" pitchFamily="34" charset="0"/>
              <a:cs typeface="Arial" panose="020B0604020202020204" pitchFamily="34" charset="0"/>
            </a:endParaRPr>
          </a:p>
        </p:txBody>
      </p:sp>
      <p:sp>
        <p:nvSpPr>
          <p:cNvPr id="104876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864998-7D89-44A8-A380-F3CD444254DA}" type="slidenum">
              <a:rPr altLang="en-US" lang="en-US">
                <a:latin typeface="Tahoma" panose="020B0604030504040204" pitchFamily="34" charset="0"/>
              </a:rPr>
              <a:pPr eaLnBrk="1" hangingPunct="1"/>
              <a:t>35</a:t>
            </a:fld>
            <a:endParaRPr altLang="en-US" lang="en-US">
              <a:latin typeface="Tahoma" panose="020B060403050404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71" name="Slide Image Placeholder 1"/>
          <p:cNvSpPr>
            <a:spLocks noChangeAspect="1" noRot="1" noGrp="1" noTextEdit="1"/>
          </p:cNvSpPr>
          <p:nvPr>
            <p:ph type="sldImg"/>
          </p:nvPr>
        </p:nvSpPr>
        <p:spPr/>
      </p:sp>
      <p:sp>
        <p:nvSpPr>
          <p:cNvPr id="1048772"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Note the differences in terms of cost and in terms of policies and procedures. In terms of policies and procedures,</a:t>
            </a:r>
            <a:r>
              <a:rPr altLang="en-US" baseline="0" dirty="0" lang="en-US">
                <a:latin typeface="Arial" panose="020B0604020202020204" pitchFamily="34" charset="0"/>
                <a:cs typeface="Arial" panose="020B0604020202020204" pitchFamily="34" charset="0"/>
              </a:rPr>
              <a:t> you can go from completely ad hoc to something very formalized and measurable. As you get more formal and mandated about it, the level of reuse and its cost go up.</a:t>
            </a:r>
            <a:endParaRPr altLang="en-US" dirty="0" lang="en-US">
              <a:latin typeface="Arial" panose="020B0604020202020204" pitchFamily="34" charset="0"/>
              <a:cs typeface="Arial" panose="020B0604020202020204" pitchFamily="34" charset="0"/>
            </a:endParaRPr>
          </a:p>
        </p:txBody>
      </p:sp>
      <p:sp>
        <p:nvSpPr>
          <p:cNvPr id="104877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656CF1-C163-4D31-B048-90540DC9E4D5}" type="slidenum">
              <a:rPr altLang="en-US" lang="en-US">
                <a:latin typeface="Tahoma" panose="020B0604030504040204" pitchFamily="34" charset="0"/>
              </a:rPr>
              <a:pPr eaLnBrk="1" hangingPunct="1"/>
              <a:t>36</a:t>
            </a:fld>
            <a:endParaRPr altLang="en-US" lang="en-US">
              <a:latin typeface="Tahoma" panose="020B060403050404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776" name="Slide Image Placeholder 1"/>
          <p:cNvSpPr>
            <a:spLocks noChangeAspect="1" noRot="1" noGrp="1" noTextEdit="1"/>
          </p:cNvSpPr>
          <p:nvPr>
            <p:ph type="sldImg"/>
          </p:nvPr>
        </p:nvSpPr>
        <p:spPr/>
      </p:sp>
      <p:sp>
        <p:nvSpPr>
          <p:cNvPr id="1048777" name="Notes Placeholder 2"/>
          <p:cNvSpPr>
            <a:spLocks noGrp="1"/>
          </p:cNvSpPr>
          <p:nvPr>
            <p:ph type="body" idx="1"/>
          </p:nvPr>
        </p:nvSpPr>
        <p:spPr>
          <a:noFill/>
        </p:spPr>
        <p:txBody>
          <a:bodyPr/>
          <a:p>
            <a:endParaRPr altLang="en-US" lang="en-US">
              <a:latin typeface="Arial" panose="020B0604020202020204" pitchFamily="34" charset="0"/>
              <a:cs typeface="Arial" panose="020B0604020202020204" pitchFamily="34" charset="0"/>
            </a:endParaRPr>
          </a:p>
        </p:txBody>
      </p:sp>
      <p:sp>
        <p:nvSpPr>
          <p:cNvPr id="104877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DB1FBF-D29C-4648-BBB0-0D6AF007DD02}" type="slidenum">
              <a:rPr altLang="en-US" lang="en-US">
                <a:latin typeface="Tahoma" panose="020B0604030504040204" pitchFamily="34" charset="0"/>
              </a:rPr>
              <a:pPr eaLnBrk="1" hangingPunct="1"/>
              <a:t>37</a:t>
            </a:fld>
            <a:endParaRPr altLang="en-US" lang="en-US">
              <a:latin typeface="Tahoma" panose="020B060403050404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2" name="Slide Image Placeholder 1"/>
          <p:cNvSpPr>
            <a:spLocks noChangeAspect="1" noRot="1" noGrp="1" noTextEdit="1"/>
          </p:cNvSpPr>
          <p:nvPr>
            <p:ph type="sldImg"/>
          </p:nvPr>
        </p:nvSpPr>
        <p:spPr/>
      </p:sp>
      <p:sp>
        <p:nvSpPr>
          <p:cNvPr id="1048613"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When choosing a software solution, you’ll be choosing among a number of possible types of software solutions, and for each type,</a:t>
            </a:r>
            <a:r>
              <a:rPr altLang="en-US" baseline="0" dirty="0" lang="en-US">
                <a:latin typeface="Arial" panose="020B0604020202020204" pitchFamily="34" charset="0"/>
                <a:cs typeface="Arial" panose="020B0604020202020204" pitchFamily="34" charset="0"/>
              </a:rPr>
              <a:t> there are a variety of different products and vendors to choose between. For the next several slides we’ll talk about the different possibilities and how to choose among them.</a:t>
            </a:r>
            <a:endParaRPr altLang="en-US" dirty="0" lang="en-US">
              <a:latin typeface="Arial" panose="020B0604020202020204" pitchFamily="34" charset="0"/>
              <a:cs typeface="Arial" panose="020B0604020202020204" pitchFamily="34" charset="0"/>
            </a:endParaRPr>
          </a:p>
        </p:txBody>
      </p:sp>
      <p:sp>
        <p:nvSpPr>
          <p:cNvPr id="104861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D13B8C-CD9A-4E98-8A9B-51964E18E51F}" type="slidenum">
              <a:rPr altLang="en-US" lang="en-US">
                <a:latin typeface="Tahoma" panose="020B0604030504040204" pitchFamily="34" charset="0"/>
              </a:rPr>
              <a:pPr eaLnBrk="1" hangingPunct="1"/>
              <a:t>4</a:t>
            </a:fld>
            <a:endParaRPr altLang="en-US" lang="en-US">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18" name="Slide Image Placeholder 1"/>
          <p:cNvSpPr>
            <a:spLocks noChangeAspect="1" noRot="1" noGrp="1" noTextEdit="1"/>
          </p:cNvSpPr>
          <p:nvPr>
            <p:ph type="sldImg"/>
          </p:nvPr>
        </p:nvSpPr>
        <p:spPr/>
      </p:sp>
      <p:sp>
        <p:nvSpPr>
          <p:cNvPr id="1048619" name="Notes Placeholder 2"/>
          <p:cNvSpPr>
            <a:spLocks noGrp="1"/>
          </p:cNvSpPr>
          <p:nvPr>
            <p:ph type="body" idx="1"/>
          </p:nvPr>
        </p:nvSpPr>
        <p:spPr>
          <a:noFill/>
        </p:spPr>
        <p:txBody>
          <a:bodyPr/>
          <a:p>
            <a:r>
              <a:rPr altLang="en-US" dirty="0" lang="en-US">
                <a:latin typeface="Arial" panose="020B0604020202020204" pitchFamily="34" charset="0"/>
                <a:cs typeface="Arial" panose="020B0604020202020204" pitchFamily="34" charset="0"/>
              </a:rPr>
              <a:t>A company may use any combination of these sources for their information</a:t>
            </a:r>
            <a:r>
              <a:rPr altLang="en-US" baseline="0" dirty="0" lang="en-US">
                <a:latin typeface="Arial" panose="020B0604020202020204" pitchFamily="34" charset="0"/>
                <a:cs typeface="Arial" panose="020B0604020202020204" pitchFamily="34" charset="0"/>
              </a:rPr>
              <a:t> system.</a:t>
            </a:r>
          </a:p>
          <a:p>
            <a:endParaRPr altLang="en-US" baseline="0" dirty="0" lang="en-US">
              <a:latin typeface="Arial" panose="020B0604020202020204" pitchFamily="34" charset="0"/>
              <a:cs typeface="Arial" panose="020B0604020202020204" pitchFamily="34" charset="0"/>
            </a:endParaRPr>
          </a:p>
          <a:p>
            <a:pPr algn="l" defTabSz="914400" eaLnBrk="0" fontAlgn="base" hangingPunct="0" indent="0" latinLnBrk="0" marL="0" marR="0" rtl="0">
              <a:lnSpc>
                <a:spcPct val="100000"/>
              </a:lnSpc>
              <a:spcBef>
                <a:spcPct val="30000"/>
              </a:spcBef>
              <a:spcAft>
                <a:spcPct val="0"/>
              </a:spcAft>
              <a:buClrTx/>
              <a:buSzTx/>
              <a:buFontTx/>
              <a:buNone/>
            </a:pPr>
            <a:r>
              <a:rPr altLang="en-US" dirty="0" lang="en-US">
                <a:latin typeface="Arial" panose="020B0604020202020204" pitchFamily="34" charset="0"/>
                <a:cs typeface="Arial" panose="020B0604020202020204" pitchFamily="34" charset="0"/>
              </a:rPr>
              <a:t>When choosing a software solution, you’ll be choosing among a number of possible types of software solutions, and for each type,</a:t>
            </a:r>
            <a:r>
              <a:rPr altLang="en-US" baseline="0" dirty="0" lang="en-US">
                <a:latin typeface="Arial" panose="020B0604020202020204" pitchFamily="34" charset="0"/>
                <a:cs typeface="Arial" panose="020B0604020202020204" pitchFamily="34" charset="0"/>
              </a:rPr>
              <a:t> there are a variety of different products and vendors to choose between. For the next several slides we’ll talk about the different possibilities and how to choose among them.</a:t>
            </a:r>
            <a:endParaRPr altLang="en-US" dirty="0" lang="en-US">
              <a:latin typeface="Arial" panose="020B0604020202020204" pitchFamily="34" charset="0"/>
              <a:cs typeface="Arial" panose="020B0604020202020204" pitchFamily="34" charset="0"/>
            </a:endParaRPr>
          </a:p>
          <a:p>
            <a:endParaRPr altLang="en-US" dirty="0" lang="en-US">
              <a:latin typeface="Arial" panose="020B0604020202020204" pitchFamily="34" charset="0"/>
              <a:cs typeface="Arial" panose="020B0604020202020204" pitchFamily="34" charset="0"/>
            </a:endParaRPr>
          </a:p>
          <a:p>
            <a:r>
              <a:rPr altLang="en-US" dirty="0" lang="en-US">
                <a:latin typeface="Arial" panose="020B0604020202020204" pitchFamily="34" charset="0"/>
                <a:cs typeface="Arial" panose="020B0604020202020204" pitchFamily="34" charset="0"/>
              </a:rPr>
              <a:t>We’ll talk about each of these in more detail.</a:t>
            </a:r>
          </a:p>
        </p:txBody>
      </p:sp>
      <p:sp>
        <p:nvSpPr>
          <p:cNvPr id="104862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BF8CE0-F887-48BF-9E36-414C10CBEB9C}" type="slidenum">
              <a:rPr altLang="en-US" lang="en-US">
                <a:latin typeface="Tahoma" panose="020B0604030504040204" pitchFamily="34" charset="0"/>
              </a:rPr>
              <a:pPr eaLnBrk="1" hangingPunct="1"/>
              <a:t>5</a:t>
            </a:fld>
            <a:endParaRPr altLang="en-US" lang="en-US">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3"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D1164D-1EF2-4769-8052-433D165CAF1D}" type="slidenum">
              <a:rPr altLang="en-US" lang="en-US">
                <a:latin typeface="Tahoma" panose="020B0604030504040204" pitchFamily="34" charset="0"/>
              </a:rPr>
              <a:pPr eaLnBrk="1" hangingPunct="1"/>
              <a:t>6</a:t>
            </a:fld>
            <a:endParaRPr altLang="en-US" lang="en-US">
              <a:latin typeface="Tahoma" panose="020B0604030504040204" pitchFamily="34" charset="0"/>
            </a:endParaRPr>
          </a:p>
        </p:txBody>
      </p:sp>
      <p:sp>
        <p:nvSpPr>
          <p:cNvPr id="1048624" name="Rectangle 2"/>
          <p:cNvSpPr>
            <a:spLocks noChangeAspect="1" noRot="1" noGrp="1" noChangeArrowheads="1" noTextEdit="1"/>
          </p:cNvSpPr>
          <p:nvPr>
            <p:ph type="sldImg"/>
          </p:nvPr>
        </p:nvSpPr>
        <p:spPr/>
      </p:sp>
      <p:sp>
        <p:nvSpPr>
          <p:cNvPr id="1048625" name="Rectangle 3"/>
          <p:cNvSpPr>
            <a:spLocks noGrp="1" noChangeArrowheads="1"/>
          </p:cNvSpPr>
          <p:nvPr>
            <p:ph type="body" idx="1"/>
          </p:nvPr>
        </p:nvSpPr>
        <p:spPr>
          <a:noFill/>
        </p:spPr>
        <p:txBody>
          <a:bodyPr/>
          <a:p>
            <a:pPr eaLnBrk="1" hangingPunct="1"/>
            <a:r>
              <a:rPr altLang="en-US" dirty="0" lang="en-US">
                <a:latin typeface="Arial" panose="020B0604020202020204" pitchFamily="34" charset="0"/>
                <a:cs typeface="Arial" panose="020B0604020202020204" pitchFamily="34" charset="0"/>
              </a:rPr>
              <a:t>Chances</a:t>
            </a:r>
            <a:r>
              <a:rPr altLang="en-US" baseline="0" dirty="0" lang="en-US">
                <a:latin typeface="Arial" panose="020B0604020202020204" pitchFamily="34" charset="0"/>
                <a:cs typeface="Arial" panose="020B0604020202020204" pitchFamily="34" charset="0"/>
              </a:rPr>
              <a:t> are, your company outsources at least part of its overall corporate information system.</a:t>
            </a:r>
            <a:endParaRPr altLang="en-US" dirty="0" 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DC046A-53A2-4467-AF22-73A5ABD887F3}" type="slidenum">
              <a:rPr altLang="en-US" lang="en-US">
                <a:latin typeface="Tahoma" panose="020B0604030504040204" pitchFamily="34" charset="0"/>
              </a:rPr>
              <a:pPr eaLnBrk="1" hangingPunct="1"/>
              <a:t>7</a:t>
            </a:fld>
            <a:endParaRPr altLang="en-US" lang="en-US">
              <a:latin typeface="Tahoma" panose="020B0604030504040204" pitchFamily="34" charset="0"/>
            </a:endParaRPr>
          </a:p>
        </p:txBody>
      </p:sp>
      <p:sp>
        <p:nvSpPr>
          <p:cNvPr id="1048629" name="Rectangle 2"/>
          <p:cNvSpPr>
            <a:spLocks noChangeAspect="1" noRot="1" noGrp="1" noChangeArrowheads="1" noTextEdit="1"/>
          </p:cNvSpPr>
          <p:nvPr>
            <p:ph type="sldImg"/>
          </p:nvPr>
        </p:nvSpPr>
        <p:spPr/>
      </p:sp>
      <p:sp>
        <p:nvSpPr>
          <p:cNvPr id="1048630" name="Rectangle 3"/>
          <p:cNvSpPr>
            <a:spLocks noGrp="1" noChangeArrowheads="1"/>
          </p:cNvSpPr>
          <p:nvPr>
            <p:ph type="body" idx="1"/>
          </p:nvPr>
        </p:nvSpPr>
        <p:spPr>
          <a:noFill/>
        </p:spPr>
        <p:txBody>
          <a:bodyPr/>
          <a:p>
            <a:pPr eaLnBrk="1" hangingPunct="1"/>
            <a:r>
              <a:rPr altLang="en-US" dirty="0" lang="en-US">
                <a:latin typeface="Arial" panose="020B0604020202020204" pitchFamily="34" charset="0"/>
                <a:cs typeface="Arial" panose="020B0604020202020204" pitchFamily="34" charset="0"/>
              </a:rPr>
              <a:t>For a very</a:t>
            </a:r>
            <a:r>
              <a:rPr altLang="en-US" baseline="0" dirty="0" lang="en-US">
                <a:latin typeface="Arial" panose="020B0604020202020204" pitchFamily="34" charset="0"/>
                <a:cs typeface="Arial" panose="020B0604020202020204" pitchFamily="34" charset="0"/>
              </a:rPr>
              <a:t> large operation, there may be many outsourced companies working on the project. Big corporations are one example. The U.S. government is another.</a:t>
            </a:r>
            <a:endParaRPr altLang="en-US" dirty="0" 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3"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FBB3D8-0BA9-4B35-B02E-734B1B249E99}" type="slidenum">
              <a:rPr altLang="en-US" lang="en-US">
                <a:latin typeface="Tahoma" panose="020B0604030504040204" pitchFamily="34" charset="0"/>
              </a:rPr>
              <a:pPr eaLnBrk="1" hangingPunct="1"/>
              <a:t>8</a:t>
            </a:fld>
            <a:endParaRPr altLang="en-US" lang="en-US">
              <a:latin typeface="Tahoma" panose="020B0604030504040204" pitchFamily="34" charset="0"/>
            </a:endParaRPr>
          </a:p>
        </p:txBody>
      </p:sp>
      <p:sp>
        <p:nvSpPr>
          <p:cNvPr id="1048634" name="Rectangle 2"/>
          <p:cNvSpPr>
            <a:spLocks noChangeAspect="1" noRot="1" noGrp="1" noChangeArrowheads="1" noTextEdit="1"/>
          </p:cNvSpPr>
          <p:nvPr>
            <p:ph type="sldImg"/>
          </p:nvPr>
        </p:nvSpPr>
        <p:spPr/>
      </p:sp>
      <p:sp>
        <p:nvSpPr>
          <p:cNvPr id="1048635" name="Rectangle 3"/>
          <p:cNvSpPr>
            <a:spLocks noGrp="1" noChangeArrowheads="1"/>
          </p:cNvSpPr>
          <p:nvPr>
            <p:ph type="body" idx="1"/>
          </p:nvPr>
        </p:nvSpPr>
        <p:spPr>
          <a:noFill/>
        </p:spPr>
        <p:txBody>
          <a:bodyPr/>
          <a:p>
            <a:pPr eaLnBrk="1" hangingPunct="1"/>
            <a:r>
              <a:rPr altLang="en-US" dirty="0" lang="en-US">
                <a:latin typeface="Arial" panose="020B0604020202020204" pitchFamily="34" charset="0"/>
                <a:cs typeface="Arial" panose="020B0604020202020204" pitchFamily="34" charset="0"/>
              </a:rPr>
              <a:t>These</a:t>
            </a:r>
            <a:r>
              <a:rPr altLang="en-US" baseline="0" dirty="0" lang="en-US">
                <a:latin typeface="Arial" panose="020B0604020202020204" pitchFamily="34" charset="0"/>
                <a:cs typeface="Arial" panose="020B0604020202020204" pitchFamily="34" charset="0"/>
              </a:rPr>
              <a:t> are the main motivators behind the outsourcing phenomenon in the IT economy. </a:t>
            </a:r>
            <a:endParaRPr altLang="en-US" dirty="0" 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8" name="Slide Image Placeholder 1"/>
          <p:cNvSpPr>
            <a:spLocks noChangeAspect="1" noRot="1" noGrp="1"/>
          </p:cNvSpPr>
          <p:nvPr>
            <p:ph type="sldImg"/>
          </p:nvPr>
        </p:nvSpPr>
        <p:spPr/>
      </p:sp>
      <p:sp>
        <p:nvSpPr>
          <p:cNvPr id="1048639" name="Notes Placeholder 2"/>
          <p:cNvSpPr>
            <a:spLocks noGrp="1"/>
          </p:cNvSpPr>
          <p:nvPr>
            <p:ph type="body" idx="1"/>
          </p:nvPr>
        </p:nvSpPr>
        <p:spPr/>
        <p:txBody>
          <a:bodyPr/>
          <a:p>
            <a:r>
              <a:rPr dirty="0" lang="en-US"/>
              <a:t>For a time in the early 2000s</a:t>
            </a:r>
            <a:r>
              <a:rPr baseline="0" dirty="0" lang="en-US"/>
              <a:t> there was a concern that our IT would all be outsourced abroad because of lower labor costs. This hasn’t happened, although a good part of IT services provided to US companies are done abroad. Nevertheless, there’s a thriving IT sector in the US as well.</a:t>
            </a:r>
            <a:endParaRPr dirty="0" lang="en-US"/>
          </a:p>
        </p:txBody>
      </p:sp>
      <p:sp>
        <p:nvSpPr>
          <p:cNvPr id="1048640" name="Slide Number Placeholder 3"/>
          <p:cNvSpPr>
            <a:spLocks noGrp="1"/>
          </p:cNvSpPr>
          <p:nvPr>
            <p:ph type="sldNum" sz="quarter" idx="10"/>
          </p:nvPr>
        </p:nvSpPr>
        <p:spPr/>
        <p:txBody>
          <a:bodyPr/>
          <a:p>
            <a:fld id="{F5F488AC-279B-4D8B-A679-FF80C5A02C55}" type="slidenum">
              <a:rPr altLang="en-US" lang="en-US" smtClean="0"/>
              <a:t>9</a:t>
            </a:fld>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9" name=""/>
        <p:cNvGrpSpPr/>
        <p:nvPr/>
      </p:nvGrpSpPr>
      <p:grpSpPr>
        <a:xfrm>
          <a:off x="0" y="0"/>
          <a:ext cx="0" cy="0"/>
          <a:chOff x="0" y="0"/>
          <a:chExt cx="0" cy="0"/>
        </a:xfrm>
      </p:grpSpPr>
      <p:sp>
        <p:nvSpPr>
          <p:cNvPr id="1048591" name="Title 1"/>
          <p:cNvSpPr>
            <a:spLocks noGrp="1"/>
          </p:cNvSpPr>
          <p:nvPr>
            <p:ph type="ctrTitle"/>
          </p:nvPr>
        </p:nvSpPr>
        <p:spPr>
          <a:xfrm>
            <a:off x="685800" y="2130425"/>
            <a:ext cx="7772400" cy="1470025"/>
          </a:xfrm>
        </p:spPr>
        <p:txBody>
          <a:bodyPr/>
          <a:p>
            <a:r>
              <a:rPr lang="en-US"/>
              <a:t>Click to edit Master title style</a:t>
            </a:r>
          </a:p>
        </p:txBody>
      </p:sp>
      <p:sp>
        <p:nvSpPr>
          <p:cNvPr id="1048592"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p>
        </p:txBody>
      </p:sp>
    </p:spTree>
  </p:cSld>
  <p:clrMapOvr>
    <a:overrideClrMapping accent1="accent1" accent2="accent2" accent3="accent3" accent4="accent4" accent5="accent5" accent6="accent6" bg1="lt1" bg2="lt2" tx1="dk1" tx2="dk2" hlink="hlink" folHlink="folHlink"/>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598" name="Title 1"/>
          <p:cNvSpPr>
            <a:spLocks noGrp="1"/>
          </p:cNvSpPr>
          <p:nvPr>
            <p:ph type="title"/>
          </p:nvPr>
        </p:nvSpPr>
        <p:spPr/>
        <p:txBody>
          <a:bodyPr/>
          <a:p>
            <a:r>
              <a:rPr lang="en-US"/>
              <a:t>Click to edit Master title style</a:t>
            </a:r>
          </a:p>
        </p:txBody>
      </p:sp>
      <p:sp>
        <p:nvSpPr>
          <p:cNvPr id="104859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4" name=""/>
        <p:cNvGrpSpPr/>
        <p:nvPr/>
      </p:nvGrpSpPr>
      <p:grpSpPr>
        <a:xfrm>
          <a:off x="0" y="0"/>
          <a:ext cx="0" cy="0"/>
          <a:chOff x="0" y="0"/>
          <a:chExt cx="0" cy="0"/>
        </a:xfrm>
      </p:grpSpPr>
      <p:sp>
        <p:nvSpPr>
          <p:cNvPr id="1048754" name="Title 1"/>
          <p:cNvSpPr>
            <a:spLocks noGrp="1"/>
          </p:cNvSpPr>
          <p:nvPr>
            <p:ph type="title"/>
          </p:nvPr>
        </p:nvSpPr>
        <p:spPr/>
        <p:txBody>
          <a:bodyPr/>
          <a:p>
            <a:r>
              <a:rPr lang="en-US"/>
              <a:t>Click to edit Master title style</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60" name=""/>
        <p:cNvGrpSpPr/>
        <p:nvPr/>
      </p:nvGrpSpPr>
      <p:grpSpPr>
        <a:xfrm>
          <a:off x="0" y="0"/>
          <a:ext cx="0" cy="0"/>
          <a:chOff x="0" y="0"/>
          <a:chExt cx="0" cy="0"/>
        </a:xfrm>
      </p:grpSpPr>
    </p:spTree>
  </p:cSld>
  <p:clrMapOvr>
    <a:masterClrMapping/>
  </p:clrMapOvr>
  <p:transition>
    <p:zoom/>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3" name=""/>
        <p:cNvGrpSpPr/>
        <p:nvPr/>
      </p:nvGrpSpPr>
      <p:grpSpPr>
        <a:xfrm>
          <a:off x="0" y="0"/>
          <a:ext cx="0" cy="0"/>
          <a:chOff x="0" y="0"/>
          <a:chExt cx="0" cy="0"/>
        </a:xfrm>
      </p:grpSpPr>
      <p:grpSp>
        <p:nvGrpSpPr>
          <p:cNvPr id="14" name="Group 4"/>
          <p:cNvGrpSpPr/>
          <p:nvPr/>
        </p:nvGrpSpPr>
        <p:grpSpPr bwMode="auto">
          <a:xfrm>
            <a:off x="0" y="0"/>
            <a:ext cx="9144000" cy="546100"/>
            <a:chOff x="0" y="0"/>
            <a:chExt cx="5760" cy="344"/>
          </a:xfrm>
        </p:grpSpPr>
        <p:sp>
          <p:nvSpPr>
            <p:cNvPr id="1048576" name="Rectangle 5"/>
            <p:cNvSpPr>
              <a:spLocks noChangeArrowheads="1"/>
            </p:cNvSpPr>
            <p:nvPr/>
          </p:nvSpPr>
          <p:spPr bwMode="auto">
            <a:xfrm>
              <a:off x="0" y="0"/>
              <a:ext cx="180" cy="336"/>
            </a:xfrm>
            <a:prstGeom prst="rect"/>
            <a:gradFill rotWithShape="0">
              <a:gsLst>
                <a:gs pos="0">
                  <a:schemeClr val="folHlink"/>
                </a:gs>
                <a:gs pos="100000">
                  <a:schemeClr val="bg1"/>
                </a:gs>
              </a:gsLst>
              <a:lin ang="0" scaled="1"/>
            </a:gradFill>
            <a:ln w="9525">
              <a:noFill/>
              <a:miter lim="800000"/>
              <a:headEnd/>
              <a:tailEnd/>
            </a:ln>
          </p:spPr>
          <p:txBody>
            <a:bodyPr anchor="ctr" wrap="none"/>
            <a:p>
              <a:pPr algn="ctr"/>
              <a:endParaRPr sz="2400" lang="en-US">
                <a:latin typeface="Times New Roman" pitchFamily="18" charset="0"/>
                <a:cs typeface="Arial" charset="0"/>
              </a:endParaRPr>
            </a:p>
          </p:txBody>
        </p:sp>
        <p:sp>
          <p:nvSpPr>
            <p:cNvPr id="1048577" name="Rectangle 6"/>
            <p:cNvSpPr>
              <a:spLocks noChangeArrowheads="1"/>
            </p:cNvSpPr>
            <p:nvPr/>
          </p:nvSpPr>
          <p:spPr bwMode="auto">
            <a:xfrm>
              <a:off x="260" y="85"/>
              <a:ext cx="5500" cy="173"/>
            </a:xfrm>
            <a:prstGeom prst="rect"/>
            <a:gradFill rotWithShape="0">
              <a:gsLst>
                <a:gs pos="0">
                  <a:schemeClr val="bg2"/>
                </a:gs>
                <a:gs pos="100000">
                  <a:schemeClr val="bg1"/>
                </a:gs>
              </a:gsLst>
              <a:lin ang="0" scaled="1"/>
            </a:gradFill>
            <a:ln w="9525">
              <a:noFill/>
              <a:miter lim="800000"/>
              <a:headEnd/>
              <a:tailEnd/>
            </a:ln>
          </p:spPr>
          <p:txBody>
            <a:bodyPr/>
            <a:p>
              <a:endParaRPr sz="2400" lang="en-US">
                <a:latin typeface="Times New Roman" pitchFamily="18" charset="0"/>
                <a:cs typeface="Arial" charset="0"/>
              </a:endParaRPr>
            </a:p>
          </p:txBody>
        </p:sp>
        <p:sp>
          <p:nvSpPr>
            <p:cNvPr id="1048578" name="Rectangle 7"/>
            <p:cNvSpPr>
              <a:spLocks noChangeArrowheads="1"/>
            </p:cNvSpPr>
            <p:nvPr/>
          </p:nvSpPr>
          <p:spPr bwMode="auto">
            <a:xfrm>
              <a:off x="258" y="85"/>
              <a:ext cx="87" cy="89"/>
            </a:xfrm>
            <a:prstGeom prst="rect"/>
            <a:solidFill>
              <a:schemeClr val="folHlink"/>
            </a:solidFill>
            <a:ln w="9525">
              <a:noFill/>
              <a:miter lim="800000"/>
              <a:headEnd/>
              <a:tailEnd/>
            </a:ln>
          </p:spPr>
          <p:txBody>
            <a:bodyPr/>
            <a:p>
              <a:endParaRPr lang="en-US">
                <a:solidFill>
                  <a:schemeClr val="hlink"/>
                </a:solidFill>
                <a:latin typeface="Arial" charset="0"/>
                <a:cs typeface="Arial" charset="0"/>
              </a:endParaRPr>
            </a:p>
          </p:txBody>
        </p:sp>
        <p:sp>
          <p:nvSpPr>
            <p:cNvPr id="1048579" name="Rectangle 8"/>
            <p:cNvSpPr>
              <a:spLocks noChangeArrowheads="1"/>
            </p:cNvSpPr>
            <p:nvPr/>
          </p:nvSpPr>
          <p:spPr bwMode="auto">
            <a:xfrm>
              <a:off x="345" y="0"/>
              <a:ext cx="88" cy="87"/>
            </a:xfrm>
            <a:prstGeom prst="rect"/>
            <a:solidFill>
              <a:schemeClr val="folHlink"/>
            </a:solidFill>
            <a:ln w="9525">
              <a:noFill/>
              <a:miter lim="800000"/>
              <a:headEnd/>
              <a:tailEnd/>
            </a:ln>
          </p:spPr>
          <p:txBody>
            <a:bodyPr/>
            <a:p>
              <a:endParaRPr lang="en-US">
                <a:solidFill>
                  <a:schemeClr val="hlink"/>
                </a:solidFill>
                <a:latin typeface="Arial" charset="0"/>
                <a:cs typeface="Arial" charset="0"/>
              </a:endParaRPr>
            </a:p>
          </p:txBody>
        </p:sp>
        <p:sp>
          <p:nvSpPr>
            <p:cNvPr id="1048580" name="Rectangle 9"/>
            <p:cNvSpPr>
              <a:spLocks noChangeArrowheads="1"/>
            </p:cNvSpPr>
            <p:nvPr/>
          </p:nvSpPr>
          <p:spPr bwMode="auto">
            <a:xfrm>
              <a:off x="345" y="85"/>
              <a:ext cx="88" cy="89"/>
            </a:xfrm>
            <a:prstGeom prst="rect"/>
            <a:solidFill>
              <a:schemeClr val="accent2"/>
            </a:solidFill>
            <a:ln w="9525">
              <a:noFill/>
              <a:miter lim="800000"/>
              <a:headEnd/>
              <a:tailEnd/>
            </a:ln>
          </p:spPr>
          <p:txBody>
            <a:bodyPr/>
            <a:p>
              <a:endParaRPr lang="en-US">
                <a:solidFill>
                  <a:schemeClr val="accent2"/>
                </a:solidFill>
                <a:latin typeface="Arial" charset="0"/>
                <a:cs typeface="Arial" charset="0"/>
              </a:endParaRPr>
            </a:p>
          </p:txBody>
        </p:sp>
        <p:sp>
          <p:nvSpPr>
            <p:cNvPr id="1048581" name="Rectangle 10"/>
            <p:cNvSpPr>
              <a:spLocks noChangeArrowheads="1"/>
            </p:cNvSpPr>
            <p:nvPr/>
          </p:nvSpPr>
          <p:spPr bwMode="auto">
            <a:xfrm>
              <a:off x="173" y="173"/>
              <a:ext cx="86" cy="87"/>
            </a:xfrm>
            <a:prstGeom prst="rect"/>
            <a:solidFill>
              <a:schemeClr val="folHlink"/>
            </a:solidFill>
            <a:ln w="9525">
              <a:noFill/>
              <a:miter lim="800000"/>
              <a:headEnd/>
              <a:tailEnd/>
            </a:ln>
          </p:spPr>
          <p:txBody>
            <a:bodyPr/>
            <a:p>
              <a:endParaRPr lang="en-US">
                <a:solidFill>
                  <a:schemeClr val="hlink"/>
                </a:solidFill>
                <a:latin typeface="Arial" charset="0"/>
                <a:cs typeface="Arial" charset="0"/>
              </a:endParaRPr>
            </a:p>
          </p:txBody>
        </p:sp>
        <p:sp>
          <p:nvSpPr>
            <p:cNvPr id="1048582" name="Rectangle 11"/>
            <p:cNvSpPr>
              <a:spLocks noChangeArrowheads="1"/>
            </p:cNvSpPr>
            <p:nvPr/>
          </p:nvSpPr>
          <p:spPr bwMode="auto">
            <a:xfrm>
              <a:off x="83" y="86"/>
              <a:ext cx="89" cy="87"/>
            </a:xfrm>
            <a:prstGeom prst="rect"/>
            <a:solidFill>
              <a:schemeClr val="bg2"/>
            </a:solidFill>
            <a:ln w="9525">
              <a:noFill/>
              <a:miter lim="800000"/>
              <a:headEnd/>
              <a:tailEnd/>
            </a:ln>
          </p:spPr>
          <p:txBody>
            <a:bodyPr/>
            <a:p>
              <a:endParaRPr sz="2400" lang="en-US">
                <a:latin typeface="Times New Roman" pitchFamily="18" charset="0"/>
                <a:cs typeface="Arial" charset="0"/>
              </a:endParaRPr>
            </a:p>
          </p:txBody>
        </p:sp>
        <p:sp>
          <p:nvSpPr>
            <p:cNvPr id="1048583" name="Rectangle 12"/>
            <p:cNvSpPr>
              <a:spLocks noChangeArrowheads="1"/>
            </p:cNvSpPr>
            <p:nvPr/>
          </p:nvSpPr>
          <p:spPr bwMode="auto">
            <a:xfrm>
              <a:off x="258" y="171"/>
              <a:ext cx="87" cy="87"/>
            </a:xfrm>
            <a:prstGeom prst="rect"/>
            <a:solidFill>
              <a:schemeClr val="accent2"/>
            </a:solidFill>
            <a:ln w="9525">
              <a:noFill/>
              <a:miter lim="800000"/>
              <a:headEnd/>
              <a:tailEnd/>
            </a:ln>
          </p:spPr>
          <p:txBody>
            <a:bodyPr/>
            <a:p>
              <a:endParaRPr lang="en-US">
                <a:solidFill>
                  <a:schemeClr val="accent2"/>
                </a:solidFill>
                <a:latin typeface="Arial" charset="0"/>
                <a:cs typeface="Arial" charset="0"/>
              </a:endParaRPr>
            </a:p>
          </p:txBody>
        </p:sp>
        <p:sp>
          <p:nvSpPr>
            <p:cNvPr id="1048584" name="Rectangle 13"/>
            <p:cNvSpPr>
              <a:spLocks noChangeArrowheads="1"/>
            </p:cNvSpPr>
            <p:nvPr/>
          </p:nvSpPr>
          <p:spPr bwMode="auto">
            <a:xfrm>
              <a:off x="173" y="258"/>
              <a:ext cx="86" cy="86"/>
            </a:xfrm>
            <a:prstGeom prst="rect"/>
            <a:solidFill>
              <a:schemeClr val="accent2"/>
            </a:solidFill>
            <a:ln w="9525">
              <a:noFill/>
              <a:miter lim="800000"/>
              <a:headEnd/>
              <a:tailEnd/>
            </a:ln>
          </p:spPr>
          <p:txBody>
            <a:bodyPr/>
            <a:p>
              <a:endParaRPr lang="en-US">
                <a:solidFill>
                  <a:schemeClr val="accent2"/>
                </a:solidFill>
                <a:latin typeface="Arial" charset="0"/>
                <a:cs typeface="Arial" charset="0"/>
              </a:endParaRPr>
            </a:p>
          </p:txBody>
        </p:sp>
      </p:grpSp>
      <p:sp>
        <p:nvSpPr>
          <p:cNvPr id="1048585" name="Rectangle 14"/>
          <p:cNvSpPr>
            <a:spLocks noGrp="1" noChangeArrowheads="1"/>
          </p:cNvSpPr>
          <p:nvPr>
            <p:ph type="title"/>
          </p:nvPr>
        </p:nvSpPr>
        <p:spPr bwMode="auto">
          <a:xfrm>
            <a:off x="457200" y="457200"/>
            <a:ext cx="8229600" cy="1371600"/>
          </a:xfrm>
          <a:prstGeom prst="rect"/>
          <a:noFill/>
          <a:ln>
            <a:noFill/>
          </a:ln>
        </p:spPr>
        <p:txBody>
          <a:bodyPr anchor="ctr" anchorCtr="0" bIns="45720" compatLnSpc="1" lIns="91440" numCol="1" rIns="91440" tIns="45720" vert="horz" wrap="square">
            <a:prstTxWarp prst="textNoShape"/>
          </a:bodyPr>
          <a:p>
            <a:pPr lvl="0"/>
            <a:r>
              <a:rPr altLang="en-US" lang="en-US"/>
              <a:t>Click to edit Master title style</a:t>
            </a:r>
          </a:p>
        </p:txBody>
      </p:sp>
      <p:sp>
        <p:nvSpPr>
          <p:cNvPr id="1048586" name="Rectangle 15"/>
          <p:cNvSpPr>
            <a:spLocks noGrp="1" noChangeArrowheads="1"/>
          </p:cNvSpPr>
          <p:nvPr>
            <p:ph type="body" idx="1"/>
          </p:nvPr>
        </p:nvSpPr>
        <p:spPr bwMode="auto">
          <a:xfrm>
            <a:off x="457200" y="1981200"/>
            <a:ext cx="8229600" cy="3886200"/>
          </a:xfrm>
          <a:prstGeom prst="rect"/>
          <a:noFill/>
          <a:ln>
            <a:noFill/>
          </a:ln>
        </p:spPr>
        <p:txBody>
          <a:bodyPr anchor="t" anchorCtr="0" bIns="45720" compatLnSpc="1" lIns="91440" numCol="1" rIns="91440" tIns="45720" vert="horz" wrap="square">
            <a:prstTxWarp prst="textNoShape"/>
          </a:bodyPr>
          <a:p>
            <a:pPr lvl="0"/>
            <a:r>
              <a:rPr altLang="en-US" dirty="0" lang="en-US"/>
              <a:t>Click to edit Master text styles</a:t>
            </a:r>
          </a:p>
          <a:p>
            <a:pPr lvl="1"/>
            <a:r>
              <a:rPr altLang="en-US" dirty="0" lang="en-US"/>
              <a:t>Second level</a:t>
            </a:r>
          </a:p>
          <a:p>
            <a:pPr lvl="2"/>
            <a:r>
              <a:rPr altLang="en-US" dirty="0" lang="en-US"/>
              <a:t>Third level</a:t>
            </a:r>
          </a:p>
          <a:p>
            <a:pPr lvl="3"/>
            <a:r>
              <a:rPr altLang="en-US" dirty="0" lang="en-US"/>
              <a:t>Fourth level</a:t>
            </a:r>
          </a:p>
          <a:p>
            <a:pPr lvl="4"/>
            <a:r>
              <a:rPr altLang="en-US" dirty="0" lang="en-US"/>
              <a:t>Fifth level</a:t>
            </a:r>
          </a:p>
        </p:txBody>
      </p:sp>
      <p:sp>
        <p:nvSpPr>
          <p:cNvPr id="1048587" name="Rectangle 17"/>
          <p:cNvSpPr>
            <a:spLocks noChangeArrowheads="1"/>
          </p:cNvSpPr>
          <p:nvPr userDrawn="1"/>
        </p:nvSpPr>
        <p:spPr bwMode="auto">
          <a:xfrm>
            <a:off x="3276600" y="6153150"/>
            <a:ext cx="2895600" cy="476250"/>
          </a:xfrm>
          <a:prstGeom prst="rect"/>
          <a:noFill/>
          <a:ln w="9525">
            <a:noFill/>
            <a:miter lim="800000"/>
            <a:headEnd/>
            <a:tailEnd/>
          </a:ln>
          <a:effectLst/>
        </p:spPr>
        <p:txBody>
          <a:bodyPr anchor="b"/>
          <a:p>
            <a:pPr algn="ctr"/>
            <a:endParaRPr sz="1400" lang="en-US">
              <a:solidFill>
                <a:srgbClr val="000000"/>
              </a:solidFill>
              <a:effectLst>
                <a:outerShdw algn="tl" blurRad="38100" dir="2700000" dist="38100">
                  <a:srgbClr val="C0C0C0"/>
                </a:outerShdw>
              </a:effectLst>
              <a:latin typeface="Arial" charset="0"/>
              <a:cs typeface="Arial" charset="0"/>
            </a:endParaRPr>
          </a:p>
        </p:txBody>
      </p:sp>
      <p:sp>
        <p:nvSpPr>
          <p:cNvPr id="1048588" name="Text Box 7"/>
          <p:cNvSpPr txBox="1">
            <a:spLocks noChangeArrowheads="1"/>
          </p:cNvSpPr>
          <p:nvPr userDrawn="1"/>
        </p:nvSpPr>
        <p:spPr bwMode="auto">
          <a:xfrm>
            <a:off x="485907" y="6313488"/>
            <a:ext cx="1088760" cy="369332"/>
          </a:xfrm>
          <a:prstGeom prst="rect"/>
          <a:noFill/>
          <a:ln>
            <a:miter lim="800000"/>
            <a:headEnd/>
            <a:tailEnd/>
          </a:ln>
        </p:spPr>
        <p:txBody>
          <a:bodyPr anchor="b"/>
          <a:lstStyle>
            <a:defPPr>
              <a:defRPr lang="en-US"/>
            </a:defPPr>
            <a:lvl1pPr algn="ctr">
              <a:defRPr>
                <a:solidFill>
                  <a:srgbClr val="000000"/>
                </a:solidFill>
                <a:effectLst>
                  <a:outerShdw algn="tl" blurRad="38100" dir="2700000" dist="38100">
                    <a:srgbClr val="FFFFFF"/>
                  </a:outerShdw>
                </a:effectLst>
                <a:latin typeface="Times New Roman" pitchFamily="18" charset="0"/>
              </a:defRPr>
            </a:lvl1pPr>
          </a:lstStyle>
          <a:p>
            <a:pPr lvl="0"/>
            <a:r>
              <a:rPr dirty="0" sz="1600" lang="en-US"/>
              <a:t>Chapter 2</a:t>
            </a:r>
          </a:p>
        </p:txBody>
      </p:sp>
      <p:sp>
        <p:nvSpPr>
          <p:cNvPr id="1048589" name="Rectangle 5"/>
          <p:cNvSpPr txBox="1">
            <a:spLocks noGrp="1" noChangeArrowheads="1"/>
          </p:cNvSpPr>
          <p:nvPr userDrawn="1"/>
        </p:nvSpPr>
        <p:spPr bwMode="auto">
          <a:xfrm>
            <a:off x="1328738" y="6242050"/>
            <a:ext cx="6386512" cy="476250"/>
          </a:xfrm>
          <a:prstGeom prst="rect"/>
          <a:noFill/>
          <a:ln>
            <a:miter lim="800000"/>
            <a:headEnd/>
            <a:tailEnd/>
          </a:ln>
        </p:spPr>
        <p:txBody>
          <a:bodyPr anchor="b"/>
          <a:p>
            <a:pPr algn="ctr"/>
            <a:r>
              <a:rPr dirty="0" sz="1600" lang="en-US">
                <a:solidFill>
                  <a:srgbClr val="000000"/>
                </a:solidFill>
                <a:effectLst>
                  <a:outerShdw algn="tl" blurRad="38100" dir="2700000" dist="38100">
                    <a:srgbClr val="FFFFFF"/>
                  </a:outerShdw>
                </a:effectLst>
                <a:latin typeface="Times New Roman" pitchFamily="18" charset="0"/>
              </a:rPr>
              <a:t>Copyright © 2017 Pearson Education, Ltd. </a:t>
            </a:r>
          </a:p>
        </p:txBody>
      </p:sp>
      <p:sp>
        <p:nvSpPr>
          <p:cNvPr id="1048590" name="TextBox 19"/>
          <p:cNvSpPr txBox="1"/>
          <p:nvPr userDrawn="1"/>
        </p:nvSpPr>
        <p:spPr>
          <a:xfrm>
            <a:off x="7821038" y="6348968"/>
            <a:ext cx="972766" cy="369332"/>
          </a:xfrm>
          <a:prstGeom prst="rect"/>
          <a:noFill/>
          <a:ln>
            <a:miter lim="800000"/>
            <a:headEnd/>
            <a:tailEnd/>
          </a:ln>
        </p:spPr>
        <p:txBody>
          <a:bodyPr anchor="b"/>
          <a:lstStyle>
            <a:defPPr>
              <a:defRPr lang="en-US"/>
            </a:defPPr>
            <a:lvl1pPr algn="ctr">
              <a:defRPr>
                <a:solidFill>
                  <a:srgbClr val="000000"/>
                </a:solidFill>
                <a:effectLst>
                  <a:outerShdw algn="tl" blurRad="38100" dir="2700000" dist="38100">
                    <a:srgbClr val="FFFFFF"/>
                  </a:outerShdw>
                </a:effectLst>
                <a:latin typeface="Times New Roman" pitchFamily="18" charset="0"/>
              </a:defRPr>
            </a:lvl1pPr>
          </a:lstStyle>
          <a:p>
            <a:pPr lvl="0"/>
            <a:r>
              <a:rPr dirty="0" sz="1600" lang="en-US"/>
              <a:t>2-</a:t>
            </a:r>
            <a:fld id="{6FB4FC82-C793-4410-817F-D8BC0BBDC2E9}" type="slidenum">
              <a:rPr sz="1600" lang="en-US" smtClean="0"/>
              <a:pPr lvl="0"/>
              <a:t>‹#›</a:t>
            </a:fld>
            <a:endParaRPr dirty="0" sz="1600"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Lst>
  <p:transition>
    <p:zoom/>
  </p:transition>
  <p:hf dt="1" ftr="1" hdr="0" sldNum="1"/>
  <p:txStyles>
    <p:titleStyle>
      <a:lvl1pPr algn="l" eaLnBrk="0" fontAlgn="base" hangingPunct="0" rtl="0">
        <a:spcBef>
          <a:spcPct val="0"/>
        </a:spcBef>
        <a:spcAft>
          <a:spcPct val="0"/>
        </a:spcAft>
        <a:defRPr sz="4400">
          <a:solidFill>
            <a:schemeClr val="tx1"/>
          </a:solidFill>
          <a:latin typeface="+mj-lt"/>
          <a:ea typeface="+mj-ea"/>
          <a:cs typeface="+mj-cs"/>
        </a:defRPr>
      </a:lvl1pPr>
      <a:lvl2pPr algn="l" eaLnBrk="0" fontAlgn="base" hangingPunct="0" rtl="0">
        <a:spcBef>
          <a:spcPct val="0"/>
        </a:spcBef>
        <a:spcAft>
          <a:spcPct val="0"/>
        </a:spcAft>
        <a:defRPr sz="4400">
          <a:solidFill>
            <a:schemeClr val="tx1"/>
          </a:solidFill>
          <a:latin typeface="Arial" charset="0"/>
          <a:cs typeface="Arial" charset="0"/>
        </a:defRPr>
      </a:lvl2pPr>
      <a:lvl3pPr algn="l" eaLnBrk="0" fontAlgn="base" hangingPunct="0" rtl="0">
        <a:spcBef>
          <a:spcPct val="0"/>
        </a:spcBef>
        <a:spcAft>
          <a:spcPct val="0"/>
        </a:spcAft>
        <a:defRPr sz="4400">
          <a:solidFill>
            <a:schemeClr val="tx1"/>
          </a:solidFill>
          <a:latin typeface="Arial" charset="0"/>
          <a:cs typeface="Arial" charset="0"/>
        </a:defRPr>
      </a:lvl3pPr>
      <a:lvl4pPr algn="l" eaLnBrk="0" fontAlgn="base" hangingPunct="0" rtl="0">
        <a:spcBef>
          <a:spcPct val="0"/>
        </a:spcBef>
        <a:spcAft>
          <a:spcPct val="0"/>
        </a:spcAft>
        <a:defRPr sz="4400">
          <a:solidFill>
            <a:schemeClr val="tx1"/>
          </a:solidFill>
          <a:latin typeface="Arial" charset="0"/>
          <a:cs typeface="Arial" charset="0"/>
        </a:defRPr>
      </a:lvl4pPr>
      <a:lvl5pPr algn="l" eaLnBrk="0" fontAlgn="base" hangingPunct="0" rtl="0">
        <a:spcBef>
          <a:spcPct val="0"/>
        </a:spcBef>
        <a:spcAft>
          <a:spcPct val="0"/>
        </a:spcAft>
        <a:defRPr sz="4400">
          <a:solidFill>
            <a:schemeClr val="tx1"/>
          </a:solidFill>
          <a:latin typeface="Arial" charset="0"/>
          <a:cs typeface="Arial" charset="0"/>
        </a:defRPr>
      </a:lvl5pPr>
      <a:lvl6pPr algn="l" fontAlgn="base" marL="457200" rtl="0">
        <a:spcBef>
          <a:spcPct val="0"/>
        </a:spcBef>
        <a:spcAft>
          <a:spcPct val="0"/>
        </a:spcAft>
        <a:defRPr sz="4400">
          <a:solidFill>
            <a:schemeClr val="tx1"/>
          </a:solidFill>
          <a:latin typeface="Arial" charset="0"/>
          <a:cs typeface="Arial" charset="0"/>
        </a:defRPr>
      </a:lvl6pPr>
      <a:lvl7pPr algn="l" fontAlgn="base" marL="914400" rtl="0">
        <a:spcBef>
          <a:spcPct val="0"/>
        </a:spcBef>
        <a:spcAft>
          <a:spcPct val="0"/>
        </a:spcAft>
        <a:defRPr sz="4400">
          <a:solidFill>
            <a:schemeClr val="tx1"/>
          </a:solidFill>
          <a:latin typeface="Arial" charset="0"/>
          <a:cs typeface="Arial" charset="0"/>
        </a:defRPr>
      </a:lvl7pPr>
      <a:lvl8pPr algn="l" fontAlgn="base" marL="1371600" rtl="0">
        <a:spcBef>
          <a:spcPct val="0"/>
        </a:spcBef>
        <a:spcAft>
          <a:spcPct val="0"/>
        </a:spcAft>
        <a:defRPr sz="4400">
          <a:solidFill>
            <a:schemeClr val="tx1"/>
          </a:solidFill>
          <a:latin typeface="Arial" charset="0"/>
          <a:cs typeface="Arial" charset="0"/>
        </a:defRPr>
      </a:lvl8pPr>
      <a:lvl9pPr algn="l" fontAlgn="base" marL="1828800" rtl="0">
        <a:spcBef>
          <a:spcPct val="0"/>
        </a:spcBef>
        <a:spcAft>
          <a:spcPct val="0"/>
        </a:spcAft>
        <a:defRPr sz="4400">
          <a:solidFill>
            <a:schemeClr val="tx1"/>
          </a:solidFill>
          <a:latin typeface="Arial" charset="0"/>
          <a:cs typeface="Arial" charset="0"/>
        </a:defRPr>
      </a:lvl9pPr>
    </p:titleStyle>
    <p:bodyStyle>
      <a:lvl1pPr algn="l" eaLnBrk="0" fontAlgn="base" hangingPunct="0" indent="-342900" marL="342900" rtl="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algn="l" eaLnBrk="0" fontAlgn="base" hangingPunct="0" indent="-285750" marL="742950" rtl="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algn="l" eaLnBrk="0" fontAlgn="base" hangingPunct="0" indent="-228600" marL="1143000" rtl="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algn="l" eaLnBrk="0" fontAlgn="base" hangingPunct="0" indent="-228600" marL="1600200" rtl="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algn="l" eaLnBrk="0" fontAlgn="base" hangingPunct="0" indent="-228600" marL="2057400" rtl="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algn="l" fontAlgn="base" indent="-228600" marL="2514600" rtl="0">
        <a:spcBef>
          <a:spcPct val="20000"/>
        </a:spcBef>
        <a:spcAft>
          <a:spcPct val="0"/>
        </a:spcAft>
        <a:buClr>
          <a:schemeClr val="bg2"/>
        </a:buClr>
        <a:buFont typeface="Wingdings" pitchFamily="2" charset="2"/>
        <a:buChar char="§"/>
        <a:defRPr sz="2000">
          <a:solidFill>
            <a:schemeClr val="tx1"/>
          </a:solidFill>
          <a:latin typeface="+mn-lt"/>
          <a:cs typeface="+mn-cs"/>
        </a:defRPr>
      </a:lvl6pPr>
      <a:lvl7pPr algn="l" fontAlgn="base" indent="-228600" marL="2971800" rtl="0">
        <a:spcBef>
          <a:spcPct val="20000"/>
        </a:spcBef>
        <a:spcAft>
          <a:spcPct val="0"/>
        </a:spcAft>
        <a:buClr>
          <a:schemeClr val="bg2"/>
        </a:buClr>
        <a:buFont typeface="Wingdings" pitchFamily="2" charset="2"/>
        <a:buChar char="§"/>
        <a:defRPr sz="2000">
          <a:solidFill>
            <a:schemeClr val="tx1"/>
          </a:solidFill>
          <a:latin typeface="+mn-lt"/>
          <a:cs typeface="+mn-cs"/>
        </a:defRPr>
      </a:lvl7pPr>
      <a:lvl8pPr algn="l" fontAlgn="base" indent="-228600" marL="3429000" rtl="0">
        <a:spcBef>
          <a:spcPct val="20000"/>
        </a:spcBef>
        <a:spcAft>
          <a:spcPct val="0"/>
        </a:spcAft>
        <a:buClr>
          <a:schemeClr val="bg2"/>
        </a:buClr>
        <a:buFont typeface="Wingdings" pitchFamily="2" charset="2"/>
        <a:buChar char="§"/>
        <a:defRPr sz="2000">
          <a:solidFill>
            <a:schemeClr val="tx1"/>
          </a:solidFill>
          <a:latin typeface="+mn-lt"/>
          <a:cs typeface="+mn-cs"/>
        </a:defRPr>
      </a:lvl8pPr>
      <a:lvl9pPr algn="l" fontAlgn="base" indent="-228600" marL="3886200" rtl="0">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3" name="Rectangle 3"/>
          <p:cNvSpPr>
            <a:spLocks noGrp="1" noChangeArrowheads="1"/>
          </p:cNvSpPr>
          <p:nvPr>
            <p:ph type="subTitle" idx="1"/>
          </p:nvPr>
        </p:nvSpPr>
        <p:spPr>
          <a:xfrm>
            <a:off x="990600" y="4495800"/>
            <a:ext cx="7086600" cy="1752600"/>
          </a:xfrm>
        </p:spPr>
        <p:txBody>
          <a:bodyPr/>
          <a:p>
            <a:pPr eaLnBrk="1" hangingPunct="1"/>
            <a:r>
              <a:rPr altLang="en-US" b="1" dirty="0" sz="3600" lang="en-US"/>
              <a:t>Chapter 2 </a:t>
            </a:r>
          </a:p>
          <a:p>
            <a:pPr eaLnBrk="1" hangingPunct="1"/>
            <a:r>
              <a:rPr altLang="en-US" b="1" dirty="0" sz="3600" lang="en-US"/>
              <a:t>The Origins of Software</a:t>
            </a:r>
          </a:p>
        </p:txBody>
      </p:sp>
      <p:sp>
        <p:nvSpPr>
          <p:cNvPr id="1048594" name="Rectangle 8"/>
          <p:cNvSpPr>
            <a:spLocks noChangeArrowheads="1"/>
          </p:cNvSpPr>
          <p:nvPr/>
        </p:nvSpPr>
        <p:spPr bwMode="auto">
          <a:xfrm>
            <a:off x="914400" y="685800"/>
            <a:ext cx="7467600" cy="3429000"/>
          </a:xfrm>
          <a:prstGeom prst="rect"/>
          <a:noFill/>
          <a:ln>
            <a:noFill/>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75000"/>
              </a:lnSpc>
            </a:pPr>
            <a:endParaRPr altLang="en-US" b="1" dirty="0" sz="4000" lang="en-US">
              <a:solidFill>
                <a:schemeClr val="tx2"/>
              </a:solidFill>
            </a:endParaRPr>
          </a:p>
          <a:p>
            <a:pPr algn="ctr" eaLnBrk="1" hangingPunct="1">
              <a:lnSpc>
                <a:spcPct val="75000"/>
              </a:lnSpc>
            </a:pPr>
            <a:endParaRPr altLang="en-US" b="1" dirty="0" sz="4000" lang="en-US">
              <a:solidFill>
                <a:schemeClr val="tx2"/>
              </a:solidFill>
            </a:endParaRPr>
          </a:p>
          <a:p>
            <a:pPr algn="ctr" eaLnBrk="1" hangingPunct="1"/>
            <a:r>
              <a:rPr altLang="en-US" b="1" dirty="0" sz="4000" lang="en-US">
                <a:solidFill>
                  <a:schemeClr val="tx2"/>
                </a:solidFill>
              </a:rPr>
              <a:t>Modern Systems Analysis</a:t>
            </a:r>
            <a:br>
              <a:rPr altLang="en-US" b="1" dirty="0" sz="4000" lang="en-US">
                <a:solidFill>
                  <a:schemeClr val="tx2"/>
                </a:solidFill>
              </a:rPr>
            </a:br>
            <a:r>
              <a:rPr altLang="en-US" b="1" dirty="0" sz="4000" lang="en-US">
                <a:solidFill>
                  <a:schemeClr val="tx2"/>
                </a:solidFill>
              </a:rPr>
              <a:t>and Design</a:t>
            </a:r>
            <a:br>
              <a:rPr altLang="en-US" b="1" dirty="0" sz="4000" lang="en-US">
                <a:solidFill>
                  <a:schemeClr val="tx2"/>
                </a:solidFill>
              </a:rPr>
            </a:br>
            <a:r>
              <a:rPr altLang="en-US" b="1" dirty="0" sz="2400" lang="en-US">
                <a:solidFill>
                  <a:schemeClr val="tx2"/>
                </a:solidFill>
              </a:rPr>
              <a:t>Eighth Edition</a:t>
            </a:r>
            <a:r>
              <a:rPr altLang="en-US" b="1" sz="2400" lang="en-US">
                <a:solidFill>
                  <a:schemeClr val="tx2"/>
                </a:solidFill>
              </a:rPr>
              <a:t>, Global </a:t>
            </a:r>
            <a:r>
              <a:rPr altLang="en-US" b="1" dirty="0" sz="2400" lang="en-US">
                <a:solidFill>
                  <a:schemeClr val="tx2"/>
                </a:solidFill>
              </a:rPr>
              <a:t>Edition </a:t>
            </a:r>
            <a:br>
              <a:rPr altLang="en-US" b="1" dirty="0" sz="4000" lang="en-US">
                <a:solidFill>
                  <a:schemeClr val="tx2"/>
                </a:solidFill>
              </a:rPr>
            </a:br>
            <a:br>
              <a:rPr altLang="en-US" b="1" dirty="0" sz="4000" lang="en-US">
                <a:solidFill>
                  <a:schemeClr val="tx2"/>
                </a:solidFill>
              </a:rPr>
            </a:br>
            <a:r>
              <a:rPr altLang="en-US" b="1" dirty="0" sz="2800" lang="en-US">
                <a:solidFill>
                  <a:schemeClr val="tx2"/>
                </a:solidFill>
              </a:rPr>
              <a:t>Joseph S. Valacich</a:t>
            </a:r>
            <a:br>
              <a:rPr altLang="en-US" b="1" dirty="0" sz="2800" lang="en-US">
                <a:solidFill>
                  <a:schemeClr val="tx2"/>
                </a:solidFill>
              </a:rPr>
            </a:br>
            <a:r>
              <a:rPr altLang="en-US" b="1" dirty="0" sz="2800" lang="en-US">
                <a:solidFill>
                  <a:schemeClr val="tx2"/>
                </a:solidFill>
              </a:rPr>
              <a:t>Joey F. George</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41" name="Rectangle 2"/>
          <p:cNvSpPr>
            <a:spLocks noGrp="1" noChangeArrowheads="1"/>
          </p:cNvSpPr>
          <p:nvPr>
            <p:ph type="title"/>
          </p:nvPr>
        </p:nvSpPr>
        <p:spPr>
          <a:xfrm>
            <a:off x="457200" y="152400"/>
            <a:ext cx="8305800" cy="1143000"/>
          </a:xfrm>
        </p:spPr>
        <p:txBody>
          <a:bodyPr/>
          <a:p>
            <a:pPr eaLnBrk="1" hangingPunct="1"/>
            <a:r>
              <a:rPr altLang="en-US" lang="en-US"/>
              <a:t>Sources of Software (Cont.)</a:t>
            </a:r>
          </a:p>
        </p:txBody>
      </p:sp>
      <p:pic>
        <p:nvPicPr>
          <p:cNvPr id="2097153" name="Picture 1"/>
          <p:cNvPicPr>
            <a:picLocks noChangeAspect="1"/>
          </p:cNvPicPr>
          <p:nvPr/>
        </p:nvPicPr>
        <p:blipFill>
          <a:blip xmlns:r="http://schemas.openxmlformats.org/officeDocument/2006/relationships" r:embed="rId1" cstate="print"/>
          <a:stretch>
            <a:fillRect/>
          </a:stretch>
        </p:blipFill>
        <p:spPr>
          <a:xfrm>
            <a:off x="1042987" y="1143000"/>
            <a:ext cx="7134225" cy="4910339"/>
          </a:xfrm>
          <a:prstGeom prst="rect"/>
        </p:spPr>
      </p:pic>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45" name="Rectangle 2"/>
          <p:cNvSpPr>
            <a:spLocks noGrp="1" noChangeArrowheads="1"/>
          </p:cNvSpPr>
          <p:nvPr>
            <p:ph type="title"/>
          </p:nvPr>
        </p:nvSpPr>
        <p:spPr/>
        <p:txBody>
          <a:bodyPr/>
          <a:p>
            <a:pPr eaLnBrk="1" hangingPunct="1"/>
            <a:r>
              <a:rPr altLang="en-US" sz="4000" lang="en-US"/>
              <a:t>Information Technology (IT) Services Firms</a:t>
            </a:r>
          </a:p>
        </p:txBody>
      </p:sp>
      <p:sp>
        <p:nvSpPr>
          <p:cNvPr id="1048646" name="Rectangle 3"/>
          <p:cNvSpPr>
            <a:spLocks noGrp="1" noChangeArrowheads="1"/>
          </p:cNvSpPr>
          <p:nvPr>
            <p:ph type="body" idx="1"/>
          </p:nvPr>
        </p:nvSpPr>
        <p:spPr/>
        <p:txBody>
          <a:bodyPr/>
          <a:p>
            <a:pPr eaLnBrk="1" hangingPunct="1"/>
            <a:r>
              <a:rPr altLang="en-US" dirty="0" lang="en-US"/>
              <a:t>Help companies develop custom information systems for internal use</a:t>
            </a:r>
          </a:p>
          <a:p>
            <a:pPr eaLnBrk="1" hangingPunct="1"/>
            <a:r>
              <a:rPr altLang="en-US" dirty="0" lang="en-US"/>
              <a:t>Develop, host, and run applications for customers</a:t>
            </a:r>
          </a:p>
          <a:p>
            <a:pPr eaLnBrk="1" hangingPunct="1"/>
            <a:r>
              <a:rPr altLang="en-US" dirty="0" lang="en-US"/>
              <a:t>Provide other services (management, accounting, auditing, financial)</a:t>
            </a: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50" name="Rectangle 2"/>
          <p:cNvSpPr>
            <a:spLocks noGrp="1" noChangeArrowheads="1"/>
          </p:cNvSpPr>
          <p:nvPr>
            <p:ph type="title"/>
          </p:nvPr>
        </p:nvSpPr>
        <p:spPr/>
        <p:txBody>
          <a:bodyPr/>
          <a:p>
            <a:pPr eaLnBrk="1" hangingPunct="1"/>
            <a:r>
              <a:rPr altLang="en-US" lang="en-US"/>
              <a:t>Packaged Software Producers</a:t>
            </a:r>
          </a:p>
        </p:txBody>
      </p:sp>
      <p:sp>
        <p:nvSpPr>
          <p:cNvPr id="1048651" name="Rectangle 3"/>
          <p:cNvSpPr>
            <a:spLocks noGrp="1" noChangeArrowheads="1"/>
          </p:cNvSpPr>
          <p:nvPr>
            <p:ph type="body" idx="1"/>
          </p:nvPr>
        </p:nvSpPr>
        <p:spPr/>
        <p:txBody>
          <a:bodyPr/>
          <a:p>
            <a:pPr eaLnBrk="1" hangingPunct="1"/>
            <a:r>
              <a:rPr altLang="en-US" sz="3600" lang="en-US"/>
              <a:t>Serve many market segments</a:t>
            </a:r>
          </a:p>
          <a:p>
            <a:pPr eaLnBrk="1" hangingPunct="1"/>
            <a:r>
              <a:rPr altLang="en-US" sz="3600" lang="en-US"/>
              <a:t>Provide software ranging from broad-based packages (i.e. general ledger) to niche packages (i.e. day care management) </a:t>
            </a:r>
          </a:p>
          <a:p>
            <a:pPr eaLnBrk="1" hangingPunct="1"/>
            <a:r>
              <a:rPr altLang="en-US" sz="3600" lang="en-US"/>
              <a:t>Pre-packaged, off-the-shelf software</a:t>
            </a:r>
          </a:p>
          <a:p>
            <a:pPr eaLnBrk="1" hangingPunct="1"/>
            <a:endParaRPr altLang="en-US" sz="3600" lang="en-US"/>
          </a:p>
          <a:p>
            <a:pPr eaLnBrk="1" hangingPunct="1">
              <a:buFont typeface="Wingdings" panose="05000000000000000000" pitchFamily="2" charset="2"/>
              <a:buNone/>
            </a:pPr>
            <a:endParaRPr altLang="en-US" lang="en-US"/>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55" name="Rectangle 2"/>
          <p:cNvSpPr>
            <a:spLocks noGrp="1" noChangeArrowheads="1"/>
          </p:cNvSpPr>
          <p:nvPr>
            <p:ph type="title"/>
          </p:nvPr>
        </p:nvSpPr>
        <p:spPr/>
        <p:txBody>
          <a:bodyPr/>
          <a:p>
            <a:pPr eaLnBrk="1" hangingPunct="1"/>
            <a:r>
              <a:rPr altLang="en-US" sz="4000" lang="en-US"/>
              <a:t>Packaged Software Producers (Cont.)</a:t>
            </a:r>
          </a:p>
        </p:txBody>
      </p:sp>
      <p:sp>
        <p:nvSpPr>
          <p:cNvPr id="1048656" name="Rectangle 3"/>
          <p:cNvSpPr>
            <a:spLocks noGrp="1" noChangeArrowheads="1"/>
          </p:cNvSpPr>
          <p:nvPr>
            <p:ph type="body" idx="1"/>
          </p:nvPr>
        </p:nvSpPr>
        <p:spPr/>
        <p:txBody>
          <a:bodyPr/>
          <a:p>
            <a:pPr eaLnBrk="1" hangingPunct="1"/>
            <a:r>
              <a:rPr altLang="en-US" sz="3000" lang="en-US"/>
              <a:t>Software runs on all size computers, from microcomputers to large mainframes.</a:t>
            </a:r>
          </a:p>
          <a:p>
            <a:pPr eaLnBrk="1" hangingPunct="1"/>
            <a:r>
              <a:rPr altLang="en-US" sz="3000" lang="en-US"/>
              <a:t>Prepackaged software is off-the-shelf, turnkey software (i.e. not customizable).</a:t>
            </a:r>
          </a:p>
          <a:p>
            <a:pPr eaLnBrk="1" hangingPunct="1"/>
            <a:r>
              <a:rPr altLang="en-US" sz="3000" lang="en-US"/>
              <a:t>Off-the-shelf software, at best, meets 70% of organizations’ needs.</a:t>
            </a:r>
          </a:p>
          <a:p>
            <a:pPr eaLnBrk="1" hangingPunct="1">
              <a:buFont typeface="Wingdings" panose="05000000000000000000" pitchFamily="2" charset="2"/>
              <a:buNone/>
            </a:pPr>
            <a:endParaRPr altLang="en-US" lang="en-US"/>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60" name="Rectangle 2"/>
          <p:cNvSpPr>
            <a:spLocks noGrp="1" noChangeArrowheads="1"/>
          </p:cNvSpPr>
          <p:nvPr>
            <p:ph type="title"/>
          </p:nvPr>
        </p:nvSpPr>
        <p:spPr>
          <a:xfrm>
            <a:off x="457200" y="228600"/>
            <a:ext cx="8229600" cy="1371600"/>
          </a:xfrm>
        </p:spPr>
        <p:txBody>
          <a:bodyPr/>
          <a:p>
            <a:pPr eaLnBrk="1" hangingPunct="1"/>
            <a:r>
              <a:rPr altLang="en-US" dirty="0" lang="en-US"/>
              <a:t>Prepackaged Software</a:t>
            </a:r>
          </a:p>
        </p:txBody>
      </p:sp>
      <p:sp>
        <p:nvSpPr>
          <p:cNvPr id="1048661" name="Text Box 9"/>
          <p:cNvSpPr txBox="1">
            <a:spLocks noChangeArrowheads="1"/>
          </p:cNvSpPr>
          <p:nvPr/>
        </p:nvSpPr>
        <p:spPr bwMode="auto">
          <a:xfrm>
            <a:off x="1524000" y="5638800"/>
            <a:ext cx="5485541" cy="615553"/>
          </a:xfrm>
          <a:prstGeom prst="rect"/>
          <a:no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2-2 </a:t>
            </a:r>
            <a:r>
              <a:rPr dirty="0" lang="en-US"/>
              <a:t>A document created in Microsoft’s Word </a:t>
            </a:r>
          </a:p>
          <a:p>
            <a:pPr eaLnBrk="1" hangingPunct="1"/>
            <a:r>
              <a:rPr altLang="en-US" dirty="0" sz="1600" lang="en-US"/>
              <a:t>(</a:t>
            </a:r>
            <a:r>
              <a:rPr altLang="en-US" dirty="0" sz="1600" i="1" lang="en-US"/>
              <a:t>Source: </a:t>
            </a:r>
            <a:r>
              <a:rPr altLang="en-US" dirty="0" sz="1600" lang="en-US"/>
              <a:t>Microsoft Corporation.)</a:t>
            </a:r>
          </a:p>
        </p:txBody>
      </p:sp>
      <p:pic>
        <p:nvPicPr>
          <p:cNvPr id="2097154" name="Picture 1"/>
          <p:cNvPicPr>
            <a:picLocks noChangeAspect="1"/>
          </p:cNvPicPr>
          <p:nvPr/>
        </p:nvPicPr>
        <p:blipFill>
          <a:blip xmlns:r="http://schemas.openxmlformats.org/officeDocument/2006/relationships" r:embed="rId1" cstate="print"/>
          <a:stretch>
            <a:fillRect/>
          </a:stretch>
        </p:blipFill>
        <p:spPr>
          <a:xfrm>
            <a:off x="1524000" y="1295399"/>
            <a:ext cx="6172200" cy="4372287"/>
          </a:xfrm>
          <a:prstGeom prst="rect"/>
        </p:spPr>
      </p:pic>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65" name="Rectangle 2"/>
          <p:cNvSpPr>
            <a:spLocks noGrp="1" noChangeArrowheads="1"/>
          </p:cNvSpPr>
          <p:nvPr>
            <p:ph type="title"/>
          </p:nvPr>
        </p:nvSpPr>
        <p:spPr/>
        <p:txBody>
          <a:bodyPr/>
          <a:p>
            <a:pPr eaLnBrk="1" hangingPunct="1"/>
            <a:r>
              <a:rPr altLang="en-US" lang="en-US"/>
              <a:t>Enterprise Solutions Software</a:t>
            </a:r>
          </a:p>
        </p:txBody>
      </p:sp>
      <p:sp>
        <p:nvSpPr>
          <p:cNvPr id="1048666" name="Rectangle 3"/>
          <p:cNvSpPr>
            <a:spLocks noGrp="1" noChangeArrowheads="1"/>
          </p:cNvSpPr>
          <p:nvPr>
            <p:ph type="body" idx="1"/>
          </p:nvPr>
        </p:nvSpPr>
        <p:spPr/>
        <p:txBody>
          <a:bodyPr/>
          <a:p>
            <a:pPr eaLnBrk="1" hangingPunct="1"/>
            <a:r>
              <a:rPr altLang="en-US" b="1" sz="2800" i="1" lang="en-US"/>
              <a:t>Enterprise Resource Planning (ERP)</a:t>
            </a:r>
            <a:r>
              <a:rPr altLang="en-US" sz="2800" lang="en-US"/>
              <a:t>  systems integrate individual traditional business functions into modules enabling a single seamless transaction to cut across functional boundaries.</a:t>
            </a:r>
          </a:p>
          <a:p>
            <a:pPr eaLnBrk="1" hangingPunct="1"/>
            <a:r>
              <a:rPr altLang="en-US" sz="2800" lang="en-US"/>
              <a:t>SAP AG is the leading vendor of ERP systems.</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70" name="Rectangle 2"/>
          <p:cNvSpPr>
            <a:spLocks noGrp="1" noChangeArrowheads="1"/>
          </p:cNvSpPr>
          <p:nvPr>
            <p:ph type="title"/>
          </p:nvPr>
        </p:nvSpPr>
        <p:spPr>
          <a:xfrm>
            <a:off x="457200" y="152400"/>
            <a:ext cx="8229600" cy="1371600"/>
          </a:xfrm>
        </p:spPr>
        <p:txBody>
          <a:bodyPr/>
          <a:p>
            <a:pPr eaLnBrk="1" hangingPunct="1"/>
            <a:r>
              <a:rPr altLang="en-US" sz="3600" lang="en-US"/>
              <a:t>Enterprise Solutions Software (Cont.)</a:t>
            </a:r>
          </a:p>
        </p:txBody>
      </p:sp>
      <p:sp>
        <p:nvSpPr>
          <p:cNvPr id="1048671" name="Text Box 9"/>
          <p:cNvSpPr txBox="1">
            <a:spLocks noChangeArrowheads="1"/>
          </p:cNvSpPr>
          <p:nvPr/>
        </p:nvSpPr>
        <p:spPr bwMode="auto">
          <a:xfrm>
            <a:off x="152400" y="5638800"/>
            <a:ext cx="8763000" cy="800219"/>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2-3 </a:t>
            </a:r>
            <a:r>
              <a:rPr altLang="en-US" dirty="0" sz="1600" lang="en-US"/>
              <a:t>SAP’s Business ByDesign, a product designed for medium sized companies.</a:t>
            </a:r>
          </a:p>
          <a:p>
            <a:r>
              <a:rPr altLang="en-US" dirty="0" sz="1400" lang="en-US"/>
              <a:t>(</a:t>
            </a:r>
            <a:r>
              <a:rPr altLang="en-US" dirty="0" sz="1400" i="1" lang="en-US"/>
              <a:t>Source: </a:t>
            </a:r>
            <a:r>
              <a:rPr dirty="0" sz="1400" lang="en-US"/>
              <a:t>www.sap.com/usa/solutions/Sme/Businessbydesign/Flash/bsm/A1S.html. © Copyright SAP AG. All rights reserved.)</a:t>
            </a:r>
            <a:endParaRPr altLang="en-US" dirty="0" sz="1600" lang="en-US"/>
          </a:p>
        </p:txBody>
      </p:sp>
      <p:pic>
        <p:nvPicPr>
          <p:cNvPr id="2097155" name="Picture 1"/>
          <p:cNvPicPr>
            <a:picLocks noChangeAspect="1"/>
          </p:cNvPicPr>
          <p:nvPr/>
        </p:nvPicPr>
        <p:blipFill>
          <a:blip xmlns:r="http://schemas.openxmlformats.org/officeDocument/2006/relationships" r:embed="rId1" cstate="print"/>
          <a:stretch>
            <a:fillRect/>
          </a:stretch>
        </p:blipFill>
        <p:spPr>
          <a:xfrm>
            <a:off x="1420501" y="1219200"/>
            <a:ext cx="5894699" cy="4419600"/>
          </a:xfrm>
          <a:prstGeom prst="rect"/>
        </p:spPr>
      </p:pic>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75" name="Rectangle 2"/>
          <p:cNvSpPr>
            <a:spLocks noGrp="1" noChangeArrowheads="1"/>
          </p:cNvSpPr>
          <p:nvPr>
            <p:ph type="title"/>
          </p:nvPr>
        </p:nvSpPr>
        <p:spPr/>
        <p:txBody>
          <a:bodyPr/>
          <a:p>
            <a:pPr eaLnBrk="1" hangingPunct="1"/>
            <a:r>
              <a:rPr altLang="en-US" sz="4000" lang="en-US"/>
              <a:t>Cloud Computing</a:t>
            </a:r>
          </a:p>
        </p:txBody>
      </p:sp>
      <p:sp>
        <p:nvSpPr>
          <p:cNvPr id="1048676" name="Rectangle 3"/>
          <p:cNvSpPr>
            <a:spLocks noGrp="1" noChangeArrowheads="1"/>
          </p:cNvSpPr>
          <p:nvPr>
            <p:ph type="body" idx="1"/>
          </p:nvPr>
        </p:nvSpPr>
        <p:spPr>
          <a:xfrm>
            <a:off x="457200" y="1828800"/>
            <a:ext cx="8229600" cy="3886200"/>
          </a:xfrm>
        </p:spPr>
        <p:txBody>
          <a:bodyPr/>
          <a:p>
            <a:r>
              <a:rPr altLang="en-US" dirty="0" sz="3600" lang="en-US"/>
              <a:t>The provision of computing resources, including applications, over the Internet, so customers do not have to invest in the computing infrastructure needed to run and maintain the resources</a:t>
            </a:r>
          </a:p>
          <a:p>
            <a:r>
              <a:rPr altLang="en-US" dirty="0" sz="3600" lang="en-US"/>
              <a:t>Pay-per-use or monthly/yearly licenses</a:t>
            </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80" name="Rectangle 2"/>
          <p:cNvSpPr>
            <a:spLocks noGrp="1" noChangeArrowheads="1"/>
          </p:cNvSpPr>
          <p:nvPr>
            <p:ph type="title"/>
          </p:nvPr>
        </p:nvSpPr>
        <p:spPr/>
        <p:txBody>
          <a:bodyPr/>
          <a:p>
            <a:pPr eaLnBrk="1" hangingPunct="1"/>
            <a:r>
              <a:rPr altLang="en-US" sz="4000" lang="en-US"/>
              <a:t>Cloud Computing (Cont.)</a:t>
            </a:r>
          </a:p>
        </p:txBody>
      </p:sp>
      <p:sp>
        <p:nvSpPr>
          <p:cNvPr id="1048681" name="Content Placeholder 2"/>
          <p:cNvSpPr>
            <a:spLocks noGrp="1"/>
          </p:cNvSpPr>
          <p:nvPr>
            <p:ph idx="1"/>
          </p:nvPr>
        </p:nvSpPr>
        <p:spPr>
          <a:xfrm>
            <a:off x="381000" y="1600200"/>
            <a:ext cx="8229600" cy="3886200"/>
          </a:xfrm>
        </p:spPr>
        <p:txBody>
          <a:bodyPr/>
          <a:p>
            <a:r>
              <a:rPr altLang="en-US" dirty="0" lang="en-US"/>
              <a:t>Examples: </a:t>
            </a:r>
          </a:p>
          <a:p>
            <a:pPr lvl="1"/>
            <a:r>
              <a:rPr altLang="en-US" dirty="0" lang="en-US"/>
              <a:t>Google Apps– for sharing documents, spreadsheets, and presentations</a:t>
            </a:r>
          </a:p>
          <a:p>
            <a:pPr lvl="1"/>
            <a:r>
              <a:rPr altLang="en-US" dirty="0" lang="en-US"/>
              <a:t>Salesforce.com – online customer relationship management (CRM) software</a:t>
            </a:r>
          </a:p>
          <a:p>
            <a:pPr lvl="2"/>
            <a:r>
              <a:rPr altLang="en-US" dirty="0" lang="en-US"/>
              <a:t>An example of software as a service (SaaS)</a:t>
            </a:r>
          </a:p>
          <a:p>
            <a:pPr lvl="1"/>
            <a:r>
              <a:rPr altLang="en-US" dirty="0" lang="en-US"/>
              <a:t>Microsoft Azure platform</a:t>
            </a:r>
          </a:p>
          <a:p>
            <a:pPr lvl="1"/>
            <a:r>
              <a:rPr altLang="en-US" dirty="0" lang="en-US"/>
              <a:t>Amazon.com cloud infrastructure and services</a:t>
            </a:r>
          </a:p>
          <a:p>
            <a:pPr lvl="2"/>
            <a:r>
              <a:rPr altLang="en-US" dirty="0" lang="en-US"/>
              <a:t>An example of hardware as a service (</a:t>
            </a:r>
            <a:r>
              <a:rPr altLang="en-US" dirty="0" lang="en-US" err="1"/>
              <a:t>HaaS</a:t>
            </a:r>
            <a:r>
              <a:rPr altLang="en-US" dirty="0" lang="en-US"/>
              <a:t>)</a:t>
            </a:r>
          </a:p>
          <a:p>
            <a:endParaRPr altLang="en-US" dirty="0" lang="en-US"/>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85" name="Rectangle 2"/>
          <p:cNvSpPr>
            <a:spLocks noGrp="1" noChangeArrowheads="1"/>
          </p:cNvSpPr>
          <p:nvPr>
            <p:ph type="title"/>
          </p:nvPr>
        </p:nvSpPr>
        <p:spPr>
          <a:xfrm>
            <a:off x="457200" y="76200"/>
            <a:ext cx="8229600" cy="1371600"/>
          </a:xfrm>
        </p:spPr>
        <p:txBody>
          <a:bodyPr/>
          <a:p>
            <a:pPr eaLnBrk="1" hangingPunct="1"/>
            <a:r>
              <a:rPr altLang="en-US" sz="4000" lang="en-US"/>
              <a:t>Cloud Computing (Cont.)</a:t>
            </a:r>
          </a:p>
        </p:txBody>
      </p:sp>
      <p:sp>
        <p:nvSpPr>
          <p:cNvPr id="1048686" name="Content Placeholder 2"/>
          <p:cNvSpPr>
            <a:spLocks noGrp="1"/>
          </p:cNvSpPr>
          <p:nvPr>
            <p:ph idx="1"/>
          </p:nvPr>
        </p:nvSpPr>
        <p:spPr>
          <a:xfrm>
            <a:off x="381000" y="1143000"/>
            <a:ext cx="8458200" cy="3886200"/>
          </a:xfrm>
        </p:spPr>
        <p:txBody>
          <a:bodyPr/>
          <a:p>
            <a:r>
              <a:rPr altLang="en-US" dirty="0" lang="en-US"/>
              <a:t>Heavy growth predicted</a:t>
            </a:r>
          </a:p>
          <a:p>
            <a:r>
              <a:rPr altLang="en-US" dirty="0" lang="en-US"/>
              <a:t>Benefits: </a:t>
            </a:r>
          </a:p>
          <a:p>
            <a:pPr lvl="1"/>
            <a:r>
              <a:rPr altLang="en-US" dirty="0" lang="en-US"/>
              <a:t>Frees company of internal IT staff requirements</a:t>
            </a:r>
          </a:p>
          <a:p>
            <a:pPr lvl="1"/>
            <a:r>
              <a:rPr altLang="en-US" dirty="0" lang="en-US"/>
              <a:t>Faster access to application than via internal development</a:t>
            </a:r>
          </a:p>
          <a:p>
            <a:pPr lvl="1"/>
            <a:r>
              <a:rPr altLang="en-US" dirty="0" lang="en-US"/>
              <a:t>Lower cost than internal development</a:t>
            </a:r>
          </a:p>
          <a:p>
            <a:r>
              <a:rPr altLang="en-US" dirty="0" lang="en-US"/>
              <a:t>Concerns</a:t>
            </a:r>
          </a:p>
          <a:p>
            <a:pPr lvl="1"/>
            <a:r>
              <a:rPr altLang="en-US" dirty="0" lang="en-US"/>
              <a:t>Security</a:t>
            </a:r>
          </a:p>
          <a:p>
            <a:pPr lvl="1"/>
            <a:r>
              <a:rPr altLang="en-US" dirty="0" lang="en-US"/>
              <a:t>Reliability</a:t>
            </a:r>
          </a:p>
          <a:p>
            <a:pPr lvl="1"/>
            <a:r>
              <a:rPr altLang="en-US" dirty="0" lang="en-US"/>
              <a:t>Regulation compliance </a:t>
            </a:r>
          </a:p>
          <a:p>
            <a:endParaRPr altLang="en-US" dirty="0" lang="en-US"/>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51" name=""/>
        <p:cNvGrpSpPr/>
        <p:nvPr/>
      </p:nvGrpSpPr>
      <p:grpSpPr>
        <a:xfrm>
          <a:off x="0" y="0"/>
          <a:ext cx="0" cy="0"/>
          <a:chOff x="0" y="0"/>
          <a:chExt cx="0" cy="0"/>
        </a:xfrm>
      </p:grpSpPr>
      <p:sp>
        <p:nvSpPr>
          <p:cNvPr id="1048600" name="Rectangle 2"/>
          <p:cNvSpPr>
            <a:spLocks noGrp="1" noChangeArrowheads="1"/>
          </p:cNvSpPr>
          <p:nvPr>
            <p:ph type="title"/>
          </p:nvPr>
        </p:nvSpPr>
        <p:spPr/>
        <p:txBody>
          <a:bodyPr/>
          <a:p>
            <a:pPr eaLnBrk="1" hangingPunct="1"/>
            <a:r>
              <a:rPr altLang="en-US" lang="en-US"/>
              <a:t>Learning Objectives</a:t>
            </a:r>
          </a:p>
        </p:txBody>
      </p:sp>
      <p:sp>
        <p:nvSpPr>
          <p:cNvPr id="1048601" name="Rectangle 3"/>
          <p:cNvSpPr>
            <a:spLocks noGrp="1" noChangeArrowheads="1"/>
          </p:cNvSpPr>
          <p:nvPr>
            <p:ph type="body" idx="1"/>
          </p:nvPr>
        </p:nvSpPr>
        <p:spPr/>
        <p:txBody>
          <a:bodyPr/>
          <a:p>
            <a:pPr eaLnBrk="1" hangingPunct="1">
              <a:lnSpc>
                <a:spcPct val="90000"/>
              </a:lnSpc>
              <a:buClr>
                <a:srgbClr val="BA2212"/>
              </a:buClr>
              <a:buFont typeface="Wingdings" panose="05000000000000000000" pitchFamily="2" charset="2"/>
              <a:buChar char="ü"/>
            </a:pPr>
            <a:r>
              <a:rPr altLang="en-US" sz="3600" lang="en-US"/>
              <a:t>Explain outsourcing.</a:t>
            </a:r>
          </a:p>
          <a:p>
            <a:pPr eaLnBrk="1" hangingPunct="1">
              <a:lnSpc>
                <a:spcPct val="90000"/>
              </a:lnSpc>
              <a:buClr>
                <a:srgbClr val="BA2212"/>
              </a:buClr>
              <a:buFont typeface="Wingdings" panose="05000000000000000000" pitchFamily="2" charset="2"/>
              <a:buChar char="ü"/>
            </a:pPr>
            <a:r>
              <a:rPr altLang="en-US" sz="3600" lang="en-US"/>
              <a:t>Describe six different sources of software.</a:t>
            </a:r>
          </a:p>
          <a:p>
            <a:pPr eaLnBrk="1" hangingPunct="1">
              <a:lnSpc>
                <a:spcPct val="90000"/>
              </a:lnSpc>
              <a:buClr>
                <a:srgbClr val="BA2212"/>
              </a:buClr>
              <a:buFont typeface="Wingdings" panose="05000000000000000000" pitchFamily="2" charset="2"/>
              <a:buChar char="ü"/>
            </a:pPr>
            <a:r>
              <a:rPr altLang="en-US" sz="3600" lang="en-US"/>
              <a:t>Discuss how to evaluate off-the-shelf software.</a:t>
            </a:r>
          </a:p>
          <a:p>
            <a:pPr eaLnBrk="1" hangingPunct="1">
              <a:lnSpc>
                <a:spcPct val="90000"/>
              </a:lnSpc>
              <a:buClr>
                <a:srgbClr val="BA2212"/>
              </a:buClr>
              <a:buFont typeface="Wingdings" panose="05000000000000000000" pitchFamily="2" charset="2"/>
              <a:buChar char="ü"/>
            </a:pPr>
            <a:r>
              <a:rPr altLang="en-US" sz="3600" lang="en-US"/>
              <a:t>Explain reuse and its role in software development.</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90" name="Rectangle 2"/>
          <p:cNvSpPr>
            <a:spLocks noGrp="1" noChangeArrowheads="1"/>
          </p:cNvSpPr>
          <p:nvPr>
            <p:ph type="title"/>
          </p:nvPr>
        </p:nvSpPr>
        <p:spPr>
          <a:xfrm>
            <a:off x="457200" y="304800"/>
            <a:ext cx="8229600" cy="1371600"/>
          </a:xfrm>
        </p:spPr>
        <p:txBody>
          <a:bodyPr/>
          <a:p>
            <a:pPr eaLnBrk="1" hangingPunct="1"/>
            <a:r>
              <a:rPr altLang="en-US" lang="en-US"/>
              <a:t>Open Source Software</a:t>
            </a:r>
          </a:p>
        </p:txBody>
      </p:sp>
      <p:sp>
        <p:nvSpPr>
          <p:cNvPr id="1048691" name="Rectangle 3"/>
          <p:cNvSpPr>
            <a:spLocks noGrp="1" noChangeArrowheads="1"/>
          </p:cNvSpPr>
          <p:nvPr>
            <p:ph type="body" idx="1"/>
          </p:nvPr>
        </p:nvSpPr>
        <p:spPr>
          <a:xfrm>
            <a:off x="457200" y="1447800"/>
            <a:ext cx="8229600" cy="4953000"/>
          </a:xfrm>
        </p:spPr>
        <p:txBody>
          <a:bodyPr>
            <a:normAutofit lnSpcReduction="10000"/>
          </a:bodyPr>
          <a:p>
            <a:pPr eaLnBrk="1" hangingPunct="1"/>
            <a:r>
              <a:rPr dirty="0" lang="en-US"/>
              <a:t>Freely available including source code</a:t>
            </a:r>
          </a:p>
          <a:p>
            <a:pPr eaLnBrk="1" hangingPunct="1"/>
            <a:r>
              <a:rPr dirty="0" lang="en-US"/>
              <a:t>Developed by a community of interested people</a:t>
            </a:r>
          </a:p>
          <a:p>
            <a:pPr eaLnBrk="1" hangingPunct="1"/>
            <a:r>
              <a:rPr dirty="0" lang="en-US"/>
              <a:t>Performs the same functions as commercial software</a:t>
            </a:r>
          </a:p>
          <a:p>
            <a:pPr eaLnBrk="1" hangingPunct="1"/>
            <a:r>
              <a:rPr dirty="0" lang="en-US"/>
              <a:t>Examples: Linux, </a:t>
            </a:r>
            <a:r>
              <a:rPr dirty="0" lang="en-US" err="1"/>
              <a:t>mySQL</a:t>
            </a:r>
            <a:r>
              <a:rPr dirty="0" lang="en-US"/>
              <a:t>, Firefox</a:t>
            </a:r>
          </a:p>
          <a:p>
            <a:pPr eaLnBrk="1" hangingPunct="1"/>
            <a:r>
              <a:rPr dirty="0" lang="en-US"/>
              <a:t>How to make money? </a:t>
            </a:r>
          </a:p>
          <a:p>
            <a:pPr eaLnBrk="1" hangingPunct="1" lvl="1"/>
            <a:r>
              <a:rPr dirty="0" lang="en-US"/>
              <a:t>Provide maintenance/services </a:t>
            </a:r>
          </a:p>
          <a:p>
            <a:pPr eaLnBrk="1" hangingPunct="1" lvl="1"/>
            <a:r>
              <a:rPr dirty="0" lang="en-US"/>
              <a:t>Sell a more featured version of the free software</a:t>
            </a:r>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95" name="Rectangle 2"/>
          <p:cNvSpPr>
            <a:spLocks noGrp="1" noChangeArrowheads="1"/>
          </p:cNvSpPr>
          <p:nvPr>
            <p:ph type="title"/>
          </p:nvPr>
        </p:nvSpPr>
        <p:spPr/>
        <p:txBody>
          <a:bodyPr/>
          <a:p>
            <a:pPr eaLnBrk="1" hangingPunct="1"/>
            <a:r>
              <a:rPr altLang="en-US" lang="en-US"/>
              <a:t>In-House Development</a:t>
            </a:r>
          </a:p>
        </p:txBody>
      </p:sp>
      <p:sp>
        <p:nvSpPr>
          <p:cNvPr id="1048696" name="Rectangle 3"/>
          <p:cNvSpPr>
            <a:spLocks noGrp="1" noChangeArrowheads="1"/>
          </p:cNvSpPr>
          <p:nvPr>
            <p:ph type="body" idx="1"/>
          </p:nvPr>
        </p:nvSpPr>
        <p:spPr/>
        <p:txBody>
          <a:bodyPr/>
          <a:p>
            <a:pPr eaLnBrk="1" hangingPunct="1"/>
            <a:r>
              <a:rPr altLang="en-US" dirty="0" sz="2800" lang="en-US"/>
              <a:t>If sufficient system development expertise with the chosen platform exists in-house, then some or all of the system can be developed by the organization’s own staff.</a:t>
            </a:r>
          </a:p>
          <a:p>
            <a:pPr eaLnBrk="1" hangingPunct="1" lvl="1"/>
            <a:r>
              <a:rPr altLang="en-US" dirty="0" sz="2400" lang="en-US"/>
              <a:t>In-house development usually leads to more maintenance burden than other approaches</a:t>
            </a:r>
          </a:p>
          <a:p>
            <a:pPr eaLnBrk="1" hangingPunct="1"/>
            <a:r>
              <a:rPr altLang="en-US" dirty="0" sz="2800" lang="en-US"/>
              <a:t>Hybrid solutions involving some purchased and some in-house components are common.</a:t>
            </a: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700" name="Title 1"/>
          <p:cNvSpPr>
            <a:spLocks noGrp="1"/>
          </p:cNvSpPr>
          <p:nvPr>
            <p:ph type="title"/>
          </p:nvPr>
        </p:nvSpPr>
        <p:spPr>
          <a:xfrm>
            <a:off x="176213" y="228600"/>
            <a:ext cx="8763000" cy="1371600"/>
          </a:xfrm>
        </p:spPr>
        <p:txBody>
          <a:bodyPr/>
          <a:p>
            <a:r>
              <a:rPr altLang="en-US" lang="en-US"/>
              <a:t>Sources of Software Components</a:t>
            </a:r>
          </a:p>
        </p:txBody>
      </p:sp>
      <p:pic>
        <p:nvPicPr>
          <p:cNvPr id="2097156" name="Picture 1"/>
          <p:cNvPicPr>
            <a:picLocks noChangeAspect="1"/>
          </p:cNvPicPr>
          <p:nvPr/>
        </p:nvPicPr>
        <p:blipFill>
          <a:blip xmlns:r="http://schemas.openxmlformats.org/officeDocument/2006/relationships" r:embed="rId1" cstate="print"/>
          <a:stretch>
            <a:fillRect/>
          </a:stretch>
        </p:blipFill>
        <p:spPr>
          <a:xfrm>
            <a:off x="381000" y="1295399"/>
            <a:ext cx="8229600" cy="4860161"/>
          </a:xfrm>
          <a:prstGeom prst="rect"/>
        </p:spPr>
      </p:pic>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704" name="Rectangle 2"/>
          <p:cNvSpPr>
            <a:spLocks noGrp="1" noChangeArrowheads="1"/>
          </p:cNvSpPr>
          <p:nvPr>
            <p:ph type="title"/>
          </p:nvPr>
        </p:nvSpPr>
        <p:spPr/>
        <p:txBody>
          <a:bodyPr/>
          <a:p>
            <a:pPr eaLnBrk="1" hangingPunct="1"/>
            <a:r>
              <a:rPr altLang="en-US" lang="en-US"/>
              <a:t>Selecting Off-the-Shelf Software</a:t>
            </a:r>
          </a:p>
        </p:txBody>
      </p:sp>
      <p:sp>
        <p:nvSpPr>
          <p:cNvPr id="1048705" name="Rectangle 3"/>
          <p:cNvSpPr>
            <a:spLocks noGrp="1" noChangeArrowheads="1"/>
          </p:cNvSpPr>
          <p:nvPr>
            <p:ph type="body" idx="1"/>
          </p:nvPr>
        </p:nvSpPr>
        <p:spPr/>
        <p:txBody>
          <a:bodyPr/>
          <a:p>
            <a:pPr eaLnBrk="1" hangingPunct="1">
              <a:lnSpc>
                <a:spcPct val="90000"/>
              </a:lnSpc>
            </a:pPr>
            <a:r>
              <a:rPr altLang="en-US" b="1" dirty="0" sz="3600" lang="en-US"/>
              <a:t>Cost</a:t>
            </a:r>
            <a:r>
              <a:rPr altLang="en-US" dirty="0" sz="3600" lang="en-US"/>
              <a:t>: comparing the cost of developing the same system in-house with the cost of purchasing or licensing the software package</a:t>
            </a:r>
          </a:p>
          <a:p>
            <a:pPr eaLnBrk="1" hangingPunct="1">
              <a:lnSpc>
                <a:spcPct val="90000"/>
              </a:lnSpc>
            </a:pPr>
            <a:r>
              <a:rPr altLang="en-US" b="1" dirty="0" sz="3600" lang="en-US"/>
              <a:t>Functionality</a:t>
            </a:r>
            <a:r>
              <a:rPr altLang="en-US" dirty="0" sz="3600" lang="en-US"/>
              <a:t>: the tasks that the software can perform and the mandatory, essential, and desired system features</a:t>
            </a:r>
          </a:p>
          <a:p>
            <a:pPr eaLnBrk="1" hangingPunct="1">
              <a:lnSpc>
                <a:spcPct val="90000"/>
              </a:lnSpc>
            </a:pPr>
            <a:endParaRPr altLang="en-US" dirty="0" sz="3600" lang="en-US"/>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709" name="Rectangle 2"/>
          <p:cNvSpPr>
            <a:spLocks noGrp="1" noChangeArrowheads="1"/>
          </p:cNvSpPr>
          <p:nvPr>
            <p:ph type="title"/>
          </p:nvPr>
        </p:nvSpPr>
        <p:spPr/>
        <p:txBody>
          <a:bodyPr/>
          <a:p>
            <a:pPr eaLnBrk="1" hangingPunct="1"/>
            <a:r>
              <a:rPr altLang="en-US" lang="en-US"/>
              <a:t>Selecting Off-the-Shelf Software (Cont.)</a:t>
            </a:r>
          </a:p>
        </p:txBody>
      </p:sp>
      <p:sp>
        <p:nvSpPr>
          <p:cNvPr id="1048710" name="Rectangle 3"/>
          <p:cNvSpPr>
            <a:spLocks noGrp="1" noChangeArrowheads="1"/>
          </p:cNvSpPr>
          <p:nvPr>
            <p:ph type="body" idx="1"/>
          </p:nvPr>
        </p:nvSpPr>
        <p:spPr/>
        <p:txBody>
          <a:bodyPr/>
          <a:p>
            <a:r>
              <a:rPr altLang="en-US" b="1" dirty="0" sz="4000" lang="en-US"/>
              <a:t>Vendor support</a:t>
            </a:r>
            <a:r>
              <a:rPr altLang="en-US" dirty="0" sz="4000" lang="en-US"/>
              <a:t>: whether and how much support the vendor can provide and at what cost</a:t>
            </a:r>
          </a:p>
          <a:p>
            <a:r>
              <a:rPr altLang="en-US" b="1" dirty="0" sz="4000" lang="en-US"/>
              <a:t>Viability of vendor</a:t>
            </a:r>
            <a:r>
              <a:rPr altLang="en-US" dirty="0" sz="4000" lang="en-US"/>
              <a:t>: can vendor continue to adapt/update software to changes in systems software and hardware</a:t>
            </a:r>
          </a:p>
          <a:p>
            <a:endParaRPr altLang="en-US" dirty="0" sz="4000" lang="en-US"/>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714" name="Rectangle 2"/>
          <p:cNvSpPr>
            <a:spLocks noGrp="1" noChangeArrowheads="1"/>
          </p:cNvSpPr>
          <p:nvPr>
            <p:ph type="title"/>
          </p:nvPr>
        </p:nvSpPr>
        <p:spPr/>
        <p:txBody>
          <a:bodyPr/>
          <a:p>
            <a:pPr eaLnBrk="1" hangingPunct="1"/>
            <a:r>
              <a:rPr altLang="en-US" lang="en-US"/>
              <a:t>Selecting Off-the-Shelf Software (Cont.)</a:t>
            </a:r>
          </a:p>
        </p:txBody>
      </p:sp>
      <p:sp>
        <p:nvSpPr>
          <p:cNvPr id="1048715" name="Rectangle 3"/>
          <p:cNvSpPr>
            <a:spLocks noGrp="1" noChangeArrowheads="1"/>
          </p:cNvSpPr>
          <p:nvPr>
            <p:ph type="body" idx="1"/>
          </p:nvPr>
        </p:nvSpPr>
        <p:spPr/>
        <p:txBody>
          <a:bodyPr/>
          <a:p>
            <a:pPr eaLnBrk="1" hangingPunct="1"/>
            <a:r>
              <a:rPr altLang="en-US" b="1" sz="3600" lang="en-US"/>
              <a:t>Flexibility</a:t>
            </a:r>
            <a:r>
              <a:rPr altLang="en-US" sz="3600" lang="en-US"/>
              <a:t>: the ease with which software is customized</a:t>
            </a:r>
          </a:p>
          <a:p>
            <a:pPr eaLnBrk="1" hangingPunct="1"/>
            <a:r>
              <a:rPr altLang="en-US" b="1" sz="3600" lang="en-US"/>
              <a:t>Documentation</a:t>
            </a:r>
            <a:r>
              <a:rPr altLang="en-US" sz="3600" lang="en-US"/>
              <a:t>: understandable and up-to-date user’s manual and technical documentation</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19" name="Rectangle 2"/>
          <p:cNvSpPr>
            <a:spLocks noGrp="1" noChangeArrowheads="1"/>
          </p:cNvSpPr>
          <p:nvPr>
            <p:ph type="title"/>
          </p:nvPr>
        </p:nvSpPr>
        <p:spPr/>
        <p:txBody>
          <a:bodyPr/>
          <a:p>
            <a:pPr eaLnBrk="1" hangingPunct="1"/>
            <a:r>
              <a:rPr altLang="en-US" lang="en-US"/>
              <a:t>Selecting Off-the-Shelf Software (Cont.)</a:t>
            </a:r>
          </a:p>
        </p:txBody>
      </p:sp>
      <p:sp>
        <p:nvSpPr>
          <p:cNvPr id="1048720" name="Rectangle 3"/>
          <p:cNvSpPr>
            <a:spLocks noGrp="1" noChangeArrowheads="1"/>
          </p:cNvSpPr>
          <p:nvPr>
            <p:ph type="body" idx="1"/>
          </p:nvPr>
        </p:nvSpPr>
        <p:spPr/>
        <p:txBody>
          <a:bodyPr/>
          <a:p>
            <a:pPr eaLnBrk="1" hangingPunct="1">
              <a:lnSpc>
                <a:spcPct val="90000"/>
              </a:lnSpc>
            </a:pPr>
            <a:r>
              <a:rPr altLang="en-US" b="1" sz="3600" lang="en-US"/>
              <a:t>Response time</a:t>
            </a:r>
            <a:r>
              <a:rPr altLang="en-US" sz="3600" lang="en-US"/>
              <a:t>: how long it takes the software package to respond to the user’s requests in an interactive session</a:t>
            </a:r>
          </a:p>
          <a:p>
            <a:pPr eaLnBrk="1" hangingPunct="1">
              <a:lnSpc>
                <a:spcPct val="90000"/>
              </a:lnSpc>
            </a:pPr>
            <a:r>
              <a:rPr altLang="en-US" b="1" sz="3600" lang="en-US"/>
              <a:t>Ease of installation</a:t>
            </a:r>
            <a:r>
              <a:rPr altLang="en-US" sz="3600" lang="en-US"/>
              <a:t>: a measure of the difficulty of loading the software and making it operational</a:t>
            </a: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724" name="Rectangle 2"/>
          <p:cNvSpPr>
            <a:spLocks noGrp="1" noChangeArrowheads="1"/>
          </p:cNvSpPr>
          <p:nvPr>
            <p:ph type="title"/>
          </p:nvPr>
        </p:nvSpPr>
        <p:spPr/>
        <p:txBody>
          <a:bodyPr/>
          <a:p>
            <a:pPr eaLnBrk="1" hangingPunct="1"/>
            <a:r>
              <a:rPr altLang="en-US" sz="4000" lang="en-US"/>
              <a:t>Validating Purchased Software Information</a:t>
            </a:r>
          </a:p>
        </p:txBody>
      </p:sp>
      <p:sp>
        <p:nvSpPr>
          <p:cNvPr id="1048725" name="Rectangle 3"/>
          <p:cNvSpPr>
            <a:spLocks noGrp="1" noChangeArrowheads="1"/>
          </p:cNvSpPr>
          <p:nvPr>
            <p:ph type="body" idx="1"/>
          </p:nvPr>
        </p:nvSpPr>
        <p:spPr>
          <a:xfrm>
            <a:off x="152400" y="2209800"/>
            <a:ext cx="8991600" cy="3886200"/>
          </a:xfrm>
        </p:spPr>
        <p:txBody>
          <a:bodyPr/>
          <a:p>
            <a:pPr eaLnBrk="1" hangingPunct="1"/>
            <a:r>
              <a:rPr altLang="en-US" dirty="0" sz="2800" lang="en-US"/>
              <a:t>Send a </a:t>
            </a:r>
            <a:r>
              <a:rPr altLang="en-US" b="1" dirty="0" sz="2800" lang="en-US"/>
              <a:t>request for proposal (RFP) </a:t>
            </a:r>
            <a:r>
              <a:rPr altLang="en-US" dirty="0" sz="2800" lang="en-US"/>
              <a:t>to vendors.</a:t>
            </a:r>
          </a:p>
          <a:p>
            <a:pPr eaLnBrk="1" hangingPunct="1" lvl="1"/>
            <a:r>
              <a:rPr altLang="en-US" dirty="0" sz="2400" lang="en-US"/>
              <a:t>RFP – a document provided to vendors to ask them to propose hardware and system software that will meet the requirements of a new system</a:t>
            </a:r>
          </a:p>
          <a:p>
            <a:pPr eaLnBrk="1" hangingPunct="1"/>
            <a:r>
              <a:rPr altLang="en-US" dirty="0" sz="2800" lang="en-US"/>
              <a:t>Use a variety of information sources:</a:t>
            </a:r>
          </a:p>
          <a:p>
            <a:pPr eaLnBrk="1" hangingPunct="1" lvl="1"/>
            <a:r>
              <a:rPr altLang="en-US" dirty="0" sz="2400" lang="en-US"/>
              <a:t>Collect information from vendor</a:t>
            </a:r>
          </a:p>
          <a:p>
            <a:pPr eaLnBrk="1" hangingPunct="1" lvl="1"/>
            <a:r>
              <a:rPr altLang="en-US" dirty="0" sz="2400" lang="en-US"/>
              <a:t>Software documentation</a:t>
            </a:r>
          </a:p>
          <a:p>
            <a:pPr eaLnBrk="1" hangingPunct="1" lvl="1"/>
            <a:r>
              <a:rPr altLang="en-US" dirty="0" sz="2400" lang="en-US"/>
              <a:t>Technical marketing literature</a:t>
            </a:r>
          </a:p>
          <a:p>
            <a:pPr eaLnBrk="1" hangingPunct="1">
              <a:buFont typeface="Wingdings" panose="05000000000000000000" pitchFamily="2" charset="2"/>
              <a:buNone/>
            </a:pPr>
            <a:endParaRPr altLang="en-US" dirty="0" sz="2800" lang="en-US"/>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729" name="Rectangle 2"/>
          <p:cNvSpPr>
            <a:spLocks noGrp="1" noChangeArrowheads="1"/>
          </p:cNvSpPr>
          <p:nvPr>
            <p:ph type="title"/>
          </p:nvPr>
        </p:nvSpPr>
        <p:spPr/>
        <p:txBody>
          <a:bodyPr/>
          <a:p>
            <a:pPr eaLnBrk="1" hangingPunct="1"/>
            <a:r>
              <a:rPr altLang="en-US" dirty="0" lang="en-US"/>
              <a:t>Request For Proposal (RFP)</a:t>
            </a:r>
          </a:p>
        </p:txBody>
      </p:sp>
      <p:sp>
        <p:nvSpPr>
          <p:cNvPr id="1048730" name="Rectangle 3"/>
          <p:cNvSpPr>
            <a:spLocks noGrp="1" noChangeArrowheads="1"/>
          </p:cNvSpPr>
          <p:nvPr>
            <p:ph type="body" idx="1"/>
          </p:nvPr>
        </p:nvSpPr>
        <p:spPr/>
        <p:txBody>
          <a:bodyPr/>
          <a:p>
            <a:pPr eaLnBrk="1" hangingPunct="1"/>
            <a:r>
              <a:rPr altLang="en-US" sz="3600" lang="en-US"/>
              <a:t>Sometimes called a </a:t>
            </a:r>
            <a:r>
              <a:rPr altLang="en-US" b="1" sz="3600" lang="en-US"/>
              <a:t>Request For Quote</a:t>
            </a:r>
            <a:r>
              <a:rPr altLang="en-US" sz="3600" lang="en-US"/>
              <a:t> (</a:t>
            </a:r>
            <a:r>
              <a:rPr altLang="en-US" b="1" sz="3600" lang="en-US"/>
              <a:t>RFQ</a:t>
            </a:r>
            <a:r>
              <a:rPr altLang="en-US" sz="3600" lang="en-US"/>
              <a:t>)</a:t>
            </a:r>
          </a:p>
          <a:p>
            <a:pPr eaLnBrk="1" hangingPunct="1"/>
            <a:r>
              <a:rPr altLang="en-US" sz="3600" lang="en-US"/>
              <a:t>Analyst selects best candidates based on:</a:t>
            </a:r>
          </a:p>
          <a:p>
            <a:pPr eaLnBrk="1" hangingPunct="1" lvl="1"/>
            <a:r>
              <a:rPr altLang="en-US" lang="en-US"/>
              <a:t> vendor bids</a:t>
            </a:r>
          </a:p>
          <a:p>
            <a:pPr eaLnBrk="1" hangingPunct="1" lvl="1"/>
            <a:r>
              <a:rPr altLang="en-US" lang="en-US"/>
              <a:t> a variety of information sources </a:t>
            </a:r>
            <a:endParaRPr altLang="en-US" sz="3600" lang="en-US"/>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734" name="Rectangle 2"/>
          <p:cNvSpPr>
            <a:spLocks noGrp="1" noChangeArrowheads="1"/>
          </p:cNvSpPr>
          <p:nvPr>
            <p:ph type="title"/>
          </p:nvPr>
        </p:nvSpPr>
        <p:spPr/>
        <p:txBody>
          <a:bodyPr/>
          <a:p>
            <a:pPr eaLnBrk="1" hangingPunct="1"/>
            <a:r>
              <a:rPr altLang="en-US" lang="en-US"/>
              <a:t>Information Sources For RFP</a:t>
            </a:r>
          </a:p>
        </p:txBody>
      </p:sp>
      <p:sp>
        <p:nvSpPr>
          <p:cNvPr id="1048735" name="Rectangle 3"/>
          <p:cNvSpPr>
            <a:spLocks noGrp="1" noChangeArrowheads="1"/>
          </p:cNvSpPr>
          <p:nvPr>
            <p:ph type="body" idx="1"/>
          </p:nvPr>
        </p:nvSpPr>
        <p:spPr>
          <a:xfrm>
            <a:off x="457200" y="1752600"/>
            <a:ext cx="8382000" cy="3886200"/>
          </a:xfrm>
        </p:spPr>
        <p:txBody>
          <a:bodyPr/>
          <a:p>
            <a:pPr eaLnBrk="1" hangingPunct="1"/>
            <a:r>
              <a:rPr altLang="en-US" dirty="0" lang="en-US"/>
              <a:t>Vendor’s proposal</a:t>
            </a:r>
          </a:p>
          <a:p>
            <a:pPr eaLnBrk="1" hangingPunct="1"/>
            <a:r>
              <a:rPr altLang="en-US" dirty="0" lang="en-US"/>
              <a:t>Running software through a series of tests</a:t>
            </a:r>
          </a:p>
          <a:p>
            <a:pPr eaLnBrk="1" hangingPunct="1"/>
            <a:r>
              <a:rPr altLang="en-US" dirty="0" lang="en-US"/>
              <a:t>Feedback from other users of the vendor’s product</a:t>
            </a:r>
          </a:p>
          <a:p>
            <a:pPr eaLnBrk="1" hangingPunct="1"/>
            <a:r>
              <a:rPr altLang="en-US" dirty="0" lang="en-US"/>
              <a:t>Independent software testing services</a:t>
            </a:r>
          </a:p>
          <a:p>
            <a:pPr eaLnBrk="1" hangingPunct="1"/>
            <a:r>
              <a:rPr altLang="en-US" dirty="0" lang="en-US"/>
              <a:t>Customer surveys</a:t>
            </a:r>
          </a:p>
          <a:p>
            <a:pPr eaLnBrk="1" hangingPunct="1"/>
            <a:r>
              <a:rPr altLang="en-US" dirty="0" lang="en-US"/>
              <a:t>Articles in trade publications are sometimes biased (seeded by manufacturer)</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5" name="Rectangle 2"/>
          <p:cNvSpPr>
            <a:spLocks noGrp="1" noChangeArrowheads="1"/>
          </p:cNvSpPr>
          <p:nvPr>
            <p:ph type="title"/>
          </p:nvPr>
        </p:nvSpPr>
        <p:spPr/>
        <p:txBody>
          <a:bodyPr/>
          <a:p>
            <a:r>
              <a:rPr altLang="en-US" dirty="0" lang="en-US"/>
              <a:t>Introduction</a:t>
            </a:r>
          </a:p>
        </p:txBody>
      </p:sp>
      <p:sp>
        <p:nvSpPr>
          <p:cNvPr id="1048606" name="Rectangle 3"/>
          <p:cNvSpPr>
            <a:spLocks noGrp="1" noChangeArrowheads="1"/>
          </p:cNvSpPr>
          <p:nvPr>
            <p:ph type="body" idx="1"/>
          </p:nvPr>
        </p:nvSpPr>
        <p:spPr>
          <a:xfrm>
            <a:off x="533400" y="1676400"/>
            <a:ext cx="8229600" cy="3048000"/>
          </a:xfrm>
        </p:spPr>
        <p:txBody>
          <a:bodyPr/>
          <a:p>
            <a:r>
              <a:rPr altLang="en-US" dirty="0" lang="en-US"/>
              <a:t>Historically, software development for a corporate information systems department was done primarily in-house.</a:t>
            </a:r>
          </a:p>
          <a:p>
            <a:r>
              <a:rPr altLang="en-US" dirty="0" lang="en-US"/>
              <a:t>Now it involves use of components from external sources.</a:t>
            </a:r>
          </a:p>
          <a:p>
            <a:r>
              <a:rPr altLang="en-US" dirty="0" lang="en-US"/>
              <a:t>Much in-house application coding involves making the components work together.</a:t>
            </a:r>
          </a:p>
          <a:p>
            <a:endParaRPr altLang="en-US" dirty="0" lang="en-US"/>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739" name="Rectangle 2"/>
          <p:cNvSpPr>
            <a:spLocks noGrp="1" noChangeArrowheads="1"/>
          </p:cNvSpPr>
          <p:nvPr>
            <p:ph type="title"/>
          </p:nvPr>
        </p:nvSpPr>
        <p:spPr/>
        <p:txBody>
          <a:bodyPr/>
          <a:p>
            <a:pPr eaLnBrk="1" hangingPunct="1"/>
            <a:r>
              <a:rPr altLang="en-US" lang="en-US"/>
              <a:t>Reuse</a:t>
            </a:r>
          </a:p>
        </p:txBody>
      </p:sp>
      <p:sp>
        <p:nvSpPr>
          <p:cNvPr id="1048740" name="Rectangle 3"/>
          <p:cNvSpPr>
            <a:spLocks noGrp="1" noChangeArrowheads="1"/>
          </p:cNvSpPr>
          <p:nvPr>
            <p:ph type="body" idx="1"/>
          </p:nvPr>
        </p:nvSpPr>
        <p:spPr/>
        <p:txBody>
          <a:bodyPr/>
          <a:p>
            <a:pPr eaLnBrk="1" hangingPunct="1"/>
            <a:r>
              <a:rPr altLang="en-US" lang="en-US"/>
              <a:t>The use of previously written software resources, especially objects and components, in new applications</a:t>
            </a:r>
          </a:p>
          <a:p>
            <a:pPr eaLnBrk="1" hangingPunct="1"/>
            <a:r>
              <a:rPr altLang="en-US" lang="en-US"/>
              <a:t>Commonly applied to two different development technologies:</a:t>
            </a:r>
          </a:p>
          <a:p>
            <a:pPr eaLnBrk="1" hangingPunct="1" lvl="1"/>
            <a:r>
              <a:rPr altLang="en-US" lang="en-US"/>
              <a:t>Object-oriented development</a:t>
            </a:r>
          </a:p>
          <a:p>
            <a:pPr eaLnBrk="1" hangingPunct="1" lvl="1"/>
            <a:r>
              <a:rPr altLang="en-US" lang="en-US"/>
              <a:t>Component-based development</a:t>
            </a:r>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744" name="Rectangle 2"/>
          <p:cNvSpPr>
            <a:spLocks noGrp="1" noChangeArrowheads="1"/>
          </p:cNvSpPr>
          <p:nvPr>
            <p:ph type="title"/>
          </p:nvPr>
        </p:nvSpPr>
        <p:spPr/>
        <p:txBody>
          <a:bodyPr/>
          <a:p>
            <a:pPr eaLnBrk="1" hangingPunct="1"/>
            <a:r>
              <a:rPr altLang="en-US" lang="en-US"/>
              <a:t>Reuse (Cont.)</a:t>
            </a:r>
          </a:p>
        </p:txBody>
      </p:sp>
      <p:sp>
        <p:nvSpPr>
          <p:cNvPr id="1048745" name="Rectangle 3"/>
          <p:cNvSpPr>
            <a:spLocks noGrp="1" noChangeArrowheads="1"/>
          </p:cNvSpPr>
          <p:nvPr>
            <p:ph type="body" idx="1"/>
          </p:nvPr>
        </p:nvSpPr>
        <p:spPr/>
        <p:txBody>
          <a:bodyPr/>
          <a:p>
            <a:pPr eaLnBrk="1" hangingPunct="1">
              <a:lnSpc>
                <a:spcPct val="90000"/>
              </a:lnSpc>
            </a:pPr>
            <a:r>
              <a:rPr altLang="en-US" b="1" lang="en-US"/>
              <a:t>Object-oriented development</a:t>
            </a:r>
          </a:p>
          <a:p>
            <a:pPr eaLnBrk="1" hangingPunct="1" lvl="1">
              <a:lnSpc>
                <a:spcPct val="90000"/>
              </a:lnSpc>
            </a:pPr>
            <a:r>
              <a:rPr altLang="en-US" lang="en-US"/>
              <a:t>Object class encapsulates data and behavior of common organizational entities (e.g. employees)</a:t>
            </a:r>
          </a:p>
          <a:p>
            <a:pPr eaLnBrk="1" hangingPunct="1">
              <a:lnSpc>
                <a:spcPct val="90000"/>
              </a:lnSpc>
            </a:pPr>
            <a:r>
              <a:rPr altLang="en-US" b="1" lang="en-US"/>
              <a:t>Component-based development</a:t>
            </a:r>
          </a:p>
          <a:p>
            <a:pPr eaLnBrk="1" hangingPunct="1" lvl="1">
              <a:lnSpc>
                <a:spcPct val="90000"/>
              </a:lnSpc>
            </a:pPr>
            <a:r>
              <a:rPr altLang="en-US" lang="en-US"/>
              <a:t>Components can be as small as objects or as large as pieces of software that handle single business functions</a:t>
            </a:r>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749" name="Rectangle 2"/>
          <p:cNvSpPr>
            <a:spLocks noGrp="1" noChangeArrowheads="1"/>
          </p:cNvSpPr>
          <p:nvPr>
            <p:ph type="title"/>
          </p:nvPr>
        </p:nvSpPr>
        <p:spPr/>
        <p:txBody>
          <a:bodyPr/>
          <a:p>
            <a:pPr eaLnBrk="1" hangingPunct="1"/>
            <a:r>
              <a:rPr altLang="en-US" lang="en-US"/>
              <a:t>Reuse (Cont.)</a:t>
            </a:r>
          </a:p>
        </p:txBody>
      </p:sp>
      <p:sp>
        <p:nvSpPr>
          <p:cNvPr id="1048750" name="Rectangle 3"/>
          <p:cNvSpPr>
            <a:spLocks noGrp="1" noChangeArrowheads="1"/>
          </p:cNvSpPr>
          <p:nvPr>
            <p:ph type="body" idx="1"/>
          </p:nvPr>
        </p:nvSpPr>
        <p:spPr/>
        <p:txBody>
          <a:bodyPr/>
          <a:p>
            <a:pPr eaLnBrk="1" hangingPunct="1">
              <a:lnSpc>
                <a:spcPct val="90000"/>
              </a:lnSpc>
            </a:pPr>
            <a:r>
              <a:rPr altLang="en-US" dirty="0" lang="en-US"/>
              <a:t>Can be effective (increased productivity, less defects, reduced rework)</a:t>
            </a:r>
          </a:p>
          <a:p>
            <a:pPr eaLnBrk="1" hangingPunct="1">
              <a:lnSpc>
                <a:spcPct val="90000"/>
              </a:lnSpc>
            </a:pPr>
            <a:r>
              <a:rPr altLang="en-US" dirty="0" lang="en-US"/>
              <a:t>Technical issues – lack of methodology for component library (creating and labeling reusable components)</a:t>
            </a:r>
          </a:p>
          <a:p>
            <a:pPr eaLnBrk="1" hangingPunct="1">
              <a:lnSpc>
                <a:spcPct val="90000"/>
              </a:lnSpc>
            </a:pPr>
            <a:r>
              <a:rPr altLang="en-US" dirty="0" lang="en-US"/>
              <a:t>Organizational issues – lack of commitment, training, and organizational support; hard to measure economic benefits; legal and contractual issues</a:t>
            </a:r>
          </a:p>
          <a:p>
            <a:pPr eaLnBrk="1" hangingPunct="1">
              <a:lnSpc>
                <a:spcPct val="90000"/>
              </a:lnSpc>
            </a:pPr>
            <a:endParaRPr altLang="en-US" dirty="0" lang="en-US"/>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55" name="Rectangle 2"/>
          <p:cNvSpPr>
            <a:spLocks noGrp="1" noChangeArrowheads="1"/>
          </p:cNvSpPr>
          <p:nvPr>
            <p:ph type="title"/>
          </p:nvPr>
        </p:nvSpPr>
        <p:spPr/>
        <p:txBody>
          <a:bodyPr/>
          <a:p>
            <a:pPr eaLnBrk="1" hangingPunct="1"/>
            <a:r>
              <a:rPr altLang="en-US" lang="en-US"/>
              <a:t>Costs and Benefits of Reuse</a:t>
            </a:r>
          </a:p>
        </p:txBody>
      </p:sp>
      <p:pic>
        <p:nvPicPr>
          <p:cNvPr id="2097157" name="Picture 6" descr="Noname.jpg"/>
          <p:cNvPicPr>
            <a:picLocks noChangeAspect="1"/>
          </p:cNvPicPr>
          <p:nvPr/>
        </p:nvPicPr>
        <p:blipFill>
          <a:blip xmlns:r="http://schemas.openxmlformats.org/officeDocument/2006/relationships" r:embed="rId1" cstate="print"/>
          <a:srcRect/>
          <a:stretch>
            <a:fillRect/>
          </a:stretch>
        </p:blipFill>
        <p:spPr bwMode="auto">
          <a:xfrm>
            <a:off x="1143000" y="1524000"/>
            <a:ext cx="6610350" cy="3867150"/>
          </a:xfrm>
          <a:prstGeom prst="rect"/>
          <a:noFill/>
          <a:ln>
            <a:noFill/>
          </a:ln>
        </p:spPr>
      </p:pic>
      <p:sp>
        <p:nvSpPr>
          <p:cNvPr id="1048756" name="Rectangle 7"/>
          <p:cNvSpPr>
            <a:spLocks noChangeArrowheads="1"/>
          </p:cNvSpPr>
          <p:nvPr/>
        </p:nvSpPr>
        <p:spPr bwMode="auto">
          <a:xfrm>
            <a:off x="457200" y="5046663"/>
            <a:ext cx="8458200" cy="1261884"/>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2-5</a:t>
            </a:r>
          </a:p>
          <a:p>
            <a:pPr eaLnBrk="1" hangingPunct="1"/>
            <a:r>
              <a:rPr altLang="en-US" dirty="0" sz="1600" lang="en-US"/>
              <a:t>Investments necessary to achieve reusable components</a:t>
            </a:r>
          </a:p>
          <a:p>
            <a:pPr eaLnBrk="1" hangingPunct="1"/>
            <a:r>
              <a:rPr altLang="en-US" dirty="0" sz="1400" lang="en-US"/>
              <a:t>(</a:t>
            </a:r>
            <a:r>
              <a:rPr altLang="en-US" dirty="0" sz="1400" i="1" lang="en-US"/>
              <a:t>Source: </a:t>
            </a:r>
            <a:r>
              <a:rPr altLang="en-US" dirty="0" sz="1400" lang="en-US"/>
              <a:t>Royce, Walker, </a:t>
            </a:r>
            <a:r>
              <a:rPr altLang="en-US" dirty="0" sz="1400" i="1" lang="en-US"/>
              <a:t>Software Project Management: A Unified Framework, </a:t>
            </a:r>
            <a:r>
              <a:rPr altLang="en-US" dirty="0" sz="1400" lang="en-US"/>
              <a:t>1st ed.,</a:t>
            </a:r>
          </a:p>
          <a:p>
            <a:pPr eaLnBrk="1" hangingPunct="1"/>
            <a:r>
              <a:rPr altLang="en-US" dirty="0" sz="1400" lang="en-US"/>
              <a:t>©1998. Reprinted and Electronically reproduced by permission of Pearson Education, Inc. Upper Saddle River, New Jersey.)</a:t>
            </a:r>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60" name="Title 1"/>
          <p:cNvSpPr>
            <a:spLocks noGrp="1"/>
          </p:cNvSpPr>
          <p:nvPr>
            <p:ph type="title"/>
          </p:nvPr>
        </p:nvSpPr>
        <p:spPr/>
        <p:txBody>
          <a:bodyPr/>
          <a:p>
            <a:r>
              <a:rPr dirty="0" lang="en-US"/>
              <a:t>3 Steps of Software Reuse</a:t>
            </a:r>
          </a:p>
        </p:txBody>
      </p:sp>
      <p:sp>
        <p:nvSpPr>
          <p:cNvPr id="1048761" name="Content Placeholder 2"/>
          <p:cNvSpPr>
            <a:spLocks noGrp="1"/>
          </p:cNvSpPr>
          <p:nvPr>
            <p:ph idx="1"/>
          </p:nvPr>
        </p:nvSpPr>
        <p:spPr/>
        <p:txBody>
          <a:bodyPr/>
          <a:p>
            <a:r>
              <a:rPr dirty="0" lang="en-US"/>
              <a:t>Abstraction – design of reusable piece of software</a:t>
            </a:r>
          </a:p>
          <a:p>
            <a:r>
              <a:rPr dirty="0" lang="en-US"/>
              <a:t>Storage – making software assets available for others</a:t>
            </a:r>
          </a:p>
          <a:p>
            <a:r>
              <a:rPr dirty="0" lang="en-US"/>
              <a:t>Recontextualization – making the software understandable to developers </a:t>
            </a:r>
          </a:p>
          <a:p>
            <a:endParaRPr dirty="0" lang="en-US"/>
          </a:p>
          <a:p>
            <a:pPr indent="0" marL="0">
              <a:buNone/>
            </a:pPr>
            <a:r>
              <a:rPr dirty="0" lang="en-US"/>
              <a:t>(Grinter, 2001)</a:t>
            </a:r>
          </a:p>
          <a:p>
            <a:endParaRPr dirty="0" lang="en-US"/>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65" name="Rectangle 2"/>
          <p:cNvSpPr>
            <a:spLocks noGrp="1" noChangeArrowheads="1"/>
          </p:cNvSpPr>
          <p:nvPr>
            <p:ph type="title"/>
          </p:nvPr>
        </p:nvSpPr>
        <p:spPr/>
        <p:txBody>
          <a:bodyPr/>
          <a:p>
            <a:pPr eaLnBrk="1" hangingPunct="1"/>
            <a:r>
              <a:rPr altLang="en-US" dirty="0" lang="en-US"/>
              <a:t>Approaches to Reuse </a:t>
            </a:r>
          </a:p>
        </p:txBody>
      </p:sp>
      <p:sp>
        <p:nvSpPr>
          <p:cNvPr id="1048766" name="Rectangle 3"/>
          <p:cNvSpPr>
            <a:spLocks noGrp="1" noChangeArrowheads="1"/>
          </p:cNvSpPr>
          <p:nvPr>
            <p:ph type="body" idx="1"/>
          </p:nvPr>
        </p:nvSpPr>
        <p:spPr>
          <a:xfrm>
            <a:off x="424070" y="1600200"/>
            <a:ext cx="8229600" cy="3886200"/>
          </a:xfrm>
        </p:spPr>
        <p:txBody>
          <a:bodyPr/>
          <a:p>
            <a:pPr eaLnBrk="1" hangingPunct="1"/>
            <a:r>
              <a:rPr altLang="en-US" b="1" dirty="0" sz="2800" lang="en-US"/>
              <a:t>Ad-hoc</a:t>
            </a:r>
            <a:r>
              <a:rPr altLang="en-US" dirty="0" sz="2800" lang="en-US"/>
              <a:t>: individuals are free to find or develop reusable assets on their own</a:t>
            </a:r>
          </a:p>
          <a:p>
            <a:pPr eaLnBrk="1" hangingPunct="1"/>
            <a:r>
              <a:rPr altLang="en-US" b="1" dirty="0" sz="2800" lang="en-US"/>
              <a:t>Facilitated</a:t>
            </a:r>
            <a:r>
              <a:rPr altLang="en-US" dirty="0" sz="2800" lang="en-US"/>
              <a:t>: developers are encouraged to practice reuse</a:t>
            </a:r>
          </a:p>
          <a:p>
            <a:pPr eaLnBrk="1" hangingPunct="1"/>
            <a:r>
              <a:rPr altLang="en-US" b="1" dirty="0" sz="2800" lang="en-US"/>
              <a:t>Managed</a:t>
            </a:r>
            <a:r>
              <a:rPr altLang="en-US" dirty="0" sz="2800" lang="en-US"/>
              <a:t>: the development, sharing, and adoption of reusable assets is mandated</a:t>
            </a:r>
          </a:p>
          <a:p>
            <a:pPr eaLnBrk="1" hangingPunct="1"/>
            <a:r>
              <a:rPr altLang="en-US" b="1" dirty="0" sz="2800" lang="en-US"/>
              <a:t>Designed</a:t>
            </a:r>
            <a:r>
              <a:rPr altLang="en-US" dirty="0" sz="2800" lang="en-US"/>
              <a:t>: assets mandated for reuse as they are being designed for specific applications</a:t>
            </a:r>
          </a:p>
          <a:p>
            <a:pPr eaLnBrk="1" hangingPunct="1"/>
            <a:endParaRPr altLang="en-US" dirty="0" sz="2800" lang="en-US"/>
          </a:p>
          <a:p>
            <a:pPr eaLnBrk="1" hangingPunct="1" indent="0" marL="0">
              <a:buNone/>
            </a:pPr>
            <a:r>
              <a:rPr altLang="en-US" dirty="0" sz="2800" lang="en-US"/>
              <a:t>(Griss 2003)</a:t>
            </a:r>
          </a:p>
          <a:p>
            <a:pPr eaLnBrk="1" hangingPunct="1"/>
            <a:endParaRPr altLang="en-US" dirty="0" sz="2800" lang="en-US"/>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70" name="Title 1"/>
          <p:cNvSpPr>
            <a:spLocks noGrp="1"/>
          </p:cNvSpPr>
          <p:nvPr>
            <p:ph type="title"/>
          </p:nvPr>
        </p:nvSpPr>
        <p:spPr/>
        <p:txBody>
          <a:bodyPr/>
          <a:p>
            <a:r>
              <a:rPr altLang="en-US" lang="en-US"/>
              <a:t>Approaches to Reuse (Cont.)</a:t>
            </a:r>
          </a:p>
        </p:txBody>
      </p:sp>
      <p:pic>
        <p:nvPicPr>
          <p:cNvPr id="2097158" name="Picture 1"/>
          <p:cNvPicPr>
            <a:picLocks noChangeAspect="1"/>
          </p:cNvPicPr>
          <p:nvPr/>
        </p:nvPicPr>
        <p:blipFill>
          <a:blip xmlns:r="http://schemas.openxmlformats.org/officeDocument/2006/relationships" r:embed="rId1" cstate="print"/>
          <a:stretch>
            <a:fillRect/>
          </a:stretch>
        </p:blipFill>
        <p:spPr>
          <a:xfrm>
            <a:off x="304800" y="1600200"/>
            <a:ext cx="8503268" cy="4419600"/>
          </a:xfrm>
          <a:prstGeom prst="rect"/>
        </p:spPr>
      </p:pic>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774" name="Rectangle 2"/>
          <p:cNvSpPr>
            <a:spLocks noGrp="1" noChangeArrowheads="1"/>
          </p:cNvSpPr>
          <p:nvPr>
            <p:ph type="title"/>
          </p:nvPr>
        </p:nvSpPr>
        <p:spPr/>
        <p:txBody>
          <a:bodyPr/>
          <a:p>
            <a:pPr eaLnBrk="1" hangingPunct="1"/>
            <a:r>
              <a:rPr altLang="en-US" lang="en-US"/>
              <a:t>Summary</a:t>
            </a:r>
          </a:p>
        </p:txBody>
      </p:sp>
      <p:sp>
        <p:nvSpPr>
          <p:cNvPr id="1048775" name="Rectangle 3"/>
          <p:cNvSpPr>
            <a:spLocks noGrp="1" noChangeArrowheads="1"/>
          </p:cNvSpPr>
          <p:nvPr>
            <p:ph type="body" idx="1"/>
          </p:nvPr>
        </p:nvSpPr>
        <p:spPr>
          <a:xfrm>
            <a:off x="609600" y="1752600"/>
            <a:ext cx="7772400" cy="4114800"/>
          </a:xfrm>
        </p:spPr>
        <p:txBody>
          <a:bodyPr/>
          <a:p>
            <a:pPr eaLnBrk="1" hangingPunct="1"/>
            <a:r>
              <a:rPr altLang="en-US" lang="en-US"/>
              <a:t>In this chapter you learned how to:</a:t>
            </a:r>
          </a:p>
          <a:p>
            <a:pPr eaLnBrk="1" hangingPunct="1" lvl="1">
              <a:buClr>
                <a:srgbClr val="BA2212"/>
              </a:buClr>
              <a:buFont typeface="Wingdings" panose="05000000000000000000" pitchFamily="2" charset="2"/>
              <a:buChar char="ü"/>
            </a:pPr>
            <a:r>
              <a:rPr altLang="en-US" lang="en-US"/>
              <a:t>Explain outsourcing.</a:t>
            </a:r>
          </a:p>
          <a:p>
            <a:pPr eaLnBrk="1" hangingPunct="1" lvl="1">
              <a:buClr>
                <a:srgbClr val="BA2212"/>
              </a:buClr>
              <a:buFont typeface="Wingdings" panose="05000000000000000000" pitchFamily="2" charset="2"/>
              <a:buChar char="ü"/>
            </a:pPr>
            <a:r>
              <a:rPr altLang="en-US" lang="en-US"/>
              <a:t>Describe six different sources of software.</a:t>
            </a:r>
          </a:p>
          <a:p>
            <a:pPr eaLnBrk="1" hangingPunct="1" lvl="1">
              <a:buClr>
                <a:srgbClr val="BA2212"/>
              </a:buClr>
              <a:buFont typeface="Wingdings" panose="05000000000000000000" pitchFamily="2" charset="2"/>
              <a:buChar char="ü"/>
            </a:pPr>
            <a:r>
              <a:rPr altLang="en-US" lang="en-US"/>
              <a:t>Discuss how to evaluate off-the-shelf software.</a:t>
            </a:r>
          </a:p>
          <a:p>
            <a:pPr eaLnBrk="1" hangingPunct="1" lvl="1">
              <a:buClr>
                <a:srgbClr val="BA2212"/>
              </a:buClr>
              <a:buFont typeface="Wingdings" panose="05000000000000000000" pitchFamily="2" charset="2"/>
              <a:buChar char="ü"/>
            </a:pPr>
            <a:r>
              <a:rPr altLang="en-US" lang="en-US"/>
              <a:t>Explain reuse and its role in software development.</a:t>
            </a:r>
          </a:p>
          <a:p>
            <a:pPr eaLnBrk="1" hangingPunct="1">
              <a:buFont typeface="Wingdings" panose="05000000000000000000" pitchFamily="2" charset="2"/>
              <a:buNone/>
            </a:pPr>
            <a:endParaRPr altLang="en-US" lang="en-US"/>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0" name="Rectangle 2"/>
          <p:cNvSpPr>
            <a:spLocks noGrp="1" noChangeArrowheads="1"/>
          </p:cNvSpPr>
          <p:nvPr>
            <p:ph type="title"/>
          </p:nvPr>
        </p:nvSpPr>
        <p:spPr/>
        <p:txBody>
          <a:bodyPr/>
          <a:p>
            <a:r>
              <a:rPr altLang="en-US" dirty="0" lang="en-US"/>
              <a:t>Introduction (cont.)</a:t>
            </a:r>
          </a:p>
        </p:txBody>
      </p:sp>
      <p:sp>
        <p:nvSpPr>
          <p:cNvPr id="1048611" name="Rectangle 3"/>
          <p:cNvSpPr>
            <a:spLocks noGrp="1" noChangeArrowheads="1"/>
          </p:cNvSpPr>
          <p:nvPr>
            <p:ph type="body" idx="1"/>
          </p:nvPr>
        </p:nvSpPr>
        <p:spPr>
          <a:xfrm>
            <a:off x="533400" y="1676400"/>
            <a:ext cx="8229600" cy="3048000"/>
          </a:xfrm>
        </p:spPr>
        <p:txBody>
          <a:bodyPr/>
          <a:p>
            <a:r>
              <a:rPr altLang="en-US" dirty="0" lang="en-US"/>
              <a:t>Six sources of software:</a:t>
            </a:r>
          </a:p>
          <a:p>
            <a:pPr lvl="1"/>
            <a:r>
              <a:rPr altLang="en-US" dirty="0" lang="en-US"/>
              <a:t>Information technology service firms</a:t>
            </a:r>
          </a:p>
          <a:p>
            <a:pPr lvl="1"/>
            <a:r>
              <a:rPr altLang="en-US" dirty="0" lang="en-US"/>
              <a:t>Packaged software providers</a:t>
            </a:r>
          </a:p>
          <a:p>
            <a:pPr lvl="1"/>
            <a:r>
              <a:rPr altLang="en-US" dirty="0" lang="en-US"/>
              <a:t>Vendors of enterprise-wide solution software</a:t>
            </a:r>
          </a:p>
          <a:p>
            <a:pPr lvl="1"/>
            <a:r>
              <a:rPr altLang="en-US" dirty="0" lang="en-US"/>
              <a:t>Cloud computing</a:t>
            </a:r>
          </a:p>
          <a:p>
            <a:pPr lvl="1"/>
            <a:r>
              <a:rPr altLang="en-US" dirty="0" lang="en-US"/>
              <a:t>Open-source software</a:t>
            </a:r>
          </a:p>
          <a:p>
            <a:pPr lvl="1"/>
            <a:r>
              <a:rPr altLang="en-US" dirty="0" lang="en-US"/>
              <a:t>In-house development</a:t>
            </a:r>
          </a:p>
          <a:p>
            <a:r>
              <a:rPr altLang="en-US" dirty="0" lang="en-US"/>
              <a:t>There are ways to evaluate software from sources</a:t>
            </a:r>
          </a:p>
          <a:p>
            <a:endParaRPr altLang="en-US" dirty="0" lang="en-US"/>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52" name="Picture 3"/>
          <p:cNvPicPr>
            <a:picLocks noChangeAspect="1"/>
          </p:cNvPicPr>
          <p:nvPr/>
        </p:nvPicPr>
        <p:blipFill rotWithShape="1">
          <a:blip xmlns:r="http://schemas.openxmlformats.org/officeDocument/2006/relationships" r:embed="rId1" cstate="print"/>
          <a:srcRect r="2366"/>
          <a:stretch>
            <a:fillRect/>
          </a:stretch>
        </p:blipFill>
        <p:spPr>
          <a:xfrm flipH="1">
            <a:off x="6172200" y="3377648"/>
            <a:ext cx="2362200" cy="1772532"/>
          </a:xfrm>
          <a:prstGeom prst="rect"/>
        </p:spPr>
      </p:pic>
      <p:sp>
        <p:nvSpPr>
          <p:cNvPr id="1048615" name="Rectangle 2"/>
          <p:cNvSpPr>
            <a:spLocks noGrp="1" noChangeArrowheads="1"/>
          </p:cNvSpPr>
          <p:nvPr>
            <p:ph type="title"/>
          </p:nvPr>
        </p:nvSpPr>
        <p:spPr/>
        <p:txBody>
          <a:bodyPr/>
          <a:p>
            <a:pPr eaLnBrk="1" hangingPunct="1"/>
            <a:r>
              <a:rPr altLang="en-US" lang="en-US"/>
              <a:t>Sources of Software</a:t>
            </a:r>
          </a:p>
        </p:txBody>
      </p:sp>
      <p:sp>
        <p:nvSpPr>
          <p:cNvPr id="1048616" name="Rectangle 3"/>
          <p:cNvSpPr>
            <a:spLocks noGrp="1" noChangeArrowheads="1"/>
          </p:cNvSpPr>
          <p:nvPr>
            <p:ph type="body" idx="1"/>
          </p:nvPr>
        </p:nvSpPr>
        <p:spPr>
          <a:xfrm>
            <a:off x="304800" y="1447800"/>
            <a:ext cx="8458200" cy="3886200"/>
          </a:xfrm>
        </p:spPr>
        <p:txBody>
          <a:bodyPr/>
          <a:p>
            <a:pPr eaLnBrk="1" hangingPunct="1"/>
            <a:r>
              <a:rPr altLang="en-US" dirty="0" sz="3000" lang="en-US"/>
              <a:t>Information technology services firm</a:t>
            </a:r>
          </a:p>
          <a:p>
            <a:pPr eaLnBrk="1" hangingPunct="1"/>
            <a:r>
              <a:rPr altLang="en-US" dirty="0" sz="3000" lang="en-US"/>
              <a:t>Packaged software producers</a:t>
            </a:r>
          </a:p>
          <a:p>
            <a:pPr eaLnBrk="1" hangingPunct="1"/>
            <a:r>
              <a:rPr altLang="en-US" dirty="0" sz="3000" lang="en-US"/>
              <a:t>Enterprise solutions software</a:t>
            </a:r>
          </a:p>
          <a:p>
            <a:pPr eaLnBrk="1" hangingPunct="1" lvl="1"/>
            <a:r>
              <a:rPr altLang="en-US" dirty="0" sz="2600" lang="en-US"/>
              <a:t>Enterprise Resource Planning (ERP)</a:t>
            </a:r>
          </a:p>
          <a:p>
            <a:pPr eaLnBrk="1" hangingPunct="1"/>
            <a:r>
              <a:rPr altLang="en-US" dirty="0" sz="3000" lang="en-US"/>
              <a:t>Cloud computing</a:t>
            </a:r>
          </a:p>
          <a:p>
            <a:pPr eaLnBrk="1" hangingPunct="1"/>
            <a:r>
              <a:rPr altLang="en-US" dirty="0" sz="3000" lang="en-US"/>
              <a:t>Open source software</a:t>
            </a:r>
          </a:p>
          <a:p>
            <a:pPr eaLnBrk="1" hangingPunct="1"/>
            <a:r>
              <a:rPr altLang="en-US" dirty="0" sz="3000" lang="en-US"/>
              <a:t>In-house developers</a:t>
            </a:r>
          </a:p>
          <a:p>
            <a:pPr eaLnBrk="1" hangingPunct="1"/>
            <a:endParaRPr altLang="en-US" dirty="0" sz="2800" lang="en-US"/>
          </a:p>
          <a:p>
            <a:pPr eaLnBrk="1" hangingPunct="1"/>
            <a:r>
              <a:rPr altLang="en-US" dirty="0" sz="2800" lang="en-US"/>
              <a:t>There are ways to evaluate software from sources</a:t>
            </a:r>
          </a:p>
          <a:p>
            <a:pPr eaLnBrk="1" hangingPunct="1"/>
            <a:endParaRPr altLang="en-US" dirty="0" sz="3000" lang="en-US"/>
          </a:p>
          <a:p>
            <a:pPr eaLnBrk="1" hangingPunct="1"/>
            <a:endParaRPr altLang="en-US" dirty="0" sz="4000" lang="en-US"/>
          </a:p>
        </p:txBody>
      </p:sp>
      <p:sp>
        <p:nvSpPr>
          <p:cNvPr id="1048617" name="Rectangle 7"/>
          <p:cNvSpPr>
            <a:spLocks noChangeArrowheads="1"/>
          </p:cNvSpPr>
          <p:nvPr/>
        </p:nvSpPr>
        <p:spPr bwMode="auto">
          <a:xfrm>
            <a:off x="6096000" y="5177135"/>
            <a:ext cx="2819400" cy="461665"/>
          </a:xfrm>
          <a:prstGeom prst="rect"/>
          <a:no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sz="1200" lang="en-US"/>
              <a:t>FIGURE 2-1</a:t>
            </a:r>
          </a:p>
          <a:p>
            <a:pPr eaLnBrk="1" hangingPunct="1"/>
            <a:r>
              <a:rPr altLang="en-US" dirty="0" sz="1200" lang="en-US"/>
              <a:t>Sources of Application Software</a:t>
            </a: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1" name="Rectangle 2"/>
          <p:cNvSpPr>
            <a:spLocks noGrp="1" noChangeArrowheads="1"/>
          </p:cNvSpPr>
          <p:nvPr>
            <p:ph type="title"/>
          </p:nvPr>
        </p:nvSpPr>
        <p:spPr/>
        <p:txBody>
          <a:bodyPr/>
          <a:p>
            <a:pPr eaLnBrk="1" hangingPunct="1"/>
            <a:r>
              <a:rPr altLang="en-US" sz="4000" lang="en-US"/>
              <a:t>Systems Acquisition: Outsourcing</a:t>
            </a:r>
          </a:p>
        </p:txBody>
      </p:sp>
      <p:sp>
        <p:nvSpPr>
          <p:cNvPr id="1048622" name="Rectangle 3"/>
          <p:cNvSpPr>
            <a:spLocks noGrp="1" noChangeArrowheads="1"/>
          </p:cNvSpPr>
          <p:nvPr>
            <p:ph type="body" idx="1"/>
          </p:nvPr>
        </p:nvSpPr>
        <p:spPr/>
        <p:txBody>
          <a:bodyPr/>
          <a:p>
            <a:pPr eaLnBrk="1" hangingPunct="1"/>
            <a:r>
              <a:rPr altLang="en-US" b="1" dirty="0" sz="3600" lang="en-US"/>
              <a:t>Outsourcing</a:t>
            </a:r>
            <a:r>
              <a:rPr altLang="en-US" dirty="0" sz="3600" lang="en-US"/>
              <a:t>: The practice of turning over responsibility of some or all of an organization’s information systems applications and operations to an outside firm</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6" name="Rectangle 2"/>
          <p:cNvSpPr>
            <a:spLocks noGrp="1" noChangeArrowheads="1"/>
          </p:cNvSpPr>
          <p:nvPr>
            <p:ph type="title"/>
          </p:nvPr>
        </p:nvSpPr>
        <p:spPr/>
        <p:txBody>
          <a:bodyPr/>
          <a:p>
            <a:pPr eaLnBrk="1" hangingPunct="1"/>
            <a:r>
              <a:rPr altLang="en-US" sz="4000" lang="en-US"/>
              <a:t>Systems Acquisition: Outsourcing (Cont.)</a:t>
            </a:r>
          </a:p>
        </p:txBody>
      </p:sp>
      <p:sp>
        <p:nvSpPr>
          <p:cNvPr id="1048627" name="Rectangle 3"/>
          <p:cNvSpPr>
            <a:spLocks noGrp="1" noChangeArrowheads="1"/>
          </p:cNvSpPr>
          <p:nvPr>
            <p:ph type="body" idx="1"/>
          </p:nvPr>
        </p:nvSpPr>
        <p:spPr/>
        <p:txBody>
          <a:bodyPr/>
          <a:p>
            <a:pPr eaLnBrk="1" hangingPunct="1"/>
            <a:r>
              <a:rPr altLang="en-US" sz="3600" lang="en-US"/>
              <a:t>Outsourcing Example</a:t>
            </a:r>
          </a:p>
          <a:p>
            <a:pPr eaLnBrk="1" hangingPunct="1" lvl="1"/>
            <a:r>
              <a:rPr altLang="en-US" sz="3200" lang="en-US"/>
              <a:t>Shell Oil outsource spending: $3.2 billion (2008)</a:t>
            </a:r>
          </a:p>
          <a:p>
            <a:pPr eaLnBrk="1" hangingPunct="1" lvl="1"/>
            <a:r>
              <a:rPr altLang="en-US" sz="3200" lang="en-US"/>
              <a:t>Shell’s outsourcing vendors (2008-2011): EDS, T-Systems, AT&amp;T, IBM, Logica, Wipro, Accenture</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31" name="Rectangle 2"/>
          <p:cNvSpPr>
            <a:spLocks noGrp="1" noChangeArrowheads="1"/>
          </p:cNvSpPr>
          <p:nvPr>
            <p:ph type="title"/>
          </p:nvPr>
        </p:nvSpPr>
        <p:spPr/>
        <p:txBody>
          <a:bodyPr/>
          <a:p>
            <a:pPr eaLnBrk="1" hangingPunct="1"/>
            <a:r>
              <a:rPr altLang="en-US" lang="en-US"/>
              <a:t>Outsourcing (Cont.)</a:t>
            </a:r>
          </a:p>
        </p:txBody>
      </p:sp>
      <p:sp>
        <p:nvSpPr>
          <p:cNvPr id="1048632" name="Rectangle 3"/>
          <p:cNvSpPr>
            <a:spLocks noGrp="1" noChangeArrowheads="1"/>
          </p:cNvSpPr>
          <p:nvPr>
            <p:ph type="body" idx="1"/>
          </p:nvPr>
        </p:nvSpPr>
        <p:spPr>
          <a:xfrm>
            <a:off x="424070" y="1524000"/>
            <a:ext cx="8229600" cy="3886200"/>
          </a:xfrm>
        </p:spPr>
        <p:txBody>
          <a:bodyPr/>
          <a:p>
            <a:pPr eaLnBrk="1" hangingPunct="1">
              <a:lnSpc>
                <a:spcPct val="80000"/>
              </a:lnSpc>
            </a:pPr>
            <a:r>
              <a:rPr altLang="en-US" dirty="0" sz="4000" lang="en-US"/>
              <a:t>Reasons to outsource</a:t>
            </a:r>
          </a:p>
          <a:p>
            <a:pPr eaLnBrk="1" hangingPunct="1" lvl="1"/>
            <a:r>
              <a:rPr altLang="en-US" dirty="0" sz="2600" lang="en-US"/>
              <a:t>Cost-effectiveness</a:t>
            </a:r>
          </a:p>
          <a:p>
            <a:pPr eaLnBrk="1" hangingPunct="1" lvl="1"/>
            <a:r>
              <a:rPr altLang="en-US" dirty="0" sz="2600" lang="en-US"/>
              <a:t>Take advantage of economies of scale</a:t>
            </a:r>
          </a:p>
          <a:p>
            <a:pPr eaLnBrk="1" hangingPunct="1" lvl="1"/>
            <a:r>
              <a:rPr altLang="en-US" dirty="0" sz="2600" lang="en-US"/>
              <a:t>Make up for lack of in-house knowledge</a:t>
            </a:r>
          </a:p>
          <a:p>
            <a:pPr eaLnBrk="1" hangingPunct="1" lvl="1"/>
            <a:r>
              <a:rPr altLang="en-US" dirty="0" sz="2600" lang="en-US"/>
              <a:t>Free up internal resources</a:t>
            </a:r>
          </a:p>
          <a:p>
            <a:pPr eaLnBrk="1" hangingPunct="1" lvl="1"/>
            <a:r>
              <a:rPr altLang="en-US" dirty="0" sz="2600" lang="en-US"/>
              <a:t>Reduce time to market</a:t>
            </a:r>
          </a:p>
          <a:p>
            <a:pPr eaLnBrk="1" hangingPunct="1" lvl="1"/>
            <a:r>
              <a:rPr altLang="en-US" dirty="0" sz="2600" lang="en-US"/>
              <a:t>Increase process efficiencies</a:t>
            </a:r>
          </a:p>
          <a:p>
            <a:pPr eaLnBrk="1" hangingPunct="1" lvl="1"/>
            <a:r>
              <a:rPr altLang="en-US" dirty="0" sz="2600" lang="en-US"/>
              <a:t>System development is a non-core activity for the organization</a:t>
            </a:r>
          </a:p>
          <a:p>
            <a:pPr eaLnBrk="1" hangingPunct="1" lvl="1"/>
            <a:r>
              <a:rPr altLang="en-US" dirty="0" sz="2400" lang="en-US"/>
              <a:t>Political reasons (e.g. labor disputes)</a:t>
            </a:r>
          </a:p>
          <a:p>
            <a:pPr eaLnBrk="1" hangingPunct="1" lvl="1"/>
            <a:endParaRPr altLang="en-US" dirty="0" sz="2600" lang="en-US"/>
          </a:p>
          <a:p>
            <a:pPr eaLnBrk="1" hangingPunct="1" lvl="1">
              <a:lnSpc>
                <a:spcPct val="80000"/>
              </a:lnSpc>
            </a:pPr>
            <a:endParaRPr altLang="en-US" dirty="0" sz="3600" lang="en-US"/>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36" name="Title 1"/>
          <p:cNvSpPr>
            <a:spLocks noGrp="1"/>
          </p:cNvSpPr>
          <p:nvPr>
            <p:ph type="title"/>
          </p:nvPr>
        </p:nvSpPr>
        <p:spPr/>
        <p:txBody>
          <a:bodyPr/>
          <a:p>
            <a:r>
              <a:rPr dirty="0" lang="en-US"/>
              <a:t>Global Outsourcing</a:t>
            </a:r>
          </a:p>
        </p:txBody>
      </p:sp>
      <p:sp>
        <p:nvSpPr>
          <p:cNvPr id="1048637" name="Content Placeholder 2"/>
          <p:cNvSpPr>
            <a:spLocks noGrp="1"/>
          </p:cNvSpPr>
          <p:nvPr>
            <p:ph idx="1"/>
          </p:nvPr>
        </p:nvSpPr>
        <p:spPr/>
        <p:txBody>
          <a:bodyPr/>
          <a:p>
            <a:r>
              <a:rPr dirty="0" lang="en-US"/>
              <a:t>Top outsourcing countries: India, China, Malaysia (A.T. Kearny report 2014)</a:t>
            </a:r>
          </a:p>
          <a:p>
            <a:r>
              <a:rPr dirty="0" lang="en-US"/>
              <a:t>Top 10 are in Asia, Latin America, Europe, and Africa</a:t>
            </a:r>
          </a:p>
          <a:p>
            <a:r>
              <a:rPr dirty="0" lang="en-US"/>
              <a:t>Some U.S. firms are switching to nearshoring (same time zone, low labor costs)</a:t>
            </a:r>
          </a:p>
        </p:txBody>
      </p:sp>
    </p:spTree>
  </p:cSld>
  <p:clrMapOvr>
    <a:masterClrMapping/>
  </p:clrMapOvr>
  <p:transition>
    <p:zoom/>
  </p:transition>
</p:sld>
</file>

<file path=ppt/theme/theme1.xml><?xml version="1.0" encoding="utf-8"?>
<a:theme xmlns:a="http://schemas.openxmlformats.org/drawingml/2006/main" name="Pixel">
  <a:themeElements>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none">
        <a:prstTxWarp prst="textNoShape"/>
      </a:bodyPr>
      <a:lstStyle>
        <a:defPPr algn="l" defTabSz="914400" eaLnBrk="1" fontAlgn="base" hangingPunct="1" indent="0" latinLnBrk="0" marL="0" marR="0" rtl="0">
          <a:lnSpc>
            <a:spcPct val="100000"/>
          </a:lnSpc>
          <a:spcBef>
            <a:spcPct val="0"/>
          </a:spcBef>
          <a:spcAft>
            <a:spcPct val="0"/>
          </a:spcAft>
          <a:buClrTx/>
          <a:buSzTx/>
          <a:buFontTx/>
          <a:buNone/>
          <a:defRPr baseline="0" b="0" cap="none" sz="1800" i="0" kumimoji="0" lang="en-US" normalizeH="0" strike="noStrike" u="none" smtClean="0">
            <a:ln>
              <a:noFill/>
            </a:ln>
            <a:solidFill>
              <a:schemeClr val="tx1"/>
            </a:solidFill>
            <a:effectLst/>
            <a:latin typeface="Arial" charset="0"/>
            <a:cs typeface="Arial" charset="0"/>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none">
        <a:prstTxWarp prst="textNoShape"/>
      </a:bodyPr>
      <a:lstStyle>
        <a:defPPr algn="l" defTabSz="914400" eaLnBrk="1" fontAlgn="base" hangingPunct="1" indent="0" latinLnBrk="0" marL="0" marR="0" rtl="0">
          <a:lnSpc>
            <a:spcPct val="100000"/>
          </a:lnSpc>
          <a:spcBef>
            <a:spcPct val="0"/>
          </a:spcBef>
          <a:spcAft>
            <a:spcPct val="0"/>
          </a:spcAft>
          <a:buClrTx/>
          <a:buSzTx/>
          <a:buFontTx/>
          <a:buNone/>
          <a:defRPr baseline="0" b="0" cap="none" sz="1800" i="0" kumimoji="0" lang="en-US" normalizeH="0" strike="noStrike" u="none"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1_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Modern Systems Analysis and Design Ch1</dc:title>
  <dc:creator>Mike Mitri</dc:creator>
  <cp:lastModifiedBy>User</cp:lastModifiedBy>
  <dcterms:created xsi:type="dcterms:W3CDTF">2000-04-10T12:26:26Z</dcterms:created>
  <dcterms:modified xsi:type="dcterms:W3CDTF">2024-09-05T06:07:51Z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5a1c9d9882e448f1a235975a763ec915</vt:lpwstr>
  </property>
</Properties>
</file>